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5143500" cx="9144000"/>
  <p:notesSz cx="6858000" cy="9144000"/>
  <p:embeddedFontLst>
    <p:embeddedFont>
      <p:font typeface="Marcellus"/>
      <p:regular r:id="rId33"/>
    </p:embeddedFont>
    <p:embeddedFont>
      <p:font typeface="Roboto"/>
      <p:regular r:id="rId34"/>
      <p:bold r:id="rId35"/>
      <p:italic r:id="rId36"/>
      <p:boldItalic r:id="rId37"/>
    </p:embeddedFont>
    <p:embeddedFont>
      <p:font typeface="Lato"/>
      <p:regular r:id="rId38"/>
      <p:bold r:id="rId39"/>
      <p:italic r:id="rId40"/>
      <p:boldItalic r:id="rId41"/>
    </p:embeddedFont>
    <p:embeddedFont>
      <p:font typeface="Comfortaa"/>
      <p:regular r:id="rId42"/>
      <p:bold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B9E8F5C-E583-441A-8A4B-9A88BA518637}">
  <a:tblStyle styleId="{2B9E8F5C-E583-441A-8A4B-9A88BA518637}" styleName="Table_0">
    <a:wholeTbl>
      <a:tcTxStyle>
        <a:font>
          <a:latin typeface="Arial"/>
          <a:ea typeface="Arial"/>
          <a:cs typeface="Arial"/>
        </a:font>
        <a:srgbClr val="000000"/>
      </a:tcTxStyle>
      <a:tcStyle>
        <a:tcBdr>
          <a:left>
            <a:ln cap="flat" cmpd="sng">
              <a:solidFill>
                <a:srgbClr val="000000"/>
              </a:solidFill>
              <a:prstDash val="solid"/>
              <a:round/>
              <a:headEnd len="sm" w="sm" type="none"/>
              <a:tailEnd len="sm" w="sm" type="none"/>
            </a:ln>
          </a:left>
          <a:right>
            <a:ln cap="flat" cmpd="sng">
              <a:solidFill>
                <a:srgbClr val="000000"/>
              </a:solidFill>
              <a:prstDash val="solid"/>
              <a:round/>
              <a:headEnd len="sm" w="sm" type="none"/>
              <a:tailEnd len="sm" w="sm" type="none"/>
            </a:ln>
          </a:right>
          <a:top>
            <a:ln cap="flat" cmpd="sng">
              <a:solidFill>
                <a:srgbClr val="000000"/>
              </a:solidFill>
              <a:prstDash val="solid"/>
              <a:round/>
              <a:headEnd len="sm" w="sm" type="none"/>
              <a:tailEnd len="sm" w="sm" type="none"/>
            </a:ln>
          </a:top>
          <a:bottom>
            <a:ln cap="flat" cmpd="sng">
              <a:solidFill>
                <a:srgbClr val="000000"/>
              </a:solidFill>
              <a:prstDash val="solid"/>
              <a:round/>
              <a:headEnd len="sm" w="sm" type="none"/>
              <a:tailEnd len="sm" w="sm" type="none"/>
            </a:ln>
          </a:bottom>
          <a:insideH>
            <a:ln cap="flat" cmpd="sng">
              <a:solidFill>
                <a:srgbClr val="000000"/>
              </a:solidFill>
              <a:prstDash val="solid"/>
              <a:round/>
              <a:headEnd len="sm" w="sm" type="none"/>
              <a:tailEnd len="sm" w="sm" type="none"/>
            </a:ln>
          </a:insideH>
          <a:insideV>
            <a:ln cap="flat" cmpd="sng">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8A2AE6B1-534D-46BC-8E2E-6C82533815E0}"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291282DE-F0B3-41DC-9341-59D735640E5D}" styleName="Table_2">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21FC0BA3-CF4C-44F5-88C2-BB69589620F7}" styleName="Table_3">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75F8EB0E-13B8-410B-9C84-7F4E4BB05C44}" styleName="Table_4">
    <a:wholeTbl>
      <a:tcTxStyle>
        <a:font>
          <a:latin typeface="Arial"/>
          <a:ea typeface="Arial"/>
          <a:cs typeface="Arial"/>
        </a:font>
        <a:srgbClr val="000000"/>
      </a:tcTxStyle>
      <a:tcStyle>
        <a:tcBdr>
          <a:left>
            <a:ln cap="flat" cmpd="sng">
              <a:solidFill>
                <a:srgbClr val="000000"/>
              </a:solidFill>
              <a:prstDash val="solid"/>
              <a:round/>
              <a:headEnd len="sm" w="sm" type="none"/>
              <a:tailEnd len="sm" w="sm" type="none"/>
            </a:ln>
          </a:left>
          <a:right>
            <a:ln cap="flat" cmpd="sng">
              <a:solidFill>
                <a:srgbClr val="000000"/>
              </a:solidFill>
              <a:prstDash val="solid"/>
              <a:round/>
              <a:headEnd len="sm" w="sm" type="none"/>
              <a:tailEnd len="sm" w="sm" type="none"/>
            </a:ln>
          </a:right>
          <a:top>
            <a:ln cap="flat" cmpd="sng">
              <a:solidFill>
                <a:srgbClr val="000000"/>
              </a:solidFill>
              <a:prstDash val="solid"/>
              <a:round/>
              <a:headEnd len="sm" w="sm" type="none"/>
              <a:tailEnd len="sm" w="sm" type="none"/>
            </a:ln>
          </a:top>
          <a:bottom>
            <a:ln cap="flat" cmpd="sng">
              <a:solidFill>
                <a:srgbClr val="000000"/>
              </a:solidFill>
              <a:prstDash val="solid"/>
              <a:round/>
              <a:headEnd len="sm" w="sm" type="none"/>
              <a:tailEnd len="sm" w="sm" type="none"/>
            </a:ln>
          </a:bottom>
          <a:insideH>
            <a:ln cap="flat" cmpd="sng">
              <a:solidFill>
                <a:srgbClr val="000000"/>
              </a:solidFill>
              <a:prstDash val="solid"/>
              <a:round/>
              <a:headEnd len="sm" w="sm" type="none"/>
              <a:tailEnd len="sm" w="sm" type="none"/>
            </a:ln>
          </a:insideH>
          <a:insideV>
            <a:ln cap="flat" cmpd="sng">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italic.fntdata"/><Relationship Id="rId20" Type="http://schemas.openxmlformats.org/officeDocument/2006/relationships/slide" Target="slides/slide14.xml"/><Relationship Id="rId42" Type="http://schemas.openxmlformats.org/officeDocument/2006/relationships/font" Target="fonts/Comfortaa-regular.fntdata"/><Relationship Id="rId41" Type="http://schemas.openxmlformats.org/officeDocument/2006/relationships/font" Target="fonts/Lato-boldItalic.fntdata"/><Relationship Id="rId22" Type="http://schemas.openxmlformats.org/officeDocument/2006/relationships/slide" Target="slides/slide16.xml"/><Relationship Id="rId21" Type="http://schemas.openxmlformats.org/officeDocument/2006/relationships/slide" Target="slides/slide15.xml"/><Relationship Id="rId43" Type="http://schemas.openxmlformats.org/officeDocument/2006/relationships/font" Target="fonts/Comfortaa-bold.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Marcellus-regular.fntdata"/><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Roboto-bold.fntdata"/><Relationship Id="rId12" Type="http://schemas.openxmlformats.org/officeDocument/2006/relationships/slide" Target="slides/slide6.xml"/><Relationship Id="rId34" Type="http://schemas.openxmlformats.org/officeDocument/2006/relationships/font" Target="fonts/Roboto-regular.fntdata"/><Relationship Id="rId15" Type="http://schemas.openxmlformats.org/officeDocument/2006/relationships/slide" Target="slides/slide9.xml"/><Relationship Id="rId37" Type="http://schemas.openxmlformats.org/officeDocument/2006/relationships/font" Target="fonts/Roboto-boldItalic.fntdata"/><Relationship Id="rId14" Type="http://schemas.openxmlformats.org/officeDocument/2006/relationships/slide" Target="slides/slide8.xml"/><Relationship Id="rId36" Type="http://schemas.openxmlformats.org/officeDocument/2006/relationships/font" Target="fonts/Roboto-italic.fntdata"/><Relationship Id="rId17" Type="http://schemas.openxmlformats.org/officeDocument/2006/relationships/slide" Target="slides/slide11.xml"/><Relationship Id="rId39" Type="http://schemas.openxmlformats.org/officeDocument/2006/relationships/font" Target="fonts/Lato-bold.fntdata"/><Relationship Id="rId16" Type="http://schemas.openxmlformats.org/officeDocument/2006/relationships/slide" Target="slides/slide10.xml"/><Relationship Id="rId38" Type="http://schemas.openxmlformats.org/officeDocument/2006/relationships/font" Target="fonts/Lato-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18lev1ok5leia.cloudfront.net/chesapeakebay/documents/RI_Report_5_8-8-14.pdf"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tatic1.squarespace.com/static/611cc20b78b5f677dad664ab/t/62f28ab0d1efbf54aec57aa9/1660062385857/CWCA+Application.pdf"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viroaccounting.com/process/" TargetMode="External"/><Relationship Id="rId3" Type="http://schemas.openxmlformats.org/officeDocument/2006/relationships/hyperlink" Target="https://sandcountyfoundation.org/uploads/SCF_2017_EPIC_DOC_SMFL-NEW-TITLE2.pdf"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3814ddf8a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3814ddf8a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4cbdf1ad6c_0_8:notes"/>
          <p:cNvSpPr txBox="1"/>
          <p:nvPr>
            <p:ph idx="1" type="body"/>
          </p:nvPr>
        </p:nvSpPr>
        <p:spPr>
          <a:xfrm>
            <a:off x="685800" y="4343400"/>
            <a:ext cx="5486400" cy="4114800"/>
          </a:xfrm>
          <a:prstGeom prst="rect">
            <a:avLst/>
          </a:prstGeom>
          <a:noFill/>
          <a:ln>
            <a:noFill/>
          </a:ln>
        </p:spPr>
        <p:txBody>
          <a:bodyPr anchorCtr="0" anchor="t" bIns="91275" lIns="91275" spcFirstLastPara="1" rIns="91275" wrap="square" tIns="91275">
            <a:noAutofit/>
          </a:bodyPr>
          <a:lstStyle/>
          <a:p>
            <a:pPr indent="0" lvl="0" marL="0" rtl="0" algn="l">
              <a:spcBef>
                <a:spcPts val="0"/>
              </a:spcBef>
              <a:spcAft>
                <a:spcPts val="0"/>
              </a:spcAft>
              <a:buClr>
                <a:schemeClr val="dk1"/>
              </a:buClr>
              <a:buSzPts val="1100"/>
              <a:buFont typeface="Arial"/>
              <a:buNone/>
            </a:pPr>
            <a:r>
              <a:rPr b="1" lang="en">
                <a:solidFill>
                  <a:schemeClr val="dk1"/>
                </a:solidFill>
              </a:rPr>
              <a:t>FUND SPECIFICS</a:t>
            </a:r>
            <a:endParaRPr b="1">
              <a:solidFill>
                <a:schemeClr val="dk1"/>
              </a:solidFill>
            </a:endParaRPr>
          </a:p>
          <a:p>
            <a:pPr indent="0" lvl="0" marL="444500" rtl="0" algn="l">
              <a:spcBef>
                <a:spcPts val="0"/>
              </a:spcBef>
              <a:spcAft>
                <a:spcPts val="0"/>
              </a:spcAft>
              <a:buClr>
                <a:schemeClr val="dk1"/>
              </a:buClr>
              <a:buSzPts val="1100"/>
              <a:buFont typeface="Arial"/>
              <a:buNone/>
            </a:pPr>
            <a:r>
              <a:t/>
            </a:r>
            <a:endParaRPr>
              <a:solidFill>
                <a:schemeClr val="dk1"/>
              </a:solidFill>
            </a:endParaRPr>
          </a:p>
          <a:p>
            <a:pPr indent="-285750" lvl="0" marL="444500" rtl="0" algn="l">
              <a:spcBef>
                <a:spcPts val="0"/>
              </a:spcBef>
              <a:spcAft>
                <a:spcPts val="0"/>
              </a:spcAft>
              <a:buClr>
                <a:schemeClr val="dk1"/>
              </a:buClr>
              <a:buSzPts val="1100"/>
              <a:buChar char="-"/>
            </a:pPr>
            <a:r>
              <a:rPr lang="en">
                <a:solidFill>
                  <a:schemeClr val="dk1"/>
                </a:solidFill>
              </a:rPr>
              <a:t>Statewide or even regional fund</a:t>
            </a:r>
            <a:endParaRPr>
              <a:solidFill>
                <a:schemeClr val="dk1"/>
              </a:solidFill>
            </a:endParaRPr>
          </a:p>
          <a:p>
            <a:pPr indent="-285750" lvl="0" marL="444500" rtl="0" algn="l">
              <a:spcBef>
                <a:spcPts val="0"/>
              </a:spcBef>
              <a:spcAft>
                <a:spcPts val="0"/>
              </a:spcAft>
              <a:buClr>
                <a:schemeClr val="dk1"/>
              </a:buClr>
              <a:buSzPts val="1100"/>
              <a:buChar char="-"/>
            </a:pPr>
            <a:r>
              <a:rPr lang="en">
                <a:solidFill>
                  <a:schemeClr val="dk1"/>
                </a:solidFill>
              </a:rPr>
              <a:t>Certainty for the private sector bidders/implementers who would know they have a buyer</a:t>
            </a:r>
            <a:endParaRPr>
              <a:solidFill>
                <a:schemeClr val="dk1"/>
              </a:solidFill>
            </a:endParaRPr>
          </a:p>
          <a:p>
            <a:pPr indent="-285750" lvl="0" marL="444500" rtl="0" algn="l">
              <a:spcBef>
                <a:spcPts val="0"/>
              </a:spcBef>
              <a:spcAft>
                <a:spcPts val="0"/>
              </a:spcAft>
              <a:buClr>
                <a:schemeClr val="dk1"/>
              </a:buClr>
              <a:buSzPts val="1100"/>
              <a:buChar char="-"/>
            </a:pPr>
            <a:r>
              <a:rPr lang="en">
                <a:solidFill>
                  <a:schemeClr val="dk1"/>
                </a:solidFill>
              </a:rPr>
              <a:t>Bidders encouraged to sell to MS4s or other buyers (fund = price floor)</a:t>
            </a:r>
            <a:endParaRPr>
              <a:solidFill>
                <a:schemeClr val="dk1"/>
              </a:solidFill>
            </a:endParaRPr>
          </a:p>
          <a:p>
            <a:pPr indent="-285750" lvl="0" marL="444500" rtl="0" algn="l">
              <a:spcBef>
                <a:spcPts val="0"/>
              </a:spcBef>
              <a:spcAft>
                <a:spcPts val="0"/>
              </a:spcAft>
              <a:buClr>
                <a:schemeClr val="dk1"/>
              </a:buClr>
              <a:buSzPts val="1100"/>
              <a:buChar char="-"/>
            </a:pPr>
            <a:r>
              <a:rPr lang="en">
                <a:solidFill>
                  <a:schemeClr val="dk1"/>
                </a:solidFill>
              </a:rPr>
              <a:t>Localities can copy the paperwork from the fund and save time/energy</a:t>
            </a:r>
            <a:endParaRPr>
              <a:solidFill>
                <a:schemeClr val="dk1"/>
              </a:solidFill>
            </a:endParaRPr>
          </a:p>
          <a:p>
            <a:pPr indent="-285750" lvl="0" marL="444500" rtl="0" algn="l">
              <a:spcBef>
                <a:spcPts val="0"/>
              </a:spcBef>
              <a:spcAft>
                <a:spcPts val="0"/>
              </a:spcAft>
              <a:buClr>
                <a:schemeClr val="dk1"/>
              </a:buClr>
              <a:buSzPts val="1100"/>
              <a:buChar char="-"/>
            </a:pPr>
            <a:r>
              <a:rPr lang="en">
                <a:solidFill>
                  <a:schemeClr val="dk1"/>
                </a:solidFill>
              </a:rPr>
              <a:t>Maybe the outcomes fund can also be a lender to smaller/less well capitalized bidders?</a:t>
            </a:r>
            <a:endParaRPr>
              <a:solidFill>
                <a:schemeClr val="dk1"/>
              </a:solidFill>
            </a:endParaRPr>
          </a:p>
          <a:p>
            <a:pPr indent="-285750" lvl="0" marL="444500" rtl="0" algn="l">
              <a:spcBef>
                <a:spcPts val="0"/>
              </a:spcBef>
              <a:spcAft>
                <a:spcPts val="0"/>
              </a:spcAft>
              <a:buClr>
                <a:schemeClr val="dk1"/>
              </a:buClr>
              <a:buSzPts val="1100"/>
              <a:buChar char="-"/>
            </a:pPr>
            <a:r>
              <a:rPr lang="en">
                <a:solidFill>
                  <a:schemeClr val="dk1"/>
                </a:solidFill>
              </a:rPr>
              <a:t>For equity/supporting small projects:  Can have tiers, loans available for smaller projects, etc.</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One-stop shop</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Doesn’t compete with other buyers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Paperwork reduction</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Loans and carve-outs available for:</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Smaller projects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EJ priorities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Could cover 1 or more states (MD, PA, VA, etc.)</a:t>
            </a:r>
            <a:endParaRPr>
              <a:solidFill>
                <a:schemeClr val="dk1"/>
              </a:solidFill>
            </a:endParaRPr>
          </a:p>
        </p:txBody>
      </p:sp>
      <p:sp>
        <p:nvSpPr>
          <p:cNvPr id="165" name="Google Shape;165;g24cbdf1ad6c_0_8:notes"/>
          <p:cNvSpPr/>
          <p:nvPr>
            <p:ph idx="2" type="sldImg"/>
          </p:nvPr>
        </p:nvSpPr>
        <p:spPr>
          <a:xfrm>
            <a:off x="399119" y="685488"/>
            <a:ext cx="6061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Many potential funding sources that don’t seek financial return (grants!)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3814ddf8a7_0_22:notes"/>
          <p:cNvSpPr txBox="1"/>
          <p:nvPr>
            <p:ph idx="1" type="body"/>
          </p:nvPr>
        </p:nvSpPr>
        <p:spPr>
          <a:xfrm>
            <a:off x="685800" y="4343400"/>
            <a:ext cx="5486400" cy="4114800"/>
          </a:xfrm>
          <a:prstGeom prst="rect">
            <a:avLst/>
          </a:prstGeom>
          <a:noFill/>
          <a:ln>
            <a:noFill/>
          </a:ln>
        </p:spPr>
        <p:txBody>
          <a:bodyPr anchorCtr="0" anchor="t" bIns="91275" lIns="91275" spcFirstLastPara="1" rIns="91275" wrap="square" tIns="91275">
            <a:noAutofit/>
          </a:bodyPr>
          <a:lstStyle/>
          <a:p>
            <a:pPr indent="0" lvl="0" marL="0" rtl="0" algn="l">
              <a:spcBef>
                <a:spcPts val="0"/>
              </a:spcBef>
              <a:spcAft>
                <a:spcPts val="0"/>
              </a:spcAft>
              <a:buClr>
                <a:schemeClr val="dk1"/>
              </a:buClr>
              <a:buSzPts val="1100"/>
              <a:buFont typeface="Arial"/>
              <a:buNone/>
            </a:pPr>
            <a:r>
              <a:rPr b="1" lang="en">
                <a:solidFill>
                  <a:schemeClr val="dk1"/>
                </a:solidFill>
              </a:rPr>
              <a:t>FUND SPECIFICS</a:t>
            </a:r>
            <a:endParaRPr b="1">
              <a:solidFill>
                <a:schemeClr val="dk1"/>
              </a:solidFill>
            </a:endParaRPr>
          </a:p>
          <a:p>
            <a:pPr indent="0" lvl="0" marL="444500" rtl="0" algn="l">
              <a:spcBef>
                <a:spcPts val="0"/>
              </a:spcBef>
              <a:spcAft>
                <a:spcPts val="0"/>
              </a:spcAft>
              <a:buClr>
                <a:schemeClr val="dk1"/>
              </a:buClr>
              <a:buSzPts val="1100"/>
              <a:buFont typeface="Arial"/>
              <a:buNone/>
            </a:pPr>
            <a:r>
              <a:t/>
            </a:r>
            <a:endParaRPr>
              <a:solidFill>
                <a:schemeClr val="dk1"/>
              </a:solidFill>
            </a:endParaRPr>
          </a:p>
          <a:p>
            <a:pPr indent="-285750" lvl="0" marL="444500" rtl="0" algn="l">
              <a:spcBef>
                <a:spcPts val="0"/>
              </a:spcBef>
              <a:spcAft>
                <a:spcPts val="0"/>
              </a:spcAft>
              <a:buClr>
                <a:schemeClr val="dk1"/>
              </a:buClr>
              <a:buSzPts val="1100"/>
              <a:buChar char="-"/>
            </a:pPr>
            <a:r>
              <a:rPr lang="en">
                <a:solidFill>
                  <a:schemeClr val="dk1"/>
                </a:solidFill>
              </a:rPr>
              <a:t>Statewide or even regional fund</a:t>
            </a:r>
            <a:endParaRPr>
              <a:solidFill>
                <a:schemeClr val="dk1"/>
              </a:solidFill>
            </a:endParaRPr>
          </a:p>
          <a:p>
            <a:pPr indent="-285750" lvl="0" marL="444500" rtl="0" algn="l">
              <a:spcBef>
                <a:spcPts val="0"/>
              </a:spcBef>
              <a:spcAft>
                <a:spcPts val="0"/>
              </a:spcAft>
              <a:buClr>
                <a:schemeClr val="dk1"/>
              </a:buClr>
              <a:buSzPts val="1100"/>
              <a:buChar char="-"/>
            </a:pPr>
            <a:r>
              <a:rPr lang="en">
                <a:solidFill>
                  <a:schemeClr val="dk1"/>
                </a:solidFill>
              </a:rPr>
              <a:t>Certainty for the private sector bidders/implementers who would know they have a buyer</a:t>
            </a:r>
            <a:endParaRPr>
              <a:solidFill>
                <a:schemeClr val="dk1"/>
              </a:solidFill>
            </a:endParaRPr>
          </a:p>
          <a:p>
            <a:pPr indent="-285750" lvl="0" marL="444500" rtl="0" algn="l">
              <a:spcBef>
                <a:spcPts val="0"/>
              </a:spcBef>
              <a:spcAft>
                <a:spcPts val="0"/>
              </a:spcAft>
              <a:buClr>
                <a:schemeClr val="dk1"/>
              </a:buClr>
              <a:buSzPts val="1100"/>
              <a:buChar char="-"/>
            </a:pPr>
            <a:r>
              <a:rPr lang="en">
                <a:solidFill>
                  <a:schemeClr val="dk1"/>
                </a:solidFill>
              </a:rPr>
              <a:t>Bidders encouraged to sell to MS4s or other buyers (fund = price floor)</a:t>
            </a:r>
            <a:endParaRPr>
              <a:solidFill>
                <a:schemeClr val="dk1"/>
              </a:solidFill>
            </a:endParaRPr>
          </a:p>
          <a:p>
            <a:pPr indent="-285750" lvl="0" marL="444500" rtl="0" algn="l">
              <a:spcBef>
                <a:spcPts val="0"/>
              </a:spcBef>
              <a:spcAft>
                <a:spcPts val="0"/>
              </a:spcAft>
              <a:buClr>
                <a:schemeClr val="dk1"/>
              </a:buClr>
              <a:buSzPts val="1100"/>
              <a:buChar char="-"/>
            </a:pPr>
            <a:r>
              <a:rPr lang="en">
                <a:solidFill>
                  <a:schemeClr val="dk1"/>
                </a:solidFill>
              </a:rPr>
              <a:t>Localities can copy the paperwork from the fund and save time/energy</a:t>
            </a:r>
            <a:endParaRPr>
              <a:solidFill>
                <a:schemeClr val="dk1"/>
              </a:solidFill>
            </a:endParaRPr>
          </a:p>
          <a:p>
            <a:pPr indent="-285750" lvl="0" marL="444500" rtl="0" algn="l">
              <a:spcBef>
                <a:spcPts val="0"/>
              </a:spcBef>
              <a:spcAft>
                <a:spcPts val="0"/>
              </a:spcAft>
              <a:buClr>
                <a:schemeClr val="dk1"/>
              </a:buClr>
              <a:buSzPts val="1100"/>
              <a:buChar char="-"/>
            </a:pPr>
            <a:r>
              <a:rPr lang="en">
                <a:solidFill>
                  <a:schemeClr val="dk1"/>
                </a:solidFill>
              </a:rPr>
              <a:t>Maybe the outcomes fund can also be a lender to smaller/less well capitalized bidders?</a:t>
            </a:r>
            <a:endParaRPr>
              <a:solidFill>
                <a:schemeClr val="dk1"/>
              </a:solidFill>
            </a:endParaRPr>
          </a:p>
          <a:p>
            <a:pPr indent="-285750" lvl="0" marL="444500" rtl="0" algn="l">
              <a:spcBef>
                <a:spcPts val="0"/>
              </a:spcBef>
              <a:spcAft>
                <a:spcPts val="0"/>
              </a:spcAft>
              <a:buClr>
                <a:schemeClr val="dk1"/>
              </a:buClr>
              <a:buSzPts val="1100"/>
              <a:buChar char="-"/>
            </a:pPr>
            <a:r>
              <a:rPr lang="en">
                <a:solidFill>
                  <a:schemeClr val="dk1"/>
                </a:solidFill>
              </a:rPr>
              <a:t>For equity/supporting small projects:  Can have tiers, loans available for smaller projects, etc.</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One-stop shop</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Doesn’t compete with other buyers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Paperwork reduction</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Loans and carve-outs available for:</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Smaller projects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EJ priorities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Could cover 1 or more states (MD, PA, VA, etc.)</a:t>
            </a:r>
            <a:endParaRPr>
              <a:solidFill>
                <a:schemeClr val="dk1"/>
              </a:solidFill>
            </a:endParaRPr>
          </a:p>
        </p:txBody>
      </p:sp>
      <p:sp>
        <p:nvSpPr>
          <p:cNvPr id="176" name="Google Shape;176;g23814ddf8a7_0_22:notes"/>
          <p:cNvSpPr/>
          <p:nvPr>
            <p:ph idx="2" type="sldImg"/>
          </p:nvPr>
        </p:nvSpPr>
        <p:spPr>
          <a:xfrm>
            <a:off x="399119" y="685488"/>
            <a:ext cx="6061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2569c0f197_2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g22569c0f197_2_2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Standards for this outcome are tied to existing standards through the Chesapeake Bay Program.</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A buffer can be credited (reported) when its installation according to plan is confirmed. (from verification guidance)</a:t>
            </a:r>
            <a:endParaRPr/>
          </a:p>
          <a:p>
            <a:pPr indent="0" lvl="0" marL="0" rtl="0" algn="l">
              <a:lnSpc>
                <a:spcPct val="100000"/>
              </a:lnSpc>
              <a:spcBef>
                <a:spcPts val="0"/>
              </a:spcBef>
              <a:spcAft>
                <a:spcPts val="0"/>
              </a:spcAft>
              <a:buSzPts val="1100"/>
              <a:buNone/>
            </a:pPr>
            <a:r>
              <a:t/>
            </a:r>
            <a:endParaRPr/>
          </a:p>
          <a:p>
            <a:pPr indent="0" lvl="0" marL="0" rtl="0" algn="l">
              <a:lnSpc>
                <a:spcPct val="107916"/>
              </a:lnSpc>
              <a:spcBef>
                <a:spcPts val="0"/>
              </a:spcBef>
              <a:spcAft>
                <a:spcPts val="0"/>
              </a:spcAft>
              <a:buClr>
                <a:schemeClr val="dk1"/>
              </a:buClr>
              <a:buSzPts val="1100"/>
              <a:buFont typeface="Arial"/>
              <a:buNone/>
            </a:pPr>
            <a:r>
              <a:rPr lang="en">
                <a:solidFill>
                  <a:schemeClr val="dk1"/>
                </a:solidFill>
              </a:rPr>
              <a:t>Verification methods for rural/agricultural projects are further detailed in the </a:t>
            </a:r>
            <a:r>
              <a:rPr lang="en" u="sng">
                <a:solidFill>
                  <a:srgbClr val="1155CC"/>
                </a:solidFill>
                <a:hlinkClick r:id="rId2">
                  <a:extLst>
                    <a:ext uri="{A12FA001-AC4F-418D-AE19-62706E023703}">
                      <ahyp:hlinkClr val="tx"/>
                    </a:ext>
                  </a:extLst>
                </a:hlinkClick>
              </a:rPr>
              <a:t>Chesapeake Bay Program Resource Improvement Practice Definitions and Verification Visual Indicators Report</a:t>
            </a:r>
            <a:r>
              <a:rPr lang="en">
                <a:solidFill>
                  <a:schemeClr val="dk1"/>
                </a:solidFill>
              </a:rPr>
              <a:t> (pp 19-20). </a:t>
            </a:r>
            <a:endParaRPr>
              <a:solidFill>
                <a:schemeClr val="dk1"/>
              </a:solidFill>
            </a:endParaRPr>
          </a:p>
          <a:p>
            <a:pPr indent="0" lvl="0" marL="0" rtl="0" algn="l">
              <a:lnSpc>
                <a:spcPct val="100000"/>
              </a:lnSpc>
              <a:spcBef>
                <a:spcPts val="80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3814ddf8a7_0_32:notes"/>
          <p:cNvSpPr txBox="1"/>
          <p:nvPr>
            <p:ph idx="1" type="body"/>
          </p:nvPr>
        </p:nvSpPr>
        <p:spPr>
          <a:xfrm>
            <a:off x="685800" y="4343400"/>
            <a:ext cx="5486400" cy="4114800"/>
          </a:xfrm>
          <a:prstGeom prst="rect">
            <a:avLst/>
          </a:prstGeom>
          <a:noFill/>
          <a:ln>
            <a:noFill/>
          </a:ln>
        </p:spPr>
        <p:txBody>
          <a:bodyPr anchorCtr="0" anchor="t" bIns="91275" lIns="91275" spcFirstLastPara="1" rIns="91275" wrap="square" tIns="91275">
            <a:noAutofit/>
          </a:bodyPr>
          <a:lstStyle/>
          <a:p>
            <a:pPr indent="0" lvl="0" marL="0" rtl="0" algn="l">
              <a:spcBef>
                <a:spcPts val="0"/>
              </a:spcBef>
              <a:spcAft>
                <a:spcPts val="0"/>
              </a:spcAft>
              <a:buClr>
                <a:schemeClr val="dk1"/>
              </a:buClr>
              <a:buSzPts val="1100"/>
              <a:buFont typeface="Arial"/>
              <a:buNone/>
            </a:pPr>
            <a:r>
              <a:rPr b="1" lang="en">
                <a:solidFill>
                  <a:schemeClr val="dk1"/>
                </a:solidFill>
              </a:rPr>
              <a:t>FUND SPECIFICS</a:t>
            </a:r>
            <a:endParaRPr b="1">
              <a:solidFill>
                <a:schemeClr val="dk1"/>
              </a:solidFill>
            </a:endParaRPr>
          </a:p>
          <a:p>
            <a:pPr indent="0" lvl="0" marL="444500" rtl="0" algn="l">
              <a:spcBef>
                <a:spcPts val="0"/>
              </a:spcBef>
              <a:spcAft>
                <a:spcPts val="0"/>
              </a:spcAft>
              <a:buClr>
                <a:schemeClr val="dk1"/>
              </a:buClr>
              <a:buSzPts val="1100"/>
              <a:buFont typeface="Arial"/>
              <a:buNone/>
            </a:pPr>
            <a:r>
              <a:t/>
            </a:r>
            <a:endParaRPr>
              <a:solidFill>
                <a:schemeClr val="dk1"/>
              </a:solidFill>
            </a:endParaRPr>
          </a:p>
          <a:p>
            <a:pPr indent="-285750" lvl="0" marL="444500" rtl="0" algn="l">
              <a:spcBef>
                <a:spcPts val="0"/>
              </a:spcBef>
              <a:spcAft>
                <a:spcPts val="0"/>
              </a:spcAft>
              <a:buClr>
                <a:schemeClr val="dk1"/>
              </a:buClr>
              <a:buSzPts val="1100"/>
              <a:buChar char="-"/>
            </a:pPr>
            <a:r>
              <a:rPr lang="en">
                <a:solidFill>
                  <a:schemeClr val="dk1"/>
                </a:solidFill>
              </a:rPr>
              <a:t>Statewide or even regional fund</a:t>
            </a:r>
            <a:endParaRPr>
              <a:solidFill>
                <a:schemeClr val="dk1"/>
              </a:solidFill>
            </a:endParaRPr>
          </a:p>
          <a:p>
            <a:pPr indent="-285750" lvl="0" marL="444500" rtl="0" algn="l">
              <a:spcBef>
                <a:spcPts val="0"/>
              </a:spcBef>
              <a:spcAft>
                <a:spcPts val="0"/>
              </a:spcAft>
              <a:buClr>
                <a:schemeClr val="dk1"/>
              </a:buClr>
              <a:buSzPts val="1100"/>
              <a:buChar char="-"/>
            </a:pPr>
            <a:r>
              <a:rPr lang="en">
                <a:solidFill>
                  <a:schemeClr val="dk1"/>
                </a:solidFill>
              </a:rPr>
              <a:t>Certainty for the private sector bidders/implementers who would know they have a buyer</a:t>
            </a:r>
            <a:endParaRPr>
              <a:solidFill>
                <a:schemeClr val="dk1"/>
              </a:solidFill>
            </a:endParaRPr>
          </a:p>
          <a:p>
            <a:pPr indent="-285750" lvl="0" marL="444500" rtl="0" algn="l">
              <a:spcBef>
                <a:spcPts val="0"/>
              </a:spcBef>
              <a:spcAft>
                <a:spcPts val="0"/>
              </a:spcAft>
              <a:buClr>
                <a:schemeClr val="dk1"/>
              </a:buClr>
              <a:buSzPts val="1100"/>
              <a:buChar char="-"/>
            </a:pPr>
            <a:r>
              <a:rPr lang="en">
                <a:solidFill>
                  <a:schemeClr val="dk1"/>
                </a:solidFill>
              </a:rPr>
              <a:t>Bidders encouraged to sell to MS4s or other buyers (fund = price floor)</a:t>
            </a:r>
            <a:endParaRPr>
              <a:solidFill>
                <a:schemeClr val="dk1"/>
              </a:solidFill>
            </a:endParaRPr>
          </a:p>
          <a:p>
            <a:pPr indent="-285750" lvl="0" marL="444500" rtl="0" algn="l">
              <a:spcBef>
                <a:spcPts val="0"/>
              </a:spcBef>
              <a:spcAft>
                <a:spcPts val="0"/>
              </a:spcAft>
              <a:buClr>
                <a:schemeClr val="dk1"/>
              </a:buClr>
              <a:buSzPts val="1100"/>
              <a:buChar char="-"/>
            </a:pPr>
            <a:r>
              <a:rPr lang="en">
                <a:solidFill>
                  <a:schemeClr val="dk1"/>
                </a:solidFill>
              </a:rPr>
              <a:t>Localities can copy the paperwork from the fund and save time/energy</a:t>
            </a:r>
            <a:endParaRPr>
              <a:solidFill>
                <a:schemeClr val="dk1"/>
              </a:solidFill>
            </a:endParaRPr>
          </a:p>
          <a:p>
            <a:pPr indent="-285750" lvl="0" marL="444500" rtl="0" algn="l">
              <a:spcBef>
                <a:spcPts val="0"/>
              </a:spcBef>
              <a:spcAft>
                <a:spcPts val="0"/>
              </a:spcAft>
              <a:buClr>
                <a:schemeClr val="dk1"/>
              </a:buClr>
              <a:buSzPts val="1100"/>
              <a:buChar char="-"/>
            </a:pPr>
            <a:r>
              <a:rPr lang="en">
                <a:solidFill>
                  <a:schemeClr val="dk1"/>
                </a:solidFill>
              </a:rPr>
              <a:t>Maybe the outcomes fund can also be a lender to smaller/less well capitalized bidders?</a:t>
            </a:r>
            <a:endParaRPr>
              <a:solidFill>
                <a:schemeClr val="dk1"/>
              </a:solidFill>
            </a:endParaRPr>
          </a:p>
          <a:p>
            <a:pPr indent="-285750" lvl="0" marL="444500" rtl="0" algn="l">
              <a:spcBef>
                <a:spcPts val="0"/>
              </a:spcBef>
              <a:spcAft>
                <a:spcPts val="0"/>
              </a:spcAft>
              <a:buClr>
                <a:schemeClr val="dk1"/>
              </a:buClr>
              <a:buSzPts val="1100"/>
              <a:buChar char="-"/>
            </a:pPr>
            <a:r>
              <a:rPr lang="en">
                <a:solidFill>
                  <a:schemeClr val="dk1"/>
                </a:solidFill>
              </a:rPr>
              <a:t>For equity/supporting small projects:  Can have tiers, loans available for smaller projects, etc.</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One-stop shop</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Doesn’t compete with other buyers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Paperwork reduction</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Loans and carve-outs available for:</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Smaller projects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EJ priorities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Could cover 1 or more states (MD, PA, VA, etc.)</a:t>
            </a:r>
            <a:endParaRPr>
              <a:solidFill>
                <a:schemeClr val="dk1"/>
              </a:solidFill>
            </a:endParaRPr>
          </a:p>
        </p:txBody>
      </p:sp>
      <p:sp>
        <p:nvSpPr>
          <p:cNvPr id="188" name="Google Shape;188;g23814ddf8a7_0_32:notes"/>
          <p:cNvSpPr/>
          <p:nvPr>
            <p:ph idx="2" type="sldImg"/>
          </p:nvPr>
        </p:nvSpPr>
        <p:spPr>
          <a:xfrm>
            <a:off x="399119" y="685488"/>
            <a:ext cx="6061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2569c0f197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g22569c0f197_1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A group of reviewers will score each proposal independently using the following scoring matrix. Reviewers can include, but are not limited to, fund managers, experts in relevant fields, state and local government employees, and members of academic institutions.</a:t>
            </a:r>
            <a:endParaRPr>
              <a:solidFill>
                <a:schemeClr val="dk1"/>
              </a:solidFill>
              <a:latin typeface="Calibri"/>
              <a:ea typeface="Calibri"/>
              <a:cs typeface="Calibri"/>
              <a:sym typeface="Calibri"/>
            </a:endParaRPr>
          </a:p>
          <a:p>
            <a:pPr indent="0" lvl="0" marL="0" rtl="0" algn="l">
              <a:lnSpc>
                <a:spcPct val="100000"/>
              </a:lnSpc>
              <a:spcBef>
                <a:spcPts val="800"/>
              </a:spcBef>
              <a:spcAft>
                <a:spcPts val="0"/>
              </a:spcAft>
              <a:buSzPts val="1100"/>
              <a:buNone/>
            </a:pPr>
            <a:r>
              <a:rPr lang="en">
                <a:solidFill>
                  <a:schemeClr val="dk1"/>
                </a:solidFill>
                <a:latin typeface="Calibri"/>
                <a:ea typeface="Calibri"/>
                <a:cs typeface="Calibri"/>
                <a:sym typeface="Calibri"/>
              </a:rPr>
              <a:t>This matrix was developed as a hybrid model based on </a:t>
            </a:r>
            <a:r>
              <a:rPr lang="en" u="sng">
                <a:solidFill>
                  <a:srgbClr val="1155CC"/>
                </a:solidFill>
                <a:latin typeface="Calibri"/>
                <a:ea typeface="Calibri"/>
                <a:cs typeface="Calibri"/>
                <a:sym typeface="Calibri"/>
                <a:hlinkClick r:id="rId2">
                  <a:extLst>
                    <a:ext uri="{A12FA001-AC4F-418D-AE19-62706E023703}">
                      <ahyp:hlinkClr val="tx"/>
                    </a:ext>
                  </a:extLst>
                </a:hlinkClick>
              </a:rPr>
              <a:t>Maryland Clean Water Commerce Act Application</a:t>
            </a:r>
            <a:r>
              <a:rPr lang="en">
                <a:solidFill>
                  <a:schemeClr val="dk1"/>
                </a:solidFill>
                <a:latin typeface="Calibri"/>
                <a:ea typeface="Calibri"/>
                <a:cs typeface="Calibri"/>
                <a:sym typeface="Calibri"/>
              </a:rPr>
              <a:t>, Anne Arundel County’s Stormwater Program and the need to address specific demands of the Fund. We suggest the Fund revisit the scoring criteria after the completion of a pilot round of solicitations to ensure it is creating incentives that deliver a balance of projects across urban and rural geographies and a range of project sizes, and that it does not exacerbate environmental injustices. </a:t>
            </a:r>
            <a:br>
              <a:rPr lang="en">
                <a:solidFill>
                  <a:schemeClr val="dk1"/>
                </a:solidFill>
                <a:latin typeface="Calibri"/>
                <a:ea typeface="Calibri"/>
                <a:cs typeface="Calibri"/>
                <a:sym typeface="Calibri"/>
              </a:rPr>
            </a:b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rPr lang="en">
                <a:solidFill>
                  <a:schemeClr val="dk1"/>
                </a:solidFill>
                <a:latin typeface="Calibri"/>
                <a:ea typeface="Calibri"/>
                <a:cs typeface="Calibri"/>
                <a:sym typeface="Calibri"/>
              </a:rPr>
              <a:t>Cost Effectiveness (price per acre per year)** - Bid should include:  Number of acres established (outcomes), Total project cost, Project term (i.e., permanent protection, 15 year contract, etc.</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rPr lang="en">
                <a:latin typeface="Calibri"/>
                <a:ea typeface="Calibri"/>
                <a:cs typeface="Calibri"/>
                <a:sym typeface="Calibri"/>
              </a:rPr>
              <a:t>Bidder Qualifications - Bid should include: Letters of reference, Team leadership resumes, List of prior projects, Other materials to substantiate bidder qualifications.</a:t>
            </a:r>
            <a:endParaRPr>
              <a:latin typeface="Calibri"/>
              <a:ea typeface="Calibri"/>
              <a:cs typeface="Calibri"/>
              <a:sym typeface="Calibri"/>
            </a:endParaRPr>
          </a:p>
          <a:p>
            <a:pPr indent="0" lvl="0" marL="0" rtl="0" algn="l">
              <a:lnSpc>
                <a:spcPct val="100000"/>
              </a:lnSpc>
              <a:spcBef>
                <a:spcPts val="0"/>
              </a:spcBef>
              <a:spcAft>
                <a:spcPts val="0"/>
              </a:spcAft>
              <a:buNone/>
            </a:pPr>
            <a:r>
              <a:rPr lang="en">
                <a:latin typeface="Calibri"/>
                <a:ea typeface="Calibri"/>
                <a:cs typeface="Calibri"/>
                <a:sym typeface="Calibri"/>
              </a:rPr>
              <a:t>Co-Benefit 1: Alleviating environmental harms and risk by disadvantaged communities:  </a:t>
            </a:r>
            <a:endParaRPr>
              <a:latin typeface="Calibri"/>
              <a:ea typeface="Calibri"/>
              <a:cs typeface="Calibri"/>
              <a:sym typeface="Calibri"/>
            </a:endParaRPr>
          </a:p>
          <a:p>
            <a:pPr indent="-298450" lvl="0" marL="457200" rtl="0" algn="l">
              <a:lnSpc>
                <a:spcPct val="100000"/>
              </a:lnSpc>
              <a:spcBef>
                <a:spcPts val="0"/>
              </a:spcBef>
              <a:spcAft>
                <a:spcPts val="0"/>
              </a:spcAft>
              <a:buSzPts val="1100"/>
              <a:buFont typeface="Calibri"/>
              <a:buAutoNum type="arabicPeriod"/>
            </a:pPr>
            <a:r>
              <a:rPr lang="en">
                <a:highlight>
                  <a:srgbClr val="FFFFFF"/>
                </a:highlight>
                <a:latin typeface="Calibri"/>
                <a:ea typeface="Calibri"/>
                <a:cs typeface="Calibri"/>
                <a:sym typeface="Calibri"/>
              </a:rPr>
              <a:t>located in communities identified by a Socioeconomic Score (Distribution Across Maryland) of 80 or higher using MDE’s Environmental Justice Tracking Tool</a:t>
            </a:r>
            <a:endParaRPr>
              <a:highlight>
                <a:srgbClr val="FFFFFF"/>
              </a:highlight>
              <a:latin typeface="Calibri"/>
              <a:ea typeface="Calibri"/>
              <a:cs typeface="Calibri"/>
              <a:sym typeface="Calibri"/>
            </a:endParaRPr>
          </a:p>
          <a:p>
            <a:pPr indent="-298450" lvl="0" marL="457200" rtl="0" algn="l">
              <a:lnSpc>
                <a:spcPct val="100000"/>
              </a:lnSpc>
              <a:spcBef>
                <a:spcPts val="0"/>
              </a:spcBef>
              <a:spcAft>
                <a:spcPts val="0"/>
              </a:spcAft>
              <a:buSzPts val="1100"/>
              <a:buFont typeface="Calibri"/>
              <a:buAutoNum type="arabicPeriod"/>
            </a:pPr>
            <a:r>
              <a:rPr lang="en">
                <a:highlight>
                  <a:srgbClr val="FFFFFF"/>
                </a:highlight>
                <a:latin typeface="Calibri"/>
                <a:ea typeface="Calibri"/>
                <a:cs typeface="Calibri"/>
                <a:sym typeface="Calibri"/>
              </a:rPr>
              <a:t>located on land owned or operated by a producer classified as historically underserved by USDA</a:t>
            </a:r>
            <a:endParaRPr>
              <a:highlight>
                <a:srgbClr val="FFFFFF"/>
              </a:highlight>
              <a:latin typeface="Calibri"/>
              <a:ea typeface="Calibri"/>
              <a:cs typeface="Calibri"/>
              <a:sym typeface="Calibri"/>
            </a:endParaRPr>
          </a:p>
          <a:p>
            <a:pPr indent="0" lvl="0" marL="0" rtl="0" algn="l">
              <a:lnSpc>
                <a:spcPct val="100000"/>
              </a:lnSpc>
              <a:spcBef>
                <a:spcPts val="0"/>
              </a:spcBef>
              <a:spcAft>
                <a:spcPts val="0"/>
              </a:spcAft>
              <a:buNone/>
            </a:pPr>
            <a:r>
              <a:rPr lang="en">
                <a:solidFill>
                  <a:schemeClr val="dk1"/>
                </a:solidFill>
                <a:latin typeface="Calibri"/>
                <a:ea typeface="Calibri"/>
                <a:cs typeface="Calibri"/>
                <a:sym typeface="Calibri"/>
              </a:rPr>
              <a:t>Co-Benefit 2: Enhancing adaptation against climate change</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rPr lang="en">
                <a:solidFill>
                  <a:schemeClr val="dk1"/>
                </a:solidFill>
                <a:latin typeface="Calibri"/>
                <a:ea typeface="Calibri"/>
                <a:cs typeface="Calibri"/>
                <a:sym typeface="Calibri"/>
              </a:rPr>
              <a:t>Examples include: flood control and mitigation, disaster resilience</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rPr lang="en">
                <a:latin typeface="Calibri"/>
                <a:ea typeface="Calibri"/>
                <a:cs typeface="Calibri"/>
                <a:sym typeface="Calibri"/>
              </a:rPr>
              <a:t>Co-Benefit 3: Contributing towards attainment of local water quality standards (i.e., to prioritize impaired waterways)</a:t>
            </a:r>
            <a:endParaRPr>
              <a:latin typeface="Calibri"/>
              <a:ea typeface="Calibri"/>
              <a:cs typeface="Calibri"/>
              <a:sym typeface="Calibri"/>
            </a:endParaRPr>
          </a:p>
          <a:p>
            <a:pPr indent="0" lvl="0" marL="0" rtl="0" algn="l">
              <a:lnSpc>
                <a:spcPct val="107916"/>
              </a:lnSpc>
              <a:spcBef>
                <a:spcPts val="0"/>
              </a:spcBef>
              <a:spcAft>
                <a:spcPts val="0"/>
              </a:spcAft>
              <a:buNone/>
            </a:pPr>
            <a:r>
              <a:t/>
            </a:r>
            <a:endParaRPr>
              <a:solidFill>
                <a:schemeClr val="dk1"/>
              </a:solidFill>
              <a:latin typeface="Calibri"/>
              <a:ea typeface="Calibri"/>
              <a:cs typeface="Calibri"/>
              <a:sym typeface="Calibri"/>
            </a:endParaRPr>
          </a:p>
          <a:p>
            <a:pPr indent="0" lvl="0" marL="0" rtl="0" algn="l">
              <a:lnSpc>
                <a:spcPct val="107916"/>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3814ddf8a7_0_27:notes"/>
          <p:cNvSpPr txBox="1"/>
          <p:nvPr>
            <p:ph idx="1" type="body"/>
          </p:nvPr>
        </p:nvSpPr>
        <p:spPr>
          <a:xfrm>
            <a:off x="685800" y="4343400"/>
            <a:ext cx="5486400" cy="4114800"/>
          </a:xfrm>
          <a:prstGeom prst="rect">
            <a:avLst/>
          </a:prstGeom>
          <a:noFill/>
          <a:ln>
            <a:noFill/>
          </a:ln>
        </p:spPr>
        <p:txBody>
          <a:bodyPr anchorCtr="0" anchor="t" bIns="91275" lIns="91275" spcFirstLastPara="1" rIns="91275" wrap="square" tIns="91275">
            <a:noAutofit/>
          </a:bodyPr>
          <a:lstStyle/>
          <a:p>
            <a:pPr indent="0" lvl="0" marL="0" rtl="0" algn="l">
              <a:spcBef>
                <a:spcPts val="0"/>
              </a:spcBef>
              <a:spcAft>
                <a:spcPts val="0"/>
              </a:spcAft>
              <a:buClr>
                <a:schemeClr val="dk1"/>
              </a:buClr>
              <a:buSzPts val="1100"/>
              <a:buFont typeface="Arial"/>
              <a:buNone/>
            </a:pPr>
            <a:r>
              <a:rPr b="1" lang="en">
                <a:solidFill>
                  <a:schemeClr val="dk1"/>
                </a:solidFill>
              </a:rPr>
              <a:t>FUND SPECIFICS</a:t>
            </a:r>
            <a:endParaRPr b="1">
              <a:solidFill>
                <a:schemeClr val="dk1"/>
              </a:solidFill>
            </a:endParaRPr>
          </a:p>
          <a:p>
            <a:pPr indent="0" lvl="0" marL="444500" rtl="0" algn="l">
              <a:spcBef>
                <a:spcPts val="0"/>
              </a:spcBef>
              <a:spcAft>
                <a:spcPts val="0"/>
              </a:spcAft>
              <a:buClr>
                <a:schemeClr val="dk1"/>
              </a:buClr>
              <a:buSzPts val="1100"/>
              <a:buFont typeface="Arial"/>
              <a:buNone/>
            </a:pPr>
            <a:r>
              <a:t/>
            </a:r>
            <a:endParaRPr>
              <a:solidFill>
                <a:schemeClr val="dk1"/>
              </a:solidFill>
            </a:endParaRPr>
          </a:p>
          <a:p>
            <a:pPr indent="-285750" lvl="0" marL="444500" rtl="0" algn="l">
              <a:spcBef>
                <a:spcPts val="0"/>
              </a:spcBef>
              <a:spcAft>
                <a:spcPts val="0"/>
              </a:spcAft>
              <a:buClr>
                <a:schemeClr val="dk1"/>
              </a:buClr>
              <a:buSzPts val="1100"/>
              <a:buChar char="-"/>
            </a:pPr>
            <a:r>
              <a:rPr lang="en">
                <a:solidFill>
                  <a:schemeClr val="dk1"/>
                </a:solidFill>
              </a:rPr>
              <a:t>Statewide or even regional fund</a:t>
            </a:r>
            <a:endParaRPr>
              <a:solidFill>
                <a:schemeClr val="dk1"/>
              </a:solidFill>
            </a:endParaRPr>
          </a:p>
          <a:p>
            <a:pPr indent="-285750" lvl="0" marL="444500" rtl="0" algn="l">
              <a:spcBef>
                <a:spcPts val="0"/>
              </a:spcBef>
              <a:spcAft>
                <a:spcPts val="0"/>
              </a:spcAft>
              <a:buClr>
                <a:schemeClr val="dk1"/>
              </a:buClr>
              <a:buSzPts val="1100"/>
              <a:buChar char="-"/>
            </a:pPr>
            <a:r>
              <a:rPr lang="en">
                <a:solidFill>
                  <a:schemeClr val="dk1"/>
                </a:solidFill>
              </a:rPr>
              <a:t>Certainty for the private sector bidders/implementers who would know they have a buyer</a:t>
            </a:r>
            <a:endParaRPr>
              <a:solidFill>
                <a:schemeClr val="dk1"/>
              </a:solidFill>
            </a:endParaRPr>
          </a:p>
          <a:p>
            <a:pPr indent="-285750" lvl="0" marL="444500" rtl="0" algn="l">
              <a:spcBef>
                <a:spcPts val="0"/>
              </a:spcBef>
              <a:spcAft>
                <a:spcPts val="0"/>
              </a:spcAft>
              <a:buClr>
                <a:schemeClr val="dk1"/>
              </a:buClr>
              <a:buSzPts val="1100"/>
              <a:buChar char="-"/>
            </a:pPr>
            <a:r>
              <a:rPr lang="en">
                <a:solidFill>
                  <a:schemeClr val="dk1"/>
                </a:solidFill>
              </a:rPr>
              <a:t>Bidders encouraged to sell to MS4s or other buyers (fund = price floor)</a:t>
            </a:r>
            <a:endParaRPr>
              <a:solidFill>
                <a:schemeClr val="dk1"/>
              </a:solidFill>
            </a:endParaRPr>
          </a:p>
          <a:p>
            <a:pPr indent="-285750" lvl="0" marL="444500" rtl="0" algn="l">
              <a:spcBef>
                <a:spcPts val="0"/>
              </a:spcBef>
              <a:spcAft>
                <a:spcPts val="0"/>
              </a:spcAft>
              <a:buClr>
                <a:schemeClr val="dk1"/>
              </a:buClr>
              <a:buSzPts val="1100"/>
              <a:buChar char="-"/>
            </a:pPr>
            <a:r>
              <a:rPr lang="en">
                <a:solidFill>
                  <a:schemeClr val="dk1"/>
                </a:solidFill>
              </a:rPr>
              <a:t>Localities can copy the paperwork from the fund and save time/energy</a:t>
            </a:r>
            <a:endParaRPr>
              <a:solidFill>
                <a:schemeClr val="dk1"/>
              </a:solidFill>
            </a:endParaRPr>
          </a:p>
          <a:p>
            <a:pPr indent="-285750" lvl="0" marL="444500" rtl="0" algn="l">
              <a:spcBef>
                <a:spcPts val="0"/>
              </a:spcBef>
              <a:spcAft>
                <a:spcPts val="0"/>
              </a:spcAft>
              <a:buClr>
                <a:schemeClr val="dk1"/>
              </a:buClr>
              <a:buSzPts val="1100"/>
              <a:buChar char="-"/>
            </a:pPr>
            <a:r>
              <a:rPr lang="en">
                <a:solidFill>
                  <a:schemeClr val="dk1"/>
                </a:solidFill>
              </a:rPr>
              <a:t>Maybe the outcomes fund can also be a lender to smaller/less well capitalized bidders?</a:t>
            </a:r>
            <a:endParaRPr>
              <a:solidFill>
                <a:schemeClr val="dk1"/>
              </a:solidFill>
            </a:endParaRPr>
          </a:p>
          <a:p>
            <a:pPr indent="-285750" lvl="0" marL="444500" rtl="0" algn="l">
              <a:spcBef>
                <a:spcPts val="0"/>
              </a:spcBef>
              <a:spcAft>
                <a:spcPts val="0"/>
              </a:spcAft>
              <a:buClr>
                <a:schemeClr val="dk1"/>
              </a:buClr>
              <a:buSzPts val="1100"/>
              <a:buChar char="-"/>
            </a:pPr>
            <a:r>
              <a:rPr lang="en">
                <a:solidFill>
                  <a:schemeClr val="dk1"/>
                </a:solidFill>
              </a:rPr>
              <a:t>For equity/supporting small projects:  Can have tiers, loans available for smaller projects, etc.</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One-stop shop</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Doesn’t compete with other buyers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Paperwork reduction</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Loans and carve-outs available for:</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Smaller projects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EJ priorities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Could cover 1 or more states (MD, PA, VA, etc.)</a:t>
            </a:r>
            <a:endParaRPr>
              <a:solidFill>
                <a:schemeClr val="dk1"/>
              </a:solidFill>
            </a:endParaRPr>
          </a:p>
        </p:txBody>
      </p:sp>
      <p:sp>
        <p:nvSpPr>
          <p:cNvPr id="200" name="Google Shape;200;g23814ddf8a7_0_27:notes"/>
          <p:cNvSpPr/>
          <p:nvPr>
            <p:ph idx="2" type="sldImg"/>
          </p:nvPr>
        </p:nvSpPr>
        <p:spPr>
          <a:xfrm>
            <a:off x="399119" y="685488"/>
            <a:ext cx="6061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3814ddf8a7_0_37:notes"/>
          <p:cNvSpPr txBox="1"/>
          <p:nvPr>
            <p:ph idx="1" type="body"/>
          </p:nvPr>
        </p:nvSpPr>
        <p:spPr>
          <a:xfrm>
            <a:off x="685800" y="4343400"/>
            <a:ext cx="5486400" cy="4114800"/>
          </a:xfrm>
          <a:prstGeom prst="rect">
            <a:avLst/>
          </a:prstGeom>
          <a:noFill/>
          <a:ln>
            <a:noFill/>
          </a:ln>
        </p:spPr>
        <p:txBody>
          <a:bodyPr anchorCtr="0" anchor="t" bIns="91275" lIns="91275" spcFirstLastPara="1" rIns="91275" wrap="square" tIns="9127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FUND SPECIFICS</a:t>
            </a:r>
            <a:endParaRPr b="1">
              <a:solidFill>
                <a:schemeClr val="dk1"/>
              </a:solidFill>
            </a:endParaRPr>
          </a:p>
          <a:p>
            <a:pPr indent="0" lvl="0" marL="444500" rtl="0" algn="l">
              <a:spcBef>
                <a:spcPts val="0"/>
              </a:spcBef>
              <a:spcAft>
                <a:spcPts val="0"/>
              </a:spcAft>
              <a:buClr>
                <a:schemeClr val="dk1"/>
              </a:buClr>
              <a:buSzPts val="1100"/>
              <a:buFont typeface="Arial"/>
              <a:buNone/>
            </a:pPr>
            <a:r>
              <a:t/>
            </a:r>
            <a:endParaRPr>
              <a:solidFill>
                <a:schemeClr val="dk1"/>
              </a:solidFill>
            </a:endParaRPr>
          </a:p>
          <a:p>
            <a:pPr indent="-285750" lvl="0" marL="444500" rtl="0" algn="l">
              <a:spcBef>
                <a:spcPts val="0"/>
              </a:spcBef>
              <a:spcAft>
                <a:spcPts val="0"/>
              </a:spcAft>
              <a:buClr>
                <a:schemeClr val="dk1"/>
              </a:buClr>
              <a:buSzPts val="1100"/>
              <a:buChar char="-"/>
            </a:pPr>
            <a:r>
              <a:rPr lang="en">
                <a:solidFill>
                  <a:schemeClr val="dk1"/>
                </a:solidFill>
              </a:rPr>
              <a:t>Statewide or even regional fund</a:t>
            </a:r>
            <a:endParaRPr>
              <a:solidFill>
                <a:schemeClr val="dk1"/>
              </a:solidFill>
            </a:endParaRPr>
          </a:p>
          <a:p>
            <a:pPr indent="-285750" lvl="0" marL="444500" rtl="0" algn="l">
              <a:spcBef>
                <a:spcPts val="0"/>
              </a:spcBef>
              <a:spcAft>
                <a:spcPts val="0"/>
              </a:spcAft>
              <a:buClr>
                <a:schemeClr val="dk1"/>
              </a:buClr>
              <a:buSzPts val="1100"/>
              <a:buChar char="-"/>
            </a:pPr>
            <a:r>
              <a:rPr lang="en">
                <a:solidFill>
                  <a:schemeClr val="dk1"/>
                </a:solidFill>
              </a:rPr>
              <a:t>Certainty for the private sector bidders/implementers who would know they have a buyer</a:t>
            </a:r>
            <a:endParaRPr>
              <a:solidFill>
                <a:schemeClr val="dk1"/>
              </a:solidFill>
            </a:endParaRPr>
          </a:p>
          <a:p>
            <a:pPr indent="-285750" lvl="0" marL="444500" rtl="0" algn="l">
              <a:spcBef>
                <a:spcPts val="0"/>
              </a:spcBef>
              <a:spcAft>
                <a:spcPts val="0"/>
              </a:spcAft>
              <a:buClr>
                <a:schemeClr val="dk1"/>
              </a:buClr>
              <a:buSzPts val="1100"/>
              <a:buChar char="-"/>
            </a:pPr>
            <a:r>
              <a:rPr lang="en">
                <a:solidFill>
                  <a:schemeClr val="dk1"/>
                </a:solidFill>
              </a:rPr>
              <a:t>Bidders encouraged to sell to MS4s or other buyers (fund = price floor)</a:t>
            </a:r>
            <a:endParaRPr>
              <a:solidFill>
                <a:schemeClr val="dk1"/>
              </a:solidFill>
            </a:endParaRPr>
          </a:p>
          <a:p>
            <a:pPr indent="-285750" lvl="0" marL="444500" rtl="0" algn="l">
              <a:spcBef>
                <a:spcPts val="0"/>
              </a:spcBef>
              <a:spcAft>
                <a:spcPts val="0"/>
              </a:spcAft>
              <a:buClr>
                <a:schemeClr val="dk1"/>
              </a:buClr>
              <a:buSzPts val="1100"/>
              <a:buChar char="-"/>
            </a:pPr>
            <a:r>
              <a:rPr lang="en">
                <a:solidFill>
                  <a:schemeClr val="dk1"/>
                </a:solidFill>
              </a:rPr>
              <a:t>Localities can copy the paperwork from the fund and save time/energy</a:t>
            </a:r>
            <a:endParaRPr>
              <a:solidFill>
                <a:schemeClr val="dk1"/>
              </a:solidFill>
            </a:endParaRPr>
          </a:p>
          <a:p>
            <a:pPr indent="-285750" lvl="0" marL="444500" rtl="0" algn="l">
              <a:spcBef>
                <a:spcPts val="0"/>
              </a:spcBef>
              <a:spcAft>
                <a:spcPts val="0"/>
              </a:spcAft>
              <a:buClr>
                <a:schemeClr val="dk1"/>
              </a:buClr>
              <a:buSzPts val="1100"/>
              <a:buChar char="-"/>
            </a:pPr>
            <a:r>
              <a:rPr lang="en">
                <a:solidFill>
                  <a:schemeClr val="dk1"/>
                </a:solidFill>
              </a:rPr>
              <a:t>Maybe the outcomes fund can also be a lender to smaller/less well capitalized bidders?</a:t>
            </a:r>
            <a:endParaRPr>
              <a:solidFill>
                <a:schemeClr val="dk1"/>
              </a:solidFill>
            </a:endParaRPr>
          </a:p>
          <a:p>
            <a:pPr indent="-285750" lvl="0" marL="444500" rtl="0" algn="l">
              <a:spcBef>
                <a:spcPts val="0"/>
              </a:spcBef>
              <a:spcAft>
                <a:spcPts val="0"/>
              </a:spcAft>
              <a:buClr>
                <a:schemeClr val="dk1"/>
              </a:buClr>
              <a:buSzPts val="1100"/>
              <a:buChar char="-"/>
            </a:pPr>
            <a:r>
              <a:rPr lang="en">
                <a:solidFill>
                  <a:schemeClr val="dk1"/>
                </a:solidFill>
              </a:rPr>
              <a:t>For equity/supporting small projects:  Can have tiers, loans available for smaller projects, etc.</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One-stop shop</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Doesn’t compete with other buyers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Paperwork reduction</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Loans and carve-outs available for:</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Smaller projects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EJ priorities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Could cover 1 or more states (MD, PA, VA, etc.)</a:t>
            </a:r>
            <a:endParaRPr>
              <a:solidFill>
                <a:schemeClr val="dk1"/>
              </a:solidFill>
            </a:endParaRPr>
          </a:p>
        </p:txBody>
      </p:sp>
      <p:sp>
        <p:nvSpPr>
          <p:cNvPr id="206" name="Google Shape;206;g23814ddf8a7_0_37:notes"/>
          <p:cNvSpPr/>
          <p:nvPr>
            <p:ph idx="2" type="sldImg"/>
          </p:nvPr>
        </p:nvSpPr>
        <p:spPr>
          <a:xfrm>
            <a:off x="399119" y="685488"/>
            <a:ext cx="6061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3814ddf8a7_0_42:notes"/>
          <p:cNvSpPr txBox="1"/>
          <p:nvPr>
            <p:ph idx="1" type="body"/>
          </p:nvPr>
        </p:nvSpPr>
        <p:spPr>
          <a:xfrm>
            <a:off x="685800" y="4343400"/>
            <a:ext cx="5486400" cy="4114800"/>
          </a:xfrm>
          <a:prstGeom prst="rect">
            <a:avLst/>
          </a:prstGeom>
          <a:noFill/>
          <a:ln>
            <a:noFill/>
          </a:ln>
        </p:spPr>
        <p:txBody>
          <a:bodyPr anchorCtr="0" anchor="t" bIns="91275" lIns="91275" spcFirstLastPara="1" rIns="91275" wrap="square" tIns="9127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FUND SPECIFICS</a:t>
            </a:r>
            <a:endParaRPr b="1">
              <a:solidFill>
                <a:schemeClr val="dk1"/>
              </a:solidFill>
            </a:endParaRPr>
          </a:p>
          <a:p>
            <a:pPr indent="0" lvl="0" marL="444500" rtl="0" algn="l">
              <a:spcBef>
                <a:spcPts val="0"/>
              </a:spcBef>
              <a:spcAft>
                <a:spcPts val="0"/>
              </a:spcAft>
              <a:buClr>
                <a:schemeClr val="dk1"/>
              </a:buClr>
              <a:buSzPts val="1100"/>
              <a:buFont typeface="Arial"/>
              <a:buNone/>
            </a:pPr>
            <a:r>
              <a:t/>
            </a:r>
            <a:endParaRPr>
              <a:solidFill>
                <a:schemeClr val="dk1"/>
              </a:solidFill>
            </a:endParaRPr>
          </a:p>
          <a:p>
            <a:pPr indent="-285750" lvl="0" marL="444500" rtl="0" algn="l">
              <a:spcBef>
                <a:spcPts val="0"/>
              </a:spcBef>
              <a:spcAft>
                <a:spcPts val="0"/>
              </a:spcAft>
              <a:buClr>
                <a:schemeClr val="dk1"/>
              </a:buClr>
              <a:buSzPts val="1100"/>
              <a:buChar char="-"/>
            </a:pPr>
            <a:r>
              <a:rPr lang="en">
                <a:solidFill>
                  <a:schemeClr val="dk1"/>
                </a:solidFill>
              </a:rPr>
              <a:t>Statewide or even regional fund</a:t>
            </a:r>
            <a:endParaRPr>
              <a:solidFill>
                <a:schemeClr val="dk1"/>
              </a:solidFill>
            </a:endParaRPr>
          </a:p>
          <a:p>
            <a:pPr indent="-285750" lvl="0" marL="444500" rtl="0" algn="l">
              <a:spcBef>
                <a:spcPts val="0"/>
              </a:spcBef>
              <a:spcAft>
                <a:spcPts val="0"/>
              </a:spcAft>
              <a:buClr>
                <a:schemeClr val="dk1"/>
              </a:buClr>
              <a:buSzPts val="1100"/>
              <a:buChar char="-"/>
            </a:pPr>
            <a:r>
              <a:rPr lang="en">
                <a:solidFill>
                  <a:schemeClr val="dk1"/>
                </a:solidFill>
              </a:rPr>
              <a:t>Certainty for the private sector bidders/implementers who would know they have a buyer</a:t>
            </a:r>
            <a:endParaRPr>
              <a:solidFill>
                <a:schemeClr val="dk1"/>
              </a:solidFill>
            </a:endParaRPr>
          </a:p>
          <a:p>
            <a:pPr indent="-285750" lvl="0" marL="444500" rtl="0" algn="l">
              <a:spcBef>
                <a:spcPts val="0"/>
              </a:spcBef>
              <a:spcAft>
                <a:spcPts val="0"/>
              </a:spcAft>
              <a:buClr>
                <a:schemeClr val="dk1"/>
              </a:buClr>
              <a:buSzPts val="1100"/>
              <a:buChar char="-"/>
            </a:pPr>
            <a:r>
              <a:rPr lang="en">
                <a:solidFill>
                  <a:schemeClr val="dk1"/>
                </a:solidFill>
              </a:rPr>
              <a:t>Bidders encouraged to sell to MS4s or other buyers (fund = price floor)</a:t>
            </a:r>
            <a:endParaRPr>
              <a:solidFill>
                <a:schemeClr val="dk1"/>
              </a:solidFill>
            </a:endParaRPr>
          </a:p>
          <a:p>
            <a:pPr indent="-285750" lvl="0" marL="444500" rtl="0" algn="l">
              <a:spcBef>
                <a:spcPts val="0"/>
              </a:spcBef>
              <a:spcAft>
                <a:spcPts val="0"/>
              </a:spcAft>
              <a:buClr>
                <a:schemeClr val="dk1"/>
              </a:buClr>
              <a:buSzPts val="1100"/>
              <a:buChar char="-"/>
            </a:pPr>
            <a:r>
              <a:rPr lang="en">
                <a:solidFill>
                  <a:schemeClr val="dk1"/>
                </a:solidFill>
              </a:rPr>
              <a:t>Localities can copy the paperwork from the fund and save time/energy</a:t>
            </a:r>
            <a:endParaRPr>
              <a:solidFill>
                <a:schemeClr val="dk1"/>
              </a:solidFill>
            </a:endParaRPr>
          </a:p>
          <a:p>
            <a:pPr indent="-285750" lvl="0" marL="444500" rtl="0" algn="l">
              <a:spcBef>
                <a:spcPts val="0"/>
              </a:spcBef>
              <a:spcAft>
                <a:spcPts val="0"/>
              </a:spcAft>
              <a:buClr>
                <a:schemeClr val="dk1"/>
              </a:buClr>
              <a:buSzPts val="1100"/>
              <a:buChar char="-"/>
            </a:pPr>
            <a:r>
              <a:rPr lang="en">
                <a:solidFill>
                  <a:schemeClr val="dk1"/>
                </a:solidFill>
              </a:rPr>
              <a:t>Maybe the outcomes fund can also be a lender to smaller/less well capitalized bidders?</a:t>
            </a:r>
            <a:endParaRPr>
              <a:solidFill>
                <a:schemeClr val="dk1"/>
              </a:solidFill>
            </a:endParaRPr>
          </a:p>
          <a:p>
            <a:pPr indent="-285750" lvl="0" marL="444500" rtl="0" algn="l">
              <a:spcBef>
                <a:spcPts val="0"/>
              </a:spcBef>
              <a:spcAft>
                <a:spcPts val="0"/>
              </a:spcAft>
              <a:buClr>
                <a:schemeClr val="dk1"/>
              </a:buClr>
              <a:buSzPts val="1100"/>
              <a:buChar char="-"/>
            </a:pPr>
            <a:r>
              <a:rPr lang="en">
                <a:solidFill>
                  <a:schemeClr val="dk1"/>
                </a:solidFill>
              </a:rPr>
              <a:t>For equity/supporting small projects:  Can have tiers, loans available for smaller projects, etc.</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One-stop shop</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Doesn’t compete with other buyers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Paperwork reduction</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Loans and carve-outs available for:</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Smaller projects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EJ priorities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Could cover 1 or more states (MD, PA, VA, etc.)</a:t>
            </a:r>
            <a:endParaRPr>
              <a:solidFill>
                <a:schemeClr val="dk1"/>
              </a:solidFill>
            </a:endParaRPr>
          </a:p>
        </p:txBody>
      </p:sp>
      <p:sp>
        <p:nvSpPr>
          <p:cNvPr id="212" name="Google Shape;212;g23814ddf8a7_0_42:notes"/>
          <p:cNvSpPr/>
          <p:nvPr>
            <p:ph idx="2" type="sldImg"/>
          </p:nvPr>
        </p:nvSpPr>
        <p:spPr>
          <a:xfrm>
            <a:off x="399119" y="685488"/>
            <a:ext cx="6061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38e69bde41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38e69bde41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4a64c4860e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g24a64c4860e_1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This is a big area of exploration. Govt vs non-govt? Who can be responsive and adaptive?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4a64c4860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4a64c4860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Kavita</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4cbdf1ad6c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g24cbdf1ad6c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Bidders are expected to be restoration firms mainly</a:t>
            </a:r>
            <a:endParaRPr/>
          </a:p>
          <a:p>
            <a:pPr indent="-298450" lvl="0" marL="457200" rtl="0" algn="l">
              <a:lnSpc>
                <a:spcPct val="100000"/>
              </a:lnSpc>
              <a:spcBef>
                <a:spcPts val="0"/>
              </a:spcBef>
              <a:spcAft>
                <a:spcPts val="0"/>
              </a:spcAft>
              <a:buSzPts val="1100"/>
              <a:buChar char="-"/>
            </a:pPr>
            <a:r>
              <a:rPr lang="en"/>
              <a:t>Outreach by direct email, presentations at meetings they attend, including member associations like ERBA</a:t>
            </a:r>
            <a:endParaRPr/>
          </a:p>
          <a:p>
            <a:pPr indent="0" lvl="0" marL="0" rtl="0" algn="l">
              <a:lnSpc>
                <a:spcPct val="100000"/>
              </a:lnSpc>
              <a:spcBef>
                <a:spcPts val="0"/>
              </a:spcBef>
              <a:spcAft>
                <a:spcPts val="0"/>
              </a:spcAft>
              <a:buSzPts val="1100"/>
              <a:buNone/>
            </a:pPr>
            <a:r>
              <a:t/>
            </a:r>
            <a:endParaRPr/>
          </a:p>
          <a:p>
            <a:pPr indent="0" lvl="0" marL="0" rtl="0" algn="l">
              <a:lnSpc>
                <a:spcPct val="107916"/>
              </a:lnSpc>
              <a:spcBef>
                <a:spcPts val="0"/>
              </a:spcBef>
              <a:spcAft>
                <a:spcPts val="0"/>
              </a:spcAft>
              <a:buSzPts val="1100"/>
              <a:buNone/>
            </a:pPr>
            <a:r>
              <a:rPr lang="en">
                <a:solidFill>
                  <a:schemeClr val="dk1"/>
                </a:solidFill>
                <a:latin typeface="Lato"/>
                <a:ea typeface="Lato"/>
                <a:cs typeface="Lato"/>
                <a:sym typeface="Lato"/>
              </a:rPr>
              <a:t>Landowners:</a:t>
            </a:r>
            <a:endParaRPr>
              <a:solidFill>
                <a:schemeClr val="dk1"/>
              </a:solidFill>
              <a:latin typeface="Lato"/>
              <a:ea typeface="Lato"/>
              <a:cs typeface="Lato"/>
              <a:sym typeface="Lato"/>
            </a:endParaRPr>
          </a:p>
          <a:p>
            <a:pPr indent="-298450" lvl="0" marL="457200" rtl="0" algn="l">
              <a:lnSpc>
                <a:spcPct val="107916"/>
              </a:lnSpc>
              <a:spcBef>
                <a:spcPts val="800"/>
              </a:spcBef>
              <a:spcAft>
                <a:spcPts val="0"/>
              </a:spcAft>
              <a:buClr>
                <a:schemeClr val="dk1"/>
              </a:buClr>
              <a:buSzPts val="1100"/>
              <a:buFont typeface="Lato"/>
              <a:buChar char="-"/>
            </a:pPr>
            <a:r>
              <a:rPr lang="en">
                <a:solidFill>
                  <a:schemeClr val="dk1"/>
                </a:solidFill>
                <a:latin typeface="Lato"/>
                <a:ea typeface="Lato"/>
                <a:cs typeface="Lato"/>
                <a:sym typeface="Lato"/>
              </a:rPr>
              <a:t>Bidders have an incentive to recruit landowners so most outreach will be by bidders.</a:t>
            </a:r>
            <a:endParaRPr>
              <a:solidFill>
                <a:schemeClr val="dk1"/>
              </a:solidFill>
              <a:latin typeface="Lato"/>
              <a:ea typeface="Lato"/>
              <a:cs typeface="Lato"/>
              <a:sym typeface="Lato"/>
            </a:endParaRPr>
          </a:p>
          <a:p>
            <a:pPr indent="-298450" lvl="0" marL="457200" rtl="0" algn="l">
              <a:lnSpc>
                <a:spcPct val="107916"/>
              </a:lnSpc>
              <a:spcBef>
                <a:spcPts val="0"/>
              </a:spcBef>
              <a:spcAft>
                <a:spcPts val="0"/>
              </a:spcAft>
              <a:buClr>
                <a:schemeClr val="dk1"/>
              </a:buClr>
              <a:buSzPts val="1100"/>
              <a:buFont typeface="Lato"/>
              <a:buChar char="-"/>
            </a:pPr>
            <a:r>
              <a:rPr lang="en">
                <a:solidFill>
                  <a:schemeClr val="dk1"/>
                </a:solidFill>
                <a:latin typeface="Lato"/>
                <a:ea typeface="Lato"/>
                <a:cs typeface="Lato"/>
                <a:sym typeface="Lato"/>
              </a:rPr>
              <a:t>Fund will do general outreach to landowner partners, trade associations, county Farm Bureaus, </a:t>
            </a:r>
            <a:endParaRPr>
              <a:solidFill>
                <a:schemeClr val="dk1"/>
              </a:solidFill>
              <a:latin typeface="Lato"/>
              <a:ea typeface="Lato"/>
              <a:cs typeface="Lato"/>
              <a:sym typeface="Lato"/>
            </a:endParaRPr>
          </a:p>
          <a:p>
            <a:pPr indent="0" lvl="0" marL="0" rtl="0" algn="l">
              <a:lnSpc>
                <a:spcPct val="107916"/>
              </a:lnSpc>
              <a:spcBef>
                <a:spcPts val="800"/>
              </a:spcBef>
              <a:spcAft>
                <a:spcPts val="800"/>
              </a:spcAft>
              <a:buSzPts val="1100"/>
              <a:buNone/>
            </a:pPr>
            <a:r>
              <a:rPr lang="en">
                <a:solidFill>
                  <a:schemeClr val="dk1"/>
                </a:solidFill>
                <a:latin typeface="Lato"/>
                <a:ea typeface="Lato"/>
                <a:cs typeface="Lato"/>
                <a:sym typeface="Lato"/>
              </a:rPr>
              <a:t>The fund will conduct some general outreach to trusted partners of landowners, including farmers. For example, trade associations for agricultural producers, such as county Farm Bureaus and the state Grain Producers Association, should be educated on the Fund so otherwise-hesitant farmers can use them as resources. Similarly, the Fund will conduct education of government technical assistance providers such as with the Natural Resources Conservation Service, University of Maryland Extension, and county agriculture marketing professionals and business development specialists.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2569c0f197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g22569c0f197_1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Kavita</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2569c0f197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g22569c0f197_1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Kavita</a:t>
            </a:r>
            <a:endParaRPr/>
          </a:p>
          <a:p>
            <a:pPr indent="0" lvl="0" marL="0" rtl="0" algn="l">
              <a:lnSpc>
                <a:spcPct val="100000"/>
              </a:lnSpc>
              <a:spcBef>
                <a:spcPts val="0"/>
              </a:spcBef>
              <a:spcAft>
                <a:spcPts val="0"/>
              </a:spcAft>
              <a:buSzPts val="1100"/>
              <a:buNone/>
            </a:pPr>
            <a:r>
              <a:t/>
            </a:r>
            <a:endParaRPr/>
          </a:p>
          <a:p>
            <a:pPr indent="0" lvl="0" marL="0" rtl="0" algn="l">
              <a:lnSpc>
                <a:spcPct val="107916"/>
              </a:lnSpc>
              <a:spcBef>
                <a:spcPts val="0"/>
              </a:spcBef>
              <a:spcAft>
                <a:spcPts val="0"/>
              </a:spcAft>
              <a:buSzPts val="1100"/>
              <a:buNone/>
            </a:pPr>
            <a:r>
              <a:rPr lang="en" sz="1150">
                <a:solidFill>
                  <a:srgbClr val="1D1C1D"/>
                </a:solidFill>
                <a:highlight>
                  <a:srgbClr val="F8F8F8"/>
                </a:highlight>
              </a:rPr>
              <a:t>Iterative process from those FAP, Price paper and CAST data, followed by interviews and steering committee</a:t>
            </a:r>
            <a:endParaRPr b="1">
              <a:solidFill>
                <a:schemeClr val="dk1"/>
              </a:solidFill>
              <a:latin typeface="Calibri"/>
              <a:ea typeface="Calibri"/>
              <a:cs typeface="Calibri"/>
              <a:sym typeface="Calibri"/>
            </a:endParaRPr>
          </a:p>
          <a:p>
            <a:pPr indent="0" lvl="0" marL="0" rtl="0" algn="l">
              <a:lnSpc>
                <a:spcPct val="107916"/>
              </a:lnSpc>
              <a:spcBef>
                <a:spcPts val="800"/>
              </a:spcBef>
              <a:spcAft>
                <a:spcPts val="0"/>
              </a:spcAft>
              <a:buClr>
                <a:schemeClr val="dk1"/>
              </a:buClr>
              <a:buSzPts val="1100"/>
              <a:buFont typeface="Arial"/>
              <a:buNone/>
            </a:pPr>
            <a:r>
              <a:rPr b="1" lang="en">
                <a:solidFill>
                  <a:schemeClr val="dk1"/>
                </a:solidFill>
                <a:latin typeface="Calibri"/>
                <a:ea typeface="Calibri"/>
                <a:cs typeface="Calibri"/>
                <a:sym typeface="Calibri"/>
              </a:rPr>
              <a:t>The total cost of establishing enough riparian forest buffers to meet Maryland’s goals might range from about $80 million to $120 million. </a:t>
            </a:r>
            <a:r>
              <a:rPr lang="en">
                <a:solidFill>
                  <a:schemeClr val="dk1"/>
                </a:solidFill>
                <a:latin typeface="Calibri"/>
                <a:ea typeface="Calibri"/>
                <a:cs typeface="Calibri"/>
                <a:sym typeface="Calibri"/>
              </a:rPr>
              <a:t>This range is based on the following assumptions:</a:t>
            </a:r>
            <a:endParaRPr>
              <a:solidFill>
                <a:schemeClr val="dk1"/>
              </a:solidFill>
              <a:latin typeface="Calibri"/>
              <a:ea typeface="Calibri"/>
              <a:cs typeface="Calibri"/>
              <a:sym typeface="Calibri"/>
            </a:endParaRPr>
          </a:p>
          <a:p>
            <a:pPr indent="-298450" lvl="0" marL="457200" rtl="0" algn="l">
              <a:lnSpc>
                <a:spcPct val="107916"/>
              </a:lnSpc>
              <a:spcBef>
                <a:spcPts val="800"/>
              </a:spcBef>
              <a:spcAft>
                <a:spcPts val="0"/>
              </a:spcAft>
              <a:buClr>
                <a:schemeClr val="dk1"/>
              </a:buClr>
              <a:buSzPts val="1100"/>
              <a:buFont typeface="Calibri"/>
              <a:buAutoNum type="arabicPeriod"/>
            </a:pPr>
            <a:r>
              <a:rPr lang="en">
                <a:solidFill>
                  <a:schemeClr val="dk1"/>
                </a:solidFill>
                <a:latin typeface="Calibri"/>
                <a:ea typeface="Calibri"/>
                <a:cs typeface="Calibri"/>
                <a:sym typeface="Calibri"/>
              </a:rPr>
              <a:t>The number of riparian forest buffer acres needed to meet the goal is 2,628 total new established acres.</a:t>
            </a:r>
            <a:endParaRPr>
              <a:solidFill>
                <a:schemeClr val="dk1"/>
              </a:solidFill>
              <a:latin typeface="Calibri"/>
              <a:ea typeface="Calibri"/>
              <a:cs typeface="Calibri"/>
              <a:sym typeface="Calibri"/>
            </a:endParaRPr>
          </a:p>
          <a:p>
            <a:pPr indent="-298450" lvl="0" marL="457200" rtl="0" algn="l">
              <a:lnSpc>
                <a:spcPct val="107916"/>
              </a:lnSpc>
              <a:spcBef>
                <a:spcPts val="0"/>
              </a:spcBef>
              <a:spcAft>
                <a:spcPts val="0"/>
              </a:spcAft>
              <a:buClr>
                <a:schemeClr val="dk1"/>
              </a:buClr>
              <a:buSzPts val="1100"/>
              <a:buFont typeface="Calibri"/>
              <a:buAutoNum type="arabicPeriod"/>
            </a:pPr>
            <a:r>
              <a:rPr lang="en">
                <a:solidFill>
                  <a:schemeClr val="dk1"/>
                </a:solidFill>
                <a:latin typeface="Calibri"/>
                <a:ea typeface="Calibri"/>
                <a:cs typeface="Calibri"/>
                <a:sym typeface="Calibri"/>
              </a:rPr>
              <a:t>Rural outcomes will likely cost approximately $12,000-20,000/acre, depending on the length of site protection (i.e., presence of a conservation easement). Rural areas might account for as much as 60-80% of the Fund’s purchased outcomes.</a:t>
            </a:r>
            <a:endParaRPr>
              <a:solidFill>
                <a:schemeClr val="dk1"/>
              </a:solidFill>
              <a:latin typeface="Calibri"/>
              <a:ea typeface="Calibri"/>
              <a:cs typeface="Calibri"/>
              <a:sym typeface="Calibri"/>
            </a:endParaRPr>
          </a:p>
          <a:p>
            <a:pPr indent="-298450" lvl="0" marL="457200" rtl="0" algn="l">
              <a:lnSpc>
                <a:spcPct val="107916"/>
              </a:lnSpc>
              <a:spcBef>
                <a:spcPts val="0"/>
              </a:spcBef>
              <a:spcAft>
                <a:spcPts val="0"/>
              </a:spcAft>
              <a:buClr>
                <a:schemeClr val="dk1"/>
              </a:buClr>
              <a:buSzPts val="1100"/>
              <a:buFont typeface="Calibri"/>
              <a:buAutoNum type="arabicPeriod"/>
            </a:pPr>
            <a:r>
              <a:rPr lang="en">
                <a:solidFill>
                  <a:schemeClr val="dk1"/>
                </a:solidFill>
                <a:latin typeface="Calibri"/>
                <a:ea typeface="Calibri"/>
                <a:cs typeface="Calibri"/>
                <a:sym typeface="Calibri"/>
              </a:rPr>
              <a:t>Urban and suburban outcomes will cost approximately $20,000-86,000/acre, depending on land costs. Suburban areas might deliver about 30% of the Fund’s purchased outcomes and urban areas might deliver just 10-20%  of the Fund’s purchased outcomes.</a:t>
            </a:r>
            <a:endParaRPr>
              <a:solidFill>
                <a:schemeClr val="dk1"/>
              </a:solidFill>
              <a:latin typeface="Calibri"/>
              <a:ea typeface="Calibri"/>
              <a:cs typeface="Calibri"/>
              <a:sym typeface="Calibri"/>
            </a:endParaRPr>
          </a:p>
          <a:p>
            <a:pPr indent="-298450" lvl="0" marL="457200" rtl="0" algn="l">
              <a:lnSpc>
                <a:spcPct val="107916"/>
              </a:lnSpc>
              <a:spcBef>
                <a:spcPts val="0"/>
              </a:spcBef>
              <a:spcAft>
                <a:spcPts val="0"/>
              </a:spcAft>
              <a:buClr>
                <a:schemeClr val="dk1"/>
              </a:buClr>
              <a:buSzPts val="1100"/>
              <a:buFont typeface="Calibri"/>
              <a:buAutoNum type="arabicPeriod"/>
            </a:pPr>
            <a:r>
              <a:rPr lang="en">
                <a:solidFill>
                  <a:schemeClr val="dk1"/>
                </a:solidFill>
                <a:latin typeface="Calibri"/>
                <a:ea typeface="Calibri"/>
                <a:cs typeface="Calibri"/>
                <a:sym typeface="Calibri"/>
              </a:rPr>
              <a:t>Pricing will likely increase over time so this should be included in projections.</a:t>
            </a:r>
            <a:endParaRPr>
              <a:solidFill>
                <a:schemeClr val="dk1"/>
              </a:solidFill>
              <a:latin typeface="Calibri"/>
              <a:ea typeface="Calibri"/>
              <a:cs typeface="Calibri"/>
              <a:sym typeface="Calibri"/>
            </a:endParaRPr>
          </a:p>
          <a:p>
            <a:pPr indent="0" lvl="0" marL="0" rtl="0" algn="l">
              <a:lnSpc>
                <a:spcPct val="100000"/>
              </a:lnSpc>
              <a:spcBef>
                <a:spcPts val="80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25f8b9c75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g225f8b9c751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Launching as a pilot initially will help iron out many details related to costs, pricing, contracting, technical assistance levels, staffing levels and more. The initial pilot could aim to work with a wide variety of project implementers, community types (urban and rural), and carry out a formal reflection process that leads to adaptive management of the Fund.</a:t>
            </a:r>
            <a:endParaRPr>
              <a:solidFill>
                <a:schemeClr val="dk1"/>
              </a:solidFill>
              <a:latin typeface="Calibri"/>
              <a:ea typeface="Calibri"/>
              <a:cs typeface="Calibri"/>
              <a:sym typeface="Calibri"/>
            </a:endParaRPr>
          </a:p>
          <a:p>
            <a:pPr indent="0" lvl="0" marL="0" rtl="0" algn="l">
              <a:lnSpc>
                <a:spcPct val="107916"/>
              </a:lnSpc>
              <a:spcBef>
                <a:spcPts val="800"/>
              </a:spcBef>
              <a:spcAft>
                <a:spcPts val="0"/>
              </a:spcAft>
              <a:buClr>
                <a:schemeClr val="dk1"/>
              </a:buClr>
              <a:buSzPts val="1100"/>
              <a:buFont typeface="Arial"/>
              <a:buNone/>
            </a:pPr>
            <a:r>
              <a:rPr lang="en">
                <a:solidFill>
                  <a:schemeClr val="dk1"/>
                </a:solidFill>
                <a:latin typeface="Calibri"/>
                <a:ea typeface="Calibri"/>
                <a:cs typeface="Calibri"/>
                <a:sym typeface="Calibri"/>
              </a:rPr>
              <a:t>The Fund could launch via a multi-county pilot in Carroll and Howard Counties. Howard County has established a need and desire for increased riparian forest buffer plantings, and Carroll County has a vast rural area opportunity, plus some work currently underway with the Alliance for the Chesapeake Bay. Launching in a couple of counties will narrow the number of variables the newly-formed fund has to deal with, support developing early partnerships and examples, and build on existing riparian forest buffer strategy. The idea behind such a pilot would be to assess the Fund’s potential challenges with setting pricing, covering staffing costs, revealing unexpected expenses and tasks that need to be built into a scaling plan and fund rollout, etc.</a:t>
            </a:r>
            <a:endParaRPr>
              <a:solidFill>
                <a:schemeClr val="dk1"/>
              </a:solidFill>
              <a:latin typeface="Calibri"/>
              <a:ea typeface="Calibri"/>
              <a:cs typeface="Calibri"/>
              <a:sym typeface="Calibri"/>
            </a:endParaRPr>
          </a:p>
          <a:p>
            <a:pPr indent="0" lvl="0" marL="0" rtl="0" algn="l">
              <a:lnSpc>
                <a:spcPct val="107916"/>
              </a:lnSpc>
              <a:spcBef>
                <a:spcPts val="800"/>
              </a:spcBef>
              <a:spcAft>
                <a:spcPts val="0"/>
              </a:spcAft>
              <a:buClr>
                <a:schemeClr val="dk1"/>
              </a:buClr>
              <a:buSzPts val="1100"/>
              <a:buFont typeface="Arial"/>
              <a:buNone/>
            </a:pPr>
            <a:r>
              <a:rPr lang="en">
                <a:solidFill>
                  <a:schemeClr val="dk1"/>
                </a:solidFill>
                <a:latin typeface="Calibri"/>
                <a:ea typeface="Calibri"/>
                <a:cs typeface="Calibri"/>
                <a:sym typeface="Calibri"/>
              </a:rPr>
              <a:t>Harford and Baltimore Counties have also been suggested as potentially worth exploring for pilots. </a:t>
            </a:r>
            <a:endParaRPr>
              <a:solidFill>
                <a:schemeClr val="dk1"/>
              </a:solidFill>
              <a:latin typeface="Calibri"/>
              <a:ea typeface="Calibri"/>
              <a:cs typeface="Calibri"/>
              <a:sym typeface="Calibri"/>
            </a:endParaRPr>
          </a:p>
          <a:p>
            <a:pPr indent="0" lvl="0" marL="0" rtl="0" algn="l">
              <a:lnSpc>
                <a:spcPct val="107916"/>
              </a:lnSpc>
              <a:spcBef>
                <a:spcPts val="800"/>
              </a:spcBef>
              <a:spcAft>
                <a:spcPts val="800"/>
              </a:spcAft>
              <a:buClr>
                <a:schemeClr val="dk1"/>
              </a:buClr>
              <a:buSzPts val="1100"/>
              <a:buFont typeface="Arial"/>
              <a:buNone/>
            </a:pPr>
            <a:r>
              <a:t/>
            </a:r>
            <a:endParaRPr b="1"/>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38e69bde41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38e69bde41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1"/>
          </a:p>
          <a:p>
            <a:pPr indent="-298450" lvl="0" marL="457200" rtl="0" algn="l">
              <a:lnSpc>
                <a:spcPct val="100000"/>
              </a:lnSpc>
              <a:spcBef>
                <a:spcPts val="0"/>
              </a:spcBef>
              <a:spcAft>
                <a:spcPts val="0"/>
              </a:spcAft>
              <a:buSzPts val="1100"/>
              <a:buChar char="-"/>
            </a:pPr>
            <a:r>
              <a:rPr lang="en"/>
              <a:t>Originally this project was to design a natural filters REVOLVING FUND. However, upon digging in, we found that the need was more for an aggregated source of projects that alleviated capacity constraints for local governments. </a:t>
            </a:r>
            <a:endParaRPr/>
          </a:p>
          <a:p>
            <a:pPr indent="-298450" lvl="0" marL="457200" rtl="0" algn="l">
              <a:lnSpc>
                <a:spcPct val="100000"/>
              </a:lnSpc>
              <a:spcBef>
                <a:spcPts val="0"/>
              </a:spcBef>
              <a:spcAft>
                <a:spcPts val="0"/>
              </a:spcAft>
              <a:buSzPts val="1100"/>
              <a:buChar char="-"/>
            </a:pPr>
            <a:r>
              <a:rPr lang="en"/>
              <a:t>An outcomes-purchase fund idea was pitched and well received. </a:t>
            </a:r>
            <a:endParaRPr/>
          </a:p>
          <a:p>
            <a:pPr indent="-298450" lvl="0" marL="457200" rtl="0" algn="l">
              <a:lnSpc>
                <a:spcPct val="100000"/>
              </a:lnSpc>
              <a:spcBef>
                <a:spcPts val="0"/>
              </a:spcBef>
              <a:spcAft>
                <a:spcPts val="0"/>
              </a:spcAft>
              <a:buSzPts val="1100"/>
              <a:buChar char="-"/>
            </a:pPr>
            <a:r>
              <a:rPr lang="en" sz="1050">
                <a:solidFill>
                  <a:srgbClr val="444746"/>
                </a:solidFill>
                <a:highlight>
                  <a:srgbClr val="FFFFFF"/>
                </a:highlight>
                <a:latin typeface="Roboto"/>
                <a:ea typeface="Roboto"/>
                <a:cs typeface="Roboto"/>
                <a:sym typeface="Roboto"/>
              </a:rPr>
              <a:t>A major hurdle for increasing buffers has been lack of a consistent demand for buffer projects.; that is what led us to prioritize a program of outcomes purchase over a revolving fund.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2569c0f197_2_3:notes"/>
          <p:cNvSpPr txBox="1"/>
          <p:nvPr>
            <p:ph idx="1" type="body"/>
          </p:nvPr>
        </p:nvSpPr>
        <p:spPr>
          <a:xfrm>
            <a:off x="685800" y="4343400"/>
            <a:ext cx="5486400" cy="4114800"/>
          </a:xfrm>
          <a:prstGeom prst="rect">
            <a:avLst/>
          </a:prstGeom>
          <a:noFill/>
          <a:ln>
            <a:noFill/>
          </a:ln>
        </p:spPr>
        <p:txBody>
          <a:bodyPr anchorCtr="0" anchor="t" bIns="91275" lIns="91275" spcFirstLastPara="1" rIns="91275" wrap="square" tIns="9127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Riparian forest buffers are strips of land along bodies of water planted with trees, shrubs, and other perennial plants. They provide a ton of benefits like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Cleaner water, by absorbing nutrients before entering adjacent waterways. </a:t>
            </a:r>
            <a:endParaRPr>
              <a:solidFill>
                <a:schemeClr val="dk1"/>
              </a:solidFill>
            </a:endParaRPr>
          </a:p>
          <a:p>
            <a:pPr indent="0" lvl="0" marL="0" rtl="0" algn="l">
              <a:lnSpc>
                <a:spcPct val="115000"/>
              </a:lnSpc>
              <a:spcBef>
                <a:spcPts val="0"/>
              </a:spcBef>
              <a:spcAft>
                <a:spcPts val="0"/>
              </a:spcAft>
              <a:buNone/>
            </a:pPr>
            <a:r>
              <a:rPr lang="en">
                <a:solidFill>
                  <a:schemeClr val="dk1"/>
                </a:solidFill>
              </a:rPr>
              <a:t>Stabilizing stabilize soils and prevent erosion. </a:t>
            </a:r>
            <a:endParaRPr>
              <a:solidFill>
                <a:schemeClr val="dk1"/>
              </a:solidFill>
            </a:endParaRPr>
          </a:p>
          <a:p>
            <a:pPr indent="0" lvl="0" marL="0" rtl="0" algn="l">
              <a:lnSpc>
                <a:spcPct val="115000"/>
              </a:lnSpc>
              <a:spcBef>
                <a:spcPts val="0"/>
              </a:spcBef>
              <a:spcAft>
                <a:spcPts val="0"/>
              </a:spcAft>
              <a:buNone/>
            </a:pPr>
            <a:r>
              <a:rPr lang="en">
                <a:solidFill>
                  <a:schemeClr val="dk1"/>
                </a:solidFill>
              </a:rPr>
              <a:t>Reduce flooding, as well as coastal impacts from storm surges and sea level rise. </a:t>
            </a:r>
            <a:endParaRPr>
              <a:solidFill>
                <a:schemeClr val="dk1"/>
              </a:solidFill>
            </a:endParaRPr>
          </a:p>
          <a:p>
            <a:pPr indent="0" lvl="0" marL="0" rtl="0" algn="l">
              <a:lnSpc>
                <a:spcPct val="115000"/>
              </a:lnSpc>
              <a:spcBef>
                <a:spcPts val="0"/>
              </a:spcBef>
              <a:spcAft>
                <a:spcPts val="0"/>
              </a:spcAft>
              <a:buNone/>
            </a:pPr>
            <a:r>
              <a:rPr lang="en">
                <a:solidFill>
                  <a:schemeClr val="dk1"/>
                </a:solidFill>
              </a:rPr>
              <a:t>Sequestering air pollutants and carbon, </a:t>
            </a:r>
            <a:endParaRPr>
              <a:solidFill>
                <a:schemeClr val="dk1"/>
              </a:solidFill>
            </a:endParaRPr>
          </a:p>
          <a:p>
            <a:pPr indent="0" lvl="0" marL="0" rtl="0" algn="l">
              <a:lnSpc>
                <a:spcPct val="115000"/>
              </a:lnSpc>
              <a:spcBef>
                <a:spcPts val="0"/>
              </a:spcBef>
              <a:spcAft>
                <a:spcPts val="0"/>
              </a:spcAft>
              <a:buNone/>
            </a:pPr>
            <a:r>
              <a:rPr lang="en">
                <a:solidFill>
                  <a:schemeClr val="dk1"/>
                </a:solidFill>
              </a:rPr>
              <a:t>As well as providing wildlife habitat enhancements for both terrestrial and aquatic species. </a:t>
            </a:r>
            <a:endParaRPr>
              <a:solidFill>
                <a:schemeClr val="dk1"/>
              </a:solidFill>
            </a:endParaRPr>
          </a:p>
          <a:p>
            <a:pPr indent="0" lvl="0" marL="0" rtl="0" algn="l">
              <a:lnSpc>
                <a:spcPct val="115000"/>
              </a:lnSpc>
              <a:spcBef>
                <a:spcPts val="0"/>
              </a:spcBef>
              <a:spcAft>
                <a:spcPts val="0"/>
              </a:spcAft>
              <a:buNone/>
            </a:pPr>
            <a:r>
              <a:t/>
            </a:r>
            <a:endParaRPr b="1">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rgbClr val="595959"/>
              </a:solidFill>
            </a:endParaRPr>
          </a:p>
        </p:txBody>
      </p:sp>
      <p:sp>
        <p:nvSpPr>
          <p:cNvPr id="111" name="Google Shape;111;g22569c0f197_2_3:notes"/>
          <p:cNvSpPr/>
          <p:nvPr>
            <p:ph idx="2" type="sldImg"/>
          </p:nvPr>
        </p:nvSpPr>
        <p:spPr>
          <a:xfrm>
            <a:off x="399119" y="685488"/>
            <a:ext cx="6061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2572f393c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2572f393c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We recognize there is already a lot of work happening to plant buffers and fund these efforts. There is a lot of state and Fed money for these kinds of BMPs.</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2569c0f197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g22569c0f197_1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SzPts val="1100"/>
              <a:buNone/>
            </a:pPr>
            <a:r>
              <a:t/>
            </a:r>
            <a:endParaRPr/>
          </a:p>
          <a:p>
            <a:pPr indent="0" lvl="0" marL="0" rtl="0" algn="l">
              <a:lnSpc>
                <a:spcPct val="107916"/>
              </a:lnSpc>
              <a:spcBef>
                <a:spcPts val="800"/>
              </a:spcBef>
              <a:spcAft>
                <a:spcPts val="0"/>
              </a:spcAft>
              <a:buSzPts val="1100"/>
              <a:buNone/>
            </a:pPr>
            <a:r>
              <a:rPr b="1" lang="en"/>
              <a:t>Full Delivery</a:t>
            </a:r>
            <a:endParaRPr b="1"/>
          </a:p>
          <a:p>
            <a:pPr indent="0" lvl="0" marL="0" rtl="0" algn="l">
              <a:lnSpc>
                <a:spcPct val="107916"/>
              </a:lnSpc>
              <a:spcBef>
                <a:spcPts val="800"/>
              </a:spcBef>
              <a:spcAft>
                <a:spcPts val="0"/>
              </a:spcAft>
              <a:buSzPts val="1100"/>
              <a:buNone/>
            </a:pPr>
            <a:r>
              <a:rPr lang="en">
                <a:solidFill>
                  <a:schemeClr val="dk1"/>
                </a:solidFill>
              </a:rPr>
              <a:t>This differs from traditional procurement where reimbursements for time and materials are paid out at regular intervals (monthly, quarterly, etc.). Full Delivery does not require the contractor to submit itemized budgets and receipts, rather an invoice for the agreed upon price once outcomes have been successfully delivered. </a:t>
            </a:r>
            <a:endParaRPr>
              <a:solidFill>
                <a:schemeClr val="dk1"/>
              </a:solidFill>
            </a:endParaRPr>
          </a:p>
          <a:p>
            <a:pPr indent="0" lvl="0" marL="0" rtl="0" algn="l">
              <a:lnSpc>
                <a:spcPct val="107916"/>
              </a:lnSpc>
              <a:spcBef>
                <a:spcPts val="800"/>
              </a:spcBef>
              <a:spcAft>
                <a:spcPts val="0"/>
              </a:spcAft>
              <a:buSzPts val="1100"/>
              <a:buNone/>
            </a:pPr>
            <a:r>
              <a:rPr lang="en">
                <a:solidFill>
                  <a:schemeClr val="dk1"/>
                </a:solidFill>
              </a:rPr>
              <a:t>The payment scheme of full delivery contracts, where payment is reserved for the delivery of outcomes, is known as </a:t>
            </a:r>
            <a:r>
              <a:rPr lang="en" u="sng">
                <a:solidFill>
                  <a:srgbClr val="1155CC"/>
                </a:solidFill>
                <a:hlinkClick r:id="rId2">
                  <a:extLst>
                    <a:ext uri="{A12FA001-AC4F-418D-AE19-62706E023703}">
                      <ahyp:hlinkClr val="tx"/>
                    </a:ext>
                  </a:extLst>
                </a:hlinkClick>
              </a:rPr>
              <a:t>Pay for Success contracting (PFS)</a:t>
            </a:r>
            <a:r>
              <a:rPr lang="en">
                <a:solidFill>
                  <a:schemeClr val="dk1"/>
                </a:solidFill>
              </a:rPr>
              <a:t>. The Fund’s contracts will be structured this way because PFS creates positive economic pressure, allowing the private sector to take on the risk of achieving project outcomes, which means more work can be accomplished for less public funding. </a:t>
            </a:r>
            <a:endParaRPr>
              <a:solidFill>
                <a:schemeClr val="dk1"/>
              </a:solidFill>
            </a:endParaRPr>
          </a:p>
          <a:p>
            <a:pPr indent="0" lvl="0" marL="0" rtl="0" algn="l">
              <a:lnSpc>
                <a:spcPct val="107916"/>
              </a:lnSpc>
              <a:spcBef>
                <a:spcPts val="800"/>
              </a:spcBef>
              <a:spcAft>
                <a:spcPts val="800"/>
              </a:spcAft>
              <a:buClr>
                <a:schemeClr val="dk1"/>
              </a:buClr>
              <a:buSzPts val="1100"/>
              <a:buFont typeface="Arial"/>
              <a:buNone/>
            </a:pPr>
            <a:r>
              <a:rPr lang="en">
                <a:solidFill>
                  <a:schemeClr val="dk1"/>
                </a:solidFill>
              </a:rPr>
              <a:t>Not only are PFS contracts paid out upon delivery of successful outcomes, there is evidence that this innovation takes significantly less time. In Florida, traditional procurement has taken up to three phases funded over 16 years, compared to a new PFS contract that is shaving off a decade from the process. Not only are they faster, they can also be cheaper: RFPs in Maryland show PFS contracts </a:t>
            </a:r>
            <a:r>
              <a:rPr lang="en" u="sng">
                <a:solidFill>
                  <a:srgbClr val="1155CC"/>
                </a:solidFill>
                <a:hlinkClick r:id="rId3">
                  <a:extLst>
                    <a:ext uri="{A12FA001-AC4F-418D-AE19-62706E023703}">
                      <ahyp:hlinkClr val="tx"/>
                    </a:ext>
                  </a:extLst>
                </a:hlinkClick>
              </a:rPr>
              <a:t>costing one third</a:t>
            </a:r>
            <a:r>
              <a:rPr lang="en">
                <a:solidFill>
                  <a:schemeClr val="dk1"/>
                </a:solidFill>
              </a:rPr>
              <a:t> of past procurement. </a:t>
            </a:r>
            <a:endParaRPr b="1"/>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4a43f42c2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4a43f42c2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of existing Pay for Success program within the watershed</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4a43f42c22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4a43f42c22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4a43f42c22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4a43f42c22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2.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8152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rgbClr val="333C6B"/>
              </a:buClr>
              <a:buSzPts val="5200"/>
              <a:buNone/>
              <a:defRPr sz="5200">
                <a:solidFill>
                  <a:srgbClr val="333C6B"/>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688"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rgbClr val="333C6B"/>
              </a:buClr>
              <a:buSzPts val="12000"/>
              <a:buNone/>
              <a:defRPr sz="12000">
                <a:solidFill>
                  <a:srgbClr val="333C6B"/>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Clr>
                <a:srgbClr val="434343"/>
              </a:buClr>
              <a:buSzPts val="1800"/>
              <a:buChar char="●"/>
              <a:defRPr>
                <a:solidFill>
                  <a:srgbClr val="434343"/>
                </a:solidFill>
              </a:defRPr>
            </a:lvl1pPr>
            <a:lvl2pPr indent="-317500" lvl="1" marL="914400" algn="ctr">
              <a:lnSpc>
                <a:spcPct val="115000"/>
              </a:lnSpc>
              <a:spcBef>
                <a:spcPts val="0"/>
              </a:spcBef>
              <a:spcAft>
                <a:spcPts val="0"/>
              </a:spcAft>
              <a:buClr>
                <a:srgbClr val="434343"/>
              </a:buClr>
              <a:buSzPts val="1400"/>
              <a:buChar char="○"/>
              <a:defRPr>
                <a:solidFill>
                  <a:srgbClr val="434343"/>
                </a:solidFill>
              </a:defRPr>
            </a:lvl2pPr>
            <a:lvl3pPr indent="-317500" lvl="2" marL="1371600" algn="ctr">
              <a:lnSpc>
                <a:spcPct val="115000"/>
              </a:lnSpc>
              <a:spcBef>
                <a:spcPts val="0"/>
              </a:spcBef>
              <a:spcAft>
                <a:spcPts val="0"/>
              </a:spcAft>
              <a:buClr>
                <a:srgbClr val="434343"/>
              </a:buClr>
              <a:buSzPts val="1400"/>
              <a:buChar char="■"/>
              <a:defRPr>
                <a:solidFill>
                  <a:srgbClr val="434343"/>
                </a:solidFill>
              </a:defRPr>
            </a:lvl3pPr>
            <a:lvl4pPr indent="-317500" lvl="3" marL="1828800" algn="ctr">
              <a:lnSpc>
                <a:spcPct val="115000"/>
              </a:lnSpc>
              <a:spcBef>
                <a:spcPts val="0"/>
              </a:spcBef>
              <a:spcAft>
                <a:spcPts val="0"/>
              </a:spcAft>
              <a:buClr>
                <a:srgbClr val="434343"/>
              </a:buClr>
              <a:buSzPts val="1400"/>
              <a:buChar char="●"/>
              <a:defRPr>
                <a:solidFill>
                  <a:srgbClr val="434343"/>
                </a:solidFill>
              </a:defRPr>
            </a:lvl4pPr>
            <a:lvl5pPr indent="-317500" lvl="4" marL="2286000" algn="ctr">
              <a:lnSpc>
                <a:spcPct val="115000"/>
              </a:lnSpc>
              <a:spcBef>
                <a:spcPts val="0"/>
              </a:spcBef>
              <a:spcAft>
                <a:spcPts val="0"/>
              </a:spcAft>
              <a:buClr>
                <a:srgbClr val="434343"/>
              </a:buClr>
              <a:buSzPts val="1400"/>
              <a:buChar char="○"/>
              <a:defRPr>
                <a:solidFill>
                  <a:srgbClr val="434343"/>
                </a:solidFill>
              </a:defRPr>
            </a:lvl5pPr>
            <a:lvl6pPr indent="-317500" lvl="5" marL="2743200" algn="ctr">
              <a:lnSpc>
                <a:spcPct val="115000"/>
              </a:lnSpc>
              <a:spcBef>
                <a:spcPts val="0"/>
              </a:spcBef>
              <a:spcAft>
                <a:spcPts val="0"/>
              </a:spcAft>
              <a:buClr>
                <a:srgbClr val="434343"/>
              </a:buClr>
              <a:buSzPts val="1400"/>
              <a:buChar char="■"/>
              <a:defRPr>
                <a:solidFill>
                  <a:srgbClr val="434343"/>
                </a:solidFill>
              </a:defRPr>
            </a:lvl6pPr>
            <a:lvl7pPr indent="-317500" lvl="6" marL="3200400" algn="ctr">
              <a:lnSpc>
                <a:spcPct val="115000"/>
              </a:lnSpc>
              <a:spcBef>
                <a:spcPts val="0"/>
              </a:spcBef>
              <a:spcAft>
                <a:spcPts val="0"/>
              </a:spcAft>
              <a:buClr>
                <a:srgbClr val="434343"/>
              </a:buClr>
              <a:buSzPts val="1400"/>
              <a:buChar char="●"/>
              <a:defRPr>
                <a:solidFill>
                  <a:srgbClr val="434343"/>
                </a:solidFill>
              </a:defRPr>
            </a:lvl7pPr>
            <a:lvl8pPr indent="-317500" lvl="7" marL="3657600" algn="ctr">
              <a:lnSpc>
                <a:spcPct val="115000"/>
              </a:lnSpc>
              <a:spcBef>
                <a:spcPts val="0"/>
              </a:spcBef>
              <a:spcAft>
                <a:spcPts val="0"/>
              </a:spcAft>
              <a:buClr>
                <a:srgbClr val="434343"/>
              </a:buClr>
              <a:buSzPts val="1400"/>
              <a:buChar char="○"/>
              <a:defRPr>
                <a:solidFill>
                  <a:srgbClr val="434343"/>
                </a:solidFill>
              </a:defRPr>
            </a:lvl8pPr>
            <a:lvl9pPr indent="-317500" lvl="8" marL="4114800" algn="ctr">
              <a:lnSpc>
                <a:spcPct val="115000"/>
              </a:lnSpc>
              <a:spcBef>
                <a:spcPts val="0"/>
              </a:spcBef>
              <a:spcAft>
                <a:spcPts val="0"/>
              </a:spcAft>
              <a:buClr>
                <a:srgbClr val="434343"/>
              </a:buClr>
              <a:buSzPts val="1400"/>
              <a:buChar char="■"/>
              <a:defRPr>
                <a:solidFill>
                  <a:srgbClr val="434343"/>
                </a:solidFill>
              </a:defRPr>
            </a:lvl9pPr>
          </a:lstStyle>
          <a:p/>
        </p:txBody>
      </p:sp>
      <p:sp>
        <p:nvSpPr>
          <p:cNvPr id="47" name="Google Shape;4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333C6B"/>
              </a:buClr>
              <a:buSzPts val="1400"/>
              <a:buNone/>
              <a:defRPr>
                <a:solidFill>
                  <a:srgbClr val="333C6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1200"/>
              </a:spcBef>
              <a:spcAft>
                <a:spcPts val="0"/>
              </a:spcAft>
              <a:buClr>
                <a:schemeClr val="dk1"/>
              </a:buClr>
              <a:buSzPts val="1400"/>
              <a:buChar char="○"/>
              <a:defRPr/>
            </a:lvl2pPr>
            <a:lvl3pPr indent="-317500" lvl="2" marL="1371600" algn="l">
              <a:lnSpc>
                <a:spcPct val="90000"/>
              </a:lnSpc>
              <a:spcBef>
                <a:spcPts val="1200"/>
              </a:spcBef>
              <a:spcAft>
                <a:spcPts val="0"/>
              </a:spcAft>
              <a:buClr>
                <a:schemeClr val="dk1"/>
              </a:buClr>
              <a:buSzPts val="1400"/>
              <a:buChar char="■"/>
              <a:defRPr/>
            </a:lvl3pPr>
            <a:lvl4pPr indent="-317500" lvl="3" marL="1828800" algn="l">
              <a:lnSpc>
                <a:spcPct val="90000"/>
              </a:lnSpc>
              <a:spcBef>
                <a:spcPts val="1200"/>
              </a:spcBef>
              <a:spcAft>
                <a:spcPts val="0"/>
              </a:spcAft>
              <a:buClr>
                <a:schemeClr val="dk1"/>
              </a:buClr>
              <a:buSzPts val="1400"/>
              <a:buChar char="●"/>
              <a:defRPr/>
            </a:lvl4pPr>
            <a:lvl5pPr indent="-317500" lvl="4" marL="2286000" algn="l">
              <a:lnSpc>
                <a:spcPct val="9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53" name="Google Shape;53;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54" name="Shape 54"/>
        <p:cNvGrpSpPr/>
        <p:nvPr/>
      </p:nvGrpSpPr>
      <p:grpSpPr>
        <a:xfrm>
          <a:off x="0" y="0"/>
          <a:ext cx="0" cy="0"/>
          <a:chOff x="0" y="0"/>
          <a:chExt cx="0" cy="0"/>
        </a:xfrm>
      </p:grpSpPr>
      <p:sp>
        <p:nvSpPr>
          <p:cNvPr id="55" name="Google Shape;55;p14"/>
          <p:cNvSpPr/>
          <p:nvPr/>
        </p:nvSpPr>
        <p:spPr>
          <a:xfrm>
            <a:off x="13" y="0"/>
            <a:ext cx="3038100" cy="5143500"/>
          </a:xfrm>
          <a:prstGeom prst="rect">
            <a:avLst/>
          </a:prstGeom>
          <a:solidFill>
            <a:srgbClr val="333C6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4"/>
          <p:cNvSpPr/>
          <p:nvPr/>
        </p:nvSpPr>
        <p:spPr>
          <a:xfrm>
            <a:off x="3030053" y="0"/>
            <a:ext cx="48000" cy="5143500"/>
          </a:xfrm>
          <a:prstGeom prst="rect">
            <a:avLst/>
          </a:prstGeom>
          <a:solidFill>
            <a:srgbClr val="6CBB4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14"/>
          <p:cNvSpPr txBox="1"/>
          <p:nvPr>
            <p:ph type="title"/>
          </p:nvPr>
        </p:nvSpPr>
        <p:spPr>
          <a:xfrm>
            <a:off x="342900" y="445769"/>
            <a:ext cx="2400300" cy="17145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2700"/>
              <a:buFont typeface="Arial"/>
              <a:buNone/>
              <a:defRPr b="0" sz="27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4"/>
          <p:cNvSpPr txBox="1"/>
          <p:nvPr>
            <p:ph idx="1" type="body"/>
          </p:nvPr>
        </p:nvSpPr>
        <p:spPr>
          <a:xfrm>
            <a:off x="3600450" y="548640"/>
            <a:ext cx="4869300" cy="39435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900"/>
              </a:spcBef>
              <a:spcAft>
                <a:spcPts val="0"/>
              </a:spcAft>
              <a:buSzPts val="1800"/>
              <a:buChar char=" "/>
              <a:defRPr/>
            </a:lvl1pPr>
            <a:lvl2pPr indent="-342900" lvl="1" marL="914400" algn="l">
              <a:lnSpc>
                <a:spcPct val="90000"/>
              </a:lnSpc>
              <a:spcBef>
                <a:spcPts val="15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59" name="Google Shape;59;p14"/>
          <p:cNvSpPr txBox="1"/>
          <p:nvPr>
            <p:ph idx="2" type="body"/>
          </p:nvPr>
        </p:nvSpPr>
        <p:spPr>
          <a:xfrm>
            <a:off x="342900" y="2194560"/>
            <a:ext cx="2400300" cy="2534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900"/>
              </a:spcBef>
              <a:spcAft>
                <a:spcPts val="0"/>
              </a:spcAft>
              <a:buClr>
                <a:schemeClr val="lt1"/>
              </a:buClr>
              <a:buSzPts val="1125"/>
              <a:buNone/>
              <a:defRPr sz="1125">
                <a:solidFill>
                  <a:schemeClr val="lt1"/>
                </a:solidFill>
              </a:defRPr>
            </a:lvl1pPr>
            <a:lvl2pPr indent="-228600" lvl="1" marL="914400" algn="l">
              <a:lnSpc>
                <a:spcPct val="90000"/>
              </a:lnSpc>
              <a:spcBef>
                <a:spcPts val="150"/>
              </a:spcBef>
              <a:spcAft>
                <a:spcPts val="0"/>
              </a:spcAft>
              <a:buClr>
                <a:schemeClr val="lt1"/>
              </a:buClr>
              <a:buSzPts val="900"/>
              <a:buNone/>
              <a:defRPr sz="900">
                <a:solidFill>
                  <a:schemeClr val="lt1"/>
                </a:solidFill>
              </a:defRPr>
            </a:lvl2pPr>
            <a:lvl3pPr indent="-228600" lvl="2" marL="1371600" algn="l">
              <a:lnSpc>
                <a:spcPct val="90000"/>
              </a:lnSpc>
              <a:spcBef>
                <a:spcPts val="300"/>
              </a:spcBef>
              <a:spcAft>
                <a:spcPts val="0"/>
              </a:spcAft>
              <a:buClr>
                <a:schemeClr val="lt1"/>
              </a:buClr>
              <a:buSzPts val="750"/>
              <a:buNone/>
              <a:defRPr sz="750">
                <a:solidFill>
                  <a:schemeClr val="lt1"/>
                </a:solidFill>
              </a:defRPr>
            </a:lvl3pPr>
            <a:lvl4pPr indent="-228600" lvl="3" marL="1828800" algn="l">
              <a:lnSpc>
                <a:spcPct val="90000"/>
              </a:lnSpc>
              <a:spcBef>
                <a:spcPts val="300"/>
              </a:spcBef>
              <a:spcAft>
                <a:spcPts val="0"/>
              </a:spcAft>
              <a:buClr>
                <a:schemeClr val="lt1"/>
              </a:buClr>
              <a:buSzPts val="675"/>
              <a:buNone/>
              <a:defRPr sz="675">
                <a:solidFill>
                  <a:schemeClr val="lt1"/>
                </a:solidFill>
              </a:defRPr>
            </a:lvl4pPr>
            <a:lvl5pPr indent="-228600" lvl="4" marL="2286000" algn="l">
              <a:lnSpc>
                <a:spcPct val="90000"/>
              </a:lnSpc>
              <a:spcBef>
                <a:spcPts val="300"/>
              </a:spcBef>
              <a:spcAft>
                <a:spcPts val="0"/>
              </a:spcAft>
              <a:buClr>
                <a:schemeClr val="lt1"/>
              </a:buClr>
              <a:buSzPts val="675"/>
              <a:buNone/>
              <a:defRPr sz="675">
                <a:solidFill>
                  <a:schemeClr val="lt1"/>
                </a:solidFill>
              </a:defRPr>
            </a:lvl5pPr>
            <a:lvl6pPr indent="-228600" lvl="5" marL="2743200" algn="l">
              <a:lnSpc>
                <a:spcPct val="90000"/>
              </a:lnSpc>
              <a:spcBef>
                <a:spcPts val="300"/>
              </a:spcBef>
              <a:spcAft>
                <a:spcPts val="0"/>
              </a:spcAft>
              <a:buClr>
                <a:schemeClr val="lt1"/>
              </a:buClr>
              <a:buSzPts val="675"/>
              <a:buNone/>
              <a:defRPr sz="675">
                <a:solidFill>
                  <a:schemeClr val="lt1"/>
                </a:solidFill>
              </a:defRPr>
            </a:lvl6pPr>
            <a:lvl7pPr indent="-228600" lvl="6" marL="3200400" algn="l">
              <a:lnSpc>
                <a:spcPct val="90000"/>
              </a:lnSpc>
              <a:spcBef>
                <a:spcPts val="300"/>
              </a:spcBef>
              <a:spcAft>
                <a:spcPts val="0"/>
              </a:spcAft>
              <a:buClr>
                <a:schemeClr val="lt1"/>
              </a:buClr>
              <a:buSzPts val="675"/>
              <a:buNone/>
              <a:defRPr sz="675">
                <a:solidFill>
                  <a:schemeClr val="lt1"/>
                </a:solidFill>
              </a:defRPr>
            </a:lvl7pPr>
            <a:lvl8pPr indent="-228600" lvl="7" marL="3657600" algn="l">
              <a:lnSpc>
                <a:spcPct val="90000"/>
              </a:lnSpc>
              <a:spcBef>
                <a:spcPts val="300"/>
              </a:spcBef>
              <a:spcAft>
                <a:spcPts val="0"/>
              </a:spcAft>
              <a:buClr>
                <a:schemeClr val="lt1"/>
              </a:buClr>
              <a:buSzPts val="675"/>
              <a:buNone/>
              <a:defRPr sz="675">
                <a:solidFill>
                  <a:schemeClr val="lt1"/>
                </a:solidFill>
              </a:defRPr>
            </a:lvl8pPr>
            <a:lvl9pPr indent="-228600" lvl="8" marL="4114800" algn="l">
              <a:lnSpc>
                <a:spcPct val="90000"/>
              </a:lnSpc>
              <a:spcBef>
                <a:spcPts val="300"/>
              </a:spcBef>
              <a:spcAft>
                <a:spcPts val="300"/>
              </a:spcAft>
              <a:buClr>
                <a:schemeClr val="lt1"/>
              </a:buClr>
              <a:buSzPts val="675"/>
              <a:buNone/>
              <a:defRPr sz="675">
                <a:solidFill>
                  <a:schemeClr val="lt1"/>
                </a:solidFill>
              </a:defRPr>
            </a:lvl9pPr>
          </a:lstStyle>
          <a:p/>
        </p:txBody>
      </p:sp>
      <p:sp>
        <p:nvSpPr>
          <p:cNvPr id="60" name="Google Shape;60;p14"/>
          <p:cNvSpPr txBox="1"/>
          <p:nvPr>
            <p:ph idx="12" type="sldNum"/>
          </p:nvPr>
        </p:nvSpPr>
        <p:spPr>
          <a:xfrm>
            <a:off x="8187344" y="4904939"/>
            <a:ext cx="9840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dk2"/>
              </a:buClr>
              <a:buSzPts val="788"/>
              <a:buFont typeface="Arial"/>
              <a:buNone/>
              <a:defRPr b="0" i="0" sz="788"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788"/>
              <a:buFont typeface="Arial"/>
              <a:buNone/>
              <a:defRPr b="0" i="0" sz="788"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788"/>
              <a:buFont typeface="Arial"/>
              <a:buNone/>
              <a:defRPr b="0" i="0" sz="788"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788"/>
              <a:buFont typeface="Arial"/>
              <a:buNone/>
              <a:defRPr b="0" i="0" sz="788"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788"/>
              <a:buFont typeface="Arial"/>
              <a:buNone/>
              <a:defRPr b="0" i="0" sz="788"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788"/>
              <a:buFont typeface="Arial"/>
              <a:buNone/>
              <a:defRPr b="0" i="0" sz="788"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788"/>
              <a:buFont typeface="Arial"/>
              <a:buNone/>
              <a:defRPr b="0" i="0" sz="788"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788"/>
              <a:buFont typeface="Arial"/>
              <a:buNone/>
              <a:defRPr b="0" i="0" sz="788"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788"/>
              <a:buFont typeface="Arial"/>
              <a:buNone/>
              <a:defRPr b="0" i="0" sz="788"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61" name="Shape 61"/>
        <p:cNvGrpSpPr/>
        <p:nvPr/>
      </p:nvGrpSpPr>
      <p:grpSpPr>
        <a:xfrm>
          <a:off x="0" y="0"/>
          <a:ext cx="0" cy="0"/>
          <a:chOff x="0" y="0"/>
          <a:chExt cx="0" cy="0"/>
        </a:xfrm>
      </p:grpSpPr>
      <p:sp>
        <p:nvSpPr>
          <p:cNvPr id="62" name="Google Shape;62;p15"/>
          <p:cNvSpPr txBox="1"/>
          <p:nvPr>
            <p:ph type="title"/>
          </p:nvPr>
        </p:nvSpPr>
        <p:spPr>
          <a:xfrm>
            <a:off x="953750" y="199225"/>
            <a:ext cx="74853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333C6B"/>
              </a:buClr>
              <a:buSzPts val="2800"/>
              <a:buNone/>
              <a:defRPr>
                <a:solidFill>
                  <a:srgbClr val="333C6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 name="Google Shape;63;p15"/>
          <p:cNvSpPr/>
          <p:nvPr/>
        </p:nvSpPr>
        <p:spPr>
          <a:xfrm>
            <a:off x="319550" y="-108150"/>
            <a:ext cx="462000" cy="5388000"/>
          </a:xfrm>
          <a:prstGeom prst="rect">
            <a:avLst/>
          </a:prstGeom>
          <a:solidFill>
            <a:srgbClr val="6CBB4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15"/>
          <p:cNvSpPr txBox="1"/>
          <p:nvPr>
            <p:ph idx="2" type="title"/>
          </p:nvPr>
        </p:nvSpPr>
        <p:spPr>
          <a:xfrm>
            <a:off x="953750" y="961225"/>
            <a:ext cx="7485300" cy="38073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434343"/>
              </a:buClr>
              <a:buSzPts val="1800"/>
              <a:buNone/>
              <a:defRPr sz="1800">
                <a:solidFill>
                  <a:srgbClr val="434343"/>
                </a:solidFill>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65" name="Google Shape;65;p15"/>
          <p:cNvSpPr/>
          <p:nvPr/>
        </p:nvSpPr>
        <p:spPr>
          <a:xfrm>
            <a:off x="-31961" y="-108150"/>
            <a:ext cx="462000" cy="5388000"/>
          </a:xfrm>
          <a:prstGeom prst="rect">
            <a:avLst/>
          </a:prstGeom>
          <a:solidFill>
            <a:srgbClr val="333C6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gram Overview">
  <p:cSld name="CUSTOM_1">
    <p:spTree>
      <p:nvGrpSpPr>
        <p:cNvPr id="66" name="Shape 66"/>
        <p:cNvGrpSpPr/>
        <p:nvPr/>
      </p:nvGrpSpPr>
      <p:grpSpPr>
        <a:xfrm>
          <a:off x="0" y="0"/>
          <a:ext cx="0" cy="0"/>
          <a:chOff x="0" y="0"/>
          <a:chExt cx="0" cy="0"/>
        </a:xfrm>
      </p:grpSpPr>
      <p:pic>
        <p:nvPicPr>
          <p:cNvPr id="67" name="Google Shape;67;p16"/>
          <p:cNvPicPr preferRelativeResize="0"/>
          <p:nvPr/>
        </p:nvPicPr>
        <p:blipFill rotWithShape="1">
          <a:blip r:embed="rId2">
            <a:alphaModFix/>
          </a:blip>
          <a:srcRect b="18073" l="0" r="8130" t="0"/>
          <a:stretch/>
        </p:blipFill>
        <p:spPr>
          <a:xfrm>
            <a:off x="5666175" y="1232600"/>
            <a:ext cx="2812400" cy="1867325"/>
          </a:xfrm>
          <a:prstGeom prst="rect">
            <a:avLst/>
          </a:prstGeom>
          <a:noFill/>
          <a:ln>
            <a:noFill/>
          </a:ln>
        </p:spPr>
      </p:pic>
      <p:pic>
        <p:nvPicPr>
          <p:cNvPr id="68" name="Google Shape;68;p16"/>
          <p:cNvPicPr preferRelativeResize="0"/>
          <p:nvPr/>
        </p:nvPicPr>
        <p:blipFill>
          <a:blip r:embed="rId3">
            <a:alphaModFix/>
          </a:blip>
          <a:stretch>
            <a:fillRect/>
          </a:stretch>
        </p:blipFill>
        <p:spPr>
          <a:xfrm>
            <a:off x="3337950" y="1232600"/>
            <a:ext cx="2328225" cy="2363298"/>
          </a:xfrm>
          <a:prstGeom prst="rect">
            <a:avLst/>
          </a:prstGeom>
          <a:noFill/>
          <a:ln>
            <a:noFill/>
          </a:ln>
        </p:spPr>
      </p:pic>
      <p:pic>
        <p:nvPicPr>
          <p:cNvPr id="69" name="Google Shape;69;p16"/>
          <p:cNvPicPr preferRelativeResize="0"/>
          <p:nvPr/>
        </p:nvPicPr>
        <p:blipFill rotWithShape="1">
          <a:blip r:embed="rId4">
            <a:alphaModFix/>
          </a:blip>
          <a:srcRect b="0" l="0" r="0" t="11582"/>
          <a:stretch/>
        </p:blipFill>
        <p:spPr>
          <a:xfrm>
            <a:off x="525550" y="1232600"/>
            <a:ext cx="2812400" cy="1867325"/>
          </a:xfrm>
          <a:prstGeom prst="rect">
            <a:avLst/>
          </a:prstGeom>
          <a:noFill/>
          <a:ln>
            <a:noFill/>
          </a:ln>
        </p:spPr>
      </p:pic>
      <p:sp>
        <p:nvSpPr>
          <p:cNvPr id="70" name="Google Shape;70;p16"/>
          <p:cNvSpPr txBox="1"/>
          <p:nvPr/>
        </p:nvSpPr>
        <p:spPr>
          <a:xfrm>
            <a:off x="311700" y="199025"/>
            <a:ext cx="8520600" cy="57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500">
                <a:solidFill>
                  <a:srgbClr val="303F67"/>
                </a:solidFill>
                <a:latin typeface="Lato"/>
                <a:ea typeface="Lato"/>
                <a:cs typeface="Lato"/>
                <a:sym typeface="Lato"/>
              </a:rPr>
              <a:t>Title</a:t>
            </a:r>
            <a:endParaRPr b="1" sz="2500">
              <a:solidFill>
                <a:srgbClr val="303F67"/>
              </a:solidFill>
              <a:latin typeface="Lato"/>
              <a:ea typeface="Lato"/>
              <a:cs typeface="Lato"/>
              <a:sym typeface="Lato"/>
            </a:endParaRPr>
          </a:p>
        </p:txBody>
      </p:sp>
      <p:sp>
        <p:nvSpPr>
          <p:cNvPr id="71" name="Google Shape;71;p16"/>
          <p:cNvSpPr txBox="1"/>
          <p:nvPr/>
        </p:nvSpPr>
        <p:spPr>
          <a:xfrm>
            <a:off x="311700" y="771725"/>
            <a:ext cx="8520600" cy="57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dk2"/>
                </a:solidFill>
                <a:latin typeface="Lato"/>
                <a:ea typeface="Lato"/>
                <a:cs typeface="Lato"/>
                <a:sym typeface="Lato"/>
              </a:rPr>
              <a:t>Sub-title</a:t>
            </a:r>
            <a:endParaRPr sz="1600">
              <a:solidFill>
                <a:schemeClr val="dk2"/>
              </a:solidFill>
              <a:latin typeface="Lato"/>
              <a:ea typeface="Lato"/>
              <a:cs typeface="Lato"/>
              <a:sym typeface="Lato"/>
            </a:endParaRPr>
          </a:p>
        </p:txBody>
      </p:sp>
      <p:grpSp>
        <p:nvGrpSpPr>
          <p:cNvPr id="72" name="Google Shape;72;p16"/>
          <p:cNvGrpSpPr/>
          <p:nvPr/>
        </p:nvGrpSpPr>
        <p:grpSpPr>
          <a:xfrm>
            <a:off x="525550" y="2705876"/>
            <a:ext cx="2460000" cy="2593973"/>
            <a:chOff x="525550" y="2571750"/>
            <a:chExt cx="2460000" cy="2728200"/>
          </a:xfrm>
        </p:grpSpPr>
        <p:sp>
          <p:nvSpPr>
            <p:cNvPr id="73" name="Google Shape;73;p16"/>
            <p:cNvSpPr/>
            <p:nvPr/>
          </p:nvSpPr>
          <p:spPr>
            <a:xfrm>
              <a:off x="525550" y="2571750"/>
              <a:ext cx="2460000" cy="2728200"/>
            </a:xfrm>
            <a:prstGeom prst="rect">
              <a:avLst/>
            </a:prstGeom>
            <a:solidFill>
              <a:srgbClr val="333C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6"/>
            <p:cNvSpPr txBox="1"/>
            <p:nvPr/>
          </p:nvSpPr>
          <p:spPr>
            <a:xfrm>
              <a:off x="710050" y="2728300"/>
              <a:ext cx="2091000" cy="400500"/>
            </a:xfrm>
            <a:prstGeom prst="rect">
              <a:avLst/>
            </a:prstGeom>
            <a:noFill/>
            <a:ln>
              <a:noFill/>
            </a:ln>
          </p:spPr>
          <p:txBody>
            <a:bodyPr anchorCtr="0" anchor="t" bIns="91425" lIns="91425" spcFirstLastPara="1" rIns="91425" wrap="square" tIns="91425">
              <a:spAutoFit/>
            </a:bodyPr>
            <a:lstStyle/>
            <a:p>
              <a:pPr indent="0" lvl="0" marL="0" rtl="0" algn="l">
                <a:lnSpc>
                  <a:spcPct val="85000"/>
                </a:lnSpc>
                <a:spcBef>
                  <a:spcPts val="0"/>
                </a:spcBef>
                <a:spcAft>
                  <a:spcPts val="0"/>
                </a:spcAft>
                <a:buNone/>
              </a:pPr>
              <a:r>
                <a:rPr b="1" lang="en" sz="1500">
                  <a:solidFill>
                    <a:schemeClr val="lt1"/>
                  </a:solidFill>
                  <a:latin typeface="Lato"/>
                  <a:ea typeface="Lato"/>
                  <a:cs typeface="Lato"/>
                  <a:sym typeface="Lato"/>
                </a:rPr>
                <a:t>Goal 1 - Text</a:t>
              </a:r>
              <a:endParaRPr b="1" sz="1500">
                <a:solidFill>
                  <a:schemeClr val="lt1"/>
                </a:solidFill>
                <a:latin typeface="Lato"/>
                <a:ea typeface="Lato"/>
                <a:cs typeface="Lato"/>
                <a:sym typeface="Lato"/>
              </a:endParaRPr>
            </a:p>
          </p:txBody>
        </p:sp>
        <p:sp>
          <p:nvSpPr>
            <p:cNvPr id="75" name="Google Shape;75;p16"/>
            <p:cNvSpPr txBox="1"/>
            <p:nvPr/>
          </p:nvSpPr>
          <p:spPr>
            <a:xfrm>
              <a:off x="710050" y="3305500"/>
              <a:ext cx="2091000" cy="359400"/>
            </a:xfrm>
            <a:prstGeom prst="rect">
              <a:avLst/>
            </a:prstGeom>
            <a:noFill/>
            <a:ln>
              <a:noFill/>
            </a:ln>
          </p:spPr>
          <p:txBody>
            <a:bodyPr anchorCtr="0" anchor="t" bIns="91425" lIns="91425" spcFirstLastPara="1" rIns="91425" wrap="square" tIns="91425">
              <a:spAutoFit/>
            </a:bodyPr>
            <a:lstStyle/>
            <a:p>
              <a:pPr indent="0" lvl="0" marL="0" rtl="0" algn="l">
                <a:lnSpc>
                  <a:spcPct val="85000"/>
                </a:lnSpc>
                <a:spcBef>
                  <a:spcPts val="0"/>
                </a:spcBef>
                <a:spcAft>
                  <a:spcPts val="0"/>
                </a:spcAft>
                <a:buNone/>
              </a:pPr>
              <a:r>
                <a:rPr lang="en" sz="1200">
                  <a:solidFill>
                    <a:schemeClr val="lt1"/>
                  </a:solidFill>
                  <a:latin typeface="Lato"/>
                  <a:ea typeface="Lato"/>
                  <a:cs typeface="Lato"/>
                  <a:sym typeface="Lato"/>
                </a:rPr>
                <a:t>description</a:t>
              </a:r>
              <a:endParaRPr sz="1200">
                <a:solidFill>
                  <a:schemeClr val="lt1"/>
                </a:solidFill>
                <a:latin typeface="Lato"/>
                <a:ea typeface="Lato"/>
                <a:cs typeface="Lato"/>
                <a:sym typeface="Lato"/>
              </a:endParaRPr>
            </a:p>
          </p:txBody>
        </p:sp>
      </p:grpSp>
      <p:grpSp>
        <p:nvGrpSpPr>
          <p:cNvPr id="76" name="Google Shape;76;p16"/>
          <p:cNvGrpSpPr/>
          <p:nvPr/>
        </p:nvGrpSpPr>
        <p:grpSpPr>
          <a:xfrm>
            <a:off x="3272075" y="2705973"/>
            <a:ext cx="2460000" cy="2593973"/>
            <a:chOff x="3238525" y="2571750"/>
            <a:chExt cx="2460000" cy="2728200"/>
          </a:xfrm>
        </p:grpSpPr>
        <p:sp>
          <p:nvSpPr>
            <p:cNvPr id="77" name="Google Shape;77;p16"/>
            <p:cNvSpPr/>
            <p:nvPr/>
          </p:nvSpPr>
          <p:spPr>
            <a:xfrm>
              <a:off x="3238525" y="2571750"/>
              <a:ext cx="2460000" cy="2728200"/>
            </a:xfrm>
            <a:prstGeom prst="rect">
              <a:avLst/>
            </a:prstGeom>
            <a:solidFill>
              <a:srgbClr val="333C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6"/>
            <p:cNvSpPr txBox="1"/>
            <p:nvPr/>
          </p:nvSpPr>
          <p:spPr>
            <a:xfrm>
              <a:off x="3364313" y="2769900"/>
              <a:ext cx="2091000" cy="400500"/>
            </a:xfrm>
            <a:prstGeom prst="rect">
              <a:avLst/>
            </a:prstGeom>
            <a:noFill/>
            <a:ln>
              <a:noFill/>
            </a:ln>
          </p:spPr>
          <p:txBody>
            <a:bodyPr anchorCtr="0" anchor="t" bIns="91425" lIns="91425" spcFirstLastPara="1" rIns="91425" wrap="square" tIns="91425">
              <a:spAutoFit/>
            </a:bodyPr>
            <a:lstStyle/>
            <a:p>
              <a:pPr indent="0" lvl="0" marL="0" rtl="0" algn="l">
                <a:lnSpc>
                  <a:spcPct val="85000"/>
                </a:lnSpc>
                <a:spcBef>
                  <a:spcPts val="0"/>
                </a:spcBef>
                <a:spcAft>
                  <a:spcPts val="0"/>
                </a:spcAft>
                <a:buNone/>
              </a:pPr>
              <a:r>
                <a:rPr b="1" lang="en" sz="1500">
                  <a:solidFill>
                    <a:schemeClr val="lt1"/>
                  </a:solidFill>
                  <a:latin typeface="Lato"/>
                  <a:ea typeface="Lato"/>
                  <a:cs typeface="Lato"/>
                  <a:sym typeface="Lato"/>
                </a:rPr>
                <a:t>Goal 2 - Text</a:t>
              </a:r>
              <a:endParaRPr b="1" sz="1500">
                <a:solidFill>
                  <a:schemeClr val="lt1"/>
                </a:solidFill>
                <a:latin typeface="Lato"/>
                <a:ea typeface="Lato"/>
                <a:cs typeface="Lato"/>
                <a:sym typeface="Lato"/>
              </a:endParaRPr>
            </a:p>
          </p:txBody>
        </p:sp>
        <p:sp>
          <p:nvSpPr>
            <p:cNvPr id="79" name="Google Shape;79;p16"/>
            <p:cNvSpPr txBox="1"/>
            <p:nvPr/>
          </p:nvSpPr>
          <p:spPr>
            <a:xfrm>
              <a:off x="3364313" y="3347100"/>
              <a:ext cx="2091000" cy="359400"/>
            </a:xfrm>
            <a:prstGeom prst="rect">
              <a:avLst/>
            </a:prstGeom>
            <a:noFill/>
            <a:ln>
              <a:noFill/>
            </a:ln>
          </p:spPr>
          <p:txBody>
            <a:bodyPr anchorCtr="0" anchor="t" bIns="91425" lIns="91425" spcFirstLastPara="1" rIns="91425" wrap="square" tIns="91425">
              <a:spAutoFit/>
            </a:bodyPr>
            <a:lstStyle/>
            <a:p>
              <a:pPr indent="0" lvl="0" marL="0" rtl="0" algn="l">
                <a:lnSpc>
                  <a:spcPct val="85000"/>
                </a:lnSpc>
                <a:spcBef>
                  <a:spcPts val="0"/>
                </a:spcBef>
                <a:spcAft>
                  <a:spcPts val="0"/>
                </a:spcAft>
                <a:buNone/>
              </a:pPr>
              <a:r>
                <a:rPr lang="en" sz="1200">
                  <a:solidFill>
                    <a:schemeClr val="lt1"/>
                  </a:solidFill>
                  <a:latin typeface="Lato"/>
                  <a:ea typeface="Lato"/>
                  <a:cs typeface="Lato"/>
                  <a:sym typeface="Lato"/>
                </a:rPr>
                <a:t>description</a:t>
              </a:r>
              <a:endParaRPr sz="1200">
                <a:solidFill>
                  <a:schemeClr val="lt1"/>
                </a:solidFill>
                <a:latin typeface="Lato"/>
                <a:ea typeface="Lato"/>
                <a:cs typeface="Lato"/>
                <a:sym typeface="Lato"/>
              </a:endParaRPr>
            </a:p>
          </p:txBody>
        </p:sp>
      </p:grpSp>
      <p:grpSp>
        <p:nvGrpSpPr>
          <p:cNvPr id="80" name="Google Shape;80;p16"/>
          <p:cNvGrpSpPr/>
          <p:nvPr/>
        </p:nvGrpSpPr>
        <p:grpSpPr>
          <a:xfrm>
            <a:off x="6018575" y="2705778"/>
            <a:ext cx="2460000" cy="2593973"/>
            <a:chOff x="6018575" y="2571750"/>
            <a:chExt cx="2460000" cy="2728200"/>
          </a:xfrm>
        </p:grpSpPr>
        <p:sp>
          <p:nvSpPr>
            <p:cNvPr id="81" name="Google Shape;81;p16"/>
            <p:cNvSpPr/>
            <p:nvPr/>
          </p:nvSpPr>
          <p:spPr>
            <a:xfrm>
              <a:off x="6018575" y="2571750"/>
              <a:ext cx="2460000" cy="2728200"/>
            </a:xfrm>
            <a:prstGeom prst="rect">
              <a:avLst/>
            </a:prstGeom>
            <a:solidFill>
              <a:srgbClr val="333C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6"/>
            <p:cNvSpPr txBox="1"/>
            <p:nvPr/>
          </p:nvSpPr>
          <p:spPr>
            <a:xfrm>
              <a:off x="6203063" y="2769900"/>
              <a:ext cx="2091000" cy="400500"/>
            </a:xfrm>
            <a:prstGeom prst="rect">
              <a:avLst/>
            </a:prstGeom>
            <a:noFill/>
            <a:ln>
              <a:noFill/>
            </a:ln>
          </p:spPr>
          <p:txBody>
            <a:bodyPr anchorCtr="0" anchor="t" bIns="91425" lIns="91425" spcFirstLastPara="1" rIns="91425" wrap="square" tIns="91425">
              <a:spAutoFit/>
            </a:bodyPr>
            <a:lstStyle/>
            <a:p>
              <a:pPr indent="0" lvl="0" marL="0" rtl="0" algn="l">
                <a:lnSpc>
                  <a:spcPct val="85000"/>
                </a:lnSpc>
                <a:spcBef>
                  <a:spcPts val="0"/>
                </a:spcBef>
                <a:spcAft>
                  <a:spcPts val="0"/>
                </a:spcAft>
                <a:buNone/>
              </a:pPr>
              <a:r>
                <a:rPr b="1" lang="en" sz="1500">
                  <a:solidFill>
                    <a:schemeClr val="lt1"/>
                  </a:solidFill>
                  <a:latin typeface="Lato"/>
                  <a:ea typeface="Lato"/>
                  <a:cs typeface="Lato"/>
                  <a:sym typeface="Lato"/>
                </a:rPr>
                <a:t>Goal 3 - Text </a:t>
              </a:r>
              <a:endParaRPr b="1" sz="1500">
                <a:solidFill>
                  <a:schemeClr val="lt1"/>
                </a:solidFill>
                <a:latin typeface="Lato"/>
                <a:ea typeface="Lato"/>
                <a:cs typeface="Lato"/>
                <a:sym typeface="Lato"/>
              </a:endParaRPr>
            </a:p>
          </p:txBody>
        </p:sp>
        <p:sp>
          <p:nvSpPr>
            <p:cNvPr id="83" name="Google Shape;83;p16"/>
            <p:cNvSpPr txBox="1"/>
            <p:nvPr/>
          </p:nvSpPr>
          <p:spPr>
            <a:xfrm>
              <a:off x="6203063" y="3347100"/>
              <a:ext cx="2091000" cy="359400"/>
            </a:xfrm>
            <a:prstGeom prst="rect">
              <a:avLst/>
            </a:prstGeom>
            <a:noFill/>
            <a:ln>
              <a:noFill/>
            </a:ln>
          </p:spPr>
          <p:txBody>
            <a:bodyPr anchorCtr="0" anchor="t" bIns="91425" lIns="91425" spcFirstLastPara="1" rIns="91425" wrap="square" tIns="91425">
              <a:spAutoFit/>
            </a:bodyPr>
            <a:lstStyle/>
            <a:p>
              <a:pPr indent="0" lvl="0" marL="0" rtl="0" algn="l">
                <a:lnSpc>
                  <a:spcPct val="85000"/>
                </a:lnSpc>
                <a:spcBef>
                  <a:spcPts val="0"/>
                </a:spcBef>
                <a:spcAft>
                  <a:spcPts val="0"/>
                </a:spcAft>
                <a:buNone/>
              </a:pPr>
              <a:r>
                <a:rPr lang="en" sz="1200">
                  <a:solidFill>
                    <a:schemeClr val="lt1"/>
                  </a:solidFill>
                  <a:latin typeface="Lato"/>
                  <a:ea typeface="Lato"/>
                  <a:cs typeface="Lato"/>
                  <a:sym typeface="Lato"/>
                </a:rPr>
                <a:t>description</a:t>
              </a:r>
              <a:endParaRPr sz="1200">
                <a:solidFill>
                  <a:schemeClr val="lt1"/>
                </a:solidFill>
                <a:latin typeface="Lato"/>
                <a:ea typeface="Lato"/>
                <a:cs typeface="Lato"/>
                <a:sym typeface="Lato"/>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rgbClr val="333C6B"/>
              </a:buClr>
              <a:buSzPts val="3600"/>
              <a:buNone/>
              <a:defRPr sz="3600">
                <a:solidFill>
                  <a:srgbClr val="333C6B"/>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333C6B"/>
              </a:buClr>
              <a:buSzPts val="2800"/>
              <a:buNone/>
              <a:defRPr>
                <a:solidFill>
                  <a:srgbClr val="333C6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rgbClr val="434343"/>
              </a:buClr>
              <a:buSzPts val="1800"/>
              <a:buChar char="●"/>
              <a:defRPr>
                <a:solidFill>
                  <a:srgbClr val="434343"/>
                </a:solidFill>
              </a:defRPr>
            </a:lvl1pPr>
            <a:lvl2pPr indent="-317500" lvl="1" marL="914400" algn="l">
              <a:lnSpc>
                <a:spcPct val="115000"/>
              </a:lnSpc>
              <a:spcBef>
                <a:spcPts val="0"/>
              </a:spcBef>
              <a:spcAft>
                <a:spcPts val="0"/>
              </a:spcAft>
              <a:buClr>
                <a:srgbClr val="434343"/>
              </a:buClr>
              <a:buSzPts val="1400"/>
              <a:buChar char="○"/>
              <a:defRPr>
                <a:solidFill>
                  <a:srgbClr val="434343"/>
                </a:solidFill>
              </a:defRPr>
            </a:lvl2pPr>
            <a:lvl3pPr indent="-317500" lvl="2" marL="1371600" algn="l">
              <a:lnSpc>
                <a:spcPct val="115000"/>
              </a:lnSpc>
              <a:spcBef>
                <a:spcPts val="0"/>
              </a:spcBef>
              <a:spcAft>
                <a:spcPts val="0"/>
              </a:spcAft>
              <a:buClr>
                <a:srgbClr val="434343"/>
              </a:buClr>
              <a:buSzPts val="1400"/>
              <a:buChar char="■"/>
              <a:defRPr>
                <a:solidFill>
                  <a:srgbClr val="434343"/>
                </a:solidFill>
              </a:defRPr>
            </a:lvl3pPr>
            <a:lvl4pPr indent="-317500" lvl="3" marL="1828800" algn="l">
              <a:lnSpc>
                <a:spcPct val="115000"/>
              </a:lnSpc>
              <a:spcBef>
                <a:spcPts val="0"/>
              </a:spcBef>
              <a:spcAft>
                <a:spcPts val="0"/>
              </a:spcAft>
              <a:buClr>
                <a:srgbClr val="434343"/>
              </a:buClr>
              <a:buSzPts val="1400"/>
              <a:buChar char="●"/>
              <a:defRPr>
                <a:solidFill>
                  <a:srgbClr val="434343"/>
                </a:solidFill>
              </a:defRPr>
            </a:lvl4pPr>
            <a:lvl5pPr indent="-317500" lvl="4" marL="2286000" algn="l">
              <a:lnSpc>
                <a:spcPct val="115000"/>
              </a:lnSpc>
              <a:spcBef>
                <a:spcPts val="0"/>
              </a:spcBef>
              <a:spcAft>
                <a:spcPts val="0"/>
              </a:spcAft>
              <a:buClr>
                <a:srgbClr val="434343"/>
              </a:buClr>
              <a:buSzPts val="1400"/>
              <a:buChar char="○"/>
              <a:defRPr>
                <a:solidFill>
                  <a:srgbClr val="434343"/>
                </a:solidFill>
              </a:defRPr>
            </a:lvl5pPr>
            <a:lvl6pPr indent="-317500" lvl="5" marL="2743200" algn="l">
              <a:lnSpc>
                <a:spcPct val="115000"/>
              </a:lnSpc>
              <a:spcBef>
                <a:spcPts val="0"/>
              </a:spcBef>
              <a:spcAft>
                <a:spcPts val="0"/>
              </a:spcAft>
              <a:buClr>
                <a:srgbClr val="434343"/>
              </a:buClr>
              <a:buSzPts val="1400"/>
              <a:buChar char="■"/>
              <a:defRPr>
                <a:solidFill>
                  <a:srgbClr val="434343"/>
                </a:solidFill>
              </a:defRPr>
            </a:lvl6pPr>
            <a:lvl7pPr indent="-317500" lvl="6" marL="3200400" algn="l">
              <a:lnSpc>
                <a:spcPct val="115000"/>
              </a:lnSpc>
              <a:spcBef>
                <a:spcPts val="0"/>
              </a:spcBef>
              <a:spcAft>
                <a:spcPts val="0"/>
              </a:spcAft>
              <a:buClr>
                <a:srgbClr val="434343"/>
              </a:buClr>
              <a:buSzPts val="1400"/>
              <a:buChar char="●"/>
              <a:defRPr>
                <a:solidFill>
                  <a:srgbClr val="434343"/>
                </a:solidFill>
              </a:defRPr>
            </a:lvl7pPr>
            <a:lvl8pPr indent="-317500" lvl="7" marL="3657600" algn="l">
              <a:lnSpc>
                <a:spcPct val="115000"/>
              </a:lnSpc>
              <a:spcBef>
                <a:spcPts val="0"/>
              </a:spcBef>
              <a:spcAft>
                <a:spcPts val="0"/>
              </a:spcAft>
              <a:buClr>
                <a:srgbClr val="434343"/>
              </a:buClr>
              <a:buSzPts val="1400"/>
              <a:buChar char="○"/>
              <a:defRPr>
                <a:solidFill>
                  <a:srgbClr val="434343"/>
                </a:solidFill>
              </a:defRPr>
            </a:lvl8pPr>
            <a:lvl9pPr indent="-317500" lvl="8" marL="4114800" algn="l">
              <a:lnSpc>
                <a:spcPct val="115000"/>
              </a:lnSpc>
              <a:spcBef>
                <a:spcPts val="0"/>
              </a:spcBef>
              <a:spcAft>
                <a:spcPts val="0"/>
              </a:spcAft>
              <a:buClr>
                <a:srgbClr val="434343"/>
              </a:buClr>
              <a:buSzPts val="1400"/>
              <a:buChar char="■"/>
              <a:defRPr>
                <a:solidFill>
                  <a:srgbClr val="434343"/>
                </a:solidFill>
              </a:defRPr>
            </a:lvl9pPr>
          </a:lstStyle>
          <a:p/>
        </p:txBody>
      </p:sp>
      <p:sp>
        <p:nvSpPr>
          <p:cNvPr id="19" name="Google Shape;19;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333C6B"/>
              </a:buClr>
              <a:buSzPts val="2800"/>
              <a:buNone/>
              <a:defRPr>
                <a:solidFill>
                  <a:srgbClr val="333C6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Clr>
                <a:srgbClr val="434343"/>
              </a:buClr>
              <a:buSzPts val="1200"/>
              <a:buChar char="○"/>
              <a:defRPr sz="1200">
                <a:solidFill>
                  <a:srgbClr val="434343"/>
                </a:solidFill>
              </a:defRPr>
            </a:lvl2pPr>
            <a:lvl3pPr indent="-304800" lvl="2" marL="1371600" algn="l">
              <a:lnSpc>
                <a:spcPct val="115000"/>
              </a:lnSpc>
              <a:spcBef>
                <a:spcPts val="0"/>
              </a:spcBef>
              <a:spcAft>
                <a:spcPts val="0"/>
              </a:spcAft>
              <a:buClr>
                <a:srgbClr val="434343"/>
              </a:buClr>
              <a:buSzPts val="1200"/>
              <a:buChar char="■"/>
              <a:defRPr sz="1200">
                <a:solidFill>
                  <a:srgbClr val="434343"/>
                </a:solidFill>
              </a:defRPr>
            </a:lvl3pPr>
            <a:lvl4pPr indent="-304800" lvl="3" marL="1828800" algn="l">
              <a:lnSpc>
                <a:spcPct val="115000"/>
              </a:lnSpc>
              <a:spcBef>
                <a:spcPts val="0"/>
              </a:spcBef>
              <a:spcAft>
                <a:spcPts val="0"/>
              </a:spcAft>
              <a:buClr>
                <a:srgbClr val="434343"/>
              </a:buClr>
              <a:buSzPts val="1200"/>
              <a:buChar char="●"/>
              <a:defRPr sz="1200">
                <a:solidFill>
                  <a:srgbClr val="434343"/>
                </a:solidFill>
              </a:defRPr>
            </a:lvl4pPr>
            <a:lvl5pPr indent="-304800" lvl="4" marL="2286000" algn="l">
              <a:lnSpc>
                <a:spcPct val="115000"/>
              </a:lnSpc>
              <a:spcBef>
                <a:spcPts val="0"/>
              </a:spcBef>
              <a:spcAft>
                <a:spcPts val="0"/>
              </a:spcAft>
              <a:buClr>
                <a:srgbClr val="434343"/>
              </a:buClr>
              <a:buSzPts val="1200"/>
              <a:buChar char="○"/>
              <a:defRPr sz="1200">
                <a:solidFill>
                  <a:srgbClr val="434343"/>
                </a:solidFill>
              </a:defRPr>
            </a:lvl5pPr>
            <a:lvl6pPr indent="-304800" lvl="5" marL="2743200" algn="l">
              <a:lnSpc>
                <a:spcPct val="115000"/>
              </a:lnSpc>
              <a:spcBef>
                <a:spcPts val="0"/>
              </a:spcBef>
              <a:spcAft>
                <a:spcPts val="0"/>
              </a:spcAft>
              <a:buClr>
                <a:srgbClr val="434343"/>
              </a:buClr>
              <a:buSzPts val="1200"/>
              <a:buChar char="■"/>
              <a:defRPr sz="1200">
                <a:solidFill>
                  <a:srgbClr val="434343"/>
                </a:solidFill>
              </a:defRPr>
            </a:lvl6pPr>
            <a:lvl7pPr indent="-304800" lvl="6" marL="3200400" algn="l">
              <a:lnSpc>
                <a:spcPct val="115000"/>
              </a:lnSpc>
              <a:spcBef>
                <a:spcPts val="0"/>
              </a:spcBef>
              <a:spcAft>
                <a:spcPts val="0"/>
              </a:spcAft>
              <a:buClr>
                <a:srgbClr val="434343"/>
              </a:buClr>
              <a:buSzPts val="1200"/>
              <a:buChar char="●"/>
              <a:defRPr sz="1200">
                <a:solidFill>
                  <a:srgbClr val="434343"/>
                </a:solidFill>
              </a:defRPr>
            </a:lvl7pPr>
            <a:lvl8pPr indent="-304800" lvl="7" marL="3657600" algn="l">
              <a:lnSpc>
                <a:spcPct val="115000"/>
              </a:lnSpc>
              <a:spcBef>
                <a:spcPts val="0"/>
              </a:spcBef>
              <a:spcAft>
                <a:spcPts val="0"/>
              </a:spcAft>
              <a:buClr>
                <a:srgbClr val="434343"/>
              </a:buClr>
              <a:buSzPts val="1200"/>
              <a:buChar char="○"/>
              <a:defRPr sz="1200">
                <a:solidFill>
                  <a:srgbClr val="434343"/>
                </a:solidFill>
              </a:defRPr>
            </a:lvl8pPr>
            <a:lvl9pPr indent="-304800" lvl="8" marL="4114800" algn="l">
              <a:lnSpc>
                <a:spcPct val="115000"/>
              </a:lnSpc>
              <a:spcBef>
                <a:spcPts val="0"/>
              </a:spcBef>
              <a:spcAft>
                <a:spcPts val="0"/>
              </a:spcAft>
              <a:buClr>
                <a:srgbClr val="434343"/>
              </a:buClr>
              <a:buSzPts val="1200"/>
              <a:buChar char="■"/>
              <a:defRPr sz="1200">
                <a:solidFill>
                  <a:srgbClr val="434343"/>
                </a:solidFill>
              </a:defRPr>
            </a:lvl9pPr>
          </a:lstStyle>
          <a:p/>
        </p:txBody>
      </p:sp>
      <p:sp>
        <p:nvSpPr>
          <p:cNvPr id="23" name="Google Shape;23;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Clr>
                <a:srgbClr val="434343"/>
              </a:buClr>
              <a:buSzPts val="1200"/>
              <a:buChar char="○"/>
              <a:defRPr sz="1200">
                <a:solidFill>
                  <a:srgbClr val="434343"/>
                </a:solidFill>
              </a:defRPr>
            </a:lvl2pPr>
            <a:lvl3pPr indent="-304800" lvl="2" marL="1371600" algn="l">
              <a:lnSpc>
                <a:spcPct val="115000"/>
              </a:lnSpc>
              <a:spcBef>
                <a:spcPts val="0"/>
              </a:spcBef>
              <a:spcAft>
                <a:spcPts val="0"/>
              </a:spcAft>
              <a:buClr>
                <a:srgbClr val="434343"/>
              </a:buClr>
              <a:buSzPts val="1200"/>
              <a:buChar char="■"/>
              <a:defRPr sz="1200">
                <a:solidFill>
                  <a:srgbClr val="434343"/>
                </a:solidFill>
              </a:defRPr>
            </a:lvl3pPr>
            <a:lvl4pPr indent="-304800" lvl="3" marL="1828800" algn="l">
              <a:lnSpc>
                <a:spcPct val="115000"/>
              </a:lnSpc>
              <a:spcBef>
                <a:spcPts val="0"/>
              </a:spcBef>
              <a:spcAft>
                <a:spcPts val="0"/>
              </a:spcAft>
              <a:buClr>
                <a:srgbClr val="434343"/>
              </a:buClr>
              <a:buSzPts val="1200"/>
              <a:buChar char="●"/>
              <a:defRPr sz="1200">
                <a:solidFill>
                  <a:srgbClr val="434343"/>
                </a:solidFill>
              </a:defRPr>
            </a:lvl4pPr>
            <a:lvl5pPr indent="-304800" lvl="4" marL="2286000" algn="l">
              <a:lnSpc>
                <a:spcPct val="115000"/>
              </a:lnSpc>
              <a:spcBef>
                <a:spcPts val="0"/>
              </a:spcBef>
              <a:spcAft>
                <a:spcPts val="0"/>
              </a:spcAft>
              <a:buClr>
                <a:srgbClr val="434343"/>
              </a:buClr>
              <a:buSzPts val="1200"/>
              <a:buChar char="○"/>
              <a:defRPr sz="1200">
                <a:solidFill>
                  <a:srgbClr val="434343"/>
                </a:solidFill>
              </a:defRPr>
            </a:lvl5pPr>
            <a:lvl6pPr indent="-304800" lvl="5" marL="2743200" algn="l">
              <a:lnSpc>
                <a:spcPct val="115000"/>
              </a:lnSpc>
              <a:spcBef>
                <a:spcPts val="0"/>
              </a:spcBef>
              <a:spcAft>
                <a:spcPts val="0"/>
              </a:spcAft>
              <a:buClr>
                <a:srgbClr val="434343"/>
              </a:buClr>
              <a:buSzPts val="1200"/>
              <a:buChar char="■"/>
              <a:defRPr sz="1200">
                <a:solidFill>
                  <a:srgbClr val="434343"/>
                </a:solidFill>
              </a:defRPr>
            </a:lvl6pPr>
            <a:lvl7pPr indent="-304800" lvl="6" marL="3200400" algn="l">
              <a:lnSpc>
                <a:spcPct val="115000"/>
              </a:lnSpc>
              <a:spcBef>
                <a:spcPts val="0"/>
              </a:spcBef>
              <a:spcAft>
                <a:spcPts val="0"/>
              </a:spcAft>
              <a:buClr>
                <a:srgbClr val="434343"/>
              </a:buClr>
              <a:buSzPts val="1200"/>
              <a:buChar char="●"/>
              <a:defRPr sz="1200">
                <a:solidFill>
                  <a:srgbClr val="434343"/>
                </a:solidFill>
              </a:defRPr>
            </a:lvl7pPr>
            <a:lvl8pPr indent="-304800" lvl="7" marL="3657600" algn="l">
              <a:lnSpc>
                <a:spcPct val="115000"/>
              </a:lnSpc>
              <a:spcBef>
                <a:spcPts val="0"/>
              </a:spcBef>
              <a:spcAft>
                <a:spcPts val="0"/>
              </a:spcAft>
              <a:buClr>
                <a:srgbClr val="434343"/>
              </a:buClr>
              <a:buSzPts val="1200"/>
              <a:buChar char="○"/>
              <a:defRPr sz="1200">
                <a:solidFill>
                  <a:srgbClr val="434343"/>
                </a:solidFill>
              </a:defRPr>
            </a:lvl8pPr>
            <a:lvl9pPr indent="-304800" lvl="8" marL="4114800" algn="l">
              <a:lnSpc>
                <a:spcPct val="115000"/>
              </a:lnSpc>
              <a:spcBef>
                <a:spcPts val="0"/>
              </a:spcBef>
              <a:spcAft>
                <a:spcPts val="0"/>
              </a:spcAft>
              <a:buClr>
                <a:srgbClr val="434343"/>
              </a:buClr>
              <a:buSzPts val="1200"/>
              <a:buChar char="■"/>
              <a:defRPr sz="1200">
                <a:solidFill>
                  <a:srgbClr val="434343"/>
                </a:solidFill>
              </a:defRPr>
            </a:lvl9pPr>
          </a:lstStyle>
          <a:p/>
        </p:txBody>
      </p:sp>
      <p:sp>
        <p:nvSpPr>
          <p:cNvPr id="24" name="Google Shape;24;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7"/>
          <p:cNvSpPr txBox="1"/>
          <p:nvPr>
            <p:ph idx="1" type="body"/>
          </p:nvPr>
        </p:nvSpPr>
        <p:spPr>
          <a:xfrm>
            <a:off x="311700" y="1389600"/>
            <a:ext cx="51648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rgbClr val="333C6B"/>
              </a:buClr>
              <a:buSzPts val="4800"/>
              <a:buNone/>
              <a:defRPr sz="4800">
                <a:solidFill>
                  <a:srgbClr val="333C6B"/>
                </a:solidFill>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rgbClr val="333C6B"/>
              </a:buClr>
              <a:buSzPts val="4200"/>
              <a:buNone/>
              <a:defRPr sz="4200">
                <a:solidFill>
                  <a:srgbClr val="333C6B"/>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rgbClr val="434343"/>
              </a:buClr>
              <a:buSzPts val="1800"/>
              <a:buChar char="●"/>
              <a:defRPr>
                <a:solidFill>
                  <a:srgbClr val="434343"/>
                </a:solidFill>
              </a:defRPr>
            </a:lvl1pPr>
            <a:lvl2pPr indent="-317500" lvl="1" marL="914400" algn="l">
              <a:lnSpc>
                <a:spcPct val="115000"/>
              </a:lnSpc>
              <a:spcBef>
                <a:spcPts val="0"/>
              </a:spcBef>
              <a:spcAft>
                <a:spcPts val="0"/>
              </a:spcAft>
              <a:buClr>
                <a:srgbClr val="434343"/>
              </a:buClr>
              <a:buSzPts val="1400"/>
              <a:buChar char="○"/>
              <a:defRPr>
                <a:solidFill>
                  <a:srgbClr val="434343"/>
                </a:solidFill>
              </a:defRPr>
            </a:lvl2pPr>
            <a:lvl3pPr indent="-317500" lvl="2" marL="1371600" algn="l">
              <a:lnSpc>
                <a:spcPct val="115000"/>
              </a:lnSpc>
              <a:spcBef>
                <a:spcPts val="0"/>
              </a:spcBef>
              <a:spcAft>
                <a:spcPts val="0"/>
              </a:spcAft>
              <a:buClr>
                <a:srgbClr val="434343"/>
              </a:buClr>
              <a:buSzPts val="1400"/>
              <a:buChar char="■"/>
              <a:defRPr>
                <a:solidFill>
                  <a:srgbClr val="434343"/>
                </a:solidFill>
              </a:defRPr>
            </a:lvl3pPr>
            <a:lvl4pPr indent="-317500" lvl="3" marL="1828800" algn="l">
              <a:lnSpc>
                <a:spcPct val="115000"/>
              </a:lnSpc>
              <a:spcBef>
                <a:spcPts val="0"/>
              </a:spcBef>
              <a:spcAft>
                <a:spcPts val="0"/>
              </a:spcAft>
              <a:buClr>
                <a:srgbClr val="434343"/>
              </a:buClr>
              <a:buSzPts val="1400"/>
              <a:buChar char="●"/>
              <a:defRPr>
                <a:solidFill>
                  <a:srgbClr val="434343"/>
                </a:solidFill>
              </a:defRPr>
            </a:lvl4pPr>
            <a:lvl5pPr indent="-317500" lvl="4" marL="2286000" algn="l">
              <a:lnSpc>
                <a:spcPct val="115000"/>
              </a:lnSpc>
              <a:spcBef>
                <a:spcPts val="0"/>
              </a:spcBef>
              <a:spcAft>
                <a:spcPts val="0"/>
              </a:spcAft>
              <a:buClr>
                <a:srgbClr val="434343"/>
              </a:buClr>
              <a:buSzPts val="1400"/>
              <a:buChar char="○"/>
              <a:defRPr>
                <a:solidFill>
                  <a:srgbClr val="434343"/>
                </a:solidFill>
              </a:defRPr>
            </a:lvl5pPr>
            <a:lvl6pPr indent="-317500" lvl="5" marL="2743200" algn="l">
              <a:lnSpc>
                <a:spcPct val="115000"/>
              </a:lnSpc>
              <a:spcBef>
                <a:spcPts val="0"/>
              </a:spcBef>
              <a:spcAft>
                <a:spcPts val="0"/>
              </a:spcAft>
              <a:buClr>
                <a:srgbClr val="434343"/>
              </a:buClr>
              <a:buSzPts val="1400"/>
              <a:buChar char="■"/>
              <a:defRPr>
                <a:solidFill>
                  <a:srgbClr val="434343"/>
                </a:solidFill>
              </a:defRPr>
            </a:lvl6pPr>
            <a:lvl7pPr indent="-317500" lvl="6" marL="3200400" algn="l">
              <a:lnSpc>
                <a:spcPct val="115000"/>
              </a:lnSpc>
              <a:spcBef>
                <a:spcPts val="0"/>
              </a:spcBef>
              <a:spcAft>
                <a:spcPts val="0"/>
              </a:spcAft>
              <a:buClr>
                <a:srgbClr val="434343"/>
              </a:buClr>
              <a:buSzPts val="1400"/>
              <a:buChar char="●"/>
              <a:defRPr>
                <a:solidFill>
                  <a:srgbClr val="434343"/>
                </a:solidFill>
              </a:defRPr>
            </a:lvl7pPr>
            <a:lvl8pPr indent="-317500" lvl="7" marL="3657600" algn="l">
              <a:lnSpc>
                <a:spcPct val="115000"/>
              </a:lnSpc>
              <a:spcBef>
                <a:spcPts val="0"/>
              </a:spcBef>
              <a:spcAft>
                <a:spcPts val="0"/>
              </a:spcAft>
              <a:buClr>
                <a:srgbClr val="434343"/>
              </a:buClr>
              <a:buSzPts val="1400"/>
              <a:buChar char="○"/>
              <a:defRPr>
                <a:solidFill>
                  <a:srgbClr val="434343"/>
                </a:solidFill>
              </a:defRPr>
            </a:lvl8pPr>
            <a:lvl9pPr indent="-317500" lvl="8" marL="4114800" algn="l">
              <a:lnSpc>
                <a:spcPct val="115000"/>
              </a:lnSpc>
              <a:spcBef>
                <a:spcPts val="0"/>
              </a:spcBef>
              <a:spcAft>
                <a:spcPts val="0"/>
              </a:spcAft>
              <a:buClr>
                <a:srgbClr val="434343"/>
              </a:buClr>
              <a:buSzPts val="1400"/>
              <a:buChar char="■"/>
              <a:defRPr>
                <a:solidFill>
                  <a:srgbClr val="434343"/>
                </a:solidFill>
              </a:defRPr>
            </a:lvl9pPr>
          </a:lstStyle>
          <a:p/>
        </p:txBody>
      </p:sp>
      <p:sp>
        <p:nvSpPr>
          <p:cNvPr id="40" name="Google Shape;40;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303F67"/>
              </a:buClr>
              <a:buSzPts val="2800"/>
              <a:buFont typeface="Lato"/>
              <a:buNone/>
              <a:defRPr b="1" i="0" sz="2800" u="none" cap="none" strike="noStrike">
                <a:solidFill>
                  <a:srgbClr val="303F67"/>
                </a:solidFill>
                <a:latin typeface="Lato"/>
                <a:ea typeface="Lato"/>
                <a:cs typeface="Lato"/>
                <a:sym typeface="Lato"/>
              </a:defRPr>
            </a:lvl1pPr>
            <a:lvl2pPr lvl="1" marR="0" rtl="0" algn="l">
              <a:lnSpc>
                <a:spcPct val="100000"/>
              </a:lnSpc>
              <a:spcBef>
                <a:spcPts val="0"/>
              </a:spcBef>
              <a:spcAft>
                <a:spcPts val="0"/>
              </a:spcAft>
              <a:buClr>
                <a:srgbClr val="303F67"/>
              </a:buClr>
              <a:buSzPts val="2800"/>
              <a:buFont typeface="Marcellus"/>
              <a:buNone/>
              <a:defRPr b="1" i="0" sz="2800" u="none" cap="none" strike="noStrike">
                <a:solidFill>
                  <a:srgbClr val="303F67"/>
                </a:solidFill>
                <a:latin typeface="Marcellus"/>
                <a:ea typeface="Marcellus"/>
                <a:cs typeface="Marcellus"/>
                <a:sym typeface="Marcellus"/>
              </a:defRPr>
            </a:lvl2pPr>
            <a:lvl3pPr lvl="2" marR="0" rtl="0" algn="l">
              <a:lnSpc>
                <a:spcPct val="100000"/>
              </a:lnSpc>
              <a:spcBef>
                <a:spcPts val="0"/>
              </a:spcBef>
              <a:spcAft>
                <a:spcPts val="0"/>
              </a:spcAft>
              <a:buClr>
                <a:srgbClr val="303F67"/>
              </a:buClr>
              <a:buSzPts val="2800"/>
              <a:buFont typeface="Marcellus"/>
              <a:buNone/>
              <a:defRPr b="1" i="0" sz="2800" u="none" cap="none" strike="noStrike">
                <a:solidFill>
                  <a:srgbClr val="303F67"/>
                </a:solidFill>
                <a:latin typeface="Marcellus"/>
                <a:ea typeface="Marcellus"/>
                <a:cs typeface="Marcellus"/>
                <a:sym typeface="Marcellus"/>
              </a:defRPr>
            </a:lvl3pPr>
            <a:lvl4pPr lvl="3" marR="0" rtl="0" algn="l">
              <a:lnSpc>
                <a:spcPct val="100000"/>
              </a:lnSpc>
              <a:spcBef>
                <a:spcPts val="0"/>
              </a:spcBef>
              <a:spcAft>
                <a:spcPts val="0"/>
              </a:spcAft>
              <a:buClr>
                <a:srgbClr val="303F67"/>
              </a:buClr>
              <a:buSzPts val="2800"/>
              <a:buFont typeface="Marcellus"/>
              <a:buNone/>
              <a:defRPr b="1" i="0" sz="2800" u="none" cap="none" strike="noStrike">
                <a:solidFill>
                  <a:srgbClr val="303F67"/>
                </a:solidFill>
                <a:latin typeface="Marcellus"/>
                <a:ea typeface="Marcellus"/>
                <a:cs typeface="Marcellus"/>
                <a:sym typeface="Marcellus"/>
              </a:defRPr>
            </a:lvl4pPr>
            <a:lvl5pPr lvl="4" marR="0" rtl="0" algn="l">
              <a:lnSpc>
                <a:spcPct val="100000"/>
              </a:lnSpc>
              <a:spcBef>
                <a:spcPts val="0"/>
              </a:spcBef>
              <a:spcAft>
                <a:spcPts val="0"/>
              </a:spcAft>
              <a:buClr>
                <a:srgbClr val="303F67"/>
              </a:buClr>
              <a:buSzPts val="2800"/>
              <a:buFont typeface="Marcellus"/>
              <a:buNone/>
              <a:defRPr b="1" i="0" sz="2800" u="none" cap="none" strike="noStrike">
                <a:solidFill>
                  <a:srgbClr val="303F67"/>
                </a:solidFill>
                <a:latin typeface="Marcellus"/>
                <a:ea typeface="Marcellus"/>
                <a:cs typeface="Marcellus"/>
                <a:sym typeface="Marcellus"/>
              </a:defRPr>
            </a:lvl5pPr>
            <a:lvl6pPr lvl="5" marR="0" rtl="0" algn="l">
              <a:lnSpc>
                <a:spcPct val="100000"/>
              </a:lnSpc>
              <a:spcBef>
                <a:spcPts val="0"/>
              </a:spcBef>
              <a:spcAft>
                <a:spcPts val="0"/>
              </a:spcAft>
              <a:buClr>
                <a:srgbClr val="303F67"/>
              </a:buClr>
              <a:buSzPts val="2800"/>
              <a:buFont typeface="Marcellus"/>
              <a:buNone/>
              <a:defRPr b="1" i="0" sz="2800" u="none" cap="none" strike="noStrike">
                <a:solidFill>
                  <a:srgbClr val="303F67"/>
                </a:solidFill>
                <a:latin typeface="Marcellus"/>
                <a:ea typeface="Marcellus"/>
                <a:cs typeface="Marcellus"/>
                <a:sym typeface="Marcellus"/>
              </a:defRPr>
            </a:lvl6pPr>
            <a:lvl7pPr lvl="6" marR="0" rtl="0" algn="l">
              <a:lnSpc>
                <a:spcPct val="100000"/>
              </a:lnSpc>
              <a:spcBef>
                <a:spcPts val="0"/>
              </a:spcBef>
              <a:spcAft>
                <a:spcPts val="0"/>
              </a:spcAft>
              <a:buClr>
                <a:srgbClr val="303F67"/>
              </a:buClr>
              <a:buSzPts val="2800"/>
              <a:buFont typeface="Marcellus"/>
              <a:buNone/>
              <a:defRPr b="1" i="0" sz="2800" u="none" cap="none" strike="noStrike">
                <a:solidFill>
                  <a:srgbClr val="303F67"/>
                </a:solidFill>
                <a:latin typeface="Marcellus"/>
                <a:ea typeface="Marcellus"/>
                <a:cs typeface="Marcellus"/>
                <a:sym typeface="Marcellus"/>
              </a:defRPr>
            </a:lvl7pPr>
            <a:lvl8pPr lvl="7" marR="0" rtl="0" algn="l">
              <a:lnSpc>
                <a:spcPct val="100000"/>
              </a:lnSpc>
              <a:spcBef>
                <a:spcPts val="0"/>
              </a:spcBef>
              <a:spcAft>
                <a:spcPts val="0"/>
              </a:spcAft>
              <a:buClr>
                <a:srgbClr val="303F67"/>
              </a:buClr>
              <a:buSzPts val="2800"/>
              <a:buFont typeface="Marcellus"/>
              <a:buNone/>
              <a:defRPr b="1" i="0" sz="2800" u="none" cap="none" strike="noStrike">
                <a:solidFill>
                  <a:srgbClr val="303F67"/>
                </a:solidFill>
                <a:latin typeface="Marcellus"/>
                <a:ea typeface="Marcellus"/>
                <a:cs typeface="Marcellus"/>
                <a:sym typeface="Marcellus"/>
              </a:defRPr>
            </a:lvl8pPr>
            <a:lvl9pPr lvl="8" marR="0" rtl="0" algn="l">
              <a:lnSpc>
                <a:spcPct val="100000"/>
              </a:lnSpc>
              <a:spcBef>
                <a:spcPts val="0"/>
              </a:spcBef>
              <a:spcAft>
                <a:spcPts val="0"/>
              </a:spcAft>
              <a:buClr>
                <a:srgbClr val="303F67"/>
              </a:buClr>
              <a:buSzPts val="2800"/>
              <a:buFont typeface="Marcellus"/>
              <a:buNone/>
              <a:defRPr b="1" i="0" sz="2800" u="none" cap="none" strike="noStrike">
                <a:solidFill>
                  <a:srgbClr val="303F67"/>
                </a:solidFill>
                <a:latin typeface="Marcellus"/>
                <a:ea typeface="Marcellus"/>
                <a:cs typeface="Marcellus"/>
                <a:sym typeface="Marcellu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rgbClr val="6CBB4C"/>
              </a:buClr>
              <a:buSzPts val="1800"/>
              <a:buFont typeface="Lato"/>
              <a:buChar char="●"/>
              <a:defRPr b="0" i="0" sz="1800" u="none" cap="none" strike="noStrike">
                <a:solidFill>
                  <a:srgbClr val="6CBB4C"/>
                </a:solidFill>
                <a:latin typeface="Lato"/>
                <a:ea typeface="Lato"/>
                <a:cs typeface="Lato"/>
                <a:sym typeface="Lato"/>
              </a:defRPr>
            </a:lvl1pPr>
            <a:lvl2pPr indent="-317500" lvl="1" marL="914400" marR="0" rtl="0" algn="l">
              <a:lnSpc>
                <a:spcPct val="115000"/>
              </a:lnSpc>
              <a:spcBef>
                <a:spcPts val="0"/>
              </a:spcBef>
              <a:spcAft>
                <a:spcPts val="0"/>
              </a:spcAft>
              <a:buClr>
                <a:srgbClr val="6CBB4C"/>
              </a:buClr>
              <a:buSzPts val="1400"/>
              <a:buFont typeface="Lato"/>
              <a:buChar char="○"/>
              <a:defRPr b="0" i="0" sz="1400" u="none" cap="none" strike="noStrike">
                <a:solidFill>
                  <a:srgbClr val="6CBB4C"/>
                </a:solidFill>
                <a:latin typeface="Lato"/>
                <a:ea typeface="Lato"/>
                <a:cs typeface="Lato"/>
                <a:sym typeface="Lato"/>
              </a:defRPr>
            </a:lvl2pPr>
            <a:lvl3pPr indent="-317500" lvl="2" marL="1371600" marR="0" rtl="0" algn="l">
              <a:lnSpc>
                <a:spcPct val="115000"/>
              </a:lnSpc>
              <a:spcBef>
                <a:spcPts val="0"/>
              </a:spcBef>
              <a:spcAft>
                <a:spcPts val="0"/>
              </a:spcAft>
              <a:buClr>
                <a:srgbClr val="6CBB4C"/>
              </a:buClr>
              <a:buSzPts val="1400"/>
              <a:buFont typeface="Lato"/>
              <a:buChar char="■"/>
              <a:defRPr b="0" i="0" sz="1400" u="none" cap="none" strike="noStrike">
                <a:solidFill>
                  <a:srgbClr val="6CBB4C"/>
                </a:solidFill>
                <a:latin typeface="Lato"/>
                <a:ea typeface="Lato"/>
                <a:cs typeface="Lato"/>
                <a:sym typeface="Lato"/>
              </a:defRPr>
            </a:lvl3pPr>
            <a:lvl4pPr indent="-317500" lvl="3" marL="1828800" marR="0" rtl="0" algn="l">
              <a:lnSpc>
                <a:spcPct val="115000"/>
              </a:lnSpc>
              <a:spcBef>
                <a:spcPts val="0"/>
              </a:spcBef>
              <a:spcAft>
                <a:spcPts val="0"/>
              </a:spcAft>
              <a:buClr>
                <a:srgbClr val="6CBB4C"/>
              </a:buClr>
              <a:buSzPts val="1400"/>
              <a:buFont typeface="Lato"/>
              <a:buChar char="●"/>
              <a:defRPr b="0" i="0" sz="1400" u="none" cap="none" strike="noStrike">
                <a:solidFill>
                  <a:srgbClr val="6CBB4C"/>
                </a:solidFill>
                <a:latin typeface="Lato"/>
                <a:ea typeface="Lato"/>
                <a:cs typeface="Lato"/>
                <a:sym typeface="Lato"/>
              </a:defRPr>
            </a:lvl4pPr>
            <a:lvl5pPr indent="-317500" lvl="4" marL="2286000" marR="0" rtl="0" algn="l">
              <a:lnSpc>
                <a:spcPct val="115000"/>
              </a:lnSpc>
              <a:spcBef>
                <a:spcPts val="0"/>
              </a:spcBef>
              <a:spcAft>
                <a:spcPts val="0"/>
              </a:spcAft>
              <a:buClr>
                <a:srgbClr val="6CBB4C"/>
              </a:buClr>
              <a:buSzPts val="1400"/>
              <a:buFont typeface="Lato"/>
              <a:buChar char="○"/>
              <a:defRPr b="0" i="0" sz="1400" u="none" cap="none" strike="noStrike">
                <a:solidFill>
                  <a:srgbClr val="6CBB4C"/>
                </a:solidFill>
                <a:latin typeface="Lato"/>
                <a:ea typeface="Lato"/>
                <a:cs typeface="Lato"/>
                <a:sym typeface="Lato"/>
              </a:defRPr>
            </a:lvl5pPr>
            <a:lvl6pPr indent="-317500" lvl="5" marL="2743200" marR="0" rtl="0" algn="l">
              <a:lnSpc>
                <a:spcPct val="115000"/>
              </a:lnSpc>
              <a:spcBef>
                <a:spcPts val="0"/>
              </a:spcBef>
              <a:spcAft>
                <a:spcPts val="0"/>
              </a:spcAft>
              <a:buClr>
                <a:srgbClr val="6CBB4C"/>
              </a:buClr>
              <a:buSzPts val="1400"/>
              <a:buFont typeface="Lato"/>
              <a:buChar char="■"/>
              <a:defRPr b="0" i="0" sz="1400" u="none" cap="none" strike="noStrike">
                <a:solidFill>
                  <a:srgbClr val="6CBB4C"/>
                </a:solidFill>
                <a:latin typeface="Lato"/>
                <a:ea typeface="Lato"/>
                <a:cs typeface="Lato"/>
                <a:sym typeface="Lato"/>
              </a:defRPr>
            </a:lvl6pPr>
            <a:lvl7pPr indent="-317500" lvl="6" marL="3200400" marR="0" rtl="0" algn="l">
              <a:lnSpc>
                <a:spcPct val="115000"/>
              </a:lnSpc>
              <a:spcBef>
                <a:spcPts val="0"/>
              </a:spcBef>
              <a:spcAft>
                <a:spcPts val="0"/>
              </a:spcAft>
              <a:buClr>
                <a:srgbClr val="6CBB4C"/>
              </a:buClr>
              <a:buSzPts val="1400"/>
              <a:buFont typeface="Lato"/>
              <a:buChar char="●"/>
              <a:defRPr b="0" i="0" sz="1400" u="none" cap="none" strike="noStrike">
                <a:solidFill>
                  <a:srgbClr val="6CBB4C"/>
                </a:solidFill>
                <a:latin typeface="Lato"/>
                <a:ea typeface="Lato"/>
                <a:cs typeface="Lato"/>
                <a:sym typeface="Lato"/>
              </a:defRPr>
            </a:lvl7pPr>
            <a:lvl8pPr indent="-317500" lvl="7" marL="3657600" marR="0" rtl="0" algn="l">
              <a:lnSpc>
                <a:spcPct val="115000"/>
              </a:lnSpc>
              <a:spcBef>
                <a:spcPts val="0"/>
              </a:spcBef>
              <a:spcAft>
                <a:spcPts val="0"/>
              </a:spcAft>
              <a:buClr>
                <a:srgbClr val="6CBB4C"/>
              </a:buClr>
              <a:buSzPts val="1400"/>
              <a:buFont typeface="Lato"/>
              <a:buChar char="○"/>
              <a:defRPr b="0" i="0" sz="1400" u="none" cap="none" strike="noStrike">
                <a:solidFill>
                  <a:srgbClr val="6CBB4C"/>
                </a:solidFill>
                <a:latin typeface="Lato"/>
                <a:ea typeface="Lato"/>
                <a:cs typeface="Lato"/>
                <a:sym typeface="Lato"/>
              </a:defRPr>
            </a:lvl8pPr>
            <a:lvl9pPr indent="-317500" lvl="8" marL="4114800" marR="0" rtl="0" algn="l">
              <a:lnSpc>
                <a:spcPct val="115000"/>
              </a:lnSpc>
              <a:spcBef>
                <a:spcPts val="0"/>
              </a:spcBef>
              <a:spcAft>
                <a:spcPts val="0"/>
              </a:spcAft>
              <a:buClr>
                <a:srgbClr val="6CBB4C"/>
              </a:buClr>
              <a:buSzPts val="1400"/>
              <a:buFont typeface="Lato"/>
              <a:buChar char="■"/>
              <a:defRPr b="0" i="0" sz="1400" u="none" cap="none" strike="noStrike">
                <a:solidFill>
                  <a:srgbClr val="6CBB4C"/>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policyinnovation.org" TargetMode="External"/><Relationship Id="rId4" Type="http://schemas.openxmlformats.org/officeDocument/2006/relationships/hyperlink" Target="http://policyinnovation.org" TargetMode="External"/><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3.png"/><Relationship Id="rId8"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d18lev1ok5leia.cloudfront.net/chesapeakebay/documents/Final_FWG_BMP_Verification_Guidance_May_2018.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hyperlink" Target="https://d18lev1ok5leia.cloudfront.net/chesapeakebay/2018-2019_forest_buffer_management_strategy.pdf" TargetMode="External"/><Relationship Id="rId4" Type="http://schemas.openxmlformats.org/officeDocument/2006/relationships/image" Target="../media/image2.png"/><Relationship Id="rId5" Type="http://schemas.openxmlformats.org/officeDocument/2006/relationships/hyperlink" Target="https://www.chesapeakeprogress.com/charts/forest-buffers-planted-2010-2019" TargetMode="External"/><Relationship Id="rId6" Type="http://schemas.openxmlformats.org/officeDocument/2006/relationships/hyperlink" Target="https://d18lev1ok5leia.cloudfront.net/chesapeakebay/2018-2019_forest_buffer_management_strategy.pdf" TargetMode="External"/><Relationship Id="rId7"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ctrTitle"/>
          </p:nvPr>
        </p:nvSpPr>
        <p:spPr>
          <a:xfrm>
            <a:off x="311708" y="0"/>
            <a:ext cx="8520600" cy="20526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a:t>Chesapeake Bay Riparian Forest Buffer Outcomes Fund</a:t>
            </a:r>
            <a:endParaRPr/>
          </a:p>
        </p:txBody>
      </p:sp>
      <p:sp>
        <p:nvSpPr>
          <p:cNvPr id="89" name="Google Shape;89;p17"/>
          <p:cNvSpPr txBox="1"/>
          <p:nvPr>
            <p:ph idx="1" type="subTitle"/>
          </p:nvPr>
        </p:nvSpPr>
        <p:spPr>
          <a:xfrm>
            <a:off x="311688" y="2372400"/>
            <a:ext cx="8520600" cy="79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en">
                <a:highlight>
                  <a:schemeClr val="accent6"/>
                </a:highlight>
              </a:rPr>
              <a:t>[INSERT DATE HERE]</a:t>
            </a:r>
            <a:endParaRPr>
              <a:highlight>
                <a:schemeClr val="accent6"/>
              </a:highlight>
            </a:endParaRPr>
          </a:p>
        </p:txBody>
      </p:sp>
      <p:grpSp>
        <p:nvGrpSpPr>
          <p:cNvPr id="90" name="Google Shape;90;p17"/>
          <p:cNvGrpSpPr/>
          <p:nvPr/>
        </p:nvGrpSpPr>
        <p:grpSpPr>
          <a:xfrm>
            <a:off x="0" y="3165000"/>
            <a:ext cx="9144000" cy="1074000"/>
            <a:chOff x="0" y="4069575"/>
            <a:chExt cx="9144000" cy="1074000"/>
          </a:xfrm>
        </p:grpSpPr>
        <p:sp>
          <p:nvSpPr>
            <p:cNvPr id="91" name="Google Shape;91;p17"/>
            <p:cNvSpPr/>
            <p:nvPr/>
          </p:nvSpPr>
          <p:spPr>
            <a:xfrm>
              <a:off x="0" y="4069575"/>
              <a:ext cx="9144000" cy="1074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7"/>
            <p:cNvSpPr txBox="1"/>
            <p:nvPr/>
          </p:nvSpPr>
          <p:spPr>
            <a:xfrm>
              <a:off x="1202650" y="4290650"/>
              <a:ext cx="7696200" cy="79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Comfortaa"/>
                  <a:ea typeface="Comfortaa"/>
                  <a:cs typeface="Comfortaa"/>
                  <a:sym typeface="Comfortaa"/>
                </a:rPr>
                <a:t>Developed by the Environmental Policy Innovation Center </a:t>
              </a:r>
              <a:endParaRPr sz="1500">
                <a:solidFill>
                  <a:schemeClr val="lt1"/>
                </a:solidFill>
                <a:latin typeface="Comfortaa"/>
                <a:ea typeface="Comfortaa"/>
                <a:cs typeface="Comfortaa"/>
                <a:sym typeface="Comfortaa"/>
              </a:endParaRPr>
            </a:p>
            <a:p>
              <a:pPr indent="0" lvl="0" marL="0" rtl="0" algn="l">
                <a:spcBef>
                  <a:spcPts val="0"/>
                </a:spcBef>
                <a:spcAft>
                  <a:spcPts val="0"/>
                </a:spcAft>
                <a:buNone/>
              </a:pPr>
              <a:r>
                <a:rPr lang="en" sz="1300" u="sng">
                  <a:solidFill>
                    <a:srgbClr val="6CBB4C"/>
                  </a:solidFill>
                  <a:latin typeface="Comfortaa"/>
                  <a:ea typeface="Comfortaa"/>
                  <a:cs typeface="Comfortaa"/>
                  <a:sym typeface="Comfortaa"/>
                  <a:hlinkClick r:id="rId3">
                    <a:extLst>
                      <a:ext uri="{A12FA001-AC4F-418D-AE19-62706E023703}">
                        <ahyp:hlinkClr val="tx"/>
                      </a:ext>
                    </a:extLst>
                  </a:hlinkClick>
                </a:rPr>
                <a:t>Policyinnovation.org</a:t>
              </a:r>
              <a:r>
                <a:rPr lang="en" sz="1300" u="sng">
                  <a:solidFill>
                    <a:schemeClr val="hlink"/>
                  </a:solidFill>
                  <a:latin typeface="Comfortaa"/>
                  <a:ea typeface="Comfortaa"/>
                  <a:cs typeface="Comfortaa"/>
                  <a:sym typeface="Comfortaa"/>
                  <a:hlinkClick r:id="rId4"/>
                </a:rPr>
                <a:t> </a:t>
              </a:r>
              <a:endParaRPr sz="1300">
                <a:latin typeface="Comfortaa"/>
                <a:ea typeface="Comfortaa"/>
                <a:cs typeface="Comfortaa"/>
                <a:sym typeface="Comfortaa"/>
              </a:endParaRPr>
            </a:p>
          </p:txBody>
        </p:sp>
        <p:pic>
          <p:nvPicPr>
            <p:cNvPr id="93" name="Google Shape;93;p17"/>
            <p:cNvPicPr preferRelativeResize="0"/>
            <p:nvPr/>
          </p:nvPicPr>
          <p:blipFill>
            <a:blip r:embed="rId5">
              <a:alphaModFix/>
            </a:blip>
            <a:stretch>
              <a:fillRect/>
            </a:stretch>
          </p:blipFill>
          <p:spPr>
            <a:xfrm>
              <a:off x="211568" y="4226225"/>
              <a:ext cx="805523" cy="792600"/>
            </a:xfrm>
            <a:prstGeom prst="rect">
              <a:avLst/>
            </a:prstGeom>
            <a:noFill/>
            <a:ln>
              <a:noFill/>
            </a:ln>
          </p:spPr>
        </p:pic>
      </p:grpSp>
      <p:sp>
        <p:nvSpPr>
          <p:cNvPr id="94" name="Google Shape;94;p17"/>
          <p:cNvSpPr txBox="1"/>
          <p:nvPr/>
        </p:nvSpPr>
        <p:spPr>
          <a:xfrm>
            <a:off x="0" y="4239000"/>
            <a:ext cx="9144000" cy="904500"/>
          </a:xfrm>
          <a:prstGeom prst="rect">
            <a:avLst/>
          </a:prstGeom>
          <a:solidFill>
            <a:schemeClr val="lt2"/>
          </a:solidFill>
          <a:ln>
            <a:noFill/>
          </a:ln>
        </p:spPr>
        <p:txBody>
          <a:bodyPr anchorCtr="0" anchor="ctr" bIns="91425" lIns="91425" spcFirstLastPara="1" rIns="91425" wrap="square" tIns="91425">
            <a:noAutofit/>
          </a:bodyPr>
          <a:lstStyle/>
          <a:p>
            <a:pPr indent="0" lvl="0" marL="4514850" rtl="0" algn="l">
              <a:spcBef>
                <a:spcPts val="0"/>
              </a:spcBef>
              <a:spcAft>
                <a:spcPts val="0"/>
              </a:spcAft>
              <a:buNone/>
            </a:pPr>
            <a:r>
              <a:rPr lang="en" sz="1200">
                <a:latin typeface="Comfortaa"/>
                <a:ea typeface="Comfortaa"/>
                <a:cs typeface="Comfortaa"/>
                <a:sym typeface="Comfortaa"/>
              </a:rPr>
              <a:t>With </a:t>
            </a:r>
            <a:r>
              <a:rPr lang="en" sz="1200">
                <a:latin typeface="Comfortaa"/>
                <a:ea typeface="Comfortaa"/>
                <a:cs typeface="Comfortaa"/>
                <a:sym typeface="Comfortaa"/>
              </a:rPr>
              <a:t>support from the EPA, Chesapeake Bay Trust, and the Chesapeake Bay Program</a:t>
            </a:r>
            <a:endParaRPr sz="1200">
              <a:latin typeface="Comfortaa"/>
              <a:ea typeface="Comfortaa"/>
              <a:cs typeface="Comfortaa"/>
              <a:sym typeface="Comfortaa"/>
            </a:endParaRPr>
          </a:p>
        </p:txBody>
      </p:sp>
      <p:pic>
        <p:nvPicPr>
          <p:cNvPr id="95" name="Google Shape;95;p17"/>
          <p:cNvPicPr preferRelativeResize="0"/>
          <p:nvPr/>
        </p:nvPicPr>
        <p:blipFill>
          <a:blip r:embed="rId6">
            <a:alphaModFix/>
          </a:blip>
          <a:stretch>
            <a:fillRect/>
          </a:stretch>
        </p:blipFill>
        <p:spPr>
          <a:xfrm>
            <a:off x="217750" y="4294950"/>
            <a:ext cx="792602" cy="792602"/>
          </a:xfrm>
          <a:prstGeom prst="rect">
            <a:avLst/>
          </a:prstGeom>
          <a:noFill/>
          <a:ln>
            <a:noFill/>
          </a:ln>
        </p:spPr>
      </p:pic>
      <p:pic>
        <p:nvPicPr>
          <p:cNvPr id="96" name="Google Shape;96;p17"/>
          <p:cNvPicPr preferRelativeResize="0"/>
          <p:nvPr/>
        </p:nvPicPr>
        <p:blipFill>
          <a:blip r:embed="rId7">
            <a:alphaModFix/>
          </a:blip>
          <a:stretch>
            <a:fillRect/>
          </a:stretch>
        </p:blipFill>
        <p:spPr>
          <a:xfrm>
            <a:off x="3257875" y="4323550"/>
            <a:ext cx="889600" cy="735401"/>
          </a:xfrm>
          <a:prstGeom prst="rect">
            <a:avLst/>
          </a:prstGeom>
          <a:noFill/>
          <a:ln>
            <a:noFill/>
          </a:ln>
        </p:spPr>
      </p:pic>
      <p:pic>
        <p:nvPicPr>
          <p:cNvPr id="97" name="Google Shape;97;p17"/>
          <p:cNvPicPr preferRelativeResize="0"/>
          <p:nvPr/>
        </p:nvPicPr>
        <p:blipFill>
          <a:blip r:embed="rId8">
            <a:alphaModFix/>
          </a:blip>
          <a:stretch>
            <a:fillRect/>
          </a:stretch>
        </p:blipFill>
        <p:spPr>
          <a:xfrm>
            <a:off x="1421076" y="4484648"/>
            <a:ext cx="1426070" cy="413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62" name="Google Shape;162;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lnSpc>
                <a:spcPct val="100000"/>
              </a:lnSpc>
              <a:spcBef>
                <a:spcPts val="0"/>
              </a:spcBef>
              <a:spcAft>
                <a:spcPts val="0"/>
              </a:spcAft>
              <a:buClr>
                <a:schemeClr val="dk1"/>
              </a:buClr>
              <a:buSzPts val="5778"/>
              <a:buFont typeface="Arial"/>
              <a:buNone/>
            </a:pPr>
            <a:r>
              <a:rPr b="1" lang="en" sz="5200">
                <a:solidFill>
                  <a:srgbClr val="333C6B"/>
                </a:solidFill>
              </a:rPr>
              <a:t>Chesapeake Bay Riparian Forest Buffer Outcomes Fund</a:t>
            </a:r>
            <a:endParaRPr b="1" sz="5200">
              <a:solidFill>
                <a:srgbClr val="333C6B"/>
              </a:solidFill>
            </a:endParaRPr>
          </a:p>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27"/>
          <p:cNvPicPr preferRelativeResize="0"/>
          <p:nvPr/>
        </p:nvPicPr>
        <p:blipFill rotWithShape="1">
          <a:blip r:embed="rId3">
            <a:alphaModFix/>
          </a:blip>
          <a:srcRect b="0" l="0" r="0" t="0"/>
          <a:stretch/>
        </p:blipFill>
        <p:spPr>
          <a:xfrm>
            <a:off x="82825" y="149300"/>
            <a:ext cx="9061175" cy="4656901"/>
          </a:xfrm>
          <a:prstGeom prst="rect">
            <a:avLst/>
          </a:prstGeom>
          <a:noFill/>
          <a:ln>
            <a:noFill/>
          </a:ln>
        </p:spPr>
      </p:pic>
      <p:sp>
        <p:nvSpPr>
          <p:cNvPr id="168" name="Google Shape;168;p27"/>
          <p:cNvSpPr/>
          <p:nvPr/>
        </p:nvSpPr>
        <p:spPr>
          <a:xfrm>
            <a:off x="3568150" y="73106"/>
            <a:ext cx="2323500" cy="1359600"/>
          </a:xfrm>
          <a:prstGeom prst="ellipse">
            <a:avLst/>
          </a:prstGeom>
          <a:noFill/>
          <a:ln cap="flat" cmpd="sng" w="28575">
            <a:solidFill>
              <a:srgbClr val="333C6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graphicFrame>
        <p:nvGraphicFramePr>
          <p:cNvPr id="173" name="Google Shape;173;p28"/>
          <p:cNvGraphicFramePr/>
          <p:nvPr/>
        </p:nvGraphicFramePr>
        <p:xfrm>
          <a:off x="326425" y="93725"/>
          <a:ext cx="3000000" cy="3000000"/>
        </p:xfrm>
        <a:graphic>
          <a:graphicData uri="http://schemas.openxmlformats.org/drawingml/2006/table">
            <a:tbl>
              <a:tblPr>
                <a:noFill/>
                <a:tableStyleId>{8A2AE6B1-534D-46BC-8E2E-6C82533815E0}</a:tableStyleId>
              </a:tblPr>
              <a:tblGrid>
                <a:gridCol w="4580225"/>
                <a:gridCol w="3941875"/>
              </a:tblGrid>
              <a:tr h="523450">
                <a:tc gridSpan="2">
                  <a:txBody>
                    <a:bodyPr/>
                    <a:lstStyle/>
                    <a:p>
                      <a:pPr indent="0" lvl="0" marL="0" rtl="0" algn="ctr">
                        <a:lnSpc>
                          <a:spcPct val="107916"/>
                        </a:lnSpc>
                        <a:spcBef>
                          <a:spcPts val="0"/>
                        </a:spcBef>
                        <a:spcAft>
                          <a:spcPts val="800"/>
                        </a:spcAft>
                        <a:buNone/>
                      </a:pPr>
                      <a:r>
                        <a:rPr b="1" lang="en" sz="3300">
                          <a:solidFill>
                            <a:schemeClr val="lt1"/>
                          </a:solidFill>
                          <a:latin typeface="Calibri"/>
                          <a:ea typeface="Calibri"/>
                          <a:cs typeface="Calibri"/>
                          <a:sym typeface="Calibri"/>
                        </a:rPr>
                        <a:t>Funding</a:t>
                      </a:r>
                      <a:endParaRPr b="1" sz="3300">
                        <a:solidFill>
                          <a:schemeClr val="lt1"/>
                        </a:solidFill>
                        <a:latin typeface="Calibri"/>
                        <a:ea typeface="Calibri"/>
                        <a:cs typeface="Calibri"/>
                        <a:sym typeface="Calibri"/>
                      </a:endParaRPr>
                    </a:p>
                  </a:txBody>
                  <a:tcPr marT="91425" marB="91425" marR="91425" marL="91425">
                    <a:solidFill>
                      <a:srgbClr val="303F67"/>
                    </a:solidFill>
                  </a:tcPr>
                </a:tc>
                <a:tc hMerge="1"/>
              </a:tr>
              <a:tr h="1273450">
                <a:tc>
                  <a:txBody>
                    <a:bodyPr/>
                    <a:lstStyle/>
                    <a:p>
                      <a:pPr indent="0" lvl="0" marL="0" rtl="0" algn="l">
                        <a:lnSpc>
                          <a:spcPct val="100000"/>
                        </a:lnSpc>
                        <a:spcBef>
                          <a:spcPts val="0"/>
                        </a:spcBef>
                        <a:spcAft>
                          <a:spcPts val="0"/>
                        </a:spcAft>
                        <a:buClr>
                          <a:schemeClr val="dk1"/>
                        </a:buClr>
                        <a:buSzPts val="1100"/>
                        <a:buFont typeface="Arial"/>
                        <a:buNone/>
                      </a:pPr>
                      <a:r>
                        <a:rPr b="1" lang="en" sz="2100">
                          <a:solidFill>
                            <a:srgbClr val="303F67"/>
                          </a:solidFill>
                          <a:latin typeface="Calibri"/>
                          <a:ea typeface="Calibri"/>
                          <a:cs typeface="Calibri"/>
                          <a:sym typeface="Calibri"/>
                        </a:rPr>
                        <a:t>Local</a:t>
                      </a:r>
                      <a:endParaRPr b="1" sz="2100">
                        <a:solidFill>
                          <a:srgbClr val="303F67"/>
                        </a:solidFill>
                        <a:latin typeface="Calibri"/>
                        <a:ea typeface="Calibri"/>
                        <a:cs typeface="Calibri"/>
                        <a:sym typeface="Calibri"/>
                      </a:endParaRPr>
                    </a:p>
                    <a:p>
                      <a:pPr indent="-349250" lvl="0" marL="457200" rtl="0" algn="l">
                        <a:lnSpc>
                          <a:spcPct val="100000"/>
                        </a:lnSpc>
                        <a:spcBef>
                          <a:spcPts val="0"/>
                        </a:spcBef>
                        <a:spcAft>
                          <a:spcPts val="0"/>
                        </a:spcAft>
                        <a:buClr>
                          <a:srgbClr val="303F67"/>
                        </a:buClr>
                        <a:buSzPts val="1900"/>
                        <a:buFont typeface="Calibri"/>
                        <a:buChar char="●"/>
                      </a:pPr>
                      <a:r>
                        <a:rPr lang="en" sz="1900">
                          <a:solidFill>
                            <a:srgbClr val="303F67"/>
                          </a:solidFill>
                          <a:latin typeface="Calibri"/>
                          <a:ea typeface="Calibri"/>
                          <a:cs typeface="Calibri"/>
                          <a:sym typeface="Calibri"/>
                        </a:rPr>
                        <a:t>Bonds</a:t>
                      </a:r>
                      <a:endParaRPr sz="1900">
                        <a:solidFill>
                          <a:srgbClr val="303F67"/>
                        </a:solidFill>
                        <a:latin typeface="Calibri"/>
                        <a:ea typeface="Calibri"/>
                        <a:cs typeface="Calibri"/>
                        <a:sym typeface="Calibri"/>
                      </a:endParaRPr>
                    </a:p>
                    <a:p>
                      <a:pPr indent="-349250" lvl="0" marL="457200" rtl="0" algn="l">
                        <a:lnSpc>
                          <a:spcPct val="100000"/>
                        </a:lnSpc>
                        <a:spcBef>
                          <a:spcPts val="0"/>
                        </a:spcBef>
                        <a:spcAft>
                          <a:spcPts val="0"/>
                        </a:spcAft>
                        <a:buClr>
                          <a:srgbClr val="303F67"/>
                        </a:buClr>
                        <a:buSzPts val="1900"/>
                        <a:buFont typeface="Calibri"/>
                        <a:buChar char="●"/>
                      </a:pPr>
                      <a:r>
                        <a:rPr lang="en" sz="1900">
                          <a:solidFill>
                            <a:srgbClr val="303F67"/>
                          </a:solidFill>
                          <a:latin typeface="Calibri"/>
                          <a:ea typeface="Calibri"/>
                          <a:cs typeface="Calibri"/>
                          <a:sym typeface="Calibri"/>
                        </a:rPr>
                        <a:t>FCA fee-in-lieu</a:t>
                      </a:r>
                      <a:endParaRPr sz="1900">
                        <a:solidFill>
                          <a:srgbClr val="303F67"/>
                        </a:solidFill>
                        <a:latin typeface="Calibri"/>
                        <a:ea typeface="Calibri"/>
                        <a:cs typeface="Calibri"/>
                        <a:sym typeface="Calibri"/>
                      </a:endParaRPr>
                    </a:p>
                    <a:p>
                      <a:pPr indent="-349250" lvl="0" marL="457200" rtl="0" algn="l">
                        <a:lnSpc>
                          <a:spcPct val="100000"/>
                        </a:lnSpc>
                        <a:spcBef>
                          <a:spcPts val="0"/>
                        </a:spcBef>
                        <a:spcAft>
                          <a:spcPts val="0"/>
                        </a:spcAft>
                        <a:buClr>
                          <a:srgbClr val="303F67"/>
                        </a:buClr>
                        <a:buSzPts val="1900"/>
                        <a:buFont typeface="Calibri"/>
                        <a:buChar char="●"/>
                      </a:pPr>
                      <a:r>
                        <a:rPr lang="en" sz="1900">
                          <a:solidFill>
                            <a:srgbClr val="303F67"/>
                          </a:solidFill>
                          <a:latin typeface="Calibri"/>
                          <a:ea typeface="Calibri"/>
                          <a:cs typeface="Calibri"/>
                          <a:sym typeface="Calibri"/>
                        </a:rPr>
                        <a:t>MS4 funds</a:t>
                      </a:r>
                      <a:endParaRPr b="1" sz="2100">
                        <a:solidFill>
                          <a:srgbClr val="303F67"/>
                        </a:solidFill>
                        <a:latin typeface="Calibri"/>
                        <a:ea typeface="Calibri"/>
                        <a:cs typeface="Calibri"/>
                        <a:sym typeface="Calibri"/>
                      </a:endParaRPr>
                    </a:p>
                  </a:txBody>
                  <a:tcPr marT="91425" marB="91425" marR="91425" marL="91425">
                    <a:solidFill>
                      <a:srgbClr val="D9EAD3"/>
                    </a:solidFill>
                  </a:tcPr>
                </a:tc>
                <a:tc rowSpan="3">
                  <a:txBody>
                    <a:bodyPr/>
                    <a:lstStyle/>
                    <a:p>
                      <a:pPr indent="0" lvl="0" marL="0" rtl="0" algn="l">
                        <a:lnSpc>
                          <a:spcPct val="100000"/>
                        </a:lnSpc>
                        <a:spcBef>
                          <a:spcPts val="0"/>
                        </a:spcBef>
                        <a:spcAft>
                          <a:spcPts val="0"/>
                        </a:spcAft>
                        <a:buNone/>
                      </a:pPr>
                      <a:r>
                        <a:rPr b="1" lang="en" sz="2100">
                          <a:solidFill>
                            <a:srgbClr val="303F67"/>
                          </a:solidFill>
                          <a:latin typeface="Calibri"/>
                          <a:ea typeface="Calibri"/>
                          <a:cs typeface="Calibri"/>
                          <a:sym typeface="Calibri"/>
                        </a:rPr>
                        <a:t>Federal</a:t>
                      </a:r>
                      <a:endParaRPr b="1" sz="2100">
                        <a:solidFill>
                          <a:srgbClr val="303F67"/>
                        </a:solidFill>
                        <a:latin typeface="Calibri"/>
                        <a:ea typeface="Calibri"/>
                        <a:cs typeface="Calibri"/>
                        <a:sym typeface="Calibri"/>
                      </a:endParaRPr>
                    </a:p>
                    <a:p>
                      <a:pPr indent="-342900" lvl="0" marL="457200" rtl="0" algn="l">
                        <a:lnSpc>
                          <a:spcPct val="100000"/>
                        </a:lnSpc>
                        <a:spcBef>
                          <a:spcPts val="800"/>
                        </a:spcBef>
                        <a:spcAft>
                          <a:spcPts val="0"/>
                        </a:spcAft>
                        <a:buClr>
                          <a:srgbClr val="303F67"/>
                        </a:buClr>
                        <a:buSzPts val="1800"/>
                        <a:buFont typeface="Calibri"/>
                        <a:buChar char="●"/>
                      </a:pPr>
                      <a:r>
                        <a:rPr lang="en" sz="1800">
                          <a:solidFill>
                            <a:srgbClr val="303F67"/>
                          </a:solidFill>
                          <a:latin typeface="Calibri"/>
                          <a:ea typeface="Calibri"/>
                          <a:cs typeface="Calibri"/>
                          <a:sym typeface="Calibri"/>
                        </a:rPr>
                        <a:t>IIJA</a:t>
                      </a:r>
                      <a:endParaRPr sz="1800">
                        <a:solidFill>
                          <a:srgbClr val="303F67"/>
                        </a:solidFill>
                        <a:latin typeface="Calibri"/>
                        <a:ea typeface="Calibri"/>
                        <a:cs typeface="Calibri"/>
                        <a:sym typeface="Calibri"/>
                      </a:endParaRPr>
                    </a:p>
                    <a:p>
                      <a:pPr indent="-342900" lvl="0" marL="457200" rtl="0" algn="l">
                        <a:lnSpc>
                          <a:spcPct val="100000"/>
                        </a:lnSpc>
                        <a:spcBef>
                          <a:spcPts val="0"/>
                        </a:spcBef>
                        <a:spcAft>
                          <a:spcPts val="0"/>
                        </a:spcAft>
                        <a:buClr>
                          <a:srgbClr val="303F67"/>
                        </a:buClr>
                        <a:buSzPts val="1800"/>
                        <a:buFont typeface="Calibri"/>
                        <a:buChar char="●"/>
                      </a:pPr>
                      <a:r>
                        <a:rPr lang="en" sz="1800">
                          <a:solidFill>
                            <a:srgbClr val="303F67"/>
                          </a:solidFill>
                          <a:latin typeface="Calibri"/>
                          <a:ea typeface="Calibri"/>
                          <a:cs typeface="Calibri"/>
                          <a:sym typeface="Calibri"/>
                        </a:rPr>
                        <a:t>IRA</a:t>
                      </a:r>
                      <a:endParaRPr sz="1800">
                        <a:solidFill>
                          <a:srgbClr val="303F67"/>
                        </a:solidFill>
                        <a:latin typeface="Calibri"/>
                        <a:ea typeface="Calibri"/>
                        <a:cs typeface="Calibri"/>
                        <a:sym typeface="Calibri"/>
                      </a:endParaRPr>
                    </a:p>
                    <a:p>
                      <a:pPr indent="-342900" lvl="0" marL="457200" rtl="0" algn="l">
                        <a:lnSpc>
                          <a:spcPct val="100000"/>
                        </a:lnSpc>
                        <a:spcBef>
                          <a:spcPts val="0"/>
                        </a:spcBef>
                        <a:spcAft>
                          <a:spcPts val="0"/>
                        </a:spcAft>
                        <a:buClr>
                          <a:srgbClr val="303F67"/>
                        </a:buClr>
                        <a:buSzPts val="1800"/>
                        <a:buFont typeface="Calibri"/>
                        <a:buChar char="●"/>
                      </a:pPr>
                      <a:r>
                        <a:rPr lang="en" sz="1800">
                          <a:solidFill>
                            <a:srgbClr val="303F67"/>
                          </a:solidFill>
                          <a:latin typeface="Calibri"/>
                          <a:ea typeface="Calibri"/>
                          <a:cs typeface="Calibri"/>
                          <a:sym typeface="Calibri"/>
                        </a:rPr>
                        <a:t>EPA programs</a:t>
                      </a:r>
                      <a:endParaRPr sz="1800">
                        <a:solidFill>
                          <a:srgbClr val="303F67"/>
                        </a:solidFill>
                        <a:latin typeface="Calibri"/>
                        <a:ea typeface="Calibri"/>
                        <a:cs typeface="Calibri"/>
                        <a:sym typeface="Calibri"/>
                      </a:endParaRPr>
                    </a:p>
                    <a:p>
                      <a:pPr indent="-342900" lvl="0" marL="457200" rtl="0" algn="l">
                        <a:lnSpc>
                          <a:spcPct val="100000"/>
                        </a:lnSpc>
                        <a:spcBef>
                          <a:spcPts val="0"/>
                        </a:spcBef>
                        <a:spcAft>
                          <a:spcPts val="0"/>
                        </a:spcAft>
                        <a:buClr>
                          <a:srgbClr val="303F67"/>
                        </a:buClr>
                        <a:buSzPts val="1800"/>
                        <a:buFont typeface="Calibri"/>
                        <a:buChar char="●"/>
                      </a:pPr>
                      <a:r>
                        <a:rPr lang="en" sz="1800">
                          <a:solidFill>
                            <a:srgbClr val="303F67"/>
                          </a:solidFill>
                          <a:latin typeface="Calibri"/>
                          <a:ea typeface="Calibri"/>
                          <a:cs typeface="Calibri"/>
                          <a:sym typeface="Calibri"/>
                        </a:rPr>
                        <a:t>Greenhouse Gas Reduction Fund (EPA)</a:t>
                      </a:r>
                      <a:endParaRPr sz="1800">
                        <a:solidFill>
                          <a:srgbClr val="303F67"/>
                        </a:solidFill>
                        <a:latin typeface="Calibri"/>
                        <a:ea typeface="Calibri"/>
                        <a:cs typeface="Calibri"/>
                        <a:sym typeface="Calibri"/>
                      </a:endParaRPr>
                    </a:p>
                    <a:p>
                      <a:pPr indent="-342900" lvl="0" marL="457200" rtl="0" algn="l">
                        <a:lnSpc>
                          <a:spcPct val="100000"/>
                        </a:lnSpc>
                        <a:spcBef>
                          <a:spcPts val="0"/>
                        </a:spcBef>
                        <a:spcAft>
                          <a:spcPts val="0"/>
                        </a:spcAft>
                        <a:buClr>
                          <a:srgbClr val="303F67"/>
                        </a:buClr>
                        <a:buSzPts val="1800"/>
                        <a:buFont typeface="Calibri"/>
                        <a:buChar char="●"/>
                      </a:pPr>
                      <a:r>
                        <a:rPr lang="en" sz="1800">
                          <a:solidFill>
                            <a:srgbClr val="303F67"/>
                          </a:solidFill>
                          <a:latin typeface="Calibri"/>
                          <a:ea typeface="Calibri"/>
                          <a:cs typeface="Calibri"/>
                          <a:sym typeface="Calibri"/>
                        </a:rPr>
                        <a:t>NFWF </a:t>
                      </a:r>
                      <a:endParaRPr sz="1800">
                        <a:solidFill>
                          <a:srgbClr val="303F67"/>
                        </a:solidFill>
                        <a:latin typeface="Calibri"/>
                        <a:ea typeface="Calibri"/>
                        <a:cs typeface="Calibri"/>
                        <a:sym typeface="Calibri"/>
                      </a:endParaRPr>
                    </a:p>
                    <a:p>
                      <a:pPr indent="-342900" lvl="0" marL="457200" rtl="0" algn="l">
                        <a:lnSpc>
                          <a:spcPct val="100000"/>
                        </a:lnSpc>
                        <a:spcBef>
                          <a:spcPts val="0"/>
                        </a:spcBef>
                        <a:spcAft>
                          <a:spcPts val="0"/>
                        </a:spcAft>
                        <a:buClr>
                          <a:srgbClr val="303F67"/>
                        </a:buClr>
                        <a:buSzPts val="1800"/>
                        <a:buFont typeface="Calibri"/>
                        <a:buChar char="●"/>
                      </a:pPr>
                      <a:r>
                        <a:rPr lang="en" sz="1800">
                          <a:solidFill>
                            <a:srgbClr val="303F67"/>
                          </a:solidFill>
                          <a:latin typeface="Calibri"/>
                          <a:ea typeface="Calibri"/>
                          <a:cs typeface="Calibri"/>
                          <a:sym typeface="Calibri"/>
                        </a:rPr>
                        <a:t>Chesapeake Watershed Investments for Landscape Defense (Chesapeake WILD)</a:t>
                      </a:r>
                      <a:endParaRPr sz="1800">
                        <a:solidFill>
                          <a:srgbClr val="303F67"/>
                        </a:solidFill>
                        <a:latin typeface="Calibri"/>
                        <a:ea typeface="Calibri"/>
                        <a:cs typeface="Calibri"/>
                        <a:sym typeface="Calibri"/>
                      </a:endParaRPr>
                    </a:p>
                    <a:p>
                      <a:pPr indent="-342900" lvl="0" marL="457200" rtl="0" algn="l">
                        <a:lnSpc>
                          <a:spcPct val="100000"/>
                        </a:lnSpc>
                        <a:spcBef>
                          <a:spcPts val="0"/>
                        </a:spcBef>
                        <a:spcAft>
                          <a:spcPts val="0"/>
                        </a:spcAft>
                        <a:buClr>
                          <a:srgbClr val="303F67"/>
                        </a:buClr>
                        <a:buSzPts val="1800"/>
                        <a:buFont typeface="Calibri"/>
                        <a:buChar char="●"/>
                      </a:pPr>
                      <a:r>
                        <a:rPr lang="en" sz="1800">
                          <a:solidFill>
                            <a:srgbClr val="303F67"/>
                          </a:solidFill>
                          <a:latin typeface="Calibri"/>
                          <a:ea typeface="Calibri"/>
                          <a:cs typeface="Calibri"/>
                          <a:sym typeface="Calibri"/>
                        </a:rPr>
                        <a:t>RCPP</a:t>
                      </a:r>
                      <a:endParaRPr sz="1800">
                        <a:solidFill>
                          <a:srgbClr val="303F67"/>
                        </a:solidFill>
                        <a:latin typeface="Calibri"/>
                        <a:ea typeface="Calibri"/>
                        <a:cs typeface="Calibri"/>
                        <a:sym typeface="Calibri"/>
                      </a:endParaRPr>
                    </a:p>
                    <a:p>
                      <a:pPr indent="-342900" lvl="0" marL="457200" rtl="0" algn="l">
                        <a:lnSpc>
                          <a:spcPct val="100000"/>
                        </a:lnSpc>
                        <a:spcBef>
                          <a:spcPts val="0"/>
                        </a:spcBef>
                        <a:spcAft>
                          <a:spcPts val="0"/>
                        </a:spcAft>
                        <a:buClr>
                          <a:srgbClr val="303F67"/>
                        </a:buClr>
                        <a:buSzPts val="1800"/>
                        <a:buFont typeface="Calibri"/>
                        <a:buChar char="●"/>
                      </a:pPr>
                      <a:r>
                        <a:rPr lang="en" sz="1800">
                          <a:solidFill>
                            <a:srgbClr val="303F67"/>
                          </a:solidFill>
                          <a:latin typeface="Calibri"/>
                          <a:ea typeface="Calibri"/>
                          <a:cs typeface="Calibri"/>
                          <a:sym typeface="Calibri"/>
                        </a:rPr>
                        <a:t>SRF (via states)</a:t>
                      </a:r>
                      <a:endParaRPr sz="1800">
                        <a:solidFill>
                          <a:srgbClr val="303F67"/>
                        </a:solidFill>
                        <a:latin typeface="Calibri"/>
                        <a:ea typeface="Calibri"/>
                        <a:cs typeface="Calibri"/>
                        <a:sym typeface="Calibri"/>
                      </a:endParaRPr>
                    </a:p>
                    <a:p>
                      <a:pPr indent="-342900" lvl="0" marL="457200" rtl="0" algn="l">
                        <a:lnSpc>
                          <a:spcPct val="100000"/>
                        </a:lnSpc>
                        <a:spcBef>
                          <a:spcPts val="0"/>
                        </a:spcBef>
                        <a:spcAft>
                          <a:spcPts val="800"/>
                        </a:spcAft>
                        <a:buClr>
                          <a:srgbClr val="303F67"/>
                        </a:buClr>
                        <a:buSzPts val="1800"/>
                        <a:buFont typeface="Calibri"/>
                        <a:buChar char="●"/>
                      </a:pPr>
                      <a:r>
                        <a:rPr lang="en" sz="1800">
                          <a:solidFill>
                            <a:srgbClr val="303F67"/>
                          </a:solidFill>
                          <a:latin typeface="Calibri"/>
                          <a:ea typeface="Calibri"/>
                          <a:cs typeface="Calibri"/>
                          <a:sym typeface="Calibri"/>
                        </a:rPr>
                        <a:t>FEMA grants</a:t>
                      </a:r>
                      <a:endParaRPr b="1" sz="2100">
                        <a:solidFill>
                          <a:srgbClr val="303F67"/>
                        </a:solidFill>
                        <a:latin typeface="Calibri"/>
                        <a:ea typeface="Calibri"/>
                        <a:cs typeface="Calibri"/>
                        <a:sym typeface="Calibri"/>
                      </a:endParaRPr>
                    </a:p>
                  </a:txBody>
                  <a:tcPr marT="91425" marB="91425" marR="91425" marL="91425">
                    <a:solidFill>
                      <a:srgbClr val="D9EAD3"/>
                    </a:solidFill>
                  </a:tcPr>
                </a:tc>
              </a:tr>
              <a:tr h="2070350">
                <a:tc>
                  <a:txBody>
                    <a:bodyPr/>
                    <a:lstStyle/>
                    <a:p>
                      <a:pPr indent="0" lvl="0" marL="0" rtl="0" algn="l">
                        <a:lnSpc>
                          <a:spcPct val="100000"/>
                        </a:lnSpc>
                        <a:spcBef>
                          <a:spcPts val="0"/>
                        </a:spcBef>
                        <a:spcAft>
                          <a:spcPts val="0"/>
                        </a:spcAft>
                        <a:buClr>
                          <a:schemeClr val="dk1"/>
                        </a:buClr>
                        <a:buSzPts val="1100"/>
                        <a:buFont typeface="Arial"/>
                        <a:buNone/>
                      </a:pPr>
                      <a:r>
                        <a:rPr b="1" lang="en" sz="2100">
                          <a:solidFill>
                            <a:srgbClr val="303F67"/>
                          </a:solidFill>
                          <a:latin typeface="Calibri"/>
                          <a:ea typeface="Calibri"/>
                          <a:cs typeface="Calibri"/>
                          <a:sym typeface="Calibri"/>
                        </a:rPr>
                        <a:t>State</a:t>
                      </a:r>
                      <a:endParaRPr b="1" sz="2100">
                        <a:solidFill>
                          <a:srgbClr val="303F67"/>
                        </a:solidFill>
                        <a:latin typeface="Calibri"/>
                        <a:ea typeface="Calibri"/>
                        <a:cs typeface="Calibri"/>
                        <a:sym typeface="Calibri"/>
                      </a:endParaRPr>
                    </a:p>
                    <a:p>
                      <a:pPr indent="-342900" lvl="0" marL="457200" rtl="0" algn="l">
                        <a:lnSpc>
                          <a:spcPct val="100000"/>
                        </a:lnSpc>
                        <a:spcBef>
                          <a:spcPts val="0"/>
                        </a:spcBef>
                        <a:spcAft>
                          <a:spcPts val="0"/>
                        </a:spcAft>
                        <a:buClr>
                          <a:srgbClr val="303F67"/>
                        </a:buClr>
                        <a:buSzPts val="1800"/>
                        <a:buFont typeface="Calibri"/>
                        <a:buChar char="●"/>
                      </a:pPr>
                      <a:r>
                        <a:rPr lang="en" sz="1800">
                          <a:solidFill>
                            <a:srgbClr val="303F67"/>
                          </a:solidFill>
                          <a:latin typeface="Calibri"/>
                          <a:ea typeface="Calibri"/>
                          <a:cs typeface="Calibri"/>
                          <a:sym typeface="Calibri"/>
                        </a:rPr>
                        <a:t>Chesapeake &amp; Atlantic Coastal Bays Trust Fund</a:t>
                      </a:r>
                      <a:endParaRPr sz="1800">
                        <a:solidFill>
                          <a:srgbClr val="303F67"/>
                        </a:solidFill>
                        <a:latin typeface="Calibri"/>
                        <a:ea typeface="Calibri"/>
                        <a:cs typeface="Calibri"/>
                        <a:sym typeface="Calibri"/>
                      </a:endParaRPr>
                    </a:p>
                    <a:p>
                      <a:pPr indent="-342900" lvl="0" marL="457200" rtl="0" algn="l">
                        <a:lnSpc>
                          <a:spcPct val="100000"/>
                        </a:lnSpc>
                        <a:spcBef>
                          <a:spcPts val="0"/>
                        </a:spcBef>
                        <a:spcAft>
                          <a:spcPts val="0"/>
                        </a:spcAft>
                        <a:buClr>
                          <a:srgbClr val="303F67"/>
                        </a:buClr>
                        <a:buSzPts val="1800"/>
                        <a:buFont typeface="Calibri"/>
                        <a:buChar char="●"/>
                      </a:pPr>
                      <a:r>
                        <a:rPr lang="en" sz="1800">
                          <a:solidFill>
                            <a:srgbClr val="303F67"/>
                          </a:solidFill>
                          <a:latin typeface="Calibri"/>
                          <a:ea typeface="Calibri"/>
                          <a:cs typeface="Calibri"/>
                          <a:sym typeface="Calibri"/>
                        </a:rPr>
                        <a:t>State ARPA funds</a:t>
                      </a:r>
                      <a:endParaRPr sz="1800">
                        <a:solidFill>
                          <a:srgbClr val="303F67"/>
                        </a:solidFill>
                        <a:latin typeface="Calibri"/>
                        <a:ea typeface="Calibri"/>
                        <a:cs typeface="Calibri"/>
                        <a:sym typeface="Calibri"/>
                      </a:endParaRPr>
                    </a:p>
                    <a:p>
                      <a:pPr indent="-342900" lvl="0" marL="457200" rtl="0" algn="l">
                        <a:lnSpc>
                          <a:spcPct val="100000"/>
                        </a:lnSpc>
                        <a:spcBef>
                          <a:spcPts val="0"/>
                        </a:spcBef>
                        <a:spcAft>
                          <a:spcPts val="0"/>
                        </a:spcAft>
                        <a:buClr>
                          <a:srgbClr val="303F67"/>
                        </a:buClr>
                        <a:buSzPts val="1800"/>
                        <a:buFont typeface="Calibri"/>
                        <a:buChar char="●"/>
                      </a:pPr>
                      <a:r>
                        <a:rPr lang="en" sz="1800">
                          <a:solidFill>
                            <a:srgbClr val="303F67"/>
                          </a:solidFill>
                          <a:latin typeface="Calibri"/>
                          <a:ea typeface="Calibri"/>
                          <a:cs typeface="Calibri"/>
                          <a:sym typeface="Calibri"/>
                        </a:rPr>
                        <a:t>State of MD Reforestation Fund</a:t>
                      </a:r>
                      <a:endParaRPr sz="1800">
                        <a:solidFill>
                          <a:srgbClr val="303F67"/>
                        </a:solidFill>
                        <a:latin typeface="Calibri"/>
                        <a:ea typeface="Calibri"/>
                        <a:cs typeface="Calibri"/>
                        <a:sym typeface="Calibri"/>
                      </a:endParaRPr>
                    </a:p>
                    <a:p>
                      <a:pPr indent="-342900" lvl="0" marL="457200" rtl="0" algn="l">
                        <a:lnSpc>
                          <a:spcPct val="100000"/>
                        </a:lnSpc>
                        <a:spcBef>
                          <a:spcPts val="0"/>
                        </a:spcBef>
                        <a:spcAft>
                          <a:spcPts val="0"/>
                        </a:spcAft>
                        <a:buClr>
                          <a:srgbClr val="303F67"/>
                        </a:buClr>
                        <a:buSzPts val="1800"/>
                        <a:buFont typeface="Calibri"/>
                        <a:buChar char="●"/>
                      </a:pPr>
                      <a:r>
                        <a:rPr lang="en" sz="1800">
                          <a:solidFill>
                            <a:srgbClr val="303F67"/>
                          </a:solidFill>
                          <a:latin typeface="Calibri"/>
                          <a:ea typeface="Calibri"/>
                          <a:cs typeface="Calibri"/>
                          <a:sym typeface="Calibri"/>
                        </a:rPr>
                        <a:t>Clean Water Commerce Act </a:t>
                      </a:r>
                      <a:endParaRPr sz="1800">
                        <a:solidFill>
                          <a:srgbClr val="303F67"/>
                        </a:solidFill>
                        <a:latin typeface="Calibri"/>
                        <a:ea typeface="Calibri"/>
                        <a:cs typeface="Calibri"/>
                        <a:sym typeface="Calibri"/>
                      </a:endParaRPr>
                    </a:p>
                    <a:p>
                      <a:pPr indent="-342900" lvl="0" marL="457200" rtl="0" algn="l">
                        <a:lnSpc>
                          <a:spcPct val="100000"/>
                        </a:lnSpc>
                        <a:spcBef>
                          <a:spcPts val="0"/>
                        </a:spcBef>
                        <a:spcAft>
                          <a:spcPts val="0"/>
                        </a:spcAft>
                        <a:buClr>
                          <a:srgbClr val="303F67"/>
                        </a:buClr>
                        <a:buSzPts val="1800"/>
                        <a:buFont typeface="Calibri"/>
                        <a:buChar char="●"/>
                      </a:pPr>
                      <a:r>
                        <a:rPr lang="en" sz="1800">
                          <a:solidFill>
                            <a:srgbClr val="303F67"/>
                          </a:solidFill>
                          <a:latin typeface="Calibri"/>
                          <a:ea typeface="Calibri"/>
                          <a:cs typeface="Calibri"/>
                          <a:sym typeface="Calibri"/>
                        </a:rPr>
                        <a:t>Bay Restoration Fund</a:t>
                      </a:r>
                      <a:endParaRPr sz="1800">
                        <a:solidFill>
                          <a:srgbClr val="303F67"/>
                        </a:solidFill>
                        <a:latin typeface="Calibri"/>
                        <a:ea typeface="Calibri"/>
                        <a:cs typeface="Calibri"/>
                        <a:sym typeface="Calibri"/>
                      </a:endParaRPr>
                    </a:p>
                    <a:p>
                      <a:pPr indent="-342900" lvl="0" marL="457200" rtl="0" algn="l">
                        <a:lnSpc>
                          <a:spcPct val="100000"/>
                        </a:lnSpc>
                        <a:spcBef>
                          <a:spcPts val="0"/>
                        </a:spcBef>
                        <a:spcAft>
                          <a:spcPts val="800"/>
                        </a:spcAft>
                        <a:buClr>
                          <a:srgbClr val="303F67"/>
                        </a:buClr>
                        <a:buSzPts val="1800"/>
                        <a:buFont typeface="Calibri"/>
                        <a:buChar char="●"/>
                      </a:pPr>
                      <a:r>
                        <a:rPr lang="en" sz="1800">
                          <a:solidFill>
                            <a:srgbClr val="303F67"/>
                          </a:solidFill>
                          <a:latin typeface="Calibri"/>
                          <a:ea typeface="Calibri"/>
                          <a:cs typeface="Calibri"/>
                          <a:sym typeface="Calibri"/>
                        </a:rPr>
                        <a:t>Clean Streams Fund</a:t>
                      </a:r>
                      <a:endParaRPr sz="1800">
                        <a:solidFill>
                          <a:srgbClr val="303F67"/>
                        </a:solidFill>
                        <a:latin typeface="Calibri"/>
                        <a:ea typeface="Calibri"/>
                        <a:cs typeface="Calibri"/>
                        <a:sym typeface="Calibri"/>
                      </a:endParaRPr>
                    </a:p>
                  </a:txBody>
                  <a:tcPr marT="91425" marB="91425" marR="91425" marL="91425">
                    <a:solidFill>
                      <a:srgbClr val="D9EAD3"/>
                    </a:solidFill>
                  </a:tcPr>
                </a:tc>
                <a:tc vMerge="1"/>
              </a:tr>
              <a:tr h="86950">
                <a:tc>
                  <a:txBody>
                    <a:bodyPr/>
                    <a:lstStyle/>
                    <a:p>
                      <a:pPr indent="0" lvl="0" marL="0" rtl="0" algn="l">
                        <a:lnSpc>
                          <a:spcPct val="100000"/>
                        </a:lnSpc>
                        <a:spcBef>
                          <a:spcPts val="0"/>
                        </a:spcBef>
                        <a:spcAft>
                          <a:spcPts val="800"/>
                        </a:spcAft>
                        <a:buNone/>
                      </a:pPr>
                      <a:r>
                        <a:rPr b="1" lang="en" sz="2000">
                          <a:solidFill>
                            <a:srgbClr val="303F67"/>
                          </a:solidFill>
                          <a:latin typeface="Calibri"/>
                          <a:ea typeface="Calibri"/>
                          <a:cs typeface="Calibri"/>
                          <a:sym typeface="Calibri"/>
                        </a:rPr>
                        <a:t>Private Foundations</a:t>
                      </a:r>
                      <a:endParaRPr b="1" sz="2200">
                        <a:solidFill>
                          <a:srgbClr val="303F67"/>
                        </a:solidFill>
                        <a:latin typeface="Calibri"/>
                        <a:ea typeface="Calibri"/>
                        <a:cs typeface="Calibri"/>
                        <a:sym typeface="Calibri"/>
                      </a:endParaRPr>
                    </a:p>
                  </a:txBody>
                  <a:tcPr marT="91425" marB="91425" marR="91425" marL="91425">
                    <a:solidFill>
                      <a:srgbClr val="D9EAD3"/>
                    </a:solidFill>
                  </a:tcPr>
                </a:tc>
                <a:tc vMerge="1"/>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29"/>
          <p:cNvPicPr preferRelativeResize="0"/>
          <p:nvPr/>
        </p:nvPicPr>
        <p:blipFill rotWithShape="1">
          <a:blip r:embed="rId3">
            <a:alphaModFix/>
          </a:blip>
          <a:srcRect b="0" l="0" r="0" t="0"/>
          <a:stretch/>
        </p:blipFill>
        <p:spPr>
          <a:xfrm>
            <a:off x="82825" y="149300"/>
            <a:ext cx="9061175" cy="4656901"/>
          </a:xfrm>
          <a:prstGeom prst="rect">
            <a:avLst/>
          </a:prstGeom>
          <a:noFill/>
          <a:ln>
            <a:noFill/>
          </a:ln>
        </p:spPr>
      </p:pic>
      <p:sp>
        <p:nvSpPr>
          <p:cNvPr id="179" name="Google Shape;179;p29"/>
          <p:cNvSpPr/>
          <p:nvPr/>
        </p:nvSpPr>
        <p:spPr>
          <a:xfrm>
            <a:off x="5473725" y="1064623"/>
            <a:ext cx="2323500" cy="1311900"/>
          </a:xfrm>
          <a:prstGeom prst="ellipse">
            <a:avLst/>
          </a:prstGeom>
          <a:noFill/>
          <a:ln cap="flat" cmpd="sng" w="28575">
            <a:solidFill>
              <a:srgbClr val="333C6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0"/>
          <p:cNvSpPr txBox="1"/>
          <p:nvPr>
            <p:ph type="title"/>
          </p:nvPr>
        </p:nvSpPr>
        <p:spPr>
          <a:xfrm>
            <a:off x="298950" y="854300"/>
            <a:ext cx="8546100" cy="3942900"/>
          </a:xfrm>
          <a:prstGeom prst="rect">
            <a:avLst/>
          </a:prstGeom>
          <a:solidFill>
            <a:srgbClr val="D9EAD3"/>
          </a:solidFill>
          <a:ln>
            <a:noFill/>
          </a:ln>
        </p:spPr>
        <p:txBody>
          <a:bodyPr anchorCtr="0" anchor="t" bIns="91425" lIns="91425" spcFirstLastPara="1" rIns="91425" wrap="square" tIns="91425">
            <a:noAutofit/>
          </a:bodyPr>
          <a:lstStyle/>
          <a:p>
            <a:pPr indent="0" lvl="0" marL="457200" rtl="0" algn="l">
              <a:lnSpc>
                <a:spcPct val="107916"/>
              </a:lnSpc>
              <a:spcBef>
                <a:spcPts val="0"/>
              </a:spcBef>
              <a:spcAft>
                <a:spcPts val="0"/>
              </a:spcAft>
              <a:buNone/>
            </a:pPr>
            <a:r>
              <a:t/>
            </a:r>
            <a:endParaRPr b="0" sz="2200">
              <a:solidFill>
                <a:schemeClr val="dk1"/>
              </a:solidFill>
              <a:latin typeface="Calibri"/>
              <a:ea typeface="Calibri"/>
              <a:cs typeface="Calibri"/>
              <a:sym typeface="Calibri"/>
            </a:endParaRPr>
          </a:p>
          <a:p>
            <a:pPr indent="-368300" lvl="0" marL="457200" rtl="0" algn="l">
              <a:lnSpc>
                <a:spcPct val="107916"/>
              </a:lnSpc>
              <a:spcBef>
                <a:spcPts val="800"/>
              </a:spcBef>
              <a:spcAft>
                <a:spcPts val="0"/>
              </a:spcAft>
              <a:buClr>
                <a:schemeClr val="dk1"/>
              </a:buClr>
              <a:buSzPts val="2200"/>
              <a:buFont typeface="Calibri"/>
              <a:buChar char="●"/>
            </a:pPr>
            <a:r>
              <a:rPr b="0" lang="en" sz="2200">
                <a:solidFill>
                  <a:schemeClr val="dk1"/>
                </a:solidFill>
                <a:latin typeface="Calibri"/>
                <a:ea typeface="Calibri"/>
                <a:cs typeface="Calibri"/>
                <a:sym typeface="Calibri"/>
              </a:rPr>
              <a:t>Outcome = </a:t>
            </a:r>
            <a:r>
              <a:rPr i="1" lang="en" sz="2200">
                <a:solidFill>
                  <a:schemeClr val="dk1"/>
                </a:solidFill>
                <a:latin typeface="Calibri"/>
                <a:ea typeface="Calibri"/>
                <a:cs typeface="Calibri"/>
                <a:sym typeface="Calibri"/>
              </a:rPr>
              <a:t>Acres of riparian forest buffer established</a:t>
            </a:r>
            <a:endParaRPr i="1" sz="2200">
              <a:solidFill>
                <a:schemeClr val="dk1"/>
              </a:solidFill>
              <a:latin typeface="Calibri"/>
              <a:ea typeface="Calibri"/>
              <a:cs typeface="Calibri"/>
              <a:sym typeface="Calibri"/>
            </a:endParaRPr>
          </a:p>
          <a:p>
            <a:pPr indent="-368300" lvl="0" marL="457200" rtl="0" algn="l">
              <a:lnSpc>
                <a:spcPct val="107916"/>
              </a:lnSpc>
              <a:spcBef>
                <a:spcPts val="0"/>
              </a:spcBef>
              <a:spcAft>
                <a:spcPts val="0"/>
              </a:spcAft>
              <a:buClr>
                <a:schemeClr val="dk1"/>
              </a:buClr>
              <a:buSzPts val="2200"/>
              <a:buFont typeface="Calibri"/>
              <a:buChar char="●"/>
            </a:pPr>
            <a:r>
              <a:rPr b="0" lang="en" sz="2200">
                <a:solidFill>
                  <a:schemeClr val="dk1"/>
                </a:solidFill>
                <a:latin typeface="Calibri"/>
                <a:ea typeface="Calibri"/>
                <a:cs typeface="Calibri"/>
                <a:sym typeface="Calibri"/>
              </a:rPr>
              <a:t>Chesapeake Bay Program Guide - what “counts” </a:t>
            </a:r>
            <a:r>
              <a:rPr b="0" lang="en" sz="2200">
                <a:solidFill>
                  <a:schemeClr val="dk1"/>
                </a:solidFill>
                <a:latin typeface="Calibri"/>
                <a:ea typeface="Calibri"/>
                <a:cs typeface="Calibri"/>
                <a:sym typeface="Calibri"/>
              </a:rPr>
              <a:t>toward</a:t>
            </a:r>
            <a:r>
              <a:rPr b="0" lang="en" sz="2200">
                <a:solidFill>
                  <a:schemeClr val="dk1"/>
                </a:solidFill>
                <a:latin typeface="Calibri"/>
                <a:ea typeface="Calibri"/>
                <a:cs typeface="Calibri"/>
                <a:sym typeface="Calibri"/>
              </a:rPr>
              <a:t> Bay Program goals</a:t>
            </a:r>
            <a:endParaRPr b="0" sz="2200">
              <a:solidFill>
                <a:schemeClr val="dk1"/>
              </a:solidFill>
              <a:latin typeface="Calibri"/>
              <a:ea typeface="Calibri"/>
              <a:cs typeface="Calibri"/>
              <a:sym typeface="Calibri"/>
            </a:endParaRPr>
          </a:p>
          <a:p>
            <a:pPr indent="-368300" lvl="1" marL="914400" rtl="0" algn="l">
              <a:lnSpc>
                <a:spcPct val="107916"/>
              </a:lnSpc>
              <a:spcBef>
                <a:spcPts val="0"/>
              </a:spcBef>
              <a:spcAft>
                <a:spcPts val="0"/>
              </a:spcAft>
              <a:buClr>
                <a:schemeClr val="dk1"/>
              </a:buClr>
              <a:buSzPts val="2200"/>
              <a:buFont typeface="Calibri"/>
              <a:buChar char="○"/>
            </a:pPr>
            <a:r>
              <a:rPr b="0" lang="en" sz="2200">
                <a:solidFill>
                  <a:schemeClr val="dk1"/>
                </a:solidFill>
                <a:latin typeface="Calibri"/>
                <a:ea typeface="Calibri"/>
                <a:cs typeface="Calibri"/>
                <a:sym typeface="Calibri"/>
              </a:rPr>
              <a:t>Rural: A-12. Forest Buffers and Grass Buffers </a:t>
            </a:r>
            <a:endParaRPr b="0" sz="2200">
              <a:solidFill>
                <a:schemeClr val="dk1"/>
              </a:solidFill>
              <a:latin typeface="Calibri"/>
              <a:ea typeface="Calibri"/>
              <a:cs typeface="Calibri"/>
              <a:sym typeface="Calibri"/>
            </a:endParaRPr>
          </a:p>
          <a:p>
            <a:pPr indent="-368300" lvl="1" marL="914400" rtl="0" algn="l">
              <a:lnSpc>
                <a:spcPct val="107916"/>
              </a:lnSpc>
              <a:spcBef>
                <a:spcPts val="0"/>
              </a:spcBef>
              <a:spcAft>
                <a:spcPts val="0"/>
              </a:spcAft>
              <a:buClr>
                <a:schemeClr val="dk1"/>
              </a:buClr>
              <a:buSzPts val="2200"/>
              <a:buFont typeface="Calibri"/>
              <a:buChar char="○"/>
            </a:pPr>
            <a:r>
              <a:rPr b="0" lang="en" sz="2200">
                <a:solidFill>
                  <a:schemeClr val="dk1"/>
                </a:solidFill>
                <a:latin typeface="Calibri"/>
                <a:ea typeface="Calibri"/>
                <a:cs typeface="Calibri"/>
                <a:sym typeface="Calibri"/>
              </a:rPr>
              <a:t>Urban: D-7: Urban Tree Planting BMPs</a:t>
            </a:r>
            <a:endParaRPr b="0" sz="2200">
              <a:solidFill>
                <a:schemeClr val="dk1"/>
              </a:solidFill>
              <a:latin typeface="Calibri"/>
              <a:ea typeface="Calibri"/>
              <a:cs typeface="Calibri"/>
              <a:sym typeface="Calibri"/>
            </a:endParaRPr>
          </a:p>
          <a:p>
            <a:pPr indent="-368300" lvl="0" marL="457200" rtl="0" algn="l">
              <a:lnSpc>
                <a:spcPct val="107916"/>
              </a:lnSpc>
              <a:spcBef>
                <a:spcPts val="0"/>
              </a:spcBef>
              <a:spcAft>
                <a:spcPts val="0"/>
              </a:spcAft>
              <a:buClr>
                <a:schemeClr val="dk1"/>
              </a:buClr>
              <a:buSzPts val="2200"/>
              <a:buFont typeface="Calibri"/>
              <a:buChar char="●"/>
            </a:pPr>
            <a:r>
              <a:rPr b="0" lang="en" sz="2200">
                <a:solidFill>
                  <a:schemeClr val="dk1"/>
                </a:solidFill>
                <a:latin typeface="Calibri"/>
                <a:ea typeface="Calibri"/>
                <a:cs typeface="Calibri"/>
                <a:sym typeface="Calibri"/>
              </a:rPr>
              <a:t>Recommended </a:t>
            </a:r>
            <a:r>
              <a:rPr lang="en" sz="2200">
                <a:solidFill>
                  <a:schemeClr val="dk1"/>
                </a:solidFill>
                <a:latin typeface="Calibri"/>
                <a:ea typeface="Calibri"/>
                <a:cs typeface="Calibri"/>
                <a:sym typeface="Calibri"/>
              </a:rPr>
              <a:t>buffer width of 100 feet, 35-foot minimum buffer</a:t>
            </a:r>
            <a:r>
              <a:rPr b="0" lang="en" sz="2200">
                <a:solidFill>
                  <a:schemeClr val="dk1"/>
                </a:solidFill>
                <a:latin typeface="Calibri"/>
                <a:ea typeface="Calibri"/>
                <a:cs typeface="Calibri"/>
                <a:sym typeface="Calibri"/>
              </a:rPr>
              <a:t>. </a:t>
            </a:r>
            <a:endParaRPr b="0" sz="2200">
              <a:solidFill>
                <a:schemeClr val="dk1"/>
              </a:solidFill>
              <a:latin typeface="Calibri"/>
              <a:ea typeface="Calibri"/>
              <a:cs typeface="Calibri"/>
              <a:sym typeface="Calibri"/>
            </a:endParaRPr>
          </a:p>
          <a:p>
            <a:pPr indent="-368300" lvl="0" marL="457200" rtl="0" algn="l">
              <a:lnSpc>
                <a:spcPct val="107916"/>
              </a:lnSpc>
              <a:spcBef>
                <a:spcPts val="0"/>
              </a:spcBef>
              <a:spcAft>
                <a:spcPts val="0"/>
              </a:spcAft>
              <a:buSzPts val="2200"/>
              <a:buFont typeface="Calibri"/>
              <a:buChar char="●"/>
            </a:pPr>
            <a:r>
              <a:rPr b="0" lang="en" sz="2200">
                <a:solidFill>
                  <a:schemeClr val="dk1"/>
                </a:solidFill>
                <a:latin typeface="Calibri"/>
                <a:ea typeface="Calibri"/>
                <a:cs typeface="Calibri"/>
                <a:sym typeface="Calibri"/>
              </a:rPr>
              <a:t>Verification of outcomes should follow the </a:t>
            </a:r>
            <a:r>
              <a:rPr b="0" lang="en" sz="2200" u="sng">
                <a:solidFill>
                  <a:srgbClr val="1155CC"/>
                </a:solidFill>
                <a:latin typeface="Calibri"/>
                <a:ea typeface="Calibri"/>
                <a:cs typeface="Calibri"/>
                <a:sym typeface="Calibri"/>
                <a:hlinkClick r:id="rId3">
                  <a:extLst>
                    <a:ext uri="{A12FA001-AC4F-418D-AE19-62706E023703}">
                      <ahyp:hlinkClr val="tx"/>
                    </a:ext>
                  </a:extLst>
                </a:hlinkClick>
              </a:rPr>
              <a:t>Chesapeake Bay Program Forestry Workgroup’s BMP Verification Guidance</a:t>
            </a:r>
            <a:r>
              <a:rPr b="0" lang="en" sz="2200">
                <a:solidFill>
                  <a:schemeClr val="dk1"/>
                </a:solidFill>
                <a:latin typeface="Calibri"/>
                <a:ea typeface="Calibri"/>
                <a:cs typeface="Calibri"/>
                <a:sym typeface="Calibri"/>
              </a:rPr>
              <a:t>. </a:t>
            </a:r>
            <a:endParaRPr b="0" sz="1400">
              <a:solidFill>
                <a:schemeClr val="dk1"/>
              </a:solidFill>
              <a:latin typeface="Calibri"/>
              <a:ea typeface="Calibri"/>
              <a:cs typeface="Calibri"/>
              <a:sym typeface="Calibri"/>
            </a:endParaRPr>
          </a:p>
        </p:txBody>
      </p:sp>
      <p:sp>
        <p:nvSpPr>
          <p:cNvPr id="185" name="Google Shape;185;p30"/>
          <p:cNvSpPr txBox="1"/>
          <p:nvPr/>
        </p:nvSpPr>
        <p:spPr>
          <a:xfrm>
            <a:off x="298950" y="102376"/>
            <a:ext cx="8546100" cy="738900"/>
          </a:xfrm>
          <a:prstGeom prst="rect">
            <a:avLst/>
          </a:prstGeom>
          <a:solidFill>
            <a:srgbClr val="303F67"/>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600"/>
              <a:buFont typeface="Arial"/>
              <a:buNone/>
            </a:pPr>
            <a:r>
              <a:rPr b="1" lang="en" sz="3600">
                <a:solidFill>
                  <a:schemeClr val="lt1"/>
                </a:solidFill>
                <a:latin typeface="Lato"/>
                <a:ea typeface="Lato"/>
                <a:cs typeface="Lato"/>
                <a:sym typeface="Lato"/>
              </a:rPr>
              <a:t>Outcome Definition &amp; Standard</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p31"/>
          <p:cNvPicPr preferRelativeResize="0"/>
          <p:nvPr/>
        </p:nvPicPr>
        <p:blipFill rotWithShape="1">
          <a:blip r:embed="rId3">
            <a:alphaModFix/>
          </a:blip>
          <a:srcRect b="0" l="0" r="0" t="0"/>
          <a:stretch/>
        </p:blipFill>
        <p:spPr>
          <a:xfrm>
            <a:off x="82825" y="149300"/>
            <a:ext cx="9061175" cy="4656901"/>
          </a:xfrm>
          <a:prstGeom prst="rect">
            <a:avLst/>
          </a:prstGeom>
          <a:noFill/>
          <a:ln>
            <a:noFill/>
          </a:ln>
        </p:spPr>
      </p:pic>
      <p:sp>
        <p:nvSpPr>
          <p:cNvPr id="191" name="Google Shape;191;p31"/>
          <p:cNvSpPr/>
          <p:nvPr/>
        </p:nvSpPr>
        <p:spPr>
          <a:xfrm>
            <a:off x="5613150" y="2304001"/>
            <a:ext cx="2151600" cy="1218900"/>
          </a:xfrm>
          <a:prstGeom prst="ellipse">
            <a:avLst/>
          </a:prstGeom>
          <a:noFill/>
          <a:ln cap="flat" cmpd="sng" w="28575">
            <a:solidFill>
              <a:srgbClr val="333C6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graphicFrame>
        <p:nvGraphicFramePr>
          <p:cNvPr id="196" name="Google Shape;196;p32"/>
          <p:cNvGraphicFramePr/>
          <p:nvPr/>
        </p:nvGraphicFramePr>
        <p:xfrm>
          <a:off x="337775" y="317975"/>
          <a:ext cx="3000000" cy="3000000"/>
        </p:xfrm>
        <a:graphic>
          <a:graphicData uri="http://schemas.openxmlformats.org/drawingml/2006/table">
            <a:tbl>
              <a:tblPr>
                <a:noFill/>
                <a:tableStyleId>{291282DE-F0B3-41DC-9341-59D735640E5D}</a:tableStyleId>
              </a:tblPr>
              <a:tblGrid>
                <a:gridCol w="735475"/>
                <a:gridCol w="5328750"/>
                <a:gridCol w="2104325"/>
              </a:tblGrid>
              <a:tr h="869225">
                <a:tc gridSpan="2">
                  <a:txBody>
                    <a:bodyPr/>
                    <a:lstStyle/>
                    <a:p>
                      <a:pPr indent="0" lvl="0" marL="0" rtl="0" algn="ctr">
                        <a:lnSpc>
                          <a:spcPct val="107916"/>
                        </a:lnSpc>
                        <a:spcBef>
                          <a:spcPts val="0"/>
                        </a:spcBef>
                        <a:spcAft>
                          <a:spcPts val="0"/>
                        </a:spcAft>
                        <a:buNone/>
                      </a:pPr>
                      <a:r>
                        <a:rPr b="1" lang="en" sz="3600">
                          <a:solidFill>
                            <a:schemeClr val="lt1"/>
                          </a:solidFill>
                          <a:latin typeface="Calibri"/>
                          <a:ea typeface="Calibri"/>
                          <a:cs typeface="Calibri"/>
                          <a:sym typeface="Calibri"/>
                        </a:rPr>
                        <a:t>Solicitation Scoring Criteria</a:t>
                      </a:r>
                      <a:endParaRPr b="1" sz="3600">
                        <a:solidFill>
                          <a:schemeClr val="lt1"/>
                        </a:solidFill>
                        <a:latin typeface="Calibri"/>
                        <a:ea typeface="Calibri"/>
                        <a:cs typeface="Calibri"/>
                        <a:sym typeface="Calibri"/>
                      </a:endParaRPr>
                    </a:p>
                  </a:txBody>
                  <a:tcPr marT="63500" marB="63500" marR="63500" marL="63500">
                    <a:solidFill>
                      <a:srgbClr val="303F67"/>
                    </a:solidFill>
                  </a:tcPr>
                </a:tc>
                <a:tc hMerge="1"/>
                <a:tc>
                  <a:txBody>
                    <a:bodyPr/>
                    <a:lstStyle/>
                    <a:p>
                      <a:pPr indent="0" lvl="0" marL="0" rtl="0" algn="ctr">
                        <a:lnSpc>
                          <a:spcPct val="107916"/>
                        </a:lnSpc>
                        <a:spcBef>
                          <a:spcPts val="0"/>
                        </a:spcBef>
                        <a:spcAft>
                          <a:spcPts val="0"/>
                        </a:spcAft>
                        <a:buNone/>
                      </a:pPr>
                      <a:r>
                        <a:rPr b="1" lang="en" sz="1800">
                          <a:solidFill>
                            <a:schemeClr val="lt1"/>
                          </a:solidFill>
                          <a:latin typeface="Calibri"/>
                          <a:ea typeface="Calibri"/>
                          <a:cs typeface="Calibri"/>
                          <a:sym typeface="Calibri"/>
                        </a:rPr>
                        <a:t>Max Points </a:t>
                      </a:r>
                      <a:endParaRPr b="1" sz="1800">
                        <a:solidFill>
                          <a:schemeClr val="lt1"/>
                        </a:solidFill>
                        <a:latin typeface="Calibri"/>
                        <a:ea typeface="Calibri"/>
                        <a:cs typeface="Calibri"/>
                        <a:sym typeface="Calibri"/>
                      </a:endParaRPr>
                    </a:p>
                    <a:p>
                      <a:pPr indent="0" lvl="0" marL="0" rtl="0" algn="ctr">
                        <a:lnSpc>
                          <a:spcPct val="107916"/>
                        </a:lnSpc>
                        <a:spcBef>
                          <a:spcPts val="0"/>
                        </a:spcBef>
                        <a:spcAft>
                          <a:spcPts val="0"/>
                        </a:spcAft>
                        <a:buNone/>
                      </a:pPr>
                      <a:r>
                        <a:rPr b="1" lang="en" sz="1800">
                          <a:solidFill>
                            <a:schemeClr val="lt1"/>
                          </a:solidFill>
                          <a:latin typeface="Calibri"/>
                          <a:ea typeface="Calibri"/>
                          <a:cs typeface="Calibri"/>
                          <a:sym typeface="Calibri"/>
                        </a:rPr>
                        <a:t>(out of 100)</a:t>
                      </a:r>
                      <a:endParaRPr b="1" sz="1800">
                        <a:solidFill>
                          <a:schemeClr val="lt1"/>
                        </a:solidFill>
                        <a:latin typeface="Calibri"/>
                        <a:ea typeface="Calibri"/>
                        <a:cs typeface="Calibri"/>
                        <a:sym typeface="Calibri"/>
                      </a:endParaRPr>
                    </a:p>
                  </a:txBody>
                  <a:tcPr marT="63500" marB="63500" marR="63500" marL="63500">
                    <a:solidFill>
                      <a:srgbClr val="303F67"/>
                    </a:solidFill>
                  </a:tcPr>
                </a:tc>
              </a:tr>
              <a:tr h="523300">
                <a:tc gridSpan="2">
                  <a:txBody>
                    <a:bodyPr/>
                    <a:lstStyle/>
                    <a:p>
                      <a:pPr indent="0" lvl="0" marL="0" rtl="0" algn="l">
                        <a:lnSpc>
                          <a:spcPct val="107916"/>
                        </a:lnSpc>
                        <a:spcBef>
                          <a:spcPts val="0"/>
                        </a:spcBef>
                        <a:spcAft>
                          <a:spcPts val="0"/>
                        </a:spcAft>
                        <a:buNone/>
                      </a:pPr>
                      <a:r>
                        <a:rPr b="1" lang="en" sz="2100">
                          <a:solidFill>
                            <a:srgbClr val="303F67"/>
                          </a:solidFill>
                          <a:latin typeface="Calibri"/>
                          <a:ea typeface="Calibri"/>
                          <a:cs typeface="Calibri"/>
                          <a:sym typeface="Calibri"/>
                        </a:rPr>
                        <a:t>       </a:t>
                      </a:r>
                      <a:r>
                        <a:rPr b="1" lang="en" sz="2100">
                          <a:solidFill>
                            <a:srgbClr val="303F67"/>
                          </a:solidFill>
                          <a:latin typeface="Calibri"/>
                          <a:ea typeface="Calibri"/>
                          <a:cs typeface="Calibri"/>
                          <a:sym typeface="Calibri"/>
                        </a:rPr>
                        <a:t>Cost Effectiveness </a:t>
                      </a:r>
                      <a:endParaRPr b="1" sz="2100">
                        <a:solidFill>
                          <a:srgbClr val="303F67"/>
                        </a:solidFill>
                        <a:latin typeface="Calibri"/>
                        <a:ea typeface="Calibri"/>
                        <a:cs typeface="Calibri"/>
                        <a:sym typeface="Calibri"/>
                      </a:endParaRPr>
                    </a:p>
                  </a:txBody>
                  <a:tcPr marT="63500" marB="63500" marR="63500" marL="63500">
                    <a:solidFill>
                      <a:srgbClr val="D9EAD3"/>
                    </a:solidFill>
                  </a:tcPr>
                </a:tc>
                <a:tc hMerge="1"/>
                <a:tc>
                  <a:txBody>
                    <a:bodyPr/>
                    <a:lstStyle/>
                    <a:p>
                      <a:pPr indent="0" lvl="0" marL="0" rtl="0" algn="ctr">
                        <a:lnSpc>
                          <a:spcPct val="107916"/>
                        </a:lnSpc>
                        <a:spcBef>
                          <a:spcPts val="0"/>
                        </a:spcBef>
                        <a:spcAft>
                          <a:spcPts val="0"/>
                        </a:spcAft>
                        <a:buNone/>
                      </a:pPr>
                      <a:r>
                        <a:rPr lang="en" sz="1700">
                          <a:solidFill>
                            <a:srgbClr val="303F67"/>
                          </a:solidFill>
                          <a:latin typeface="Calibri"/>
                          <a:ea typeface="Calibri"/>
                          <a:cs typeface="Calibri"/>
                          <a:sym typeface="Calibri"/>
                        </a:rPr>
                        <a:t>50</a:t>
                      </a:r>
                      <a:endParaRPr sz="1700">
                        <a:solidFill>
                          <a:srgbClr val="303F67"/>
                        </a:solidFill>
                        <a:latin typeface="Calibri"/>
                        <a:ea typeface="Calibri"/>
                        <a:cs typeface="Calibri"/>
                        <a:sym typeface="Calibri"/>
                      </a:endParaRPr>
                    </a:p>
                  </a:txBody>
                  <a:tcPr marT="63500" marB="63500" marR="63500" marL="63500" anchor="ctr">
                    <a:solidFill>
                      <a:srgbClr val="D9EAD3"/>
                    </a:solidFill>
                  </a:tcPr>
                </a:tc>
              </a:tr>
              <a:tr h="523300">
                <a:tc gridSpan="2">
                  <a:txBody>
                    <a:bodyPr/>
                    <a:lstStyle/>
                    <a:p>
                      <a:pPr indent="0" lvl="0" marL="0" rtl="0" algn="l">
                        <a:lnSpc>
                          <a:spcPct val="107916"/>
                        </a:lnSpc>
                        <a:spcBef>
                          <a:spcPts val="0"/>
                        </a:spcBef>
                        <a:spcAft>
                          <a:spcPts val="0"/>
                        </a:spcAft>
                        <a:buNone/>
                      </a:pPr>
                      <a:r>
                        <a:rPr b="1" lang="en" sz="2100">
                          <a:solidFill>
                            <a:srgbClr val="303F67"/>
                          </a:solidFill>
                          <a:latin typeface="Calibri"/>
                          <a:ea typeface="Calibri"/>
                          <a:cs typeface="Calibri"/>
                          <a:sym typeface="Calibri"/>
                        </a:rPr>
                        <a:t>       </a:t>
                      </a:r>
                      <a:r>
                        <a:rPr b="1" lang="en" sz="2100">
                          <a:solidFill>
                            <a:srgbClr val="303F67"/>
                          </a:solidFill>
                          <a:latin typeface="Calibri"/>
                          <a:ea typeface="Calibri"/>
                          <a:cs typeface="Calibri"/>
                          <a:sym typeface="Calibri"/>
                        </a:rPr>
                        <a:t>Bidder Qualifications </a:t>
                      </a:r>
                      <a:endParaRPr b="1" sz="2100">
                        <a:solidFill>
                          <a:srgbClr val="303F67"/>
                        </a:solidFill>
                        <a:latin typeface="Calibri"/>
                        <a:ea typeface="Calibri"/>
                        <a:cs typeface="Calibri"/>
                        <a:sym typeface="Calibri"/>
                      </a:endParaRPr>
                    </a:p>
                  </a:txBody>
                  <a:tcPr marT="63500" marB="63500" marR="63500" marL="63500">
                    <a:solidFill>
                      <a:srgbClr val="D9EAD3"/>
                    </a:solidFill>
                  </a:tcPr>
                </a:tc>
                <a:tc hMerge="1"/>
                <a:tc>
                  <a:txBody>
                    <a:bodyPr/>
                    <a:lstStyle/>
                    <a:p>
                      <a:pPr indent="0" lvl="0" marL="0" rtl="0" algn="ctr">
                        <a:lnSpc>
                          <a:spcPct val="107916"/>
                        </a:lnSpc>
                        <a:spcBef>
                          <a:spcPts val="0"/>
                        </a:spcBef>
                        <a:spcAft>
                          <a:spcPts val="0"/>
                        </a:spcAft>
                        <a:buNone/>
                      </a:pPr>
                      <a:r>
                        <a:rPr lang="en" sz="1700">
                          <a:solidFill>
                            <a:srgbClr val="303F67"/>
                          </a:solidFill>
                          <a:latin typeface="Calibri"/>
                          <a:ea typeface="Calibri"/>
                          <a:cs typeface="Calibri"/>
                          <a:sym typeface="Calibri"/>
                        </a:rPr>
                        <a:t>20</a:t>
                      </a:r>
                      <a:endParaRPr sz="1700">
                        <a:solidFill>
                          <a:srgbClr val="303F67"/>
                        </a:solidFill>
                        <a:latin typeface="Calibri"/>
                        <a:ea typeface="Calibri"/>
                        <a:cs typeface="Calibri"/>
                        <a:sym typeface="Calibri"/>
                      </a:endParaRPr>
                    </a:p>
                  </a:txBody>
                  <a:tcPr marT="63500" marB="63500" marR="63500" marL="63500" anchor="ctr">
                    <a:solidFill>
                      <a:srgbClr val="D9EAD3"/>
                    </a:solidFill>
                  </a:tcPr>
                </a:tc>
              </a:tr>
              <a:tr h="1025450">
                <a:tc rowSpan="3">
                  <a:txBody>
                    <a:bodyPr/>
                    <a:lstStyle/>
                    <a:p>
                      <a:pPr indent="0" lvl="0" marL="0" rtl="0" algn="l">
                        <a:lnSpc>
                          <a:spcPct val="107916"/>
                        </a:lnSpc>
                        <a:spcBef>
                          <a:spcPts val="0"/>
                        </a:spcBef>
                        <a:spcAft>
                          <a:spcPts val="0"/>
                        </a:spcAft>
                        <a:buNone/>
                      </a:pPr>
                      <a:r>
                        <a:t/>
                      </a:r>
                      <a:endParaRPr b="1" sz="1700">
                        <a:solidFill>
                          <a:srgbClr val="303F67"/>
                        </a:solidFill>
                        <a:latin typeface="Calibri"/>
                        <a:ea typeface="Calibri"/>
                        <a:cs typeface="Calibri"/>
                        <a:sym typeface="Calibri"/>
                      </a:endParaRPr>
                    </a:p>
                  </a:txBody>
                  <a:tcPr marT="63500" marB="63500" marR="63500" marL="63500">
                    <a:solidFill>
                      <a:srgbClr val="D9EAD3"/>
                    </a:solidFill>
                  </a:tcPr>
                </a:tc>
                <a:tc>
                  <a:txBody>
                    <a:bodyPr/>
                    <a:lstStyle/>
                    <a:p>
                      <a:pPr indent="0" lvl="0" marL="0" rtl="0" algn="l">
                        <a:lnSpc>
                          <a:spcPct val="107916"/>
                        </a:lnSpc>
                        <a:spcBef>
                          <a:spcPts val="0"/>
                        </a:spcBef>
                        <a:spcAft>
                          <a:spcPts val="0"/>
                        </a:spcAft>
                        <a:buNone/>
                      </a:pPr>
                      <a:r>
                        <a:rPr b="1" lang="en" sz="1700">
                          <a:solidFill>
                            <a:srgbClr val="303F67"/>
                          </a:solidFill>
                          <a:latin typeface="Calibri"/>
                          <a:ea typeface="Calibri"/>
                          <a:cs typeface="Calibri"/>
                          <a:sym typeface="Calibri"/>
                        </a:rPr>
                        <a:t>Environmental Justice</a:t>
                      </a:r>
                      <a:endParaRPr b="1" sz="1700">
                        <a:solidFill>
                          <a:srgbClr val="303F67"/>
                        </a:solidFill>
                        <a:latin typeface="Calibri"/>
                        <a:ea typeface="Calibri"/>
                        <a:cs typeface="Calibri"/>
                        <a:sym typeface="Calibri"/>
                      </a:endParaRPr>
                    </a:p>
                    <a:p>
                      <a:pPr indent="-336550" lvl="0" marL="457200" rtl="0" algn="l">
                        <a:lnSpc>
                          <a:spcPct val="107916"/>
                        </a:lnSpc>
                        <a:spcBef>
                          <a:spcPts val="0"/>
                        </a:spcBef>
                        <a:spcAft>
                          <a:spcPts val="0"/>
                        </a:spcAft>
                        <a:buClr>
                          <a:srgbClr val="303F67"/>
                        </a:buClr>
                        <a:buSzPts val="1700"/>
                        <a:buFont typeface="Calibri"/>
                        <a:buChar char="●"/>
                      </a:pPr>
                      <a:r>
                        <a:rPr lang="en" sz="1700">
                          <a:solidFill>
                            <a:srgbClr val="303F67"/>
                          </a:solidFill>
                          <a:latin typeface="Calibri"/>
                          <a:ea typeface="Calibri"/>
                          <a:cs typeface="Calibri"/>
                          <a:sym typeface="Calibri"/>
                        </a:rPr>
                        <a:t>80+ </a:t>
                      </a:r>
                      <a:r>
                        <a:rPr lang="en" sz="1700">
                          <a:solidFill>
                            <a:srgbClr val="303F67"/>
                          </a:solidFill>
                          <a:latin typeface="Calibri"/>
                          <a:ea typeface="Calibri"/>
                          <a:cs typeface="Calibri"/>
                          <a:sym typeface="Calibri"/>
                        </a:rPr>
                        <a:t>Socioeconomic Score on MDE EJ Tracking Tool </a:t>
                      </a:r>
                      <a:endParaRPr sz="1700">
                        <a:solidFill>
                          <a:srgbClr val="303F67"/>
                        </a:solidFill>
                        <a:latin typeface="Calibri"/>
                        <a:ea typeface="Calibri"/>
                        <a:cs typeface="Calibri"/>
                        <a:sym typeface="Calibri"/>
                      </a:endParaRPr>
                    </a:p>
                    <a:p>
                      <a:pPr indent="-336550" lvl="0" marL="457200" rtl="0" algn="l">
                        <a:lnSpc>
                          <a:spcPct val="107916"/>
                        </a:lnSpc>
                        <a:spcBef>
                          <a:spcPts val="0"/>
                        </a:spcBef>
                        <a:spcAft>
                          <a:spcPts val="0"/>
                        </a:spcAft>
                        <a:buClr>
                          <a:srgbClr val="303F67"/>
                        </a:buClr>
                        <a:buSzPts val="1700"/>
                        <a:buFont typeface="Calibri"/>
                        <a:buChar char="●"/>
                      </a:pPr>
                      <a:r>
                        <a:rPr lang="en" sz="1700">
                          <a:solidFill>
                            <a:srgbClr val="303F67"/>
                          </a:solidFill>
                          <a:latin typeface="Calibri"/>
                          <a:ea typeface="Calibri"/>
                          <a:cs typeface="Calibri"/>
                          <a:sym typeface="Calibri"/>
                        </a:rPr>
                        <a:t>USDA:  historically underserved landowner</a:t>
                      </a:r>
                      <a:endParaRPr sz="1700">
                        <a:solidFill>
                          <a:srgbClr val="303F67"/>
                        </a:solidFill>
                        <a:latin typeface="Calibri"/>
                        <a:ea typeface="Calibri"/>
                        <a:cs typeface="Calibri"/>
                        <a:sym typeface="Calibri"/>
                      </a:endParaRPr>
                    </a:p>
                  </a:txBody>
                  <a:tcPr marT="63500" marB="63500" marR="63500" marL="63500">
                    <a:solidFill>
                      <a:srgbClr val="D9EAD3"/>
                    </a:solidFill>
                  </a:tcPr>
                </a:tc>
                <a:tc>
                  <a:txBody>
                    <a:bodyPr/>
                    <a:lstStyle/>
                    <a:p>
                      <a:pPr indent="0" lvl="0" marL="0" rtl="0" algn="ctr">
                        <a:lnSpc>
                          <a:spcPct val="107916"/>
                        </a:lnSpc>
                        <a:spcBef>
                          <a:spcPts val="0"/>
                        </a:spcBef>
                        <a:spcAft>
                          <a:spcPts val="0"/>
                        </a:spcAft>
                        <a:buNone/>
                      </a:pPr>
                      <a:r>
                        <a:rPr lang="en" sz="1700">
                          <a:solidFill>
                            <a:srgbClr val="303F67"/>
                          </a:solidFill>
                          <a:latin typeface="Calibri"/>
                          <a:ea typeface="Calibri"/>
                          <a:cs typeface="Calibri"/>
                          <a:sym typeface="Calibri"/>
                        </a:rPr>
                        <a:t>10</a:t>
                      </a:r>
                      <a:endParaRPr sz="1700">
                        <a:solidFill>
                          <a:srgbClr val="303F67"/>
                        </a:solidFill>
                        <a:latin typeface="Calibri"/>
                        <a:ea typeface="Calibri"/>
                        <a:cs typeface="Calibri"/>
                        <a:sym typeface="Calibri"/>
                      </a:endParaRPr>
                    </a:p>
                  </a:txBody>
                  <a:tcPr marT="63500" marB="63500" marR="63500" marL="63500" anchor="ctr">
                    <a:solidFill>
                      <a:srgbClr val="D9EAD3"/>
                    </a:solidFill>
                  </a:tcPr>
                </a:tc>
              </a:tr>
              <a:tr h="733600">
                <a:tc vMerge="1"/>
                <a:tc>
                  <a:txBody>
                    <a:bodyPr/>
                    <a:lstStyle/>
                    <a:p>
                      <a:pPr indent="0" lvl="0" marL="0" rtl="0" algn="l">
                        <a:lnSpc>
                          <a:spcPct val="107916"/>
                        </a:lnSpc>
                        <a:spcBef>
                          <a:spcPts val="0"/>
                        </a:spcBef>
                        <a:spcAft>
                          <a:spcPts val="0"/>
                        </a:spcAft>
                        <a:buNone/>
                      </a:pPr>
                      <a:r>
                        <a:rPr b="1" lang="en" sz="1700">
                          <a:solidFill>
                            <a:srgbClr val="303F67"/>
                          </a:solidFill>
                          <a:latin typeface="Calibri"/>
                          <a:ea typeface="Calibri"/>
                          <a:cs typeface="Calibri"/>
                          <a:sym typeface="Calibri"/>
                        </a:rPr>
                        <a:t>C</a:t>
                      </a:r>
                      <a:r>
                        <a:rPr b="1" lang="en" sz="1700">
                          <a:solidFill>
                            <a:srgbClr val="303F67"/>
                          </a:solidFill>
                          <a:latin typeface="Calibri"/>
                          <a:ea typeface="Calibri"/>
                          <a:cs typeface="Calibri"/>
                          <a:sym typeface="Calibri"/>
                        </a:rPr>
                        <a:t>limate change </a:t>
                      </a:r>
                      <a:endParaRPr b="1" sz="1700">
                        <a:solidFill>
                          <a:srgbClr val="303F67"/>
                        </a:solidFill>
                        <a:latin typeface="Calibri"/>
                        <a:ea typeface="Calibri"/>
                        <a:cs typeface="Calibri"/>
                        <a:sym typeface="Calibri"/>
                      </a:endParaRPr>
                    </a:p>
                    <a:p>
                      <a:pPr indent="-336550" lvl="0" marL="457200" rtl="0" algn="l">
                        <a:lnSpc>
                          <a:spcPct val="107916"/>
                        </a:lnSpc>
                        <a:spcBef>
                          <a:spcPts val="0"/>
                        </a:spcBef>
                        <a:spcAft>
                          <a:spcPts val="0"/>
                        </a:spcAft>
                        <a:buClr>
                          <a:srgbClr val="303F67"/>
                        </a:buClr>
                        <a:buSzPts val="1700"/>
                        <a:buFont typeface="Calibri"/>
                        <a:buChar char="●"/>
                      </a:pPr>
                      <a:r>
                        <a:rPr lang="en" sz="1700">
                          <a:solidFill>
                            <a:srgbClr val="303F67"/>
                          </a:solidFill>
                          <a:latin typeface="Calibri"/>
                          <a:ea typeface="Calibri"/>
                          <a:cs typeface="Calibri"/>
                          <a:sym typeface="Calibri"/>
                        </a:rPr>
                        <a:t>flood control and mitigation; disaster resilience</a:t>
                      </a:r>
                      <a:endParaRPr sz="1700">
                        <a:solidFill>
                          <a:srgbClr val="303F67"/>
                        </a:solidFill>
                        <a:latin typeface="Calibri"/>
                        <a:ea typeface="Calibri"/>
                        <a:cs typeface="Calibri"/>
                        <a:sym typeface="Calibri"/>
                      </a:endParaRPr>
                    </a:p>
                  </a:txBody>
                  <a:tcPr marT="63500" marB="63500" marR="63500" marL="63500">
                    <a:solidFill>
                      <a:srgbClr val="D9EAD3"/>
                    </a:solidFill>
                  </a:tcPr>
                </a:tc>
                <a:tc>
                  <a:txBody>
                    <a:bodyPr/>
                    <a:lstStyle/>
                    <a:p>
                      <a:pPr indent="0" lvl="0" marL="0" rtl="0" algn="ctr">
                        <a:lnSpc>
                          <a:spcPct val="107916"/>
                        </a:lnSpc>
                        <a:spcBef>
                          <a:spcPts val="0"/>
                        </a:spcBef>
                        <a:spcAft>
                          <a:spcPts val="0"/>
                        </a:spcAft>
                        <a:buNone/>
                      </a:pPr>
                      <a:r>
                        <a:rPr lang="en" sz="1700">
                          <a:solidFill>
                            <a:srgbClr val="303F67"/>
                          </a:solidFill>
                          <a:latin typeface="Calibri"/>
                          <a:ea typeface="Calibri"/>
                          <a:cs typeface="Calibri"/>
                          <a:sym typeface="Calibri"/>
                        </a:rPr>
                        <a:t>10</a:t>
                      </a:r>
                      <a:endParaRPr sz="1700">
                        <a:solidFill>
                          <a:srgbClr val="303F67"/>
                        </a:solidFill>
                        <a:latin typeface="Calibri"/>
                        <a:ea typeface="Calibri"/>
                        <a:cs typeface="Calibri"/>
                        <a:sym typeface="Calibri"/>
                      </a:endParaRPr>
                    </a:p>
                  </a:txBody>
                  <a:tcPr marT="63500" marB="63500" marR="63500" marL="63500" anchor="ctr">
                    <a:solidFill>
                      <a:srgbClr val="D9EAD3"/>
                    </a:solidFill>
                  </a:tcPr>
                </a:tc>
              </a:tr>
              <a:tr h="869225">
                <a:tc vMerge="1"/>
                <a:tc>
                  <a:txBody>
                    <a:bodyPr/>
                    <a:lstStyle/>
                    <a:p>
                      <a:pPr indent="0" lvl="0" marL="0" rtl="0" algn="l">
                        <a:lnSpc>
                          <a:spcPct val="107916"/>
                        </a:lnSpc>
                        <a:spcBef>
                          <a:spcPts val="0"/>
                        </a:spcBef>
                        <a:spcAft>
                          <a:spcPts val="0"/>
                        </a:spcAft>
                        <a:buNone/>
                      </a:pPr>
                      <a:r>
                        <a:rPr b="1" lang="en" sz="1700">
                          <a:solidFill>
                            <a:srgbClr val="303F67"/>
                          </a:solidFill>
                          <a:latin typeface="Calibri"/>
                          <a:ea typeface="Calibri"/>
                          <a:cs typeface="Calibri"/>
                          <a:sym typeface="Calibri"/>
                        </a:rPr>
                        <a:t>W</a:t>
                      </a:r>
                      <a:r>
                        <a:rPr b="1" lang="en" sz="1700">
                          <a:solidFill>
                            <a:srgbClr val="303F67"/>
                          </a:solidFill>
                          <a:latin typeface="Calibri"/>
                          <a:ea typeface="Calibri"/>
                          <a:cs typeface="Calibri"/>
                          <a:sym typeface="Calibri"/>
                        </a:rPr>
                        <a:t>ater quality</a:t>
                      </a:r>
                      <a:endParaRPr b="1" sz="1700">
                        <a:solidFill>
                          <a:srgbClr val="303F67"/>
                        </a:solidFill>
                        <a:latin typeface="Calibri"/>
                        <a:ea typeface="Calibri"/>
                        <a:cs typeface="Calibri"/>
                        <a:sym typeface="Calibri"/>
                      </a:endParaRPr>
                    </a:p>
                    <a:p>
                      <a:pPr indent="-336550" lvl="0" marL="457200" rtl="0" algn="l">
                        <a:lnSpc>
                          <a:spcPct val="107916"/>
                        </a:lnSpc>
                        <a:spcBef>
                          <a:spcPts val="0"/>
                        </a:spcBef>
                        <a:spcAft>
                          <a:spcPts val="0"/>
                        </a:spcAft>
                        <a:buClr>
                          <a:srgbClr val="303F67"/>
                        </a:buClr>
                        <a:buSzPts val="1700"/>
                        <a:buFont typeface="Calibri"/>
                        <a:buChar char="●"/>
                      </a:pPr>
                      <a:r>
                        <a:rPr lang="en" sz="1700">
                          <a:solidFill>
                            <a:srgbClr val="303F67"/>
                          </a:solidFill>
                          <a:latin typeface="Calibri"/>
                          <a:ea typeface="Calibri"/>
                          <a:cs typeface="Calibri"/>
                          <a:sym typeface="Calibri"/>
                        </a:rPr>
                        <a:t>prioritize impaired waterways</a:t>
                      </a:r>
                      <a:endParaRPr sz="1700">
                        <a:solidFill>
                          <a:srgbClr val="303F67"/>
                        </a:solidFill>
                        <a:latin typeface="Calibri"/>
                        <a:ea typeface="Calibri"/>
                        <a:cs typeface="Calibri"/>
                        <a:sym typeface="Calibri"/>
                      </a:endParaRPr>
                    </a:p>
                  </a:txBody>
                  <a:tcPr marT="63500" marB="63500" marR="63500" marL="63500">
                    <a:solidFill>
                      <a:srgbClr val="D9EAD3"/>
                    </a:solidFill>
                  </a:tcPr>
                </a:tc>
                <a:tc>
                  <a:txBody>
                    <a:bodyPr/>
                    <a:lstStyle/>
                    <a:p>
                      <a:pPr indent="0" lvl="0" marL="0" rtl="0" algn="ctr">
                        <a:lnSpc>
                          <a:spcPct val="107916"/>
                        </a:lnSpc>
                        <a:spcBef>
                          <a:spcPts val="0"/>
                        </a:spcBef>
                        <a:spcAft>
                          <a:spcPts val="0"/>
                        </a:spcAft>
                        <a:buNone/>
                      </a:pPr>
                      <a:r>
                        <a:rPr lang="en" sz="1700">
                          <a:solidFill>
                            <a:srgbClr val="303F67"/>
                          </a:solidFill>
                          <a:latin typeface="Calibri"/>
                          <a:ea typeface="Calibri"/>
                          <a:cs typeface="Calibri"/>
                          <a:sym typeface="Calibri"/>
                        </a:rPr>
                        <a:t>10</a:t>
                      </a:r>
                      <a:endParaRPr sz="1700">
                        <a:solidFill>
                          <a:srgbClr val="303F67"/>
                        </a:solidFill>
                        <a:latin typeface="Calibri"/>
                        <a:ea typeface="Calibri"/>
                        <a:cs typeface="Calibri"/>
                        <a:sym typeface="Calibri"/>
                      </a:endParaRPr>
                    </a:p>
                  </a:txBody>
                  <a:tcPr marT="63500" marB="63500" marR="63500" marL="63500" anchor="ctr">
                    <a:solidFill>
                      <a:srgbClr val="D9EAD3"/>
                    </a:solidFill>
                  </a:tcPr>
                </a:tc>
              </a:tr>
            </a:tbl>
          </a:graphicData>
        </a:graphic>
      </p:graphicFrame>
      <p:sp>
        <p:nvSpPr>
          <p:cNvPr id="197" name="Google Shape;197;p32"/>
          <p:cNvSpPr txBox="1"/>
          <p:nvPr/>
        </p:nvSpPr>
        <p:spPr>
          <a:xfrm rot="-5400000">
            <a:off x="-46725" y="3054725"/>
            <a:ext cx="1559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rgbClr val="303F67"/>
                </a:solidFill>
                <a:latin typeface="Calibri"/>
                <a:ea typeface="Calibri"/>
                <a:cs typeface="Calibri"/>
                <a:sym typeface="Calibri"/>
              </a:rPr>
              <a:t>Co-Benefits</a:t>
            </a:r>
            <a:endParaRPr b="1" sz="2200">
              <a:solidFill>
                <a:srgbClr val="303F67"/>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p33"/>
          <p:cNvPicPr preferRelativeResize="0"/>
          <p:nvPr/>
        </p:nvPicPr>
        <p:blipFill rotWithShape="1">
          <a:blip r:embed="rId3">
            <a:alphaModFix/>
          </a:blip>
          <a:srcRect b="0" l="0" r="0" t="0"/>
          <a:stretch/>
        </p:blipFill>
        <p:spPr>
          <a:xfrm>
            <a:off x="82825" y="149300"/>
            <a:ext cx="9061175" cy="4656901"/>
          </a:xfrm>
          <a:prstGeom prst="rect">
            <a:avLst/>
          </a:prstGeom>
          <a:noFill/>
          <a:ln>
            <a:noFill/>
          </a:ln>
        </p:spPr>
      </p:pic>
      <p:sp>
        <p:nvSpPr>
          <p:cNvPr id="203" name="Google Shape;203;p33"/>
          <p:cNvSpPr/>
          <p:nvPr/>
        </p:nvSpPr>
        <p:spPr>
          <a:xfrm>
            <a:off x="3831525" y="3543431"/>
            <a:ext cx="2323500" cy="1359600"/>
          </a:xfrm>
          <a:prstGeom prst="ellipse">
            <a:avLst/>
          </a:prstGeom>
          <a:noFill/>
          <a:ln cap="flat" cmpd="sng" w="28575">
            <a:solidFill>
              <a:srgbClr val="333C6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p34"/>
          <p:cNvPicPr preferRelativeResize="0"/>
          <p:nvPr/>
        </p:nvPicPr>
        <p:blipFill rotWithShape="1">
          <a:blip r:embed="rId3">
            <a:alphaModFix/>
          </a:blip>
          <a:srcRect b="0" l="0" r="0" t="0"/>
          <a:stretch/>
        </p:blipFill>
        <p:spPr>
          <a:xfrm>
            <a:off x="82825" y="149300"/>
            <a:ext cx="9061175" cy="4656901"/>
          </a:xfrm>
          <a:prstGeom prst="rect">
            <a:avLst/>
          </a:prstGeom>
          <a:noFill/>
          <a:ln>
            <a:noFill/>
          </a:ln>
        </p:spPr>
      </p:pic>
      <p:sp>
        <p:nvSpPr>
          <p:cNvPr id="209" name="Google Shape;209;p34"/>
          <p:cNvSpPr/>
          <p:nvPr/>
        </p:nvSpPr>
        <p:spPr>
          <a:xfrm>
            <a:off x="1817500" y="2571756"/>
            <a:ext cx="2323500" cy="1359600"/>
          </a:xfrm>
          <a:prstGeom prst="ellipse">
            <a:avLst/>
          </a:prstGeom>
          <a:noFill/>
          <a:ln cap="flat" cmpd="sng" w="28575">
            <a:solidFill>
              <a:srgbClr val="333C6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p35"/>
          <p:cNvPicPr preferRelativeResize="0"/>
          <p:nvPr/>
        </p:nvPicPr>
        <p:blipFill rotWithShape="1">
          <a:blip r:embed="rId3">
            <a:alphaModFix/>
          </a:blip>
          <a:srcRect b="0" l="0" r="0" t="0"/>
          <a:stretch/>
        </p:blipFill>
        <p:spPr>
          <a:xfrm>
            <a:off x="82825" y="149300"/>
            <a:ext cx="9061175" cy="4656901"/>
          </a:xfrm>
          <a:prstGeom prst="rect">
            <a:avLst/>
          </a:prstGeom>
          <a:noFill/>
          <a:ln>
            <a:noFill/>
          </a:ln>
        </p:spPr>
      </p:pic>
      <p:sp>
        <p:nvSpPr>
          <p:cNvPr id="215" name="Google Shape;215;p35"/>
          <p:cNvSpPr/>
          <p:nvPr/>
        </p:nvSpPr>
        <p:spPr>
          <a:xfrm>
            <a:off x="1833000" y="1212156"/>
            <a:ext cx="2323500" cy="1359600"/>
          </a:xfrm>
          <a:prstGeom prst="ellipse">
            <a:avLst/>
          </a:prstGeom>
          <a:noFill/>
          <a:ln cap="flat" cmpd="sng" w="28575">
            <a:solidFill>
              <a:srgbClr val="333C6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8"/>
          <p:cNvSpPr txBox="1"/>
          <p:nvPr>
            <p:ph type="title"/>
          </p:nvPr>
        </p:nvSpPr>
        <p:spPr>
          <a:xfrm>
            <a:off x="272850" y="190775"/>
            <a:ext cx="8598300" cy="3801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Agenda</a:t>
            </a:r>
            <a:endParaRPr/>
          </a:p>
          <a:p>
            <a:pPr indent="-389466" lvl="0" marL="457200" rtl="0" algn="l">
              <a:spcBef>
                <a:spcPts val="0"/>
              </a:spcBef>
              <a:spcAft>
                <a:spcPts val="0"/>
              </a:spcAft>
              <a:buSzPts val="2533"/>
              <a:buAutoNum type="arabicPeriod"/>
            </a:pPr>
            <a:r>
              <a:rPr lang="en" sz="2533"/>
              <a:t>Pay for Success </a:t>
            </a:r>
            <a:endParaRPr sz="2533"/>
          </a:p>
          <a:p>
            <a:pPr indent="-389466" lvl="0" marL="457200" rtl="0" algn="l">
              <a:spcBef>
                <a:spcPts val="0"/>
              </a:spcBef>
              <a:spcAft>
                <a:spcPts val="0"/>
              </a:spcAft>
              <a:buSzPts val="2533"/>
              <a:buAutoNum type="arabicPeriod"/>
            </a:pPr>
            <a:r>
              <a:rPr lang="en" sz="2533"/>
              <a:t>Overview of proposed fund</a:t>
            </a:r>
            <a:endParaRPr sz="2533"/>
          </a:p>
          <a:p>
            <a:pPr indent="-389466" lvl="0" marL="457200" rtl="0" algn="l">
              <a:spcBef>
                <a:spcPts val="0"/>
              </a:spcBef>
              <a:spcAft>
                <a:spcPts val="0"/>
              </a:spcAft>
              <a:buSzPts val="2533"/>
              <a:buAutoNum type="arabicPeriod"/>
            </a:pPr>
            <a:r>
              <a:rPr lang="en" sz="2533"/>
              <a:t>Buyers, outreach, agreements and contracting</a:t>
            </a:r>
            <a:endParaRPr sz="2533"/>
          </a:p>
          <a:p>
            <a:pPr indent="-389466" lvl="0" marL="457200" rtl="0" algn="l">
              <a:spcBef>
                <a:spcPts val="0"/>
              </a:spcBef>
              <a:spcAft>
                <a:spcPts val="0"/>
              </a:spcAft>
              <a:buSzPts val="2533"/>
              <a:buAutoNum type="arabicPeriod"/>
            </a:pPr>
            <a:r>
              <a:rPr lang="en" sz="2533"/>
              <a:t>Q&amp;A</a:t>
            </a:r>
            <a:endParaRPr sz="2533"/>
          </a:p>
          <a:p>
            <a:pPr indent="0" lvl="0" marL="0" rtl="0" algn="l">
              <a:spcBef>
                <a:spcPts val="0"/>
              </a:spcBef>
              <a:spcAft>
                <a:spcPts val="0"/>
              </a:spcAft>
              <a:buNone/>
            </a:pPr>
            <a:r>
              <a:t/>
            </a:r>
            <a:endParaRPr sz="2533"/>
          </a:p>
        </p:txBody>
      </p:sp>
      <p:sp>
        <p:nvSpPr>
          <p:cNvPr id="103" name="Google Shape;103;p18"/>
          <p:cNvSpPr/>
          <p:nvPr/>
        </p:nvSpPr>
        <p:spPr>
          <a:xfrm>
            <a:off x="0" y="4071200"/>
            <a:ext cx="9144000" cy="1072200"/>
          </a:xfrm>
          <a:prstGeom prst="rect">
            <a:avLst/>
          </a:prstGeom>
          <a:solidFill>
            <a:srgbClr val="6CBB4C"/>
          </a:solidFill>
          <a:ln cap="flat" cmpd="sng" w="9525">
            <a:solidFill>
              <a:srgbClr val="6CBB4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lt1"/>
                </a:solidFill>
                <a:latin typeface="Lato"/>
                <a:ea typeface="Lato"/>
                <a:cs typeface="Lato"/>
                <a:sym typeface="Lato"/>
              </a:rPr>
              <a:t>This project has been funded wholly or in part by the United States Environmental Protection Agency (U.S. EPA) under assistance agreement 96374201 to the Chesapeake Bay Trust. The contents of this document do not necessarily reflect the views and policies of the Environmental Protection Agency, nor does the EPA endorse trade names or recommend the use of commercial products mentioned in this document.</a:t>
            </a:r>
            <a:endParaRPr>
              <a:solidFill>
                <a:schemeClr val="lt1"/>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graphicFrame>
        <p:nvGraphicFramePr>
          <p:cNvPr id="220" name="Google Shape;220;p36"/>
          <p:cNvGraphicFramePr/>
          <p:nvPr/>
        </p:nvGraphicFramePr>
        <p:xfrm>
          <a:off x="326425" y="246125"/>
          <a:ext cx="3000000" cy="3000000"/>
        </p:xfrm>
        <a:graphic>
          <a:graphicData uri="http://schemas.openxmlformats.org/drawingml/2006/table">
            <a:tbl>
              <a:tblPr>
                <a:noFill/>
                <a:tableStyleId>{8A2AE6B1-534D-46BC-8E2E-6C82533815E0}</a:tableStyleId>
              </a:tblPr>
              <a:tblGrid>
                <a:gridCol w="4580225"/>
                <a:gridCol w="3941875"/>
              </a:tblGrid>
              <a:tr h="620025">
                <a:tc gridSpan="2">
                  <a:txBody>
                    <a:bodyPr/>
                    <a:lstStyle/>
                    <a:p>
                      <a:pPr indent="0" lvl="0" marL="0" rtl="0" algn="ctr">
                        <a:lnSpc>
                          <a:spcPct val="107916"/>
                        </a:lnSpc>
                        <a:spcBef>
                          <a:spcPts val="0"/>
                        </a:spcBef>
                        <a:spcAft>
                          <a:spcPts val="800"/>
                        </a:spcAft>
                        <a:buNone/>
                      </a:pPr>
                      <a:r>
                        <a:rPr b="1" lang="en" sz="3300">
                          <a:solidFill>
                            <a:schemeClr val="lt1"/>
                          </a:solidFill>
                          <a:latin typeface="Calibri"/>
                          <a:ea typeface="Calibri"/>
                          <a:cs typeface="Calibri"/>
                          <a:sym typeface="Calibri"/>
                        </a:rPr>
                        <a:t>Fund Management</a:t>
                      </a:r>
                      <a:endParaRPr b="1" sz="3300">
                        <a:solidFill>
                          <a:schemeClr val="lt1"/>
                        </a:solidFill>
                        <a:latin typeface="Calibri"/>
                        <a:ea typeface="Calibri"/>
                        <a:cs typeface="Calibri"/>
                        <a:sym typeface="Calibri"/>
                      </a:endParaRPr>
                    </a:p>
                  </a:txBody>
                  <a:tcPr marT="91425" marB="91425" marR="91425" marL="91425">
                    <a:solidFill>
                      <a:srgbClr val="303F67"/>
                    </a:solidFill>
                  </a:tcPr>
                </a:tc>
                <a:tc hMerge="1"/>
              </a:tr>
              <a:tr h="1081825">
                <a:tc rowSpan="3">
                  <a:txBody>
                    <a:bodyPr/>
                    <a:lstStyle/>
                    <a:p>
                      <a:pPr indent="0" lvl="0" marL="0" rtl="0" algn="l">
                        <a:lnSpc>
                          <a:spcPct val="107916"/>
                        </a:lnSpc>
                        <a:spcBef>
                          <a:spcPts val="0"/>
                        </a:spcBef>
                        <a:spcAft>
                          <a:spcPts val="0"/>
                        </a:spcAft>
                        <a:buNone/>
                      </a:pPr>
                      <a:r>
                        <a:rPr b="1" lang="en" sz="2400">
                          <a:solidFill>
                            <a:srgbClr val="303F67"/>
                          </a:solidFill>
                          <a:latin typeface="Calibri"/>
                          <a:ea typeface="Calibri"/>
                          <a:cs typeface="Calibri"/>
                          <a:sym typeface="Calibri"/>
                        </a:rPr>
                        <a:t>National / regional:</a:t>
                      </a:r>
                      <a:endParaRPr b="1" sz="2400">
                        <a:solidFill>
                          <a:srgbClr val="303F67"/>
                        </a:solidFill>
                        <a:latin typeface="Calibri"/>
                        <a:ea typeface="Calibri"/>
                        <a:cs typeface="Calibri"/>
                        <a:sym typeface="Calibri"/>
                      </a:endParaRPr>
                    </a:p>
                    <a:p>
                      <a:pPr indent="-381000" lvl="0" marL="457200" rtl="0" algn="l">
                        <a:spcBef>
                          <a:spcPts val="800"/>
                        </a:spcBef>
                        <a:spcAft>
                          <a:spcPts val="0"/>
                        </a:spcAft>
                        <a:buClr>
                          <a:srgbClr val="303F67"/>
                        </a:buClr>
                        <a:buSzPts val="2400"/>
                        <a:buFont typeface="Calibri"/>
                        <a:buChar char="●"/>
                      </a:pPr>
                      <a:r>
                        <a:rPr lang="en" sz="2400">
                          <a:solidFill>
                            <a:srgbClr val="303F67"/>
                          </a:solidFill>
                          <a:latin typeface="Calibri"/>
                          <a:ea typeface="Calibri"/>
                          <a:cs typeface="Calibri"/>
                          <a:sym typeface="Calibri"/>
                        </a:rPr>
                        <a:t>Chesapeake Conservancy</a:t>
                      </a:r>
                      <a:endParaRPr sz="2400">
                        <a:solidFill>
                          <a:srgbClr val="303F67"/>
                        </a:solidFill>
                        <a:latin typeface="Calibri"/>
                        <a:ea typeface="Calibri"/>
                        <a:cs typeface="Calibri"/>
                        <a:sym typeface="Calibri"/>
                      </a:endParaRPr>
                    </a:p>
                    <a:p>
                      <a:pPr indent="-381000" lvl="0" marL="457200" rtl="0" algn="l">
                        <a:spcBef>
                          <a:spcPts val="0"/>
                        </a:spcBef>
                        <a:spcAft>
                          <a:spcPts val="0"/>
                        </a:spcAft>
                        <a:buClr>
                          <a:srgbClr val="303F67"/>
                        </a:buClr>
                        <a:buSzPts val="2400"/>
                        <a:buFont typeface="Calibri"/>
                        <a:buChar char="●"/>
                      </a:pPr>
                      <a:r>
                        <a:rPr lang="en" sz="2400">
                          <a:solidFill>
                            <a:srgbClr val="303F67"/>
                          </a:solidFill>
                          <a:latin typeface="Calibri"/>
                          <a:ea typeface="Calibri"/>
                          <a:cs typeface="Calibri"/>
                          <a:sym typeface="Calibri"/>
                        </a:rPr>
                        <a:t>NFWF</a:t>
                      </a:r>
                      <a:endParaRPr sz="2400">
                        <a:solidFill>
                          <a:srgbClr val="303F67"/>
                        </a:solidFill>
                        <a:latin typeface="Calibri"/>
                        <a:ea typeface="Calibri"/>
                        <a:cs typeface="Calibri"/>
                        <a:sym typeface="Calibri"/>
                      </a:endParaRPr>
                    </a:p>
                    <a:p>
                      <a:pPr indent="-381000" lvl="0" marL="457200" rtl="0" algn="l">
                        <a:spcBef>
                          <a:spcPts val="0"/>
                        </a:spcBef>
                        <a:spcAft>
                          <a:spcPts val="0"/>
                        </a:spcAft>
                        <a:buClr>
                          <a:srgbClr val="303F67"/>
                        </a:buClr>
                        <a:buSzPts val="2400"/>
                        <a:buFont typeface="Calibri"/>
                        <a:buChar char="●"/>
                      </a:pPr>
                      <a:r>
                        <a:rPr lang="en" sz="2400">
                          <a:solidFill>
                            <a:srgbClr val="303F67"/>
                          </a:solidFill>
                          <a:latin typeface="Calibri"/>
                          <a:ea typeface="Calibri"/>
                          <a:cs typeface="Calibri"/>
                          <a:sym typeface="Calibri"/>
                        </a:rPr>
                        <a:t>Private investment company</a:t>
                      </a:r>
                      <a:endParaRPr sz="2400">
                        <a:solidFill>
                          <a:srgbClr val="303F67"/>
                        </a:solidFill>
                        <a:latin typeface="Calibri"/>
                        <a:ea typeface="Calibri"/>
                        <a:cs typeface="Calibri"/>
                        <a:sym typeface="Calibri"/>
                      </a:endParaRPr>
                    </a:p>
                    <a:p>
                      <a:pPr indent="-381000" lvl="0" marL="457200" rtl="0" algn="l">
                        <a:spcBef>
                          <a:spcPts val="0"/>
                        </a:spcBef>
                        <a:spcAft>
                          <a:spcPts val="0"/>
                        </a:spcAft>
                        <a:buClr>
                          <a:srgbClr val="303F67"/>
                        </a:buClr>
                        <a:buSzPts val="2400"/>
                        <a:buFont typeface="Calibri"/>
                        <a:buChar char="●"/>
                      </a:pPr>
                      <a:r>
                        <a:rPr lang="en" sz="2400">
                          <a:solidFill>
                            <a:srgbClr val="303F67"/>
                          </a:solidFill>
                          <a:latin typeface="Calibri"/>
                          <a:ea typeface="Calibri"/>
                          <a:cs typeface="Calibri"/>
                          <a:sym typeface="Calibri"/>
                        </a:rPr>
                        <a:t>U of MD Environmental Finance Center</a:t>
                      </a:r>
                      <a:endParaRPr b="1" sz="2400">
                        <a:solidFill>
                          <a:srgbClr val="303F67"/>
                        </a:solidFill>
                        <a:latin typeface="Calibri"/>
                        <a:ea typeface="Calibri"/>
                        <a:cs typeface="Calibri"/>
                        <a:sym typeface="Calibri"/>
                      </a:endParaRPr>
                    </a:p>
                  </a:txBody>
                  <a:tcPr marT="91425" marB="91425" marR="91425" marL="91425">
                    <a:solidFill>
                      <a:srgbClr val="D9EAD3"/>
                    </a:solidFill>
                  </a:tcPr>
                </a:tc>
                <a:tc rowSpan="3">
                  <a:txBody>
                    <a:bodyPr/>
                    <a:lstStyle/>
                    <a:p>
                      <a:pPr indent="0" lvl="0" marL="0" rtl="0" algn="l">
                        <a:spcBef>
                          <a:spcPts val="0"/>
                        </a:spcBef>
                        <a:spcAft>
                          <a:spcPts val="0"/>
                        </a:spcAft>
                        <a:buNone/>
                      </a:pPr>
                      <a:r>
                        <a:rPr b="1" lang="en" sz="2400">
                          <a:solidFill>
                            <a:srgbClr val="303F67"/>
                          </a:solidFill>
                          <a:latin typeface="Calibri"/>
                          <a:ea typeface="Calibri"/>
                          <a:cs typeface="Calibri"/>
                          <a:sym typeface="Calibri"/>
                        </a:rPr>
                        <a:t>MD-focused:</a:t>
                      </a:r>
                      <a:endParaRPr b="1" sz="2400">
                        <a:solidFill>
                          <a:srgbClr val="303F67"/>
                        </a:solidFill>
                        <a:latin typeface="Calibri"/>
                        <a:ea typeface="Calibri"/>
                        <a:cs typeface="Calibri"/>
                        <a:sym typeface="Calibri"/>
                      </a:endParaRPr>
                    </a:p>
                    <a:p>
                      <a:pPr indent="-381000" lvl="0" marL="457200" rtl="0" algn="l">
                        <a:spcBef>
                          <a:spcPts val="1000"/>
                        </a:spcBef>
                        <a:spcAft>
                          <a:spcPts val="0"/>
                        </a:spcAft>
                        <a:buClr>
                          <a:srgbClr val="303F67"/>
                        </a:buClr>
                        <a:buSzPts val="2400"/>
                        <a:buFont typeface="Calibri"/>
                        <a:buChar char="●"/>
                      </a:pPr>
                      <a:r>
                        <a:rPr lang="en" sz="2400">
                          <a:solidFill>
                            <a:srgbClr val="303F67"/>
                          </a:solidFill>
                          <a:latin typeface="Calibri"/>
                          <a:ea typeface="Calibri"/>
                          <a:cs typeface="Calibri"/>
                          <a:sym typeface="Calibri"/>
                        </a:rPr>
                        <a:t>MARBIDCO (MD Agricultural &amp; Resource-Based Industry Development Corporation)</a:t>
                      </a:r>
                      <a:endParaRPr sz="2400">
                        <a:solidFill>
                          <a:srgbClr val="303F67"/>
                        </a:solidFill>
                        <a:latin typeface="Calibri"/>
                        <a:ea typeface="Calibri"/>
                        <a:cs typeface="Calibri"/>
                        <a:sym typeface="Calibri"/>
                      </a:endParaRPr>
                    </a:p>
                    <a:p>
                      <a:pPr indent="-381000" lvl="0" marL="457200" rtl="0" algn="l">
                        <a:spcBef>
                          <a:spcPts val="0"/>
                        </a:spcBef>
                        <a:spcAft>
                          <a:spcPts val="0"/>
                        </a:spcAft>
                        <a:buClr>
                          <a:srgbClr val="303F67"/>
                        </a:buClr>
                        <a:buSzPts val="2400"/>
                        <a:buFont typeface="Calibri"/>
                        <a:buChar char="●"/>
                      </a:pPr>
                      <a:r>
                        <a:rPr lang="en" sz="2400">
                          <a:solidFill>
                            <a:srgbClr val="303F67"/>
                          </a:solidFill>
                          <a:latin typeface="Calibri"/>
                          <a:ea typeface="Calibri"/>
                          <a:cs typeface="Calibri"/>
                          <a:sym typeface="Calibri"/>
                        </a:rPr>
                        <a:t>MDE</a:t>
                      </a:r>
                      <a:endParaRPr sz="2400">
                        <a:solidFill>
                          <a:srgbClr val="303F67"/>
                        </a:solidFill>
                        <a:latin typeface="Calibri"/>
                        <a:ea typeface="Calibri"/>
                        <a:cs typeface="Calibri"/>
                        <a:sym typeface="Calibri"/>
                      </a:endParaRPr>
                    </a:p>
                    <a:p>
                      <a:pPr indent="-381000" lvl="0" marL="457200" rtl="0" algn="l">
                        <a:spcBef>
                          <a:spcPts val="0"/>
                        </a:spcBef>
                        <a:spcAft>
                          <a:spcPts val="0"/>
                        </a:spcAft>
                        <a:buClr>
                          <a:srgbClr val="303F67"/>
                        </a:buClr>
                        <a:buSzPts val="2400"/>
                        <a:buFont typeface="Calibri"/>
                        <a:buChar char="●"/>
                      </a:pPr>
                      <a:r>
                        <a:rPr lang="en" sz="2400">
                          <a:solidFill>
                            <a:srgbClr val="303F67"/>
                          </a:solidFill>
                          <a:latin typeface="Calibri"/>
                          <a:ea typeface="Calibri"/>
                          <a:cs typeface="Calibri"/>
                          <a:sym typeface="Calibri"/>
                        </a:rPr>
                        <a:t>MDA</a:t>
                      </a:r>
                      <a:endParaRPr b="1" sz="2400">
                        <a:solidFill>
                          <a:srgbClr val="303F67"/>
                        </a:solidFill>
                        <a:latin typeface="Calibri"/>
                        <a:ea typeface="Calibri"/>
                        <a:cs typeface="Calibri"/>
                        <a:sym typeface="Calibri"/>
                      </a:endParaRPr>
                    </a:p>
                  </a:txBody>
                  <a:tcPr marT="91425" marB="91425" marR="91425" marL="91425">
                    <a:solidFill>
                      <a:srgbClr val="D9EAD3"/>
                    </a:solidFill>
                  </a:tcPr>
                </a:tc>
              </a:tr>
              <a:tr h="1758800">
                <a:tc vMerge="1"/>
                <a:tc vMerge="1"/>
              </a:tr>
              <a:tr h="529775">
                <a:tc vMerge="1"/>
                <a:tc vMerge="1"/>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graphicFrame>
        <p:nvGraphicFramePr>
          <p:cNvPr id="225" name="Google Shape;225;p37"/>
          <p:cNvGraphicFramePr/>
          <p:nvPr/>
        </p:nvGraphicFramePr>
        <p:xfrm>
          <a:off x="304500" y="354750"/>
          <a:ext cx="3000000" cy="3000000"/>
        </p:xfrm>
        <a:graphic>
          <a:graphicData uri="http://schemas.openxmlformats.org/drawingml/2006/table">
            <a:tbl>
              <a:tblPr>
                <a:noFill/>
                <a:tableStyleId>{21FC0BA3-CF4C-44F5-88C2-BB69589620F7}</a:tableStyleId>
              </a:tblPr>
              <a:tblGrid>
                <a:gridCol w="1793100"/>
                <a:gridCol w="2025150"/>
                <a:gridCol w="2299375"/>
                <a:gridCol w="2299375"/>
              </a:tblGrid>
              <a:tr h="584125">
                <a:tc gridSpan="4">
                  <a:txBody>
                    <a:bodyPr/>
                    <a:lstStyle/>
                    <a:p>
                      <a:pPr indent="0" lvl="0" marL="0" rtl="0" algn="ctr">
                        <a:spcBef>
                          <a:spcPts val="0"/>
                        </a:spcBef>
                        <a:spcAft>
                          <a:spcPts val="0"/>
                        </a:spcAft>
                        <a:buNone/>
                      </a:pPr>
                      <a:r>
                        <a:rPr b="1" lang="en" sz="3300">
                          <a:solidFill>
                            <a:schemeClr val="lt1"/>
                          </a:solidFill>
                          <a:latin typeface="Lato"/>
                          <a:ea typeface="Lato"/>
                          <a:cs typeface="Lato"/>
                          <a:sym typeface="Lato"/>
                        </a:rPr>
                        <a:t>Buyers’ Options</a:t>
                      </a:r>
                      <a:endParaRPr b="1" sz="3300">
                        <a:solidFill>
                          <a:schemeClr val="lt1"/>
                        </a:solidFill>
                        <a:latin typeface="Lato"/>
                        <a:ea typeface="Lato"/>
                        <a:cs typeface="Lato"/>
                        <a:sym typeface="Lato"/>
                      </a:endParaRPr>
                    </a:p>
                  </a:txBody>
                  <a:tcPr marT="19050" marB="1905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28575">
                      <a:solidFill>
                        <a:srgbClr val="303F67">
                          <a:alpha val="0"/>
                        </a:srgbClr>
                      </a:solidFill>
                      <a:prstDash val="solid"/>
                      <a:round/>
                      <a:headEnd len="sm" w="sm" type="none"/>
                      <a:tailEnd len="sm" w="sm" type="none"/>
                    </a:lnB>
                    <a:solidFill>
                      <a:srgbClr val="303F67"/>
                    </a:solidFill>
                  </a:tcPr>
                </a:tc>
                <a:tc hMerge="1"/>
                <a:tc hMerge="1"/>
                <a:tc hMerge="1"/>
              </a:tr>
              <a:tr h="584125">
                <a:tc>
                  <a:txBody>
                    <a:bodyPr/>
                    <a:lstStyle/>
                    <a:p>
                      <a:pPr indent="0" lvl="0" marL="0" rtl="0" algn="l">
                        <a:spcBef>
                          <a:spcPts val="0"/>
                        </a:spcBef>
                        <a:spcAft>
                          <a:spcPts val="0"/>
                        </a:spcAft>
                        <a:buNone/>
                      </a:pPr>
                      <a:r>
                        <a:t/>
                      </a:r>
                      <a:endParaRPr sz="2000">
                        <a:solidFill>
                          <a:srgbClr val="303F67"/>
                        </a:solidFill>
                        <a:latin typeface="Lato"/>
                        <a:ea typeface="Lato"/>
                        <a:cs typeface="Lato"/>
                        <a:sym typeface="Lato"/>
                      </a:endParaRPr>
                    </a:p>
                  </a:txBody>
                  <a:tcPr marT="19050" marB="19050" marR="28575" marL="28575" anchor="b">
                    <a:lnL cap="flat" cmpd="sng" w="28575">
                      <a:solidFill>
                        <a:srgbClr val="303F67">
                          <a:alpha val="0"/>
                        </a:srgbClr>
                      </a:solidFill>
                      <a:prstDash val="solid"/>
                      <a:round/>
                      <a:headEnd len="sm" w="sm" type="none"/>
                      <a:tailEnd len="sm" w="sm" type="none"/>
                    </a:lnL>
                    <a:lnR cap="flat" cmpd="sng" w="28575">
                      <a:solidFill>
                        <a:srgbClr val="303F67">
                          <a:alpha val="0"/>
                        </a:srgbClr>
                      </a:solidFill>
                      <a:prstDash val="solid"/>
                      <a:round/>
                      <a:headEnd len="sm" w="sm" type="none"/>
                      <a:tailEnd len="sm" w="sm" type="none"/>
                    </a:lnR>
                    <a:lnT cap="flat" cmpd="sng" w="28575">
                      <a:solidFill>
                        <a:srgbClr val="303F67">
                          <a:alpha val="0"/>
                        </a:srgbClr>
                      </a:solidFill>
                      <a:prstDash val="solid"/>
                      <a:round/>
                      <a:headEnd len="sm" w="sm" type="none"/>
                      <a:tailEnd len="sm" w="sm" type="none"/>
                    </a:lnT>
                    <a:lnB cap="flat" cmpd="sng" w="28575">
                      <a:solidFill>
                        <a:srgbClr val="303F67">
                          <a:alpha val="0"/>
                        </a:srgbClr>
                      </a:solidFill>
                      <a:prstDash val="solid"/>
                      <a:round/>
                      <a:headEnd len="sm" w="sm" type="none"/>
                      <a:tailEnd len="sm" w="sm" type="none"/>
                    </a:lnB>
                    <a:solidFill>
                      <a:srgbClr val="FFE599"/>
                    </a:solidFill>
                  </a:tcPr>
                </a:tc>
                <a:tc>
                  <a:txBody>
                    <a:bodyPr/>
                    <a:lstStyle/>
                    <a:p>
                      <a:pPr indent="0" lvl="0" marL="0" rtl="0" algn="l">
                        <a:lnSpc>
                          <a:spcPct val="115000"/>
                        </a:lnSpc>
                        <a:spcBef>
                          <a:spcPts val="0"/>
                        </a:spcBef>
                        <a:spcAft>
                          <a:spcPts val="0"/>
                        </a:spcAft>
                        <a:buNone/>
                      </a:pPr>
                      <a:r>
                        <a:rPr b="1" lang="en" sz="1600">
                          <a:solidFill>
                            <a:srgbClr val="303F67"/>
                          </a:solidFill>
                          <a:latin typeface="Lato"/>
                          <a:ea typeface="Lato"/>
                          <a:cs typeface="Lato"/>
                          <a:sym typeface="Lato"/>
                        </a:rPr>
                        <a:t>Direct Contract with Bidder</a:t>
                      </a:r>
                      <a:endParaRPr b="1" sz="1600">
                        <a:solidFill>
                          <a:srgbClr val="303F67"/>
                        </a:solidFill>
                        <a:latin typeface="Lato"/>
                        <a:ea typeface="Lato"/>
                        <a:cs typeface="Lato"/>
                        <a:sym typeface="Lato"/>
                      </a:endParaRPr>
                    </a:p>
                  </a:txBody>
                  <a:tcPr marT="19050" marB="19050" marR="28575" marL="28575" anchor="b">
                    <a:lnL cap="flat" cmpd="sng" w="28575">
                      <a:solidFill>
                        <a:srgbClr val="303F67">
                          <a:alpha val="0"/>
                        </a:srgbClr>
                      </a:solidFill>
                      <a:prstDash val="solid"/>
                      <a:round/>
                      <a:headEnd len="sm" w="sm" type="none"/>
                      <a:tailEnd len="sm" w="sm" type="none"/>
                    </a:lnL>
                    <a:lnR cap="flat" cmpd="sng" w="28575">
                      <a:solidFill>
                        <a:srgbClr val="303F67">
                          <a:alpha val="0"/>
                        </a:srgbClr>
                      </a:solidFill>
                      <a:prstDash val="solid"/>
                      <a:round/>
                      <a:headEnd len="sm" w="sm" type="none"/>
                      <a:tailEnd len="sm" w="sm" type="none"/>
                    </a:lnR>
                    <a:lnT cap="flat" cmpd="sng" w="28575">
                      <a:solidFill>
                        <a:srgbClr val="303F67">
                          <a:alpha val="0"/>
                        </a:srgbClr>
                      </a:solidFill>
                      <a:prstDash val="solid"/>
                      <a:round/>
                      <a:headEnd len="sm" w="sm" type="none"/>
                      <a:tailEnd len="sm" w="sm" type="none"/>
                    </a:lnT>
                    <a:lnB cap="flat" cmpd="sng" w="28575">
                      <a:solidFill>
                        <a:srgbClr val="303F67">
                          <a:alpha val="0"/>
                        </a:srgbClr>
                      </a:solidFill>
                      <a:prstDash val="solid"/>
                      <a:round/>
                      <a:headEnd len="sm" w="sm" type="none"/>
                      <a:tailEnd len="sm" w="sm" type="none"/>
                    </a:lnB>
                    <a:solidFill>
                      <a:srgbClr val="FFE599"/>
                    </a:solidFill>
                  </a:tcPr>
                </a:tc>
                <a:tc>
                  <a:txBody>
                    <a:bodyPr/>
                    <a:lstStyle/>
                    <a:p>
                      <a:pPr indent="0" lvl="0" marL="0" rtl="0" algn="l">
                        <a:lnSpc>
                          <a:spcPct val="115000"/>
                        </a:lnSpc>
                        <a:spcBef>
                          <a:spcPts val="0"/>
                        </a:spcBef>
                        <a:spcAft>
                          <a:spcPts val="0"/>
                        </a:spcAft>
                        <a:buNone/>
                      </a:pPr>
                      <a:r>
                        <a:rPr b="1" lang="en" sz="1600">
                          <a:solidFill>
                            <a:srgbClr val="303F67"/>
                          </a:solidFill>
                          <a:latin typeface="Lato"/>
                          <a:ea typeface="Lato"/>
                          <a:cs typeface="Lato"/>
                          <a:sym typeface="Lato"/>
                        </a:rPr>
                        <a:t>Transfer Contract  from Fund</a:t>
                      </a:r>
                      <a:endParaRPr b="1" sz="1600">
                        <a:solidFill>
                          <a:srgbClr val="303F67"/>
                        </a:solidFill>
                        <a:latin typeface="Lato"/>
                        <a:ea typeface="Lato"/>
                        <a:cs typeface="Lato"/>
                        <a:sym typeface="Lato"/>
                      </a:endParaRPr>
                    </a:p>
                  </a:txBody>
                  <a:tcPr marT="19050" marB="19050" marR="28575" marL="28575" anchor="b">
                    <a:lnL cap="flat" cmpd="sng" w="28575">
                      <a:solidFill>
                        <a:srgbClr val="303F67">
                          <a:alpha val="0"/>
                        </a:srgbClr>
                      </a:solidFill>
                      <a:prstDash val="solid"/>
                      <a:round/>
                      <a:headEnd len="sm" w="sm" type="none"/>
                      <a:tailEnd len="sm" w="sm" type="none"/>
                    </a:lnL>
                    <a:lnR cap="flat" cmpd="sng" w="28575">
                      <a:solidFill>
                        <a:srgbClr val="303F67">
                          <a:alpha val="0"/>
                        </a:srgbClr>
                      </a:solidFill>
                      <a:prstDash val="solid"/>
                      <a:round/>
                      <a:headEnd len="sm" w="sm" type="none"/>
                      <a:tailEnd len="sm" w="sm" type="none"/>
                    </a:lnR>
                    <a:lnT cap="flat" cmpd="sng" w="28575">
                      <a:solidFill>
                        <a:srgbClr val="303F67">
                          <a:alpha val="0"/>
                        </a:srgbClr>
                      </a:solidFill>
                      <a:prstDash val="solid"/>
                      <a:round/>
                      <a:headEnd len="sm" w="sm" type="none"/>
                      <a:tailEnd len="sm" w="sm" type="none"/>
                    </a:lnT>
                    <a:lnB cap="flat" cmpd="sng" w="28575">
                      <a:solidFill>
                        <a:srgbClr val="303F67">
                          <a:alpha val="0"/>
                        </a:srgbClr>
                      </a:solidFill>
                      <a:prstDash val="solid"/>
                      <a:round/>
                      <a:headEnd len="sm" w="sm" type="none"/>
                      <a:tailEnd len="sm" w="sm" type="none"/>
                    </a:lnB>
                    <a:solidFill>
                      <a:srgbClr val="FFE599"/>
                    </a:solidFill>
                  </a:tcPr>
                </a:tc>
                <a:tc>
                  <a:txBody>
                    <a:bodyPr/>
                    <a:lstStyle/>
                    <a:p>
                      <a:pPr indent="0" lvl="0" marL="0" rtl="0" algn="l">
                        <a:lnSpc>
                          <a:spcPct val="115000"/>
                        </a:lnSpc>
                        <a:spcBef>
                          <a:spcPts val="0"/>
                        </a:spcBef>
                        <a:spcAft>
                          <a:spcPts val="0"/>
                        </a:spcAft>
                        <a:buNone/>
                      </a:pPr>
                      <a:r>
                        <a:rPr b="1" lang="en" sz="1600">
                          <a:solidFill>
                            <a:srgbClr val="303F67"/>
                          </a:solidFill>
                          <a:latin typeface="Lato"/>
                          <a:ea typeface="Lato"/>
                          <a:cs typeface="Lato"/>
                          <a:sym typeface="Lato"/>
                        </a:rPr>
                        <a:t>Direct Purchase from Fund</a:t>
                      </a:r>
                      <a:endParaRPr b="1" sz="1600">
                        <a:solidFill>
                          <a:srgbClr val="303F67"/>
                        </a:solidFill>
                        <a:latin typeface="Lato"/>
                        <a:ea typeface="Lato"/>
                        <a:cs typeface="Lato"/>
                        <a:sym typeface="Lato"/>
                      </a:endParaRPr>
                    </a:p>
                  </a:txBody>
                  <a:tcPr marT="19050" marB="19050" marR="28575" marL="28575" anchor="b">
                    <a:lnL cap="flat" cmpd="sng" w="28575">
                      <a:solidFill>
                        <a:srgbClr val="303F67">
                          <a:alpha val="0"/>
                        </a:srgbClr>
                      </a:solidFill>
                      <a:prstDash val="solid"/>
                      <a:round/>
                      <a:headEnd len="sm" w="sm" type="none"/>
                      <a:tailEnd len="sm" w="sm" type="none"/>
                    </a:lnL>
                    <a:lnR cap="flat" cmpd="sng" w="28575">
                      <a:solidFill>
                        <a:srgbClr val="303F67">
                          <a:alpha val="0"/>
                        </a:srgbClr>
                      </a:solidFill>
                      <a:prstDash val="solid"/>
                      <a:round/>
                      <a:headEnd len="sm" w="sm" type="none"/>
                      <a:tailEnd len="sm" w="sm" type="none"/>
                    </a:lnR>
                    <a:lnT cap="flat" cmpd="sng" w="28575">
                      <a:solidFill>
                        <a:srgbClr val="303F67">
                          <a:alpha val="0"/>
                        </a:srgbClr>
                      </a:solidFill>
                      <a:prstDash val="solid"/>
                      <a:round/>
                      <a:headEnd len="sm" w="sm" type="none"/>
                      <a:tailEnd len="sm" w="sm" type="none"/>
                    </a:lnT>
                    <a:lnB cap="flat" cmpd="sng" w="28575">
                      <a:solidFill>
                        <a:srgbClr val="303F67">
                          <a:alpha val="0"/>
                        </a:srgbClr>
                      </a:solidFill>
                      <a:prstDash val="solid"/>
                      <a:round/>
                      <a:headEnd len="sm" w="sm" type="none"/>
                      <a:tailEnd len="sm" w="sm" type="none"/>
                    </a:lnB>
                    <a:solidFill>
                      <a:srgbClr val="FFE599"/>
                    </a:solidFill>
                  </a:tcPr>
                </a:tc>
              </a:tr>
              <a:tr h="486800">
                <a:tc>
                  <a:txBody>
                    <a:bodyPr/>
                    <a:lstStyle/>
                    <a:p>
                      <a:pPr indent="0" lvl="0" marL="0" rtl="0" algn="l">
                        <a:lnSpc>
                          <a:spcPct val="115000"/>
                        </a:lnSpc>
                        <a:spcBef>
                          <a:spcPts val="0"/>
                        </a:spcBef>
                        <a:spcAft>
                          <a:spcPts val="0"/>
                        </a:spcAft>
                        <a:buNone/>
                      </a:pPr>
                      <a:r>
                        <a:rPr b="1" lang="en" sz="1600">
                          <a:solidFill>
                            <a:srgbClr val="303F67"/>
                          </a:solidFill>
                          <a:latin typeface="Lato"/>
                          <a:ea typeface="Lato"/>
                          <a:cs typeface="Lato"/>
                          <a:sym typeface="Lato"/>
                        </a:rPr>
                        <a:t>Timing</a:t>
                      </a:r>
                      <a:endParaRPr b="1" sz="1600">
                        <a:solidFill>
                          <a:srgbClr val="303F67"/>
                        </a:solidFill>
                        <a:latin typeface="Lato"/>
                        <a:ea typeface="Lato"/>
                        <a:cs typeface="Lato"/>
                        <a:sym typeface="Lato"/>
                      </a:endParaRPr>
                    </a:p>
                  </a:txBody>
                  <a:tcPr marT="19050" marB="19050" marR="28575" marL="28575" anchor="b">
                    <a:lnL cap="flat" cmpd="sng" w="28575">
                      <a:solidFill>
                        <a:srgbClr val="303F67">
                          <a:alpha val="0"/>
                        </a:srgbClr>
                      </a:solidFill>
                      <a:prstDash val="solid"/>
                      <a:round/>
                      <a:headEnd len="sm" w="sm" type="none"/>
                      <a:tailEnd len="sm" w="sm" type="none"/>
                    </a:lnL>
                    <a:lnR cap="flat" cmpd="sng" w="28575">
                      <a:solidFill>
                        <a:srgbClr val="303F67">
                          <a:alpha val="0"/>
                        </a:srgbClr>
                      </a:solidFill>
                      <a:prstDash val="solid"/>
                      <a:round/>
                      <a:headEnd len="sm" w="sm" type="none"/>
                      <a:tailEnd len="sm" w="sm" type="none"/>
                    </a:lnR>
                    <a:lnT cap="flat" cmpd="sng" w="28575">
                      <a:solidFill>
                        <a:srgbClr val="303F67">
                          <a:alpha val="0"/>
                        </a:srgbClr>
                      </a:solidFill>
                      <a:prstDash val="solid"/>
                      <a:round/>
                      <a:headEnd len="sm" w="sm" type="none"/>
                      <a:tailEnd len="sm" w="sm" type="none"/>
                    </a:lnT>
                    <a:lnB cap="flat" cmpd="sng" w="28575">
                      <a:solidFill>
                        <a:srgbClr val="303F67">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600">
                          <a:solidFill>
                            <a:srgbClr val="303F67"/>
                          </a:solidFill>
                          <a:latin typeface="Lato"/>
                          <a:ea typeface="Lato"/>
                          <a:cs typeface="Lato"/>
                          <a:sym typeface="Lato"/>
                        </a:rPr>
                        <a:t>Day 0</a:t>
                      </a:r>
                      <a:endParaRPr sz="1600">
                        <a:solidFill>
                          <a:srgbClr val="303F67"/>
                        </a:solidFill>
                        <a:latin typeface="Lato"/>
                        <a:ea typeface="Lato"/>
                        <a:cs typeface="Lato"/>
                        <a:sym typeface="Lato"/>
                      </a:endParaRPr>
                    </a:p>
                  </a:txBody>
                  <a:tcPr marT="19050" marB="19050" marR="28575" marL="28575" anchor="b">
                    <a:lnL cap="flat" cmpd="sng" w="28575">
                      <a:solidFill>
                        <a:srgbClr val="303F67">
                          <a:alpha val="0"/>
                        </a:srgbClr>
                      </a:solidFill>
                      <a:prstDash val="solid"/>
                      <a:round/>
                      <a:headEnd len="sm" w="sm" type="none"/>
                      <a:tailEnd len="sm" w="sm" type="none"/>
                    </a:lnL>
                    <a:lnR cap="flat" cmpd="sng" w="28575">
                      <a:solidFill>
                        <a:srgbClr val="303F67">
                          <a:alpha val="0"/>
                        </a:srgbClr>
                      </a:solidFill>
                      <a:prstDash val="solid"/>
                      <a:round/>
                      <a:headEnd len="sm" w="sm" type="none"/>
                      <a:tailEnd len="sm" w="sm" type="none"/>
                    </a:lnR>
                    <a:lnT cap="flat" cmpd="sng" w="28575">
                      <a:solidFill>
                        <a:srgbClr val="303F67">
                          <a:alpha val="0"/>
                        </a:srgbClr>
                      </a:solidFill>
                      <a:prstDash val="solid"/>
                      <a:round/>
                      <a:headEnd len="sm" w="sm" type="none"/>
                      <a:tailEnd len="sm" w="sm" type="none"/>
                    </a:lnT>
                    <a:lnB cap="flat" cmpd="sng" w="28575">
                      <a:solidFill>
                        <a:srgbClr val="303F67">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600">
                          <a:solidFill>
                            <a:srgbClr val="303F67"/>
                          </a:solidFill>
                          <a:latin typeface="Lato"/>
                          <a:ea typeface="Lato"/>
                          <a:cs typeface="Lato"/>
                          <a:sym typeface="Lato"/>
                        </a:rPr>
                        <a:t>Day 0 -&gt; end Yr 5</a:t>
                      </a:r>
                      <a:endParaRPr sz="1600">
                        <a:solidFill>
                          <a:srgbClr val="303F67"/>
                        </a:solidFill>
                        <a:latin typeface="Lato"/>
                        <a:ea typeface="Lato"/>
                        <a:cs typeface="Lato"/>
                        <a:sym typeface="Lato"/>
                      </a:endParaRPr>
                    </a:p>
                  </a:txBody>
                  <a:tcPr marT="19050" marB="19050" marR="28575" marL="28575" anchor="b">
                    <a:lnL cap="flat" cmpd="sng" w="28575">
                      <a:solidFill>
                        <a:srgbClr val="303F67">
                          <a:alpha val="0"/>
                        </a:srgbClr>
                      </a:solidFill>
                      <a:prstDash val="solid"/>
                      <a:round/>
                      <a:headEnd len="sm" w="sm" type="none"/>
                      <a:tailEnd len="sm" w="sm" type="none"/>
                    </a:lnL>
                    <a:lnR cap="flat" cmpd="sng" w="28575">
                      <a:solidFill>
                        <a:srgbClr val="303F67">
                          <a:alpha val="0"/>
                        </a:srgbClr>
                      </a:solidFill>
                      <a:prstDash val="solid"/>
                      <a:round/>
                      <a:headEnd len="sm" w="sm" type="none"/>
                      <a:tailEnd len="sm" w="sm" type="none"/>
                    </a:lnR>
                    <a:lnT cap="flat" cmpd="sng" w="28575">
                      <a:solidFill>
                        <a:srgbClr val="303F67">
                          <a:alpha val="0"/>
                        </a:srgbClr>
                      </a:solidFill>
                      <a:prstDash val="solid"/>
                      <a:round/>
                      <a:headEnd len="sm" w="sm" type="none"/>
                      <a:tailEnd len="sm" w="sm" type="none"/>
                    </a:lnT>
                    <a:lnB cap="flat" cmpd="sng" w="28575">
                      <a:solidFill>
                        <a:srgbClr val="303F67">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600">
                          <a:solidFill>
                            <a:srgbClr val="303F67"/>
                          </a:solidFill>
                          <a:latin typeface="Lato"/>
                          <a:ea typeface="Lato"/>
                          <a:cs typeface="Lato"/>
                          <a:sym typeface="Lato"/>
                        </a:rPr>
                        <a:t>After final payment (yr 5)</a:t>
                      </a:r>
                      <a:endParaRPr sz="1600">
                        <a:solidFill>
                          <a:srgbClr val="303F67"/>
                        </a:solidFill>
                        <a:latin typeface="Lato"/>
                        <a:ea typeface="Lato"/>
                        <a:cs typeface="Lato"/>
                        <a:sym typeface="Lato"/>
                      </a:endParaRPr>
                    </a:p>
                  </a:txBody>
                  <a:tcPr marT="19050" marB="19050" marR="28575" marL="28575" anchor="b">
                    <a:lnL cap="flat" cmpd="sng" w="28575">
                      <a:solidFill>
                        <a:srgbClr val="303F67">
                          <a:alpha val="0"/>
                        </a:srgbClr>
                      </a:solidFill>
                      <a:prstDash val="solid"/>
                      <a:round/>
                      <a:headEnd len="sm" w="sm" type="none"/>
                      <a:tailEnd len="sm" w="sm" type="none"/>
                    </a:lnL>
                    <a:lnR cap="flat" cmpd="sng" w="28575">
                      <a:solidFill>
                        <a:srgbClr val="303F67">
                          <a:alpha val="0"/>
                        </a:srgbClr>
                      </a:solidFill>
                      <a:prstDash val="solid"/>
                      <a:round/>
                      <a:headEnd len="sm" w="sm" type="none"/>
                      <a:tailEnd len="sm" w="sm" type="none"/>
                    </a:lnR>
                    <a:lnT cap="flat" cmpd="sng" w="28575">
                      <a:solidFill>
                        <a:srgbClr val="303F67">
                          <a:alpha val="0"/>
                        </a:srgbClr>
                      </a:solidFill>
                      <a:prstDash val="solid"/>
                      <a:round/>
                      <a:headEnd len="sm" w="sm" type="none"/>
                      <a:tailEnd len="sm" w="sm" type="none"/>
                    </a:lnT>
                    <a:lnB cap="flat" cmpd="sng" w="28575">
                      <a:solidFill>
                        <a:srgbClr val="303F67">
                          <a:alpha val="0"/>
                        </a:srgbClr>
                      </a:solidFill>
                      <a:prstDash val="solid"/>
                      <a:round/>
                      <a:headEnd len="sm" w="sm" type="none"/>
                      <a:tailEnd len="sm" w="sm" type="none"/>
                    </a:lnB>
                  </a:tcPr>
                </a:tc>
              </a:tr>
              <a:tr h="486800">
                <a:tc>
                  <a:txBody>
                    <a:bodyPr/>
                    <a:lstStyle/>
                    <a:p>
                      <a:pPr indent="0" lvl="0" marL="0" rtl="0" algn="l">
                        <a:lnSpc>
                          <a:spcPct val="115000"/>
                        </a:lnSpc>
                        <a:spcBef>
                          <a:spcPts val="0"/>
                        </a:spcBef>
                        <a:spcAft>
                          <a:spcPts val="0"/>
                        </a:spcAft>
                        <a:buNone/>
                      </a:pPr>
                      <a:r>
                        <a:rPr b="1" lang="en" sz="1600">
                          <a:solidFill>
                            <a:srgbClr val="303F67"/>
                          </a:solidFill>
                          <a:latin typeface="Lato"/>
                          <a:ea typeface="Lato"/>
                          <a:cs typeface="Lato"/>
                          <a:sym typeface="Lato"/>
                        </a:rPr>
                        <a:t>Risk to Buyer</a:t>
                      </a:r>
                      <a:endParaRPr b="1" sz="1600">
                        <a:solidFill>
                          <a:srgbClr val="303F67"/>
                        </a:solidFill>
                        <a:latin typeface="Lato"/>
                        <a:ea typeface="Lato"/>
                        <a:cs typeface="Lato"/>
                        <a:sym typeface="Lato"/>
                      </a:endParaRPr>
                    </a:p>
                  </a:txBody>
                  <a:tcPr marT="19050" marB="19050" marR="28575" marL="28575" anchor="b">
                    <a:lnL cap="flat" cmpd="sng" w="28575">
                      <a:solidFill>
                        <a:srgbClr val="303F67">
                          <a:alpha val="0"/>
                        </a:srgbClr>
                      </a:solidFill>
                      <a:prstDash val="solid"/>
                      <a:round/>
                      <a:headEnd len="sm" w="sm" type="none"/>
                      <a:tailEnd len="sm" w="sm" type="none"/>
                    </a:lnL>
                    <a:lnR cap="flat" cmpd="sng" w="28575">
                      <a:solidFill>
                        <a:srgbClr val="303F67">
                          <a:alpha val="0"/>
                        </a:srgbClr>
                      </a:solidFill>
                      <a:prstDash val="solid"/>
                      <a:round/>
                      <a:headEnd len="sm" w="sm" type="none"/>
                      <a:tailEnd len="sm" w="sm" type="none"/>
                    </a:lnR>
                    <a:lnT cap="flat" cmpd="sng" w="28575">
                      <a:solidFill>
                        <a:srgbClr val="303F67">
                          <a:alpha val="0"/>
                        </a:srgbClr>
                      </a:solidFill>
                      <a:prstDash val="solid"/>
                      <a:round/>
                      <a:headEnd len="sm" w="sm" type="none"/>
                      <a:tailEnd len="sm" w="sm" type="none"/>
                    </a:lnT>
                    <a:lnB cap="flat" cmpd="sng" w="28575">
                      <a:solidFill>
                        <a:srgbClr val="303F67">
                          <a:alpha val="0"/>
                        </a:srgbClr>
                      </a:solidFill>
                      <a:prstDash val="solid"/>
                      <a:round/>
                      <a:headEnd len="sm" w="sm" type="none"/>
                      <a:tailEnd len="sm" w="sm" type="none"/>
                    </a:lnB>
                    <a:solidFill>
                      <a:srgbClr val="FFE599"/>
                    </a:solidFill>
                  </a:tcPr>
                </a:tc>
                <a:tc>
                  <a:txBody>
                    <a:bodyPr/>
                    <a:lstStyle/>
                    <a:p>
                      <a:pPr indent="0" lvl="0" marL="0" rtl="0" algn="l">
                        <a:lnSpc>
                          <a:spcPct val="115000"/>
                        </a:lnSpc>
                        <a:spcBef>
                          <a:spcPts val="0"/>
                        </a:spcBef>
                        <a:spcAft>
                          <a:spcPts val="0"/>
                        </a:spcAft>
                        <a:buNone/>
                      </a:pPr>
                      <a:r>
                        <a:rPr lang="en" sz="1600">
                          <a:solidFill>
                            <a:srgbClr val="303F67"/>
                          </a:solidFill>
                          <a:latin typeface="Lato"/>
                          <a:ea typeface="Lato"/>
                          <a:cs typeface="Lato"/>
                          <a:sym typeface="Lato"/>
                        </a:rPr>
                        <a:t>Highest</a:t>
                      </a:r>
                      <a:endParaRPr sz="1600">
                        <a:solidFill>
                          <a:srgbClr val="303F67"/>
                        </a:solidFill>
                        <a:latin typeface="Lato"/>
                        <a:ea typeface="Lato"/>
                        <a:cs typeface="Lato"/>
                        <a:sym typeface="Lato"/>
                      </a:endParaRPr>
                    </a:p>
                  </a:txBody>
                  <a:tcPr marT="19050" marB="19050" marR="28575" marL="28575" anchor="b">
                    <a:lnL cap="flat" cmpd="sng" w="28575">
                      <a:solidFill>
                        <a:srgbClr val="303F67">
                          <a:alpha val="0"/>
                        </a:srgbClr>
                      </a:solidFill>
                      <a:prstDash val="solid"/>
                      <a:round/>
                      <a:headEnd len="sm" w="sm" type="none"/>
                      <a:tailEnd len="sm" w="sm" type="none"/>
                    </a:lnL>
                    <a:lnR cap="flat" cmpd="sng" w="28575">
                      <a:solidFill>
                        <a:srgbClr val="303F67">
                          <a:alpha val="0"/>
                        </a:srgbClr>
                      </a:solidFill>
                      <a:prstDash val="solid"/>
                      <a:round/>
                      <a:headEnd len="sm" w="sm" type="none"/>
                      <a:tailEnd len="sm" w="sm" type="none"/>
                    </a:lnR>
                    <a:lnT cap="flat" cmpd="sng" w="28575">
                      <a:solidFill>
                        <a:srgbClr val="303F67">
                          <a:alpha val="0"/>
                        </a:srgbClr>
                      </a:solidFill>
                      <a:prstDash val="solid"/>
                      <a:round/>
                      <a:headEnd len="sm" w="sm" type="none"/>
                      <a:tailEnd len="sm" w="sm" type="none"/>
                    </a:lnT>
                    <a:lnB cap="flat" cmpd="sng" w="28575">
                      <a:solidFill>
                        <a:srgbClr val="303F67">
                          <a:alpha val="0"/>
                        </a:srgbClr>
                      </a:solidFill>
                      <a:prstDash val="solid"/>
                      <a:round/>
                      <a:headEnd len="sm" w="sm" type="none"/>
                      <a:tailEnd len="sm" w="sm" type="none"/>
                    </a:lnB>
                    <a:solidFill>
                      <a:srgbClr val="FFE599"/>
                    </a:solidFill>
                  </a:tcPr>
                </a:tc>
                <a:tc>
                  <a:txBody>
                    <a:bodyPr/>
                    <a:lstStyle/>
                    <a:p>
                      <a:pPr indent="0" lvl="0" marL="0" rtl="0" algn="l">
                        <a:lnSpc>
                          <a:spcPct val="115000"/>
                        </a:lnSpc>
                        <a:spcBef>
                          <a:spcPts val="0"/>
                        </a:spcBef>
                        <a:spcAft>
                          <a:spcPts val="0"/>
                        </a:spcAft>
                        <a:buNone/>
                      </a:pPr>
                      <a:r>
                        <a:rPr lang="en" sz="1600">
                          <a:solidFill>
                            <a:srgbClr val="303F67"/>
                          </a:solidFill>
                          <a:latin typeface="Lato"/>
                          <a:ea typeface="Lato"/>
                          <a:cs typeface="Lato"/>
                          <a:sym typeface="Lato"/>
                        </a:rPr>
                        <a:t>Variable</a:t>
                      </a:r>
                      <a:endParaRPr sz="1600">
                        <a:solidFill>
                          <a:srgbClr val="303F67"/>
                        </a:solidFill>
                        <a:latin typeface="Lato"/>
                        <a:ea typeface="Lato"/>
                        <a:cs typeface="Lato"/>
                        <a:sym typeface="Lato"/>
                      </a:endParaRPr>
                    </a:p>
                  </a:txBody>
                  <a:tcPr marT="19050" marB="19050" marR="28575" marL="28575" anchor="b">
                    <a:lnL cap="flat" cmpd="sng" w="28575">
                      <a:solidFill>
                        <a:srgbClr val="303F67">
                          <a:alpha val="0"/>
                        </a:srgbClr>
                      </a:solidFill>
                      <a:prstDash val="solid"/>
                      <a:round/>
                      <a:headEnd len="sm" w="sm" type="none"/>
                      <a:tailEnd len="sm" w="sm" type="none"/>
                    </a:lnL>
                    <a:lnR cap="flat" cmpd="sng" w="28575">
                      <a:solidFill>
                        <a:srgbClr val="303F67">
                          <a:alpha val="0"/>
                        </a:srgbClr>
                      </a:solidFill>
                      <a:prstDash val="solid"/>
                      <a:round/>
                      <a:headEnd len="sm" w="sm" type="none"/>
                      <a:tailEnd len="sm" w="sm" type="none"/>
                    </a:lnR>
                    <a:lnT cap="flat" cmpd="sng" w="28575">
                      <a:solidFill>
                        <a:srgbClr val="303F67">
                          <a:alpha val="0"/>
                        </a:srgbClr>
                      </a:solidFill>
                      <a:prstDash val="solid"/>
                      <a:round/>
                      <a:headEnd len="sm" w="sm" type="none"/>
                      <a:tailEnd len="sm" w="sm" type="none"/>
                    </a:lnT>
                    <a:lnB cap="flat" cmpd="sng" w="28575">
                      <a:solidFill>
                        <a:srgbClr val="303F67">
                          <a:alpha val="0"/>
                        </a:srgbClr>
                      </a:solidFill>
                      <a:prstDash val="solid"/>
                      <a:round/>
                      <a:headEnd len="sm" w="sm" type="none"/>
                      <a:tailEnd len="sm" w="sm" type="none"/>
                    </a:lnB>
                    <a:solidFill>
                      <a:srgbClr val="FFE599"/>
                    </a:solidFill>
                  </a:tcPr>
                </a:tc>
                <a:tc>
                  <a:txBody>
                    <a:bodyPr/>
                    <a:lstStyle/>
                    <a:p>
                      <a:pPr indent="0" lvl="0" marL="0" rtl="0" algn="l">
                        <a:lnSpc>
                          <a:spcPct val="115000"/>
                        </a:lnSpc>
                        <a:spcBef>
                          <a:spcPts val="0"/>
                        </a:spcBef>
                        <a:spcAft>
                          <a:spcPts val="0"/>
                        </a:spcAft>
                        <a:buNone/>
                      </a:pPr>
                      <a:r>
                        <a:rPr lang="en" sz="1600">
                          <a:solidFill>
                            <a:srgbClr val="303F67"/>
                          </a:solidFill>
                          <a:latin typeface="Lato"/>
                          <a:ea typeface="Lato"/>
                          <a:cs typeface="Lato"/>
                          <a:sym typeface="Lato"/>
                        </a:rPr>
                        <a:t>Lowest</a:t>
                      </a:r>
                      <a:endParaRPr sz="1600">
                        <a:solidFill>
                          <a:srgbClr val="303F67"/>
                        </a:solidFill>
                        <a:latin typeface="Lato"/>
                        <a:ea typeface="Lato"/>
                        <a:cs typeface="Lato"/>
                        <a:sym typeface="Lato"/>
                      </a:endParaRPr>
                    </a:p>
                  </a:txBody>
                  <a:tcPr marT="19050" marB="19050" marR="28575" marL="28575" anchor="b">
                    <a:lnL cap="flat" cmpd="sng" w="28575">
                      <a:solidFill>
                        <a:srgbClr val="303F67">
                          <a:alpha val="0"/>
                        </a:srgbClr>
                      </a:solidFill>
                      <a:prstDash val="solid"/>
                      <a:round/>
                      <a:headEnd len="sm" w="sm" type="none"/>
                      <a:tailEnd len="sm" w="sm" type="none"/>
                    </a:lnL>
                    <a:lnR cap="flat" cmpd="sng" w="28575">
                      <a:solidFill>
                        <a:srgbClr val="303F67">
                          <a:alpha val="0"/>
                        </a:srgbClr>
                      </a:solidFill>
                      <a:prstDash val="solid"/>
                      <a:round/>
                      <a:headEnd len="sm" w="sm" type="none"/>
                      <a:tailEnd len="sm" w="sm" type="none"/>
                    </a:lnR>
                    <a:lnT cap="flat" cmpd="sng" w="28575">
                      <a:solidFill>
                        <a:srgbClr val="303F67">
                          <a:alpha val="0"/>
                        </a:srgbClr>
                      </a:solidFill>
                      <a:prstDash val="solid"/>
                      <a:round/>
                      <a:headEnd len="sm" w="sm" type="none"/>
                      <a:tailEnd len="sm" w="sm" type="none"/>
                    </a:lnT>
                    <a:lnB cap="flat" cmpd="sng" w="28575">
                      <a:solidFill>
                        <a:srgbClr val="303F67">
                          <a:alpha val="0"/>
                        </a:srgbClr>
                      </a:solidFill>
                      <a:prstDash val="solid"/>
                      <a:round/>
                      <a:headEnd len="sm" w="sm" type="none"/>
                      <a:tailEnd len="sm" w="sm" type="none"/>
                    </a:lnB>
                    <a:solidFill>
                      <a:srgbClr val="FFE599"/>
                    </a:solidFill>
                  </a:tcPr>
                </a:tc>
              </a:tr>
              <a:tr h="486800">
                <a:tc>
                  <a:txBody>
                    <a:bodyPr/>
                    <a:lstStyle/>
                    <a:p>
                      <a:pPr indent="0" lvl="0" marL="0" rtl="0" algn="l">
                        <a:lnSpc>
                          <a:spcPct val="115000"/>
                        </a:lnSpc>
                        <a:spcBef>
                          <a:spcPts val="0"/>
                        </a:spcBef>
                        <a:spcAft>
                          <a:spcPts val="0"/>
                        </a:spcAft>
                        <a:buNone/>
                      </a:pPr>
                      <a:r>
                        <a:rPr b="1" lang="en" sz="1600">
                          <a:solidFill>
                            <a:srgbClr val="303F67"/>
                          </a:solidFill>
                          <a:latin typeface="Lato"/>
                          <a:ea typeface="Lato"/>
                          <a:cs typeface="Lato"/>
                          <a:sym typeface="Lato"/>
                        </a:rPr>
                        <a:t>Level of effort</a:t>
                      </a:r>
                      <a:endParaRPr b="1" sz="1600">
                        <a:solidFill>
                          <a:srgbClr val="303F67"/>
                        </a:solidFill>
                        <a:latin typeface="Lato"/>
                        <a:ea typeface="Lato"/>
                        <a:cs typeface="Lato"/>
                        <a:sym typeface="Lato"/>
                      </a:endParaRPr>
                    </a:p>
                  </a:txBody>
                  <a:tcPr marT="19050" marB="19050" marR="28575" marL="28575" anchor="b">
                    <a:lnL cap="flat" cmpd="sng" w="28575">
                      <a:solidFill>
                        <a:srgbClr val="303F67">
                          <a:alpha val="0"/>
                        </a:srgbClr>
                      </a:solidFill>
                      <a:prstDash val="solid"/>
                      <a:round/>
                      <a:headEnd len="sm" w="sm" type="none"/>
                      <a:tailEnd len="sm" w="sm" type="none"/>
                    </a:lnL>
                    <a:lnR cap="flat" cmpd="sng" w="28575">
                      <a:solidFill>
                        <a:srgbClr val="303F67">
                          <a:alpha val="0"/>
                        </a:srgbClr>
                      </a:solidFill>
                      <a:prstDash val="solid"/>
                      <a:round/>
                      <a:headEnd len="sm" w="sm" type="none"/>
                      <a:tailEnd len="sm" w="sm" type="none"/>
                    </a:lnR>
                    <a:lnT cap="flat" cmpd="sng" w="28575">
                      <a:solidFill>
                        <a:srgbClr val="303F67">
                          <a:alpha val="0"/>
                        </a:srgbClr>
                      </a:solidFill>
                      <a:prstDash val="solid"/>
                      <a:round/>
                      <a:headEnd len="sm" w="sm" type="none"/>
                      <a:tailEnd len="sm" w="sm" type="none"/>
                    </a:lnT>
                    <a:lnB cap="flat" cmpd="sng" w="28575">
                      <a:solidFill>
                        <a:srgbClr val="303F67">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600">
                          <a:solidFill>
                            <a:srgbClr val="303F67"/>
                          </a:solidFill>
                          <a:latin typeface="Lato"/>
                          <a:ea typeface="Lato"/>
                          <a:cs typeface="Lato"/>
                          <a:sym typeface="Lato"/>
                        </a:rPr>
                        <a:t>Highest</a:t>
                      </a:r>
                      <a:endParaRPr sz="1600">
                        <a:solidFill>
                          <a:srgbClr val="303F67"/>
                        </a:solidFill>
                        <a:latin typeface="Lato"/>
                        <a:ea typeface="Lato"/>
                        <a:cs typeface="Lato"/>
                        <a:sym typeface="Lato"/>
                      </a:endParaRPr>
                    </a:p>
                  </a:txBody>
                  <a:tcPr marT="19050" marB="19050" marR="28575" marL="28575" anchor="b">
                    <a:lnL cap="flat" cmpd="sng" w="28575">
                      <a:solidFill>
                        <a:srgbClr val="303F67">
                          <a:alpha val="0"/>
                        </a:srgbClr>
                      </a:solidFill>
                      <a:prstDash val="solid"/>
                      <a:round/>
                      <a:headEnd len="sm" w="sm" type="none"/>
                      <a:tailEnd len="sm" w="sm" type="none"/>
                    </a:lnL>
                    <a:lnR cap="flat" cmpd="sng" w="28575">
                      <a:solidFill>
                        <a:srgbClr val="303F67">
                          <a:alpha val="0"/>
                        </a:srgbClr>
                      </a:solidFill>
                      <a:prstDash val="solid"/>
                      <a:round/>
                      <a:headEnd len="sm" w="sm" type="none"/>
                      <a:tailEnd len="sm" w="sm" type="none"/>
                    </a:lnR>
                    <a:lnT cap="flat" cmpd="sng" w="28575">
                      <a:solidFill>
                        <a:srgbClr val="303F67">
                          <a:alpha val="0"/>
                        </a:srgbClr>
                      </a:solidFill>
                      <a:prstDash val="solid"/>
                      <a:round/>
                      <a:headEnd len="sm" w="sm" type="none"/>
                      <a:tailEnd len="sm" w="sm" type="none"/>
                    </a:lnT>
                    <a:lnB cap="flat" cmpd="sng" w="28575">
                      <a:solidFill>
                        <a:srgbClr val="303F67">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600">
                          <a:solidFill>
                            <a:srgbClr val="303F67"/>
                          </a:solidFill>
                          <a:latin typeface="Lato"/>
                          <a:ea typeface="Lato"/>
                          <a:cs typeface="Lato"/>
                          <a:sym typeface="Lato"/>
                        </a:rPr>
                        <a:t>Variable</a:t>
                      </a:r>
                      <a:endParaRPr sz="1600">
                        <a:solidFill>
                          <a:srgbClr val="303F67"/>
                        </a:solidFill>
                        <a:latin typeface="Lato"/>
                        <a:ea typeface="Lato"/>
                        <a:cs typeface="Lato"/>
                        <a:sym typeface="Lato"/>
                      </a:endParaRPr>
                    </a:p>
                  </a:txBody>
                  <a:tcPr marT="19050" marB="19050" marR="28575" marL="28575" anchor="b">
                    <a:lnL cap="flat" cmpd="sng" w="28575">
                      <a:solidFill>
                        <a:srgbClr val="303F67">
                          <a:alpha val="0"/>
                        </a:srgbClr>
                      </a:solidFill>
                      <a:prstDash val="solid"/>
                      <a:round/>
                      <a:headEnd len="sm" w="sm" type="none"/>
                      <a:tailEnd len="sm" w="sm" type="none"/>
                    </a:lnL>
                    <a:lnR cap="flat" cmpd="sng" w="28575">
                      <a:solidFill>
                        <a:srgbClr val="303F67">
                          <a:alpha val="0"/>
                        </a:srgbClr>
                      </a:solidFill>
                      <a:prstDash val="solid"/>
                      <a:round/>
                      <a:headEnd len="sm" w="sm" type="none"/>
                      <a:tailEnd len="sm" w="sm" type="none"/>
                    </a:lnR>
                    <a:lnT cap="flat" cmpd="sng" w="28575">
                      <a:solidFill>
                        <a:srgbClr val="303F67">
                          <a:alpha val="0"/>
                        </a:srgbClr>
                      </a:solidFill>
                      <a:prstDash val="solid"/>
                      <a:round/>
                      <a:headEnd len="sm" w="sm" type="none"/>
                      <a:tailEnd len="sm" w="sm" type="none"/>
                    </a:lnT>
                    <a:lnB cap="flat" cmpd="sng" w="28575">
                      <a:solidFill>
                        <a:srgbClr val="303F67">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600">
                          <a:solidFill>
                            <a:srgbClr val="303F67"/>
                          </a:solidFill>
                          <a:latin typeface="Lato"/>
                          <a:ea typeface="Lato"/>
                          <a:cs typeface="Lato"/>
                          <a:sym typeface="Lato"/>
                        </a:rPr>
                        <a:t>Lowest</a:t>
                      </a:r>
                      <a:endParaRPr sz="1600">
                        <a:solidFill>
                          <a:srgbClr val="303F67"/>
                        </a:solidFill>
                        <a:latin typeface="Lato"/>
                        <a:ea typeface="Lato"/>
                        <a:cs typeface="Lato"/>
                        <a:sym typeface="Lato"/>
                      </a:endParaRPr>
                    </a:p>
                  </a:txBody>
                  <a:tcPr marT="19050" marB="19050" marR="28575" marL="28575" anchor="b">
                    <a:lnL cap="flat" cmpd="sng" w="28575">
                      <a:solidFill>
                        <a:srgbClr val="303F67">
                          <a:alpha val="0"/>
                        </a:srgbClr>
                      </a:solidFill>
                      <a:prstDash val="solid"/>
                      <a:round/>
                      <a:headEnd len="sm" w="sm" type="none"/>
                      <a:tailEnd len="sm" w="sm" type="none"/>
                    </a:lnL>
                    <a:lnR cap="flat" cmpd="sng" w="28575">
                      <a:solidFill>
                        <a:srgbClr val="303F67">
                          <a:alpha val="0"/>
                        </a:srgbClr>
                      </a:solidFill>
                      <a:prstDash val="solid"/>
                      <a:round/>
                      <a:headEnd len="sm" w="sm" type="none"/>
                      <a:tailEnd len="sm" w="sm" type="none"/>
                    </a:lnR>
                    <a:lnT cap="flat" cmpd="sng" w="28575">
                      <a:solidFill>
                        <a:srgbClr val="303F67">
                          <a:alpha val="0"/>
                        </a:srgbClr>
                      </a:solidFill>
                      <a:prstDash val="solid"/>
                      <a:round/>
                      <a:headEnd len="sm" w="sm" type="none"/>
                      <a:tailEnd len="sm" w="sm" type="none"/>
                    </a:lnT>
                    <a:lnB cap="flat" cmpd="sng" w="28575">
                      <a:solidFill>
                        <a:srgbClr val="303F67">
                          <a:alpha val="0"/>
                        </a:srgbClr>
                      </a:solidFill>
                      <a:prstDash val="solid"/>
                      <a:round/>
                      <a:headEnd len="sm" w="sm" type="none"/>
                      <a:tailEnd len="sm" w="sm" type="none"/>
                    </a:lnB>
                  </a:tcPr>
                </a:tc>
              </a:tr>
              <a:tr h="885075">
                <a:tc>
                  <a:txBody>
                    <a:bodyPr/>
                    <a:lstStyle/>
                    <a:p>
                      <a:pPr indent="0" lvl="0" marL="0" rtl="0" algn="l">
                        <a:lnSpc>
                          <a:spcPct val="115000"/>
                        </a:lnSpc>
                        <a:spcBef>
                          <a:spcPts val="0"/>
                        </a:spcBef>
                        <a:spcAft>
                          <a:spcPts val="0"/>
                        </a:spcAft>
                        <a:buNone/>
                      </a:pPr>
                      <a:r>
                        <a:rPr b="1" lang="en" sz="1600">
                          <a:solidFill>
                            <a:srgbClr val="303F67"/>
                          </a:solidFill>
                          <a:latin typeface="Lato"/>
                          <a:ea typeface="Lato"/>
                          <a:cs typeface="Lato"/>
                          <a:sym typeface="Lato"/>
                        </a:rPr>
                        <a:t>Payments</a:t>
                      </a:r>
                      <a:endParaRPr b="1" sz="1600">
                        <a:solidFill>
                          <a:srgbClr val="303F67"/>
                        </a:solidFill>
                        <a:latin typeface="Lato"/>
                        <a:ea typeface="Lato"/>
                        <a:cs typeface="Lato"/>
                        <a:sym typeface="Lato"/>
                      </a:endParaRPr>
                    </a:p>
                  </a:txBody>
                  <a:tcPr marT="19050" marB="19050" marR="28575" marL="28575" anchor="b">
                    <a:lnL cap="flat" cmpd="sng" w="28575">
                      <a:solidFill>
                        <a:srgbClr val="303F67">
                          <a:alpha val="0"/>
                        </a:srgbClr>
                      </a:solidFill>
                      <a:prstDash val="solid"/>
                      <a:round/>
                      <a:headEnd len="sm" w="sm" type="none"/>
                      <a:tailEnd len="sm" w="sm" type="none"/>
                    </a:lnL>
                    <a:lnR cap="flat" cmpd="sng" w="28575">
                      <a:solidFill>
                        <a:srgbClr val="303F67">
                          <a:alpha val="0"/>
                        </a:srgbClr>
                      </a:solidFill>
                      <a:prstDash val="solid"/>
                      <a:round/>
                      <a:headEnd len="sm" w="sm" type="none"/>
                      <a:tailEnd len="sm" w="sm" type="none"/>
                    </a:lnR>
                    <a:lnT cap="flat" cmpd="sng" w="28575">
                      <a:solidFill>
                        <a:srgbClr val="303F67">
                          <a:alpha val="0"/>
                        </a:srgbClr>
                      </a:solidFill>
                      <a:prstDash val="solid"/>
                      <a:round/>
                      <a:headEnd len="sm" w="sm" type="none"/>
                      <a:tailEnd len="sm" w="sm" type="none"/>
                    </a:lnT>
                    <a:lnB cap="flat" cmpd="sng" w="28575">
                      <a:solidFill>
                        <a:srgbClr val="303F67">
                          <a:alpha val="0"/>
                        </a:srgbClr>
                      </a:solidFill>
                      <a:prstDash val="solid"/>
                      <a:round/>
                      <a:headEnd len="sm" w="sm" type="none"/>
                      <a:tailEnd len="sm" w="sm" type="none"/>
                    </a:lnB>
                    <a:solidFill>
                      <a:srgbClr val="FFE599"/>
                    </a:solidFill>
                  </a:tcPr>
                </a:tc>
                <a:tc>
                  <a:txBody>
                    <a:bodyPr/>
                    <a:lstStyle/>
                    <a:p>
                      <a:pPr indent="0" lvl="0" marL="0" rtl="0" algn="l">
                        <a:lnSpc>
                          <a:spcPct val="115000"/>
                        </a:lnSpc>
                        <a:spcBef>
                          <a:spcPts val="0"/>
                        </a:spcBef>
                        <a:spcAft>
                          <a:spcPts val="0"/>
                        </a:spcAft>
                        <a:buNone/>
                      </a:pPr>
                      <a:r>
                        <a:rPr lang="en" sz="1600">
                          <a:solidFill>
                            <a:srgbClr val="303F67"/>
                          </a:solidFill>
                          <a:latin typeface="Lato"/>
                          <a:ea typeface="Lato"/>
                          <a:cs typeface="Lato"/>
                          <a:sym typeface="Lato"/>
                        </a:rPr>
                        <a:t>All payments to project developer</a:t>
                      </a:r>
                      <a:endParaRPr sz="1600">
                        <a:solidFill>
                          <a:srgbClr val="303F67"/>
                        </a:solidFill>
                        <a:latin typeface="Lato"/>
                        <a:ea typeface="Lato"/>
                        <a:cs typeface="Lato"/>
                        <a:sym typeface="Lato"/>
                      </a:endParaRPr>
                    </a:p>
                  </a:txBody>
                  <a:tcPr marT="19050" marB="19050" marR="28575" marL="28575" anchor="b">
                    <a:lnL cap="flat" cmpd="sng" w="28575">
                      <a:solidFill>
                        <a:srgbClr val="303F67">
                          <a:alpha val="0"/>
                        </a:srgbClr>
                      </a:solidFill>
                      <a:prstDash val="solid"/>
                      <a:round/>
                      <a:headEnd len="sm" w="sm" type="none"/>
                      <a:tailEnd len="sm" w="sm" type="none"/>
                    </a:lnL>
                    <a:lnR cap="flat" cmpd="sng" w="28575">
                      <a:solidFill>
                        <a:srgbClr val="303F67">
                          <a:alpha val="0"/>
                        </a:srgbClr>
                      </a:solidFill>
                      <a:prstDash val="solid"/>
                      <a:round/>
                      <a:headEnd len="sm" w="sm" type="none"/>
                      <a:tailEnd len="sm" w="sm" type="none"/>
                    </a:lnR>
                    <a:lnT cap="flat" cmpd="sng" w="28575">
                      <a:solidFill>
                        <a:srgbClr val="303F67">
                          <a:alpha val="0"/>
                        </a:srgbClr>
                      </a:solidFill>
                      <a:prstDash val="solid"/>
                      <a:round/>
                      <a:headEnd len="sm" w="sm" type="none"/>
                      <a:tailEnd len="sm" w="sm" type="none"/>
                    </a:lnT>
                    <a:lnB cap="flat" cmpd="sng" w="28575">
                      <a:solidFill>
                        <a:srgbClr val="303F67">
                          <a:alpha val="0"/>
                        </a:srgbClr>
                      </a:solidFill>
                      <a:prstDash val="solid"/>
                      <a:round/>
                      <a:headEnd len="sm" w="sm" type="none"/>
                      <a:tailEnd len="sm" w="sm" type="none"/>
                    </a:lnB>
                    <a:solidFill>
                      <a:srgbClr val="FFE599"/>
                    </a:solidFill>
                  </a:tcPr>
                </a:tc>
                <a:tc>
                  <a:txBody>
                    <a:bodyPr/>
                    <a:lstStyle/>
                    <a:p>
                      <a:pPr indent="0" lvl="0" marL="0" rtl="0" algn="l">
                        <a:lnSpc>
                          <a:spcPct val="115000"/>
                        </a:lnSpc>
                        <a:spcBef>
                          <a:spcPts val="0"/>
                        </a:spcBef>
                        <a:spcAft>
                          <a:spcPts val="0"/>
                        </a:spcAft>
                        <a:buNone/>
                      </a:pPr>
                      <a:r>
                        <a:rPr lang="en" sz="1600">
                          <a:solidFill>
                            <a:srgbClr val="303F67"/>
                          </a:solidFill>
                          <a:latin typeface="Lato"/>
                          <a:ea typeface="Lato"/>
                          <a:cs typeface="Lato"/>
                          <a:sym typeface="Lato"/>
                        </a:rPr>
                        <a:t>Pro rata based on contracted schedule</a:t>
                      </a:r>
                      <a:endParaRPr sz="1600">
                        <a:solidFill>
                          <a:srgbClr val="303F67"/>
                        </a:solidFill>
                        <a:latin typeface="Lato"/>
                        <a:ea typeface="Lato"/>
                        <a:cs typeface="Lato"/>
                        <a:sym typeface="Lato"/>
                      </a:endParaRPr>
                    </a:p>
                  </a:txBody>
                  <a:tcPr marT="19050" marB="19050" marR="28575" marL="28575" anchor="b">
                    <a:lnL cap="flat" cmpd="sng" w="28575">
                      <a:solidFill>
                        <a:srgbClr val="303F67">
                          <a:alpha val="0"/>
                        </a:srgbClr>
                      </a:solidFill>
                      <a:prstDash val="solid"/>
                      <a:round/>
                      <a:headEnd len="sm" w="sm" type="none"/>
                      <a:tailEnd len="sm" w="sm" type="none"/>
                    </a:lnL>
                    <a:lnR cap="flat" cmpd="sng" w="28575">
                      <a:solidFill>
                        <a:srgbClr val="303F67">
                          <a:alpha val="0"/>
                        </a:srgbClr>
                      </a:solidFill>
                      <a:prstDash val="solid"/>
                      <a:round/>
                      <a:headEnd len="sm" w="sm" type="none"/>
                      <a:tailEnd len="sm" w="sm" type="none"/>
                    </a:lnR>
                    <a:lnT cap="flat" cmpd="sng" w="28575">
                      <a:solidFill>
                        <a:srgbClr val="303F67">
                          <a:alpha val="0"/>
                        </a:srgbClr>
                      </a:solidFill>
                      <a:prstDash val="solid"/>
                      <a:round/>
                      <a:headEnd len="sm" w="sm" type="none"/>
                      <a:tailEnd len="sm" w="sm" type="none"/>
                    </a:lnT>
                    <a:lnB cap="flat" cmpd="sng" w="28575">
                      <a:solidFill>
                        <a:srgbClr val="303F67">
                          <a:alpha val="0"/>
                        </a:srgbClr>
                      </a:solidFill>
                      <a:prstDash val="solid"/>
                      <a:round/>
                      <a:headEnd len="sm" w="sm" type="none"/>
                      <a:tailEnd len="sm" w="sm" type="none"/>
                    </a:lnB>
                    <a:solidFill>
                      <a:srgbClr val="FFE599"/>
                    </a:solidFill>
                  </a:tcPr>
                </a:tc>
                <a:tc>
                  <a:txBody>
                    <a:bodyPr/>
                    <a:lstStyle/>
                    <a:p>
                      <a:pPr indent="0" lvl="0" marL="0" rtl="0" algn="l">
                        <a:lnSpc>
                          <a:spcPct val="115000"/>
                        </a:lnSpc>
                        <a:spcBef>
                          <a:spcPts val="0"/>
                        </a:spcBef>
                        <a:spcAft>
                          <a:spcPts val="0"/>
                        </a:spcAft>
                        <a:buNone/>
                      </a:pPr>
                      <a:r>
                        <a:rPr lang="en" sz="1600">
                          <a:solidFill>
                            <a:srgbClr val="303F67"/>
                          </a:solidFill>
                          <a:latin typeface="Lato"/>
                          <a:ea typeface="Lato"/>
                          <a:cs typeface="Lato"/>
                          <a:sym typeface="Lato"/>
                        </a:rPr>
                        <a:t>Single payment to fund</a:t>
                      </a:r>
                      <a:endParaRPr sz="1600">
                        <a:solidFill>
                          <a:srgbClr val="303F67"/>
                        </a:solidFill>
                        <a:latin typeface="Lato"/>
                        <a:ea typeface="Lato"/>
                        <a:cs typeface="Lato"/>
                        <a:sym typeface="Lato"/>
                      </a:endParaRPr>
                    </a:p>
                  </a:txBody>
                  <a:tcPr marT="19050" marB="19050" marR="28575" marL="28575" anchor="b">
                    <a:lnL cap="flat" cmpd="sng" w="28575">
                      <a:solidFill>
                        <a:srgbClr val="303F67">
                          <a:alpha val="0"/>
                        </a:srgbClr>
                      </a:solidFill>
                      <a:prstDash val="solid"/>
                      <a:round/>
                      <a:headEnd len="sm" w="sm" type="none"/>
                      <a:tailEnd len="sm" w="sm" type="none"/>
                    </a:lnL>
                    <a:lnR cap="flat" cmpd="sng" w="28575">
                      <a:solidFill>
                        <a:srgbClr val="303F67">
                          <a:alpha val="0"/>
                        </a:srgbClr>
                      </a:solidFill>
                      <a:prstDash val="solid"/>
                      <a:round/>
                      <a:headEnd len="sm" w="sm" type="none"/>
                      <a:tailEnd len="sm" w="sm" type="none"/>
                    </a:lnR>
                    <a:lnT cap="flat" cmpd="sng" w="28575">
                      <a:solidFill>
                        <a:srgbClr val="303F67">
                          <a:alpha val="0"/>
                        </a:srgbClr>
                      </a:solidFill>
                      <a:prstDash val="solid"/>
                      <a:round/>
                      <a:headEnd len="sm" w="sm" type="none"/>
                      <a:tailEnd len="sm" w="sm" type="none"/>
                    </a:lnT>
                    <a:lnB cap="flat" cmpd="sng" w="28575">
                      <a:solidFill>
                        <a:srgbClr val="303F67">
                          <a:alpha val="0"/>
                        </a:srgbClr>
                      </a:solidFill>
                      <a:prstDash val="solid"/>
                      <a:round/>
                      <a:headEnd len="sm" w="sm" type="none"/>
                      <a:tailEnd len="sm" w="sm" type="none"/>
                    </a:lnB>
                    <a:solidFill>
                      <a:srgbClr val="FFE599"/>
                    </a:solidFill>
                  </a:tcPr>
                </a:tc>
              </a:tr>
              <a:tr h="486800">
                <a:tc>
                  <a:txBody>
                    <a:bodyPr/>
                    <a:lstStyle/>
                    <a:p>
                      <a:pPr indent="0" lvl="0" marL="0" rtl="0" algn="l">
                        <a:lnSpc>
                          <a:spcPct val="115000"/>
                        </a:lnSpc>
                        <a:spcBef>
                          <a:spcPts val="0"/>
                        </a:spcBef>
                        <a:spcAft>
                          <a:spcPts val="0"/>
                        </a:spcAft>
                        <a:buNone/>
                      </a:pPr>
                      <a:r>
                        <a:rPr b="1" lang="en" sz="1600">
                          <a:solidFill>
                            <a:srgbClr val="303F67"/>
                          </a:solidFill>
                          <a:latin typeface="Lato"/>
                          <a:ea typeface="Lato"/>
                          <a:cs typeface="Lato"/>
                          <a:sym typeface="Lato"/>
                        </a:rPr>
                        <a:t>Who Earns $.01</a:t>
                      </a:r>
                      <a:endParaRPr b="1" sz="1600">
                        <a:solidFill>
                          <a:srgbClr val="303F67"/>
                        </a:solidFill>
                        <a:latin typeface="Lato"/>
                        <a:ea typeface="Lato"/>
                        <a:cs typeface="Lato"/>
                        <a:sym typeface="Lato"/>
                      </a:endParaRPr>
                    </a:p>
                  </a:txBody>
                  <a:tcPr marT="19050" marB="19050" marR="28575" marL="28575" anchor="b">
                    <a:lnL cap="flat" cmpd="sng" w="28575">
                      <a:solidFill>
                        <a:srgbClr val="303F67">
                          <a:alpha val="0"/>
                        </a:srgbClr>
                      </a:solidFill>
                      <a:prstDash val="solid"/>
                      <a:round/>
                      <a:headEnd len="sm" w="sm" type="none"/>
                      <a:tailEnd len="sm" w="sm" type="none"/>
                    </a:lnL>
                    <a:lnR cap="flat" cmpd="sng" w="28575">
                      <a:solidFill>
                        <a:srgbClr val="303F67">
                          <a:alpha val="0"/>
                        </a:srgbClr>
                      </a:solidFill>
                      <a:prstDash val="solid"/>
                      <a:round/>
                      <a:headEnd len="sm" w="sm" type="none"/>
                      <a:tailEnd len="sm" w="sm" type="none"/>
                    </a:lnR>
                    <a:lnT cap="flat" cmpd="sng" w="28575">
                      <a:solidFill>
                        <a:srgbClr val="303F67">
                          <a:alpha val="0"/>
                        </a:srgbClr>
                      </a:solidFill>
                      <a:prstDash val="solid"/>
                      <a:round/>
                      <a:headEnd len="sm" w="sm" type="none"/>
                      <a:tailEnd len="sm" w="sm" type="none"/>
                    </a:lnT>
                    <a:lnB cap="flat" cmpd="sng" w="28575">
                      <a:solidFill>
                        <a:srgbClr val="303F67">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600">
                          <a:solidFill>
                            <a:srgbClr val="303F67"/>
                          </a:solidFill>
                          <a:latin typeface="Lato"/>
                          <a:ea typeface="Lato"/>
                          <a:cs typeface="Lato"/>
                          <a:sym typeface="Lato"/>
                        </a:rPr>
                        <a:t>Project developer</a:t>
                      </a:r>
                      <a:endParaRPr sz="1600">
                        <a:solidFill>
                          <a:srgbClr val="303F67"/>
                        </a:solidFill>
                        <a:latin typeface="Lato"/>
                        <a:ea typeface="Lato"/>
                        <a:cs typeface="Lato"/>
                        <a:sym typeface="Lato"/>
                      </a:endParaRPr>
                    </a:p>
                  </a:txBody>
                  <a:tcPr marT="19050" marB="19050" marR="28575" marL="28575" anchor="b">
                    <a:lnL cap="flat" cmpd="sng" w="28575">
                      <a:solidFill>
                        <a:srgbClr val="303F67">
                          <a:alpha val="0"/>
                        </a:srgbClr>
                      </a:solidFill>
                      <a:prstDash val="solid"/>
                      <a:round/>
                      <a:headEnd len="sm" w="sm" type="none"/>
                      <a:tailEnd len="sm" w="sm" type="none"/>
                    </a:lnL>
                    <a:lnR cap="flat" cmpd="sng" w="28575">
                      <a:solidFill>
                        <a:srgbClr val="303F67">
                          <a:alpha val="0"/>
                        </a:srgbClr>
                      </a:solidFill>
                      <a:prstDash val="solid"/>
                      <a:round/>
                      <a:headEnd len="sm" w="sm" type="none"/>
                      <a:tailEnd len="sm" w="sm" type="none"/>
                    </a:lnR>
                    <a:lnT cap="flat" cmpd="sng" w="28575">
                      <a:solidFill>
                        <a:srgbClr val="303F67">
                          <a:alpha val="0"/>
                        </a:srgbClr>
                      </a:solidFill>
                      <a:prstDash val="solid"/>
                      <a:round/>
                      <a:headEnd len="sm" w="sm" type="none"/>
                      <a:tailEnd len="sm" w="sm" type="none"/>
                    </a:lnT>
                    <a:lnB cap="flat" cmpd="sng" w="28575">
                      <a:solidFill>
                        <a:srgbClr val="303F67">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600">
                          <a:solidFill>
                            <a:srgbClr val="303F67"/>
                          </a:solidFill>
                          <a:latin typeface="Lato"/>
                          <a:ea typeface="Lato"/>
                          <a:cs typeface="Lato"/>
                          <a:sym typeface="Lato"/>
                        </a:rPr>
                        <a:t>Project developer and Fund</a:t>
                      </a:r>
                      <a:endParaRPr sz="1600">
                        <a:solidFill>
                          <a:srgbClr val="303F67"/>
                        </a:solidFill>
                        <a:latin typeface="Lato"/>
                        <a:ea typeface="Lato"/>
                        <a:cs typeface="Lato"/>
                        <a:sym typeface="Lato"/>
                      </a:endParaRPr>
                    </a:p>
                  </a:txBody>
                  <a:tcPr marT="19050" marB="19050" marR="28575" marL="28575" anchor="b">
                    <a:lnL cap="flat" cmpd="sng" w="28575">
                      <a:solidFill>
                        <a:srgbClr val="303F67">
                          <a:alpha val="0"/>
                        </a:srgbClr>
                      </a:solidFill>
                      <a:prstDash val="solid"/>
                      <a:round/>
                      <a:headEnd len="sm" w="sm" type="none"/>
                      <a:tailEnd len="sm" w="sm" type="none"/>
                    </a:lnL>
                    <a:lnR cap="flat" cmpd="sng" w="28575">
                      <a:solidFill>
                        <a:srgbClr val="303F67">
                          <a:alpha val="0"/>
                        </a:srgbClr>
                      </a:solidFill>
                      <a:prstDash val="solid"/>
                      <a:round/>
                      <a:headEnd len="sm" w="sm" type="none"/>
                      <a:tailEnd len="sm" w="sm" type="none"/>
                    </a:lnR>
                    <a:lnT cap="flat" cmpd="sng" w="28575">
                      <a:solidFill>
                        <a:srgbClr val="303F67">
                          <a:alpha val="0"/>
                        </a:srgbClr>
                      </a:solidFill>
                      <a:prstDash val="solid"/>
                      <a:round/>
                      <a:headEnd len="sm" w="sm" type="none"/>
                      <a:tailEnd len="sm" w="sm" type="none"/>
                    </a:lnT>
                    <a:lnB cap="flat" cmpd="sng" w="28575">
                      <a:solidFill>
                        <a:srgbClr val="303F67">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600">
                          <a:solidFill>
                            <a:srgbClr val="303F67"/>
                          </a:solidFill>
                          <a:latin typeface="Lato"/>
                          <a:ea typeface="Lato"/>
                          <a:cs typeface="Lato"/>
                          <a:sym typeface="Lato"/>
                        </a:rPr>
                        <a:t>Fund</a:t>
                      </a:r>
                      <a:endParaRPr sz="1600">
                        <a:solidFill>
                          <a:srgbClr val="303F67"/>
                        </a:solidFill>
                        <a:latin typeface="Lato"/>
                        <a:ea typeface="Lato"/>
                        <a:cs typeface="Lato"/>
                        <a:sym typeface="Lato"/>
                      </a:endParaRPr>
                    </a:p>
                  </a:txBody>
                  <a:tcPr marT="19050" marB="19050" marR="28575" marL="28575" anchor="b">
                    <a:lnL cap="flat" cmpd="sng" w="28575">
                      <a:solidFill>
                        <a:srgbClr val="303F67">
                          <a:alpha val="0"/>
                        </a:srgbClr>
                      </a:solidFill>
                      <a:prstDash val="solid"/>
                      <a:round/>
                      <a:headEnd len="sm" w="sm" type="none"/>
                      <a:tailEnd len="sm" w="sm" type="none"/>
                    </a:lnL>
                    <a:lnR cap="flat" cmpd="sng" w="28575">
                      <a:solidFill>
                        <a:srgbClr val="303F67">
                          <a:alpha val="0"/>
                        </a:srgbClr>
                      </a:solidFill>
                      <a:prstDash val="solid"/>
                      <a:round/>
                      <a:headEnd len="sm" w="sm" type="none"/>
                      <a:tailEnd len="sm" w="sm" type="none"/>
                    </a:lnR>
                    <a:lnT cap="flat" cmpd="sng" w="28575">
                      <a:solidFill>
                        <a:srgbClr val="303F67">
                          <a:alpha val="0"/>
                        </a:srgbClr>
                      </a:solidFill>
                      <a:prstDash val="solid"/>
                      <a:round/>
                      <a:headEnd len="sm" w="sm" type="none"/>
                      <a:tailEnd len="sm" w="sm" type="none"/>
                    </a:lnT>
                    <a:lnB cap="flat" cmpd="sng" w="28575">
                      <a:solidFill>
                        <a:srgbClr val="303F67">
                          <a:alpha val="0"/>
                        </a:srgbClr>
                      </a:solidFill>
                      <a:prstDash val="solid"/>
                      <a:round/>
                      <a:headEnd len="sm" w="sm" type="none"/>
                      <a:tailEnd len="sm" w="sm" type="none"/>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8"/>
          <p:cNvSpPr txBox="1"/>
          <p:nvPr/>
        </p:nvSpPr>
        <p:spPr>
          <a:xfrm>
            <a:off x="308950" y="0"/>
            <a:ext cx="88350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b="1" lang="en" sz="3600">
                <a:solidFill>
                  <a:srgbClr val="333C6B"/>
                </a:solidFill>
                <a:latin typeface="Lato"/>
                <a:ea typeface="Lato"/>
                <a:cs typeface="Lato"/>
                <a:sym typeface="Lato"/>
              </a:rPr>
              <a:t>Fund Outreach</a:t>
            </a:r>
            <a:endParaRPr b="0" i="0" sz="1400" u="none" cap="none" strike="noStrike">
              <a:solidFill>
                <a:srgbClr val="000000"/>
              </a:solidFill>
              <a:latin typeface="Arial"/>
              <a:ea typeface="Arial"/>
              <a:cs typeface="Arial"/>
              <a:sym typeface="Arial"/>
            </a:endParaRPr>
          </a:p>
        </p:txBody>
      </p:sp>
      <p:pic>
        <p:nvPicPr>
          <p:cNvPr id="231" name="Google Shape;231;p38"/>
          <p:cNvPicPr preferRelativeResize="0"/>
          <p:nvPr/>
        </p:nvPicPr>
        <p:blipFill>
          <a:blip r:embed="rId3">
            <a:alphaModFix amt="75000"/>
          </a:blip>
          <a:stretch>
            <a:fillRect/>
          </a:stretch>
        </p:blipFill>
        <p:spPr>
          <a:xfrm>
            <a:off x="-1296225" y="874798"/>
            <a:ext cx="6404628" cy="4268700"/>
          </a:xfrm>
          <a:prstGeom prst="rect">
            <a:avLst/>
          </a:prstGeom>
          <a:noFill/>
          <a:ln>
            <a:noFill/>
          </a:ln>
        </p:spPr>
      </p:pic>
      <p:sp>
        <p:nvSpPr>
          <p:cNvPr id="232" name="Google Shape;232;p38"/>
          <p:cNvSpPr txBox="1"/>
          <p:nvPr>
            <p:ph type="title"/>
          </p:nvPr>
        </p:nvSpPr>
        <p:spPr>
          <a:xfrm>
            <a:off x="3927500" y="220200"/>
            <a:ext cx="4926300" cy="4703100"/>
          </a:xfrm>
          <a:prstGeom prst="rect">
            <a:avLst/>
          </a:prstGeom>
          <a:solidFill>
            <a:srgbClr val="38761D"/>
          </a:solid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en" sz="2300">
                <a:solidFill>
                  <a:schemeClr val="lt1"/>
                </a:solidFill>
              </a:rPr>
              <a:t>To Bidders:</a:t>
            </a:r>
            <a:endParaRPr sz="2300">
              <a:solidFill>
                <a:schemeClr val="lt1"/>
              </a:solidFill>
            </a:endParaRPr>
          </a:p>
          <a:p>
            <a:pPr indent="-374650" lvl="0" marL="457200" rtl="0" algn="l">
              <a:lnSpc>
                <a:spcPct val="107916"/>
              </a:lnSpc>
              <a:spcBef>
                <a:spcPts val="800"/>
              </a:spcBef>
              <a:spcAft>
                <a:spcPts val="0"/>
              </a:spcAft>
              <a:buClr>
                <a:schemeClr val="lt1"/>
              </a:buClr>
              <a:buSzPts val="2300"/>
              <a:buChar char="●"/>
            </a:pPr>
            <a:r>
              <a:rPr b="0" lang="en" sz="2300">
                <a:solidFill>
                  <a:schemeClr val="lt1"/>
                </a:solidFill>
              </a:rPr>
              <a:t>Direct email</a:t>
            </a:r>
            <a:endParaRPr b="0" sz="2300">
              <a:solidFill>
                <a:schemeClr val="lt1"/>
              </a:solidFill>
            </a:endParaRPr>
          </a:p>
          <a:p>
            <a:pPr indent="-374650" lvl="0" marL="457200" rtl="0" algn="l">
              <a:lnSpc>
                <a:spcPct val="107916"/>
              </a:lnSpc>
              <a:spcBef>
                <a:spcPts val="0"/>
              </a:spcBef>
              <a:spcAft>
                <a:spcPts val="0"/>
              </a:spcAft>
              <a:buClr>
                <a:schemeClr val="lt1"/>
              </a:buClr>
              <a:buSzPts val="2300"/>
              <a:buChar char="●"/>
            </a:pPr>
            <a:r>
              <a:rPr b="0" lang="en" sz="2300">
                <a:solidFill>
                  <a:schemeClr val="lt1"/>
                </a:solidFill>
              </a:rPr>
              <a:t>Meeting presentations</a:t>
            </a:r>
            <a:endParaRPr b="0" sz="2300">
              <a:solidFill>
                <a:schemeClr val="lt1"/>
              </a:solidFill>
            </a:endParaRPr>
          </a:p>
          <a:p>
            <a:pPr indent="-374650" lvl="0" marL="457200" rtl="0" algn="l">
              <a:lnSpc>
                <a:spcPct val="107916"/>
              </a:lnSpc>
              <a:spcBef>
                <a:spcPts val="0"/>
              </a:spcBef>
              <a:spcAft>
                <a:spcPts val="0"/>
              </a:spcAft>
              <a:buClr>
                <a:schemeClr val="lt1"/>
              </a:buClr>
              <a:buSzPts val="2300"/>
              <a:buChar char="●"/>
            </a:pPr>
            <a:r>
              <a:rPr b="0" lang="en" sz="2300">
                <a:solidFill>
                  <a:schemeClr val="lt1"/>
                </a:solidFill>
              </a:rPr>
              <a:t>Member associations</a:t>
            </a:r>
            <a:endParaRPr b="0" sz="2300">
              <a:solidFill>
                <a:schemeClr val="lt1"/>
              </a:solidFill>
            </a:endParaRPr>
          </a:p>
          <a:p>
            <a:pPr indent="0" lvl="0" marL="0" rtl="0" algn="l">
              <a:lnSpc>
                <a:spcPct val="107916"/>
              </a:lnSpc>
              <a:spcBef>
                <a:spcPts val="800"/>
              </a:spcBef>
              <a:spcAft>
                <a:spcPts val="0"/>
              </a:spcAft>
              <a:buNone/>
            </a:pPr>
            <a:r>
              <a:rPr lang="en" sz="2300">
                <a:solidFill>
                  <a:schemeClr val="lt1"/>
                </a:solidFill>
              </a:rPr>
              <a:t>To Landowners:</a:t>
            </a:r>
            <a:endParaRPr sz="2300">
              <a:solidFill>
                <a:schemeClr val="lt1"/>
              </a:solidFill>
            </a:endParaRPr>
          </a:p>
          <a:p>
            <a:pPr indent="-374650" lvl="0" marL="457200" rtl="0" algn="l">
              <a:lnSpc>
                <a:spcPct val="107916"/>
              </a:lnSpc>
              <a:spcBef>
                <a:spcPts val="800"/>
              </a:spcBef>
              <a:spcAft>
                <a:spcPts val="0"/>
              </a:spcAft>
              <a:buClr>
                <a:schemeClr val="lt1"/>
              </a:buClr>
              <a:buSzPts val="2300"/>
              <a:buChar char="●"/>
            </a:pPr>
            <a:r>
              <a:rPr b="0" lang="en" sz="2300">
                <a:solidFill>
                  <a:schemeClr val="lt1"/>
                </a:solidFill>
              </a:rPr>
              <a:t>Most done by bidders</a:t>
            </a:r>
            <a:endParaRPr b="0" sz="2300">
              <a:solidFill>
                <a:schemeClr val="lt1"/>
              </a:solidFill>
            </a:endParaRPr>
          </a:p>
          <a:p>
            <a:pPr indent="-374650" lvl="0" marL="457200" rtl="0" algn="l">
              <a:lnSpc>
                <a:spcPct val="107916"/>
              </a:lnSpc>
              <a:spcBef>
                <a:spcPts val="0"/>
              </a:spcBef>
              <a:spcAft>
                <a:spcPts val="0"/>
              </a:spcAft>
              <a:buClr>
                <a:schemeClr val="lt1"/>
              </a:buClr>
              <a:buSzPts val="2300"/>
              <a:buChar char="●"/>
            </a:pPr>
            <a:r>
              <a:rPr b="0" lang="en" sz="2300">
                <a:solidFill>
                  <a:schemeClr val="lt1"/>
                </a:solidFill>
              </a:rPr>
              <a:t>Trade associations</a:t>
            </a:r>
            <a:endParaRPr b="0" sz="2300">
              <a:solidFill>
                <a:schemeClr val="lt1"/>
              </a:solidFill>
            </a:endParaRPr>
          </a:p>
          <a:p>
            <a:pPr indent="-374650" lvl="0" marL="457200" rtl="0" algn="l">
              <a:lnSpc>
                <a:spcPct val="107916"/>
              </a:lnSpc>
              <a:spcBef>
                <a:spcPts val="0"/>
              </a:spcBef>
              <a:spcAft>
                <a:spcPts val="0"/>
              </a:spcAft>
              <a:buClr>
                <a:schemeClr val="lt1"/>
              </a:buClr>
              <a:buSzPts val="2300"/>
              <a:buChar char="●"/>
            </a:pPr>
            <a:r>
              <a:rPr b="0" lang="en" sz="2300">
                <a:solidFill>
                  <a:schemeClr val="lt1"/>
                </a:solidFill>
              </a:rPr>
              <a:t>County farm bureaus</a:t>
            </a:r>
            <a:endParaRPr b="0" sz="2300">
              <a:solidFill>
                <a:schemeClr val="lt1"/>
              </a:solidFill>
            </a:endParaRPr>
          </a:p>
          <a:p>
            <a:pPr indent="-374650" lvl="0" marL="457200" rtl="0" algn="l">
              <a:lnSpc>
                <a:spcPct val="107916"/>
              </a:lnSpc>
              <a:spcBef>
                <a:spcPts val="0"/>
              </a:spcBef>
              <a:spcAft>
                <a:spcPts val="0"/>
              </a:spcAft>
              <a:buClr>
                <a:schemeClr val="lt1"/>
              </a:buClr>
              <a:buSzPts val="2300"/>
              <a:buChar char="●"/>
            </a:pPr>
            <a:r>
              <a:rPr b="0" lang="en" sz="2300">
                <a:solidFill>
                  <a:schemeClr val="lt1"/>
                </a:solidFill>
              </a:rPr>
              <a:t>Grain Producers Assn</a:t>
            </a:r>
            <a:endParaRPr b="0" sz="2300">
              <a:solidFill>
                <a:schemeClr val="lt1"/>
              </a:solidFill>
            </a:endParaRPr>
          </a:p>
          <a:p>
            <a:pPr indent="-374650" lvl="0" marL="457200" rtl="0" algn="l">
              <a:lnSpc>
                <a:spcPct val="107916"/>
              </a:lnSpc>
              <a:spcBef>
                <a:spcPts val="0"/>
              </a:spcBef>
              <a:spcAft>
                <a:spcPts val="0"/>
              </a:spcAft>
              <a:buClr>
                <a:schemeClr val="lt1"/>
              </a:buClr>
              <a:buSzPts val="2300"/>
              <a:buChar char="●"/>
            </a:pPr>
            <a:r>
              <a:rPr b="0" lang="en" sz="2300">
                <a:solidFill>
                  <a:schemeClr val="lt1"/>
                </a:solidFill>
              </a:rPr>
              <a:t>NRCS</a:t>
            </a:r>
            <a:endParaRPr b="0" sz="2300">
              <a:solidFill>
                <a:schemeClr val="lt1"/>
              </a:solidFill>
            </a:endParaRPr>
          </a:p>
          <a:p>
            <a:pPr indent="-374650" lvl="0" marL="457200" rtl="0" algn="l">
              <a:lnSpc>
                <a:spcPct val="107916"/>
              </a:lnSpc>
              <a:spcBef>
                <a:spcPts val="0"/>
              </a:spcBef>
              <a:spcAft>
                <a:spcPts val="0"/>
              </a:spcAft>
              <a:buClr>
                <a:schemeClr val="lt1"/>
              </a:buClr>
              <a:buSzPts val="2300"/>
              <a:buChar char="●"/>
            </a:pPr>
            <a:r>
              <a:rPr b="0" lang="en" sz="2300">
                <a:solidFill>
                  <a:schemeClr val="lt1"/>
                </a:solidFill>
              </a:rPr>
              <a:t>UMD Extension</a:t>
            </a:r>
            <a:endParaRPr b="0" sz="2300">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9"/>
          <p:cNvSpPr txBox="1"/>
          <p:nvPr>
            <p:ph type="title"/>
          </p:nvPr>
        </p:nvSpPr>
        <p:spPr>
          <a:xfrm>
            <a:off x="298950" y="854300"/>
            <a:ext cx="8546100" cy="39429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Clr>
                <a:schemeClr val="dk1"/>
              </a:buClr>
              <a:buSzPts val="1100"/>
              <a:buFont typeface="Arial"/>
              <a:buNone/>
            </a:pPr>
            <a:r>
              <a:rPr b="0" lang="en" sz="1100">
                <a:solidFill>
                  <a:schemeClr val="dk1"/>
                </a:solidFill>
              </a:rPr>
              <a:t>Contracts issued under this fund will utilize the </a:t>
            </a:r>
            <a:r>
              <a:rPr lang="en" sz="1100">
                <a:solidFill>
                  <a:schemeClr val="dk1"/>
                </a:solidFill>
              </a:rPr>
              <a:t>Full Delivery approach</a:t>
            </a:r>
            <a:r>
              <a:rPr b="0" lang="en" sz="1100">
                <a:solidFill>
                  <a:schemeClr val="dk1"/>
                </a:solidFill>
              </a:rPr>
              <a:t> where the contractor takes responsibility for all elements of the project from design to maintenance. Payment is contingent on the contractor delivering verified acres of riparian forest buffers established. </a:t>
            </a:r>
            <a:endParaRPr b="0" sz="1100">
              <a:solidFill>
                <a:schemeClr val="dk1"/>
              </a:solidFill>
            </a:endParaRPr>
          </a:p>
          <a:p>
            <a:pPr indent="0" lvl="0" marL="0" rtl="0" algn="l">
              <a:lnSpc>
                <a:spcPct val="107916"/>
              </a:lnSpc>
              <a:spcBef>
                <a:spcPts val="800"/>
              </a:spcBef>
              <a:spcAft>
                <a:spcPts val="0"/>
              </a:spcAft>
              <a:buNone/>
            </a:pPr>
            <a:r>
              <a:rPr b="0" lang="en" sz="1100">
                <a:solidFill>
                  <a:schemeClr val="dk1"/>
                </a:solidFill>
              </a:rPr>
              <a:t>At the end of each phase, verification of the outcome will be assessed. </a:t>
            </a:r>
            <a:endParaRPr b="0" sz="1100">
              <a:solidFill>
                <a:schemeClr val="dk1"/>
              </a:solidFill>
            </a:endParaRPr>
          </a:p>
          <a:p>
            <a:pPr indent="0" lvl="0" marL="0" rtl="0" algn="l">
              <a:lnSpc>
                <a:spcPct val="107916"/>
              </a:lnSpc>
              <a:spcBef>
                <a:spcPts val="800"/>
              </a:spcBef>
              <a:spcAft>
                <a:spcPts val="0"/>
              </a:spcAft>
              <a:buNone/>
            </a:pPr>
            <a:r>
              <a:t/>
            </a:r>
            <a:endParaRPr b="0" sz="1100">
              <a:solidFill>
                <a:schemeClr val="dk1"/>
              </a:solidFill>
            </a:endParaRPr>
          </a:p>
          <a:p>
            <a:pPr indent="0" lvl="0" marL="0" rtl="0" algn="l">
              <a:lnSpc>
                <a:spcPct val="107916"/>
              </a:lnSpc>
              <a:spcBef>
                <a:spcPts val="800"/>
              </a:spcBef>
              <a:spcAft>
                <a:spcPts val="0"/>
              </a:spcAft>
              <a:buNone/>
            </a:pPr>
            <a:r>
              <a:t/>
            </a:r>
            <a:endParaRPr b="0" sz="1100">
              <a:solidFill>
                <a:schemeClr val="dk1"/>
              </a:solidFill>
            </a:endParaRPr>
          </a:p>
          <a:p>
            <a:pPr indent="0" lvl="0" marL="0" rtl="0" algn="l">
              <a:lnSpc>
                <a:spcPct val="107916"/>
              </a:lnSpc>
              <a:spcBef>
                <a:spcPts val="800"/>
              </a:spcBef>
              <a:spcAft>
                <a:spcPts val="800"/>
              </a:spcAft>
              <a:buClr>
                <a:schemeClr val="dk1"/>
              </a:buClr>
              <a:buSzPts val="1100"/>
              <a:buFont typeface="Arial"/>
              <a:buNone/>
            </a:pPr>
            <a:r>
              <a:t/>
            </a:r>
            <a:endParaRPr b="0" sz="1100">
              <a:solidFill>
                <a:schemeClr val="dk1"/>
              </a:solidFill>
            </a:endParaRPr>
          </a:p>
        </p:txBody>
      </p:sp>
      <p:sp>
        <p:nvSpPr>
          <p:cNvPr id="238" name="Google Shape;238;p39"/>
          <p:cNvSpPr txBox="1"/>
          <p:nvPr/>
        </p:nvSpPr>
        <p:spPr>
          <a:xfrm>
            <a:off x="0" y="0"/>
            <a:ext cx="91440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600"/>
              <a:buFont typeface="Arial"/>
              <a:buNone/>
            </a:pPr>
            <a:r>
              <a:rPr b="1" lang="en" sz="3600">
                <a:solidFill>
                  <a:srgbClr val="333C6B"/>
                </a:solidFill>
                <a:latin typeface="Lato"/>
                <a:ea typeface="Lato"/>
                <a:cs typeface="Lato"/>
                <a:sym typeface="Lato"/>
              </a:rPr>
              <a:t>Sample Agreement </a:t>
            </a:r>
            <a:endParaRPr b="0" i="0" sz="1400" u="none" cap="none" strike="noStrike">
              <a:solidFill>
                <a:srgbClr val="000000"/>
              </a:solidFill>
              <a:latin typeface="Arial"/>
              <a:ea typeface="Arial"/>
              <a:cs typeface="Arial"/>
              <a:sym typeface="Arial"/>
            </a:endParaRPr>
          </a:p>
        </p:txBody>
      </p:sp>
      <p:sp>
        <p:nvSpPr>
          <p:cNvPr id="239" name="Google Shape;239;p39"/>
          <p:cNvSpPr txBox="1"/>
          <p:nvPr/>
        </p:nvSpPr>
        <p:spPr>
          <a:xfrm>
            <a:off x="5143500" y="1630575"/>
            <a:ext cx="3609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graphicFrame>
        <p:nvGraphicFramePr>
          <p:cNvPr id="240" name="Google Shape;240;p39"/>
          <p:cNvGraphicFramePr/>
          <p:nvPr/>
        </p:nvGraphicFramePr>
        <p:xfrm>
          <a:off x="2113925" y="2201725"/>
          <a:ext cx="3000000" cy="3000000"/>
        </p:xfrm>
        <a:graphic>
          <a:graphicData uri="http://schemas.openxmlformats.org/drawingml/2006/table">
            <a:tbl>
              <a:tblPr>
                <a:noFill/>
                <a:tableStyleId>{8A2AE6B1-534D-46BC-8E2E-6C82533815E0}</a:tableStyleId>
              </a:tblPr>
              <a:tblGrid>
                <a:gridCol w="925675"/>
                <a:gridCol w="3014450"/>
                <a:gridCol w="1461925"/>
              </a:tblGrid>
              <a:tr h="381000">
                <a:tc>
                  <a:txBody>
                    <a:bodyPr/>
                    <a:lstStyle/>
                    <a:p>
                      <a:pPr indent="0" lvl="0" marL="0" rtl="0" algn="l">
                        <a:spcBef>
                          <a:spcPts val="0"/>
                        </a:spcBef>
                        <a:spcAft>
                          <a:spcPts val="0"/>
                        </a:spcAft>
                        <a:buNone/>
                      </a:pPr>
                      <a:r>
                        <a:rPr lang="en">
                          <a:solidFill>
                            <a:schemeClr val="lt1"/>
                          </a:solidFill>
                        </a:rPr>
                        <a:t>Phase</a:t>
                      </a:r>
                      <a:endParaRPr>
                        <a:solidFill>
                          <a:schemeClr val="lt1"/>
                        </a:solidFill>
                      </a:endParaRPr>
                    </a:p>
                  </a:txBody>
                  <a:tcPr marT="91425" marB="91425" marR="91425" marL="91425">
                    <a:solidFill>
                      <a:srgbClr val="303F67"/>
                    </a:solidFill>
                  </a:tcPr>
                </a:tc>
                <a:tc>
                  <a:txBody>
                    <a:bodyPr/>
                    <a:lstStyle/>
                    <a:p>
                      <a:pPr indent="0" lvl="0" marL="0" rtl="0" algn="l">
                        <a:spcBef>
                          <a:spcPts val="0"/>
                        </a:spcBef>
                        <a:spcAft>
                          <a:spcPts val="0"/>
                        </a:spcAft>
                        <a:buNone/>
                      </a:pPr>
                      <a:r>
                        <a:rPr lang="en">
                          <a:solidFill>
                            <a:schemeClr val="lt1"/>
                          </a:solidFill>
                        </a:rPr>
                        <a:t>Activity</a:t>
                      </a:r>
                      <a:endParaRPr>
                        <a:solidFill>
                          <a:schemeClr val="lt1"/>
                        </a:solidFill>
                      </a:endParaRPr>
                    </a:p>
                  </a:txBody>
                  <a:tcPr marT="91425" marB="91425" marR="91425" marL="91425">
                    <a:solidFill>
                      <a:srgbClr val="303F67"/>
                    </a:solidFill>
                  </a:tcPr>
                </a:tc>
                <a:tc>
                  <a:txBody>
                    <a:bodyPr/>
                    <a:lstStyle/>
                    <a:p>
                      <a:pPr indent="0" lvl="0" marL="0" rtl="0" algn="l">
                        <a:spcBef>
                          <a:spcPts val="0"/>
                        </a:spcBef>
                        <a:spcAft>
                          <a:spcPts val="0"/>
                        </a:spcAft>
                        <a:buNone/>
                      </a:pPr>
                      <a:r>
                        <a:rPr lang="en">
                          <a:solidFill>
                            <a:schemeClr val="lt1"/>
                          </a:solidFill>
                        </a:rPr>
                        <a:t>Payment</a:t>
                      </a:r>
                      <a:endParaRPr>
                        <a:solidFill>
                          <a:schemeClr val="lt1"/>
                        </a:solidFill>
                      </a:endParaRPr>
                    </a:p>
                  </a:txBody>
                  <a:tcPr marT="91425" marB="91425" marR="91425" marL="91425">
                    <a:solidFill>
                      <a:srgbClr val="303F67"/>
                    </a:solidFill>
                  </a:tcPr>
                </a:tc>
              </a:tr>
              <a:tr h="381000">
                <a:tc>
                  <a:txBody>
                    <a:bodyPr/>
                    <a:lstStyle/>
                    <a:p>
                      <a:pPr indent="0" lvl="0" marL="0" rtl="0" algn="l">
                        <a:spcBef>
                          <a:spcPts val="0"/>
                        </a:spcBef>
                        <a:spcAft>
                          <a:spcPts val="0"/>
                        </a:spcAft>
                        <a:buNone/>
                      </a:pPr>
                      <a:r>
                        <a:rPr lang="en"/>
                        <a:t>I</a:t>
                      </a:r>
                      <a:endParaRPr/>
                    </a:p>
                  </a:txBody>
                  <a:tcPr marT="91425" marB="91425" marR="91425" marL="91425">
                    <a:solidFill>
                      <a:srgbClr val="D9EAD3"/>
                    </a:solidFill>
                  </a:tcPr>
                </a:tc>
                <a:tc>
                  <a:txBody>
                    <a:bodyPr/>
                    <a:lstStyle/>
                    <a:p>
                      <a:pPr indent="0" lvl="0" marL="0" rtl="0" algn="l">
                        <a:spcBef>
                          <a:spcPts val="0"/>
                        </a:spcBef>
                        <a:spcAft>
                          <a:spcPts val="0"/>
                        </a:spcAft>
                        <a:buNone/>
                      </a:pPr>
                      <a:r>
                        <a:rPr lang="en"/>
                        <a:t>Planting</a:t>
                      </a:r>
                      <a:endParaRPr/>
                    </a:p>
                  </a:txBody>
                  <a:tcPr marT="91425" marB="91425" marR="91425" marL="91425">
                    <a:solidFill>
                      <a:srgbClr val="D9EAD3"/>
                    </a:solidFill>
                  </a:tcPr>
                </a:tc>
                <a:tc>
                  <a:txBody>
                    <a:bodyPr/>
                    <a:lstStyle/>
                    <a:p>
                      <a:pPr indent="0" lvl="0" marL="0" rtl="0" algn="l">
                        <a:spcBef>
                          <a:spcPts val="0"/>
                        </a:spcBef>
                        <a:spcAft>
                          <a:spcPts val="0"/>
                        </a:spcAft>
                        <a:buNone/>
                      </a:pPr>
                      <a:r>
                        <a:rPr lang="en"/>
                        <a:t>30%</a:t>
                      </a:r>
                      <a:endParaRPr/>
                    </a:p>
                  </a:txBody>
                  <a:tcPr marT="91425" marB="91425" marR="91425" marL="91425">
                    <a:solidFill>
                      <a:srgbClr val="D9EAD3"/>
                    </a:solidFill>
                  </a:tcPr>
                </a:tc>
              </a:tr>
              <a:tr h="381000">
                <a:tc>
                  <a:txBody>
                    <a:bodyPr/>
                    <a:lstStyle/>
                    <a:p>
                      <a:pPr indent="0" lvl="0" marL="0" rtl="0" algn="l">
                        <a:spcBef>
                          <a:spcPts val="0"/>
                        </a:spcBef>
                        <a:spcAft>
                          <a:spcPts val="0"/>
                        </a:spcAft>
                        <a:buNone/>
                      </a:pPr>
                      <a:r>
                        <a:rPr lang="en"/>
                        <a:t>II</a:t>
                      </a:r>
                      <a:endParaRPr/>
                    </a:p>
                  </a:txBody>
                  <a:tcPr marT="91425" marB="91425" marR="91425" marL="91425">
                    <a:solidFill>
                      <a:srgbClr val="D9EAD3"/>
                    </a:solidFill>
                  </a:tcPr>
                </a:tc>
                <a:tc>
                  <a:txBody>
                    <a:bodyPr/>
                    <a:lstStyle/>
                    <a:p>
                      <a:pPr indent="0" lvl="0" marL="0" rtl="0" algn="l">
                        <a:spcBef>
                          <a:spcPts val="0"/>
                        </a:spcBef>
                        <a:spcAft>
                          <a:spcPts val="0"/>
                        </a:spcAft>
                        <a:buNone/>
                      </a:pPr>
                      <a:r>
                        <a:rPr lang="en"/>
                        <a:t>After 1-2 years of maintenance</a:t>
                      </a:r>
                      <a:endParaRPr/>
                    </a:p>
                  </a:txBody>
                  <a:tcPr marT="91425" marB="91425" marR="91425" marL="91425">
                    <a:solidFill>
                      <a:srgbClr val="D9EAD3"/>
                    </a:solidFill>
                  </a:tcPr>
                </a:tc>
                <a:tc>
                  <a:txBody>
                    <a:bodyPr/>
                    <a:lstStyle/>
                    <a:p>
                      <a:pPr indent="0" lvl="0" marL="0" rtl="0" algn="l">
                        <a:spcBef>
                          <a:spcPts val="0"/>
                        </a:spcBef>
                        <a:spcAft>
                          <a:spcPts val="0"/>
                        </a:spcAft>
                        <a:buNone/>
                      </a:pPr>
                      <a:r>
                        <a:rPr lang="en"/>
                        <a:t>30%</a:t>
                      </a:r>
                      <a:endParaRPr/>
                    </a:p>
                  </a:txBody>
                  <a:tcPr marT="91425" marB="91425" marR="91425" marL="91425">
                    <a:solidFill>
                      <a:srgbClr val="D9EAD3"/>
                    </a:solidFill>
                  </a:tcPr>
                </a:tc>
              </a:tr>
              <a:tr h="381000">
                <a:tc>
                  <a:txBody>
                    <a:bodyPr/>
                    <a:lstStyle/>
                    <a:p>
                      <a:pPr indent="0" lvl="0" marL="0" rtl="0" algn="l">
                        <a:spcBef>
                          <a:spcPts val="0"/>
                        </a:spcBef>
                        <a:spcAft>
                          <a:spcPts val="0"/>
                        </a:spcAft>
                        <a:buNone/>
                      </a:pPr>
                      <a:r>
                        <a:rPr lang="en"/>
                        <a:t>III</a:t>
                      </a:r>
                      <a:endParaRPr/>
                    </a:p>
                  </a:txBody>
                  <a:tcPr marT="91425" marB="91425" marR="91425" marL="91425">
                    <a:solidFill>
                      <a:srgbClr val="D9EAD3"/>
                    </a:solidFill>
                  </a:tcPr>
                </a:tc>
                <a:tc>
                  <a:txBody>
                    <a:bodyPr/>
                    <a:lstStyle/>
                    <a:p>
                      <a:pPr indent="0" lvl="0" marL="0" rtl="0" algn="l">
                        <a:spcBef>
                          <a:spcPts val="0"/>
                        </a:spcBef>
                        <a:spcAft>
                          <a:spcPts val="0"/>
                        </a:spcAft>
                        <a:buNone/>
                      </a:pPr>
                      <a:r>
                        <a:rPr lang="en"/>
                        <a:t>After 3 years of maintenance</a:t>
                      </a:r>
                      <a:endParaRPr/>
                    </a:p>
                  </a:txBody>
                  <a:tcPr marT="91425" marB="91425" marR="91425" marL="91425">
                    <a:solidFill>
                      <a:srgbClr val="D9EAD3"/>
                    </a:solidFill>
                  </a:tcPr>
                </a:tc>
                <a:tc>
                  <a:txBody>
                    <a:bodyPr/>
                    <a:lstStyle/>
                    <a:p>
                      <a:pPr indent="0" lvl="0" marL="0" rtl="0" algn="l">
                        <a:spcBef>
                          <a:spcPts val="0"/>
                        </a:spcBef>
                        <a:spcAft>
                          <a:spcPts val="0"/>
                        </a:spcAft>
                        <a:buNone/>
                      </a:pPr>
                      <a:r>
                        <a:rPr lang="en"/>
                        <a:t>40%</a:t>
                      </a:r>
                      <a:endParaRPr/>
                    </a:p>
                  </a:txBody>
                  <a:tcPr marT="91425" marB="91425" marR="91425" marL="91425">
                    <a:solidFill>
                      <a:srgbClr val="D9EAD3"/>
                    </a:solid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0"/>
          <p:cNvSpPr txBox="1"/>
          <p:nvPr/>
        </p:nvSpPr>
        <p:spPr>
          <a:xfrm>
            <a:off x="0" y="0"/>
            <a:ext cx="91440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600"/>
              <a:buFont typeface="Arial"/>
              <a:buNone/>
            </a:pPr>
            <a:r>
              <a:rPr b="1" lang="en" sz="3600">
                <a:solidFill>
                  <a:srgbClr val="333C6B"/>
                </a:solidFill>
                <a:latin typeface="Lato"/>
                <a:ea typeface="Lato"/>
                <a:cs typeface="Lato"/>
                <a:sym typeface="Lato"/>
              </a:rPr>
              <a:t>Price Assumptions</a:t>
            </a:r>
            <a:endParaRPr b="0" i="0" sz="1400" u="none" cap="none" strike="noStrike">
              <a:solidFill>
                <a:srgbClr val="000000"/>
              </a:solidFill>
              <a:latin typeface="Arial"/>
              <a:ea typeface="Arial"/>
              <a:cs typeface="Arial"/>
              <a:sym typeface="Arial"/>
            </a:endParaRPr>
          </a:p>
        </p:txBody>
      </p:sp>
      <p:graphicFrame>
        <p:nvGraphicFramePr>
          <p:cNvPr id="246" name="Google Shape;246;p40"/>
          <p:cNvGraphicFramePr/>
          <p:nvPr/>
        </p:nvGraphicFramePr>
        <p:xfrm>
          <a:off x="411175" y="950225"/>
          <a:ext cx="3000000" cy="3000000"/>
        </p:xfrm>
        <a:graphic>
          <a:graphicData uri="http://schemas.openxmlformats.org/drawingml/2006/table">
            <a:tbl>
              <a:tblPr>
                <a:noFill/>
                <a:tableStyleId>{75F8EB0E-13B8-410B-9C84-7F4E4BB05C44}</a:tableStyleId>
              </a:tblPr>
              <a:tblGrid>
                <a:gridCol w="2702550"/>
                <a:gridCol w="2187825"/>
                <a:gridCol w="1951925"/>
                <a:gridCol w="1345425"/>
              </a:tblGrid>
              <a:tr h="676825">
                <a:tc>
                  <a:txBody>
                    <a:bodyPr/>
                    <a:lstStyle/>
                    <a:p>
                      <a:pPr indent="0" lvl="0" marL="0" rtl="0" algn="l">
                        <a:lnSpc>
                          <a:spcPct val="115000"/>
                        </a:lnSpc>
                        <a:spcBef>
                          <a:spcPts val="0"/>
                        </a:spcBef>
                        <a:spcAft>
                          <a:spcPts val="800"/>
                        </a:spcAft>
                        <a:buNone/>
                      </a:pPr>
                      <a:r>
                        <a:t/>
                      </a:r>
                      <a:endParaRPr b="1">
                        <a:solidFill>
                          <a:schemeClr val="lt1"/>
                        </a:solidFill>
                        <a:latin typeface="Lato"/>
                        <a:ea typeface="Lato"/>
                        <a:cs typeface="Lato"/>
                        <a:sym typeface="Lato"/>
                      </a:endParaRPr>
                    </a:p>
                  </a:txBody>
                  <a:tcPr marT="0" marB="0" marR="25400" marL="25400">
                    <a:lnL cap="flat" cmpd="sng" w="7950">
                      <a:solidFill>
                        <a:srgbClr val="000000"/>
                      </a:solidFill>
                      <a:prstDash val="solid"/>
                      <a:round/>
                      <a:headEnd len="sm" w="sm" type="none"/>
                      <a:tailEnd len="sm" w="sm" type="none"/>
                    </a:lnL>
                    <a:lnR cap="flat" cmpd="sng" w="7950">
                      <a:solidFill>
                        <a:srgbClr val="CCCCCC"/>
                      </a:solidFill>
                      <a:prstDash val="solid"/>
                      <a:round/>
                      <a:headEnd len="sm" w="sm" type="none"/>
                      <a:tailEnd len="sm" w="sm" type="none"/>
                    </a:lnR>
                    <a:lnT cap="flat" cmpd="sng" w="7950">
                      <a:solidFill>
                        <a:srgbClr val="000000"/>
                      </a:solidFill>
                      <a:prstDash val="solid"/>
                      <a:round/>
                      <a:headEnd len="sm" w="sm" type="none"/>
                      <a:tailEnd len="sm" w="sm" type="none"/>
                    </a:lnT>
                    <a:lnB cap="flat" cmpd="sng" w="7950">
                      <a:solidFill>
                        <a:srgbClr val="CCCCCC"/>
                      </a:solidFill>
                      <a:prstDash val="solid"/>
                      <a:round/>
                      <a:headEnd len="sm" w="sm" type="none"/>
                      <a:tailEnd len="sm" w="sm" type="none"/>
                    </a:lnB>
                    <a:solidFill>
                      <a:srgbClr val="303F67"/>
                    </a:solidFill>
                  </a:tcPr>
                </a:tc>
                <a:tc>
                  <a:txBody>
                    <a:bodyPr/>
                    <a:lstStyle/>
                    <a:p>
                      <a:pPr indent="0" lvl="0" marL="0" rtl="0" algn="ctr">
                        <a:lnSpc>
                          <a:spcPct val="115000"/>
                        </a:lnSpc>
                        <a:spcBef>
                          <a:spcPts val="0"/>
                        </a:spcBef>
                        <a:spcAft>
                          <a:spcPts val="800"/>
                        </a:spcAft>
                        <a:buNone/>
                      </a:pPr>
                      <a:r>
                        <a:rPr b="1" lang="en">
                          <a:solidFill>
                            <a:schemeClr val="lt1"/>
                          </a:solidFill>
                          <a:latin typeface="Lato"/>
                          <a:ea typeface="Lato"/>
                          <a:cs typeface="Lato"/>
                          <a:sym typeface="Lato"/>
                        </a:rPr>
                        <a:t>Full delivery price/ac established (including bidder margin)</a:t>
                      </a:r>
                      <a:endParaRPr>
                        <a:solidFill>
                          <a:schemeClr val="lt1"/>
                        </a:solidFill>
                        <a:latin typeface="Lato"/>
                        <a:ea typeface="Lato"/>
                        <a:cs typeface="Lato"/>
                        <a:sym typeface="Lato"/>
                      </a:endParaRPr>
                    </a:p>
                  </a:txBody>
                  <a:tcPr marT="0" marB="0" marR="25400" marL="25400" anchor="ctr">
                    <a:lnL cap="flat" cmpd="sng" w="7950">
                      <a:solidFill>
                        <a:srgbClr val="CCCCCC"/>
                      </a:solidFill>
                      <a:prstDash val="solid"/>
                      <a:round/>
                      <a:headEnd len="sm" w="sm" type="none"/>
                      <a:tailEnd len="sm" w="sm" type="none"/>
                    </a:lnL>
                    <a:lnR cap="flat" cmpd="sng" w="7950">
                      <a:solidFill>
                        <a:srgbClr val="CCCCCC"/>
                      </a:solidFill>
                      <a:prstDash val="solid"/>
                      <a:round/>
                      <a:headEnd len="sm" w="sm" type="none"/>
                      <a:tailEnd len="sm" w="sm" type="none"/>
                    </a:lnR>
                    <a:lnT cap="flat" cmpd="sng" w="7950">
                      <a:solidFill>
                        <a:srgbClr val="000000"/>
                      </a:solidFill>
                      <a:prstDash val="solid"/>
                      <a:round/>
                      <a:headEnd len="sm" w="sm" type="none"/>
                      <a:tailEnd len="sm" w="sm" type="none"/>
                    </a:lnT>
                    <a:lnB cap="flat" cmpd="sng" w="7950">
                      <a:solidFill>
                        <a:srgbClr val="CCCCCC"/>
                      </a:solidFill>
                      <a:prstDash val="solid"/>
                      <a:round/>
                      <a:headEnd len="sm" w="sm" type="none"/>
                      <a:tailEnd len="sm" w="sm" type="none"/>
                    </a:lnB>
                    <a:solidFill>
                      <a:srgbClr val="303F67"/>
                    </a:solidFill>
                  </a:tcPr>
                </a:tc>
                <a:tc>
                  <a:txBody>
                    <a:bodyPr/>
                    <a:lstStyle/>
                    <a:p>
                      <a:pPr indent="0" lvl="0" marL="0" rtl="0" algn="ctr">
                        <a:lnSpc>
                          <a:spcPct val="115000"/>
                        </a:lnSpc>
                        <a:spcBef>
                          <a:spcPts val="0"/>
                        </a:spcBef>
                        <a:spcAft>
                          <a:spcPts val="800"/>
                        </a:spcAft>
                        <a:buNone/>
                      </a:pPr>
                      <a:r>
                        <a:rPr b="1" lang="en">
                          <a:solidFill>
                            <a:schemeClr val="lt1"/>
                          </a:solidFill>
                          <a:latin typeface="Lato"/>
                          <a:ea typeface="Lato"/>
                          <a:cs typeface="Lato"/>
                          <a:sym typeface="Lato"/>
                        </a:rPr>
                        <a:t>Acres needed (60% rural, 30% suburban, 10% urban)</a:t>
                      </a:r>
                      <a:endParaRPr>
                        <a:solidFill>
                          <a:schemeClr val="lt1"/>
                        </a:solidFill>
                        <a:latin typeface="Lato"/>
                        <a:ea typeface="Lato"/>
                        <a:cs typeface="Lato"/>
                        <a:sym typeface="Lato"/>
                      </a:endParaRPr>
                    </a:p>
                  </a:txBody>
                  <a:tcPr marT="0" marB="0" marR="25400" marL="25400" anchor="ctr">
                    <a:lnL cap="flat" cmpd="sng" w="7950">
                      <a:solidFill>
                        <a:srgbClr val="CCCCCC"/>
                      </a:solidFill>
                      <a:prstDash val="solid"/>
                      <a:round/>
                      <a:headEnd len="sm" w="sm" type="none"/>
                      <a:tailEnd len="sm" w="sm" type="none"/>
                    </a:lnL>
                    <a:lnR cap="flat" cmpd="sng" w="7950">
                      <a:solidFill>
                        <a:srgbClr val="CCCCCC"/>
                      </a:solidFill>
                      <a:prstDash val="solid"/>
                      <a:round/>
                      <a:headEnd len="sm" w="sm" type="none"/>
                      <a:tailEnd len="sm" w="sm" type="none"/>
                    </a:lnR>
                    <a:lnT cap="flat" cmpd="sng" w="7950">
                      <a:solidFill>
                        <a:srgbClr val="000000"/>
                      </a:solidFill>
                      <a:prstDash val="solid"/>
                      <a:round/>
                      <a:headEnd len="sm" w="sm" type="none"/>
                      <a:tailEnd len="sm" w="sm" type="none"/>
                    </a:lnT>
                    <a:lnB cap="flat" cmpd="sng" w="7950">
                      <a:solidFill>
                        <a:srgbClr val="CCCCCC"/>
                      </a:solidFill>
                      <a:prstDash val="solid"/>
                      <a:round/>
                      <a:headEnd len="sm" w="sm" type="none"/>
                      <a:tailEnd len="sm" w="sm" type="none"/>
                    </a:lnB>
                    <a:solidFill>
                      <a:srgbClr val="303F67"/>
                    </a:solidFill>
                  </a:tcPr>
                </a:tc>
                <a:tc>
                  <a:txBody>
                    <a:bodyPr/>
                    <a:lstStyle/>
                    <a:p>
                      <a:pPr indent="0" lvl="0" marL="0" rtl="0" algn="ctr">
                        <a:lnSpc>
                          <a:spcPct val="115000"/>
                        </a:lnSpc>
                        <a:spcBef>
                          <a:spcPts val="0"/>
                        </a:spcBef>
                        <a:spcAft>
                          <a:spcPts val="800"/>
                        </a:spcAft>
                        <a:buNone/>
                      </a:pPr>
                      <a:r>
                        <a:rPr b="1" lang="en">
                          <a:solidFill>
                            <a:schemeClr val="lt1"/>
                          </a:solidFill>
                          <a:latin typeface="Lato"/>
                          <a:ea typeface="Lato"/>
                          <a:cs typeface="Lato"/>
                          <a:sym typeface="Lato"/>
                        </a:rPr>
                        <a:t>Total</a:t>
                      </a:r>
                      <a:endParaRPr>
                        <a:solidFill>
                          <a:schemeClr val="lt1"/>
                        </a:solidFill>
                        <a:latin typeface="Lato"/>
                        <a:ea typeface="Lato"/>
                        <a:cs typeface="Lato"/>
                        <a:sym typeface="Lato"/>
                      </a:endParaRPr>
                    </a:p>
                  </a:txBody>
                  <a:tcPr marT="0" marB="0" marR="25400" marL="25400" anchor="ctr">
                    <a:lnL cap="flat" cmpd="sng" w="7950">
                      <a:solidFill>
                        <a:srgbClr val="CCCCCC"/>
                      </a:solidFill>
                      <a:prstDash val="solid"/>
                      <a:round/>
                      <a:headEnd len="sm" w="sm" type="none"/>
                      <a:tailEnd len="sm" w="sm" type="none"/>
                    </a:lnL>
                    <a:lnR cap="flat" cmpd="sng" w="7950">
                      <a:solidFill>
                        <a:srgbClr val="000000"/>
                      </a:solidFill>
                      <a:prstDash val="solid"/>
                      <a:round/>
                      <a:headEnd len="sm" w="sm" type="none"/>
                      <a:tailEnd len="sm" w="sm" type="none"/>
                    </a:lnR>
                    <a:lnT cap="flat" cmpd="sng" w="7950">
                      <a:solidFill>
                        <a:srgbClr val="000000"/>
                      </a:solidFill>
                      <a:prstDash val="solid"/>
                      <a:round/>
                      <a:headEnd len="sm" w="sm" type="none"/>
                      <a:tailEnd len="sm" w="sm" type="none"/>
                    </a:lnT>
                    <a:lnB cap="flat" cmpd="sng" w="7950">
                      <a:solidFill>
                        <a:srgbClr val="CCCCCC"/>
                      </a:solidFill>
                      <a:prstDash val="solid"/>
                      <a:round/>
                      <a:headEnd len="sm" w="sm" type="none"/>
                      <a:tailEnd len="sm" w="sm" type="none"/>
                    </a:lnB>
                    <a:solidFill>
                      <a:srgbClr val="303F67"/>
                    </a:solidFill>
                  </a:tcPr>
                </a:tc>
              </a:tr>
              <a:tr h="170000">
                <a:tc>
                  <a:txBody>
                    <a:bodyPr/>
                    <a:lstStyle/>
                    <a:p>
                      <a:pPr indent="0" lvl="0" marL="0" rtl="0" algn="l">
                        <a:lnSpc>
                          <a:spcPct val="115000"/>
                        </a:lnSpc>
                        <a:spcBef>
                          <a:spcPts val="0"/>
                        </a:spcBef>
                        <a:spcAft>
                          <a:spcPts val="800"/>
                        </a:spcAft>
                        <a:buNone/>
                      </a:pPr>
                      <a:r>
                        <a:rPr lang="en">
                          <a:latin typeface="Lato"/>
                          <a:ea typeface="Lato"/>
                          <a:cs typeface="Lato"/>
                          <a:sym typeface="Lato"/>
                        </a:rPr>
                        <a:t>Rural/ag - 15 year contract</a:t>
                      </a:r>
                      <a:endParaRPr>
                        <a:latin typeface="Lato"/>
                        <a:ea typeface="Lato"/>
                        <a:cs typeface="Lato"/>
                        <a:sym typeface="Lato"/>
                      </a:endParaRPr>
                    </a:p>
                  </a:txBody>
                  <a:tcPr marT="0" marB="0" marR="25400" marL="25400" anchor="b">
                    <a:lnL cap="flat" cmpd="sng" w="7950">
                      <a:solidFill>
                        <a:srgbClr val="000000"/>
                      </a:solidFill>
                      <a:prstDash val="solid"/>
                      <a:round/>
                      <a:headEnd len="sm" w="sm" type="none"/>
                      <a:tailEnd len="sm" w="sm" type="none"/>
                    </a:lnL>
                    <a:lnR cap="flat" cmpd="sng" w="7950">
                      <a:solidFill>
                        <a:srgbClr val="CCCCCC"/>
                      </a:solidFill>
                      <a:prstDash val="solid"/>
                      <a:round/>
                      <a:headEnd len="sm" w="sm" type="none"/>
                      <a:tailEnd len="sm" w="sm" type="none"/>
                    </a:lnR>
                    <a:lnT cap="flat" cmpd="sng" w="7950">
                      <a:solidFill>
                        <a:srgbClr val="CCCCCC"/>
                      </a:solidFill>
                      <a:prstDash val="solid"/>
                      <a:round/>
                      <a:headEnd len="sm" w="sm" type="none"/>
                      <a:tailEnd len="sm" w="sm" type="none"/>
                    </a:lnT>
                    <a:lnB cap="flat" cmpd="sng" w="7950">
                      <a:solidFill>
                        <a:srgbClr val="CCCCCC"/>
                      </a:solidFill>
                      <a:prstDash val="solid"/>
                      <a:round/>
                      <a:headEnd len="sm" w="sm" type="none"/>
                      <a:tailEnd len="sm" w="sm" type="none"/>
                    </a:lnB>
                    <a:solidFill>
                      <a:srgbClr val="D9EAD3"/>
                    </a:solidFill>
                  </a:tcPr>
                </a:tc>
                <a:tc>
                  <a:txBody>
                    <a:bodyPr/>
                    <a:lstStyle/>
                    <a:p>
                      <a:pPr indent="0" lvl="0" marL="0" rtl="0" algn="r">
                        <a:lnSpc>
                          <a:spcPct val="115000"/>
                        </a:lnSpc>
                        <a:spcBef>
                          <a:spcPts val="0"/>
                        </a:spcBef>
                        <a:spcAft>
                          <a:spcPts val="800"/>
                        </a:spcAft>
                        <a:buNone/>
                      </a:pPr>
                      <a:r>
                        <a:rPr lang="en">
                          <a:latin typeface="Lato"/>
                          <a:ea typeface="Lato"/>
                          <a:cs typeface="Lato"/>
                          <a:sym typeface="Lato"/>
                        </a:rPr>
                        <a:t>$12,000</a:t>
                      </a:r>
                      <a:endParaRPr>
                        <a:latin typeface="Lato"/>
                        <a:ea typeface="Lato"/>
                        <a:cs typeface="Lato"/>
                        <a:sym typeface="Lato"/>
                      </a:endParaRPr>
                    </a:p>
                  </a:txBody>
                  <a:tcPr marT="0" marB="0" marR="25400" marL="25400" anchor="b">
                    <a:lnL cap="flat" cmpd="sng" w="7950">
                      <a:solidFill>
                        <a:srgbClr val="CCCCCC"/>
                      </a:solidFill>
                      <a:prstDash val="solid"/>
                      <a:round/>
                      <a:headEnd len="sm" w="sm" type="none"/>
                      <a:tailEnd len="sm" w="sm" type="none"/>
                    </a:lnL>
                    <a:lnR cap="flat" cmpd="sng" w="7950">
                      <a:solidFill>
                        <a:srgbClr val="CCCCCC"/>
                      </a:solidFill>
                      <a:prstDash val="solid"/>
                      <a:round/>
                      <a:headEnd len="sm" w="sm" type="none"/>
                      <a:tailEnd len="sm" w="sm" type="none"/>
                    </a:lnR>
                    <a:lnT cap="flat" cmpd="sng" w="7950">
                      <a:solidFill>
                        <a:srgbClr val="CCCCCC"/>
                      </a:solidFill>
                      <a:prstDash val="solid"/>
                      <a:round/>
                      <a:headEnd len="sm" w="sm" type="none"/>
                      <a:tailEnd len="sm" w="sm" type="none"/>
                    </a:lnT>
                    <a:lnB cap="flat" cmpd="sng" w="7950">
                      <a:solidFill>
                        <a:srgbClr val="CCCCCC"/>
                      </a:solidFill>
                      <a:prstDash val="solid"/>
                      <a:round/>
                      <a:headEnd len="sm" w="sm" type="none"/>
                      <a:tailEnd len="sm" w="sm" type="none"/>
                    </a:lnB>
                    <a:solidFill>
                      <a:srgbClr val="D9EAD3"/>
                    </a:solidFill>
                  </a:tcPr>
                </a:tc>
                <a:tc>
                  <a:txBody>
                    <a:bodyPr/>
                    <a:lstStyle/>
                    <a:p>
                      <a:pPr indent="0" lvl="0" marL="0" rtl="0" algn="r">
                        <a:lnSpc>
                          <a:spcPct val="115000"/>
                        </a:lnSpc>
                        <a:spcBef>
                          <a:spcPts val="0"/>
                        </a:spcBef>
                        <a:spcAft>
                          <a:spcPts val="800"/>
                        </a:spcAft>
                        <a:buNone/>
                      </a:pPr>
                      <a:r>
                        <a:rPr lang="en">
                          <a:latin typeface="Lato"/>
                          <a:ea typeface="Lato"/>
                          <a:cs typeface="Lato"/>
                          <a:sym typeface="Lato"/>
                        </a:rPr>
                        <a:t>788</a:t>
                      </a:r>
                      <a:endParaRPr>
                        <a:latin typeface="Lato"/>
                        <a:ea typeface="Lato"/>
                        <a:cs typeface="Lato"/>
                        <a:sym typeface="Lato"/>
                      </a:endParaRPr>
                    </a:p>
                  </a:txBody>
                  <a:tcPr marT="0" marB="0" marR="25400" marL="25400" anchor="b">
                    <a:lnL cap="flat" cmpd="sng" w="7950">
                      <a:solidFill>
                        <a:srgbClr val="CCCCCC"/>
                      </a:solidFill>
                      <a:prstDash val="solid"/>
                      <a:round/>
                      <a:headEnd len="sm" w="sm" type="none"/>
                      <a:tailEnd len="sm" w="sm" type="none"/>
                    </a:lnL>
                    <a:lnR cap="flat" cmpd="sng" w="7950">
                      <a:solidFill>
                        <a:srgbClr val="CCCCCC"/>
                      </a:solidFill>
                      <a:prstDash val="solid"/>
                      <a:round/>
                      <a:headEnd len="sm" w="sm" type="none"/>
                      <a:tailEnd len="sm" w="sm" type="none"/>
                    </a:lnR>
                    <a:lnT cap="flat" cmpd="sng" w="7950">
                      <a:solidFill>
                        <a:srgbClr val="CCCCCC"/>
                      </a:solidFill>
                      <a:prstDash val="solid"/>
                      <a:round/>
                      <a:headEnd len="sm" w="sm" type="none"/>
                      <a:tailEnd len="sm" w="sm" type="none"/>
                    </a:lnT>
                    <a:lnB cap="flat" cmpd="sng" w="7950">
                      <a:solidFill>
                        <a:srgbClr val="CCCCCC"/>
                      </a:solidFill>
                      <a:prstDash val="solid"/>
                      <a:round/>
                      <a:headEnd len="sm" w="sm" type="none"/>
                      <a:tailEnd len="sm" w="sm" type="none"/>
                    </a:lnB>
                    <a:solidFill>
                      <a:srgbClr val="D9EAD3"/>
                    </a:solidFill>
                  </a:tcPr>
                </a:tc>
                <a:tc>
                  <a:txBody>
                    <a:bodyPr/>
                    <a:lstStyle/>
                    <a:p>
                      <a:pPr indent="0" lvl="0" marL="0" rtl="0" algn="r">
                        <a:lnSpc>
                          <a:spcPct val="115000"/>
                        </a:lnSpc>
                        <a:spcBef>
                          <a:spcPts val="0"/>
                        </a:spcBef>
                        <a:spcAft>
                          <a:spcPts val="800"/>
                        </a:spcAft>
                        <a:buNone/>
                      </a:pPr>
                      <a:r>
                        <a:rPr lang="en">
                          <a:latin typeface="Lato"/>
                          <a:ea typeface="Lato"/>
                          <a:cs typeface="Lato"/>
                          <a:sym typeface="Lato"/>
                        </a:rPr>
                        <a:t>$9,460,800</a:t>
                      </a:r>
                      <a:endParaRPr>
                        <a:latin typeface="Lato"/>
                        <a:ea typeface="Lato"/>
                        <a:cs typeface="Lato"/>
                        <a:sym typeface="Lato"/>
                      </a:endParaRPr>
                    </a:p>
                  </a:txBody>
                  <a:tcPr marT="0" marB="0" marR="25400" marL="25400" anchor="b">
                    <a:lnL cap="flat" cmpd="sng" w="7950">
                      <a:solidFill>
                        <a:srgbClr val="CCCCCC"/>
                      </a:solidFill>
                      <a:prstDash val="solid"/>
                      <a:round/>
                      <a:headEnd len="sm" w="sm" type="none"/>
                      <a:tailEnd len="sm" w="sm" type="none"/>
                    </a:lnL>
                    <a:lnR cap="flat" cmpd="sng" w="7950">
                      <a:solidFill>
                        <a:srgbClr val="000000"/>
                      </a:solidFill>
                      <a:prstDash val="solid"/>
                      <a:round/>
                      <a:headEnd len="sm" w="sm" type="none"/>
                      <a:tailEnd len="sm" w="sm" type="none"/>
                    </a:lnR>
                    <a:lnT cap="flat" cmpd="sng" w="7950">
                      <a:solidFill>
                        <a:srgbClr val="CCCCCC"/>
                      </a:solidFill>
                      <a:prstDash val="solid"/>
                      <a:round/>
                      <a:headEnd len="sm" w="sm" type="none"/>
                      <a:tailEnd len="sm" w="sm" type="none"/>
                    </a:lnT>
                    <a:lnB cap="flat" cmpd="sng" w="7950">
                      <a:solidFill>
                        <a:srgbClr val="CCCCCC"/>
                      </a:solidFill>
                      <a:prstDash val="solid"/>
                      <a:round/>
                      <a:headEnd len="sm" w="sm" type="none"/>
                      <a:tailEnd len="sm" w="sm" type="none"/>
                    </a:lnB>
                    <a:solidFill>
                      <a:srgbClr val="D9EAD3"/>
                    </a:solidFill>
                  </a:tcPr>
                </a:tc>
              </a:tr>
              <a:tr h="383900">
                <a:tc>
                  <a:txBody>
                    <a:bodyPr/>
                    <a:lstStyle/>
                    <a:p>
                      <a:pPr indent="0" lvl="0" marL="0" rtl="0" algn="l">
                        <a:lnSpc>
                          <a:spcPct val="115000"/>
                        </a:lnSpc>
                        <a:spcBef>
                          <a:spcPts val="0"/>
                        </a:spcBef>
                        <a:spcAft>
                          <a:spcPts val="800"/>
                        </a:spcAft>
                        <a:buNone/>
                      </a:pPr>
                      <a:r>
                        <a:rPr lang="en">
                          <a:latin typeface="Lato"/>
                          <a:ea typeface="Lato"/>
                          <a:cs typeface="Lato"/>
                          <a:sym typeface="Lato"/>
                        </a:rPr>
                        <a:t>Rural/ag - w/ easement</a:t>
                      </a:r>
                      <a:endParaRPr>
                        <a:latin typeface="Lato"/>
                        <a:ea typeface="Lato"/>
                        <a:cs typeface="Lato"/>
                        <a:sym typeface="Lato"/>
                      </a:endParaRPr>
                    </a:p>
                  </a:txBody>
                  <a:tcPr marT="0" marB="0" marR="25400" marL="25400" anchor="b">
                    <a:lnL cap="flat" cmpd="sng" w="7950">
                      <a:solidFill>
                        <a:srgbClr val="000000"/>
                      </a:solidFill>
                      <a:prstDash val="solid"/>
                      <a:round/>
                      <a:headEnd len="sm" w="sm" type="none"/>
                      <a:tailEnd len="sm" w="sm" type="none"/>
                    </a:lnL>
                    <a:lnR cap="flat" cmpd="sng" w="7950">
                      <a:solidFill>
                        <a:srgbClr val="CCCCCC"/>
                      </a:solidFill>
                      <a:prstDash val="solid"/>
                      <a:round/>
                      <a:headEnd len="sm" w="sm" type="none"/>
                      <a:tailEnd len="sm" w="sm" type="none"/>
                    </a:lnR>
                    <a:lnT cap="flat" cmpd="sng" w="7950">
                      <a:solidFill>
                        <a:srgbClr val="CCCCCC"/>
                      </a:solidFill>
                      <a:prstDash val="solid"/>
                      <a:round/>
                      <a:headEnd len="sm" w="sm" type="none"/>
                      <a:tailEnd len="sm" w="sm" type="none"/>
                    </a:lnT>
                    <a:lnB cap="flat" cmpd="sng" w="7950">
                      <a:solidFill>
                        <a:srgbClr val="CCCCCC"/>
                      </a:solidFill>
                      <a:prstDash val="solid"/>
                      <a:round/>
                      <a:headEnd len="sm" w="sm" type="none"/>
                      <a:tailEnd len="sm" w="sm" type="none"/>
                    </a:lnB>
                    <a:solidFill>
                      <a:srgbClr val="D9EAD3"/>
                    </a:solidFill>
                  </a:tcPr>
                </a:tc>
                <a:tc>
                  <a:txBody>
                    <a:bodyPr/>
                    <a:lstStyle/>
                    <a:p>
                      <a:pPr indent="0" lvl="0" marL="0" rtl="0" algn="r">
                        <a:lnSpc>
                          <a:spcPct val="115000"/>
                        </a:lnSpc>
                        <a:spcBef>
                          <a:spcPts val="0"/>
                        </a:spcBef>
                        <a:spcAft>
                          <a:spcPts val="800"/>
                        </a:spcAft>
                        <a:buNone/>
                      </a:pPr>
                      <a:r>
                        <a:rPr lang="en">
                          <a:latin typeface="Lato"/>
                          <a:ea typeface="Lato"/>
                          <a:cs typeface="Lato"/>
                          <a:sym typeface="Lato"/>
                        </a:rPr>
                        <a:t>$20,000</a:t>
                      </a:r>
                      <a:endParaRPr>
                        <a:latin typeface="Lato"/>
                        <a:ea typeface="Lato"/>
                        <a:cs typeface="Lato"/>
                        <a:sym typeface="Lato"/>
                      </a:endParaRPr>
                    </a:p>
                  </a:txBody>
                  <a:tcPr marT="0" marB="0" marR="25400" marL="25400" anchor="b">
                    <a:lnL cap="flat" cmpd="sng" w="7950">
                      <a:solidFill>
                        <a:srgbClr val="CCCCCC"/>
                      </a:solidFill>
                      <a:prstDash val="solid"/>
                      <a:round/>
                      <a:headEnd len="sm" w="sm" type="none"/>
                      <a:tailEnd len="sm" w="sm" type="none"/>
                    </a:lnL>
                    <a:lnR cap="flat" cmpd="sng" w="7950">
                      <a:solidFill>
                        <a:srgbClr val="CCCCCC"/>
                      </a:solidFill>
                      <a:prstDash val="solid"/>
                      <a:round/>
                      <a:headEnd len="sm" w="sm" type="none"/>
                      <a:tailEnd len="sm" w="sm" type="none"/>
                    </a:lnR>
                    <a:lnT cap="flat" cmpd="sng" w="7950">
                      <a:solidFill>
                        <a:srgbClr val="CCCCCC"/>
                      </a:solidFill>
                      <a:prstDash val="solid"/>
                      <a:round/>
                      <a:headEnd len="sm" w="sm" type="none"/>
                      <a:tailEnd len="sm" w="sm" type="none"/>
                    </a:lnT>
                    <a:lnB cap="flat" cmpd="sng" w="7950">
                      <a:solidFill>
                        <a:srgbClr val="CCCCCC"/>
                      </a:solidFill>
                      <a:prstDash val="solid"/>
                      <a:round/>
                      <a:headEnd len="sm" w="sm" type="none"/>
                      <a:tailEnd len="sm" w="sm" type="none"/>
                    </a:lnB>
                    <a:solidFill>
                      <a:srgbClr val="D9EAD3"/>
                    </a:solidFill>
                  </a:tcPr>
                </a:tc>
                <a:tc>
                  <a:txBody>
                    <a:bodyPr/>
                    <a:lstStyle/>
                    <a:p>
                      <a:pPr indent="0" lvl="0" marL="0" rtl="0" algn="r">
                        <a:lnSpc>
                          <a:spcPct val="115000"/>
                        </a:lnSpc>
                        <a:spcBef>
                          <a:spcPts val="0"/>
                        </a:spcBef>
                        <a:spcAft>
                          <a:spcPts val="800"/>
                        </a:spcAft>
                        <a:buNone/>
                      </a:pPr>
                      <a:r>
                        <a:rPr lang="en">
                          <a:latin typeface="Lato"/>
                          <a:ea typeface="Lato"/>
                          <a:cs typeface="Lato"/>
                          <a:sym typeface="Lato"/>
                        </a:rPr>
                        <a:t>788</a:t>
                      </a:r>
                      <a:endParaRPr>
                        <a:latin typeface="Lato"/>
                        <a:ea typeface="Lato"/>
                        <a:cs typeface="Lato"/>
                        <a:sym typeface="Lato"/>
                      </a:endParaRPr>
                    </a:p>
                  </a:txBody>
                  <a:tcPr marT="0" marB="0" marR="25400" marL="25400" anchor="b">
                    <a:lnL cap="flat" cmpd="sng" w="7950">
                      <a:solidFill>
                        <a:srgbClr val="CCCCCC"/>
                      </a:solidFill>
                      <a:prstDash val="solid"/>
                      <a:round/>
                      <a:headEnd len="sm" w="sm" type="none"/>
                      <a:tailEnd len="sm" w="sm" type="none"/>
                    </a:lnL>
                    <a:lnR cap="flat" cmpd="sng" w="7950">
                      <a:solidFill>
                        <a:srgbClr val="CCCCCC"/>
                      </a:solidFill>
                      <a:prstDash val="solid"/>
                      <a:round/>
                      <a:headEnd len="sm" w="sm" type="none"/>
                      <a:tailEnd len="sm" w="sm" type="none"/>
                    </a:lnR>
                    <a:lnT cap="flat" cmpd="sng" w="7950">
                      <a:solidFill>
                        <a:srgbClr val="CCCCCC"/>
                      </a:solidFill>
                      <a:prstDash val="solid"/>
                      <a:round/>
                      <a:headEnd len="sm" w="sm" type="none"/>
                      <a:tailEnd len="sm" w="sm" type="none"/>
                    </a:lnT>
                    <a:lnB cap="flat" cmpd="sng" w="7950">
                      <a:solidFill>
                        <a:srgbClr val="CCCCCC"/>
                      </a:solidFill>
                      <a:prstDash val="solid"/>
                      <a:round/>
                      <a:headEnd len="sm" w="sm" type="none"/>
                      <a:tailEnd len="sm" w="sm" type="none"/>
                    </a:lnB>
                    <a:solidFill>
                      <a:srgbClr val="D9EAD3"/>
                    </a:solidFill>
                  </a:tcPr>
                </a:tc>
                <a:tc>
                  <a:txBody>
                    <a:bodyPr/>
                    <a:lstStyle/>
                    <a:p>
                      <a:pPr indent="0" lvl="0" marL="0" rtl="0" algn="r">
                        <a:lnSpc>
                          <a:spcPct val="115000"/>
                        </a:lnSpc>
                        <a:spcBef>
                          <a:spcPts val="0"/>
                        </a:spcBef>
                        <a:spcAft>
                          <a:spcPts val="800"/>
                        </a:spcAft>
                        <a:buNone/>
                      </a:pPr>
                      <a:r>
                        <a:rPr lang="en">
                          <a:latin typeface="Lato"/>
                          <a:ea typeface="Lato"/>
                          <a:cs typeface="Lato"/>
                          <a:sym typeface="Lato"/>
                        </a:rPr>
                        <a:t>$15,768,000</a:t>
                      </a:r>
                      <a:endParaRPr>
                        <a:latin typeface="Lato"/>
                        <a:ea typeface="Lato"/>
                        <a:cs typeface="Lato"/>
                        <a:sym typeface="Lato"/>
                      </a:endParaRPr>
                    </a:p>
                  </a:txBody>
                  <a:tcPr marT="0" marB="0" marR="25400" marL="25400" anchor="b">
                    <a:lnL cap="flat" cmpd="sng" w="7950">
                      <a:solidFill>
                        <a:srgbClr val="CCCCCC"/>
                      </a:solidFill>
                      <a:prstDash val="solid"/>
                      <a:round/>
                      <a:headEnd len="sm" w="sm" type="none"/>
                      <a:tailEnd len="sm" w="sm" type="none"/>
                    </a:lnL>
                    <a:lnR cap="flat" cmpd="sng" w="7950">
                      <a:solidFill>
                        <a:srgbClr val="000000"/>
                      </a:solidFill>
                      <a:prstDash val="solid"/>
                      <a:round/>
                      <a:headEnd len="sm" w="sm" type="none"/>
                      <a:tailEnd len="sm" w="sm" type="none"/>
                    </a:lnR>
                    <a:lnT cap="flat" cmpd="sng" w="7950">
                      <a:solidFill>
                        <a:srgbClr val="CCCCCC"/>
                      </a:solidFill>
                      <a:prstDash val="solid"/>
                      <a:round/>
                      <a:headEnd len="sm" w="sm" type="none"/>
                      <a:tailEnd len="sm" w="sm" type="none"/>
                    </a:lnT>
                    <a:lnB cap="flat" cmpd="sng" w="7950">
                      <a:solidFill>
                        <a:srgbClr val="CCCCCC"/>
                      </a:solidFill>
                      <a:prstDash val="solid"/>
                      <a:round/>
                      <a:headEnd len="sm" w="sm" type="none"/>
                      <a:tailEnd len="sm" w="sm" type="none"/>
                    </a:lnB>
                    <a:solidFill>
                      <a:srgbClr val="D9EAD3"/>
                    </a:solidFill>
                  </a:tcPr>
                </a:tc>
              </a:tr>
              <a:tr h="100000">
                <a:tc>
                  <a:txBody>
                    <a:bodyPr/>
                    <a:lstStyle/>
                    <a:p>
                      <a:pPr indent="0" lvl="0" marL="0" rtl="0" algn="l">
                        <a:lnSpc>
                          <a:spcPct val="115000"/>
                        </a:lnSpc>
                        <a:spcBef>
                          <a:spcPts val="0"/>
                        </a:spcBef>
                        <a:spcAft>
                          <a:spcPts val="800"/>
                        </a:spcAft>
                        <a:buNone/>
                      </a:pPr>
                      <a:r>
                        <a:rPr lang="en">
                          <a:latin typeface="Lato"/>
                          <a:ea typeface="Lato"/>
                          <a:cs typeface="Lato"/>
                          <a:sym typeface="Lato"/>
                        </a:rPr>
                        <a:t>Suburban - 15 year contract</a:t>
                      </a:r>
                      <a:endParaRPr>
                        <a:latin typeface="Lato"/>
                        <a:ea typeface="Lato"/>
                        <a:cs typeface="Lato"/>
                        <a:sym typeface="Lato"/>
                      </a:endParaRPr>
                    </a:p>
                  </a:txBody>
                  <a:tcPr marT="0" marB="0" marR="25400" marL="25400" anchor="b">
                    <a:lnL cap="flat" cmpd="sng" w="7950">
                      <a:solidFill>
                        <a:srgbClr val="000000"/>
                      </a:solidFill>
                      <a:prstDash val="solid"/>
                      <a:round/>
                      <a:headEnd len="sm" w="sm" type="none"/>
                      <a:tailEnd len="sm" w="sm" type="none"/>
                    </a:lnL>
                    <a:lnR cap="flat" cmpd="sng" w="7950">
                      <a:solidFill>
                        <a:srgbClr val="CCCCCC"/>
                      </a:solidFill>
                      <a:prstDash val="solid"/>
                      <a:round/>
                      <a:headEnd len="sm" w="sm" type="none"/>
                      <a:tailEnd len="sm" w="sm" type="none"/>
                    </a:lnR>
                    <a:lnT cap="flat" cmpd="sng" w="7950">
                      <a:solidFill>
                        <a:srgbClr val="CCCCCC"/>
                      </a:solidFill>
                      <a:prstDash val="solid"/>
                      <a:round/>
                      <a:headEnd len="sm" w="sm" type="none"/>
                      <a:tailEnd len="sm" w="sm" type="none"/>
                    </a:lnT>
                    <a:lnB cap="flat" cmpd="sng" w="7950">
                      <a:solidFill>
                        <a:srgbClr val="CCCCCC"/>
                      </a:solidFill>
                      <a:prstDash val="solid"/>
                      <a:round/>
                      <a:headEnd len="sm" w="sm" type="none"/>
                      <a:tailEnd len="sm" w="sm" type="none"/>
                    </a:lnB>
                    <a:solidFill>
                      <a:srgbClr val="D9EAD3"/>
                    </a:solidFill>
                  </a:tcPr>
                </a:tc>
                <a:tc>
                  <a:txBody>
                    <a:bodyPr/>
                    <a:lstStyle/>
                    <a:p>
                      <a:pPr indent="0" lvl="0" marL="0" rtl="0" algn="r">
                        <a:lnSpc>
                          <a:spcPct val="115000"/>
                        </a:lnSpc>
                        <a:spcBef>
                          <a:spcPts val="0"/>
                        </a:spcBef>
                        <a:spcAft>
                          <a:spcPts val="800"/>
                        </a:spcAft>
                        <a:buNone/>
                      </a:pPr>
                      <a:r>
                        <a:rPr lang="en">
                          <a:latin typeface="Lato"/>
                          <a:ea typeface="Lato"/>
                          <a:cs typeface="Lato"/>
                          <a:sym typeface="Lato"/>
                        </a:rPr>
                        <a:t>$20,000</a:t>
                      </a:r>
                      <a:endParaRPr>
                        <a:latin typeface="Lato"/>
                        <a:ea typeface="Lato"/>
                        <a:cs typeface="Lato"/>
                        <a:sym typeface="Lato"/>
                      </a:endParaRPr>
                    </a:p>
                  </a:txBody>
                  <a:tcPr marT="0" marB="0" marR="25400" marL="25400" anchor="b">
                    <a:lnL cap="flat" cmpd="sng" w="7950">
                      <a:solidFill>
                        <a:srgbClr val="CCCCCC"/>
                      </a:solidFill>
                      <a:prstDash val="solid"/>
                      <a:round/>
                      <a:headEnd len="sm" w="sm" type="none"/>
                      <a:tailEnd len="sm" w="sm" type="none"/>
                    </a:lnL>
                    <a:lnR cap="flat" cmpd="sng" w="7950">
                      <a:solidFill>
                        <a:srgbClr val="CCCCCC"/>
                      </a:solidFill>
                      <a:prstDash val="solid"/>
                      <a:round/>
                      <a:headEnd len="sm" w="sm" type="none"/>
                      <a:tailEnd len="sm" w="sm" type="none"/>
                    </a:lnR>
                    <a:lnT cap="flat" cmpd="sng" w="7950">
                      <a:solidFill>
                        <a:srgbClr val="CCCCCC"/>
                      </a:solidFill>
                      <a:prstDash val="solid"/>
                      <a:round/>
                      <a:headEnd len="sm" w="sm" type="none"/>
                      <a:tailEnd len="sm" w="sm" type="none"/>
                    </a:lnT>
                    <a:lnB cap="flat" cmpd="sng" w="7950">
                      <a:solidFill>
                        <a:srgbClr val="CCCCCC"/>
                      </a:solidFill>
                      <a:prstDash val="solid"/>
                      <a:round/>
                      <a:headEnd len="sm" w="sm" type="none"/>
                      <a:tailEnd len="sm" w="sm" type="none"/>
                    </a:lnB>
                    <a:solidFill>
                      <a:srgbClr val="D9EAD3"/>
                    </a:solidFill>
                  </a:tcPr>
                </a:tc>
                <a:tc>
                  <a:txBody>
                    <a:bodyPr/>
                    <a:lstStyle/>
                    <a:p>
                      <a:pPr indent="0" lvl="0" marL="0" rtl="0" algn="r">
                        <a:lnSpc>
                          <a:spcPct val="115000"/>
                        </a:lnSpc>
                        <a:spcBef>
                          <a:spcPts val="0"/>
                        </a:spcBef>
                        <a:spcAft>
                          <a:spcPts val="800"/>
                        </a:spcAft>
                        <a:buNone/>
                      </a:pPr>
                      <a:r>
                        <a:rPr lang="en">
                          <a:latin typeface="Lato"/>
                          <a:ea typeface="Lato"/>
                          <a:cs typeface="Lato"/>
                          <a:sym typeface="Lato"/>
                        </a:rPr>
                        <a:t>394</a:t>
                      </a:r>
                      <a:endParaRPr>
                        <a:latin typeface="Lato"/>
                        <a:ea typeface="Lato"/>
                        <a:cs typeface="Lato"/>
                        <a:sym typeface="Lato"/>
                      </a:endParaRPr>
                    </a:p>
                  </a:txBody>
                  <a:tcPr marT="0" marB="0" marR="25400" marL="25400" anchor="b">
                    <a:lnL cap="flat" cmpd="sng" w="7950">
                      <a:solidFill>
                        <a:srgbClr val="CCCCCC"/>
                      </a:solidFill>
                      <a:prstDash val="solid"/>
                      <a:round/>
                      <a:headEnd len="sm" w="sm" type="none"/>
                      <a:tailEnd len="sm" w="sm" type="none"/>
                    </a:lnL>
                    <a:lnR cap="flat" cmpd="sng" w="7950">
                      <a:solidFill>
                        <a:srgbClr val="CCCCCC"/>
                      </a:solidFill>
                      <a:prstDash val="solid"/>
                      <a:round/>
                      <a:headEnd len="sm" w="sm" type="none"/>
                      <a:tailEnd len="sm" w="sm" type="none"/>
                    </a:lnR>
                    <a:lnT cap="flat" cmpd="sng" w="7950">
                      <a:solidFill>
                        <a:srgbClr val="CCCCCC"/>
                      </a:solidFill>
                      <a:prstDash val="solid"/>
                      <a:round/>
                      <a:headEnd len="sm" w="sm" type="none"/>
                      <a:tailEnd len="sm" w="sm" type="none"/>
                    </a:lnT>
                    <a:lnB cap="flat" cmpd="sng" w="7950">
                      <a:solidFill>
                        <a:srgbClr val="CCCCCC"/>
                      </a:solidFill>
                      <a:prstDash val="solid"/>
                      <a:round/>
                      <a:headEnd len="sm" w="sm" type="none"/>
                      <a:tailEnd len="sm" w="sm" type="none"/>
                    </a:lnB>
                    <a:solidFill>
                      <a:srgbClr val="D9EAD3"/>
                    </a:solidFill>
                  </a:tcPr>
                </a:tc>
                <a:tc>
                  <a:txBody>
                    <a:bodyPr/>
                    <a:lstStyle/>
                    <a:p>
                      <a:pPr indent="0" lvl="0" marL="0" rtl="0" algn="r">
                        <a:lnSpc>
                          <a:spcPct val="115000"/>
                        </a:lnSpc>
                        <a:spcBef>
                          <a:spcPts val="0"/>
                        </a:spcBef>
                        <a:spcAft>
                          <a:spcPts val="800"/>
                        </a:spcAft>
                        <a:buNone/>
                      </a:pPr>
                      <a:r>
                        <a:rPr lang="en">
                          <a:latin typeface="Lato"/>
                          <a:ea typeface="Lato"/>
                          <a:cs typeface="Lato"/>
                          <a:sym typeface="Lato"/>
                        </a:rPr>
                        <a:t>$7,884,000</a:t>
                      </a:r>
                      <a:endParaRPr>
                        <a:latin typeface="Lato"/>
                        <a:ea typeface="Lato"/>
                        <a:cs typeface="Lato"/>
                        <a:sym typeface="Lato"/>
                      </a:endParaRPr>
                    </a:p>
                  </a:txBody>
                  <a:tcPr marT="0" marB="0" marR="25400" marL="25400" anchor="b">
                    <a:lnL cap="flat" cmpd="sng" w="7950">
                      <a:solidFill>
                        <a:srgbClr val="CCCCCC"/>
                      </a:solidFill>
                      <a:prstDash val="solid"/>
                      <a:round/>
                      <a:headEnd len="sm" w="sm" type="none"/>
                      <a:tailEnd len="sm" w="sm" type="none"/>
                    </a:lnL>
                    <a:lnR cap="flat" cmpd="sng" w="7950">
                      <a:solidFill>
                        <a:srgbClr val="000000"/>
                      </a:solidFill>
                      <a:prstDash val="solid"/>
                      <a:round/>
                      <a:headEnd len="sm" w="sm" type="none"/>
                      <a:tailEnd len="sm" w="sm" type="none"/>
                    </a:lnR>
                    <a:lnT cap="flat" cmpd="sng" w="7950">
                      <a:solidFill>
                        <a:srgbClr val="CCCCCC"/>
                      </a:solidFill>
                      <a:prstDash val="solid"/>
                      <a:round/>
                      <a:headEnd len="sm" w="sm" type="none"/>
                      <a:tailEnd len="sm" w="sm" type="none"/>
                    </a:lnT>
                    <a:lnB cap="flat" cmpd="sng" w="7950">
                      <a:solidFill>
                        <a:srgbClr val="CCCCCC"/>
                      </a:solidFill>
                      <a:prstDash val="solid"/>
                      <a:round/>
                      <a:headEnd len="sm" w="sm" type="none"/>
                      <a:tailEnd len="sm" w="sm" type="none"/>
                    </a:lnB>
                    <a:solidFill>
                      <a:srgbClr val="D9EAD3"/>
                    </a:solidFill>
                  </a:tcPr>
                </a:tc>
              </a:tr>
              <a:tr h="374150">
                <a:tc>
                  <a:txBody>
                    <a:bodyPr/>
                    <a:lstStyle/>
                    <a:p>
                      <a:pPr indent="0" lvl="0" marL="0" rtl="0" algn="l">
                        <a:lnSpc>
                          <a:spcPct val="115000"/>
                        </a:lnSpc>
                        <a:spcBef>
                          <a:spcPts val="0"/>
                        </a:spcBef>
                        <a:spcAft>
                          <a:spcPts val="800"/>
                        </a:spcAft>
                        <a:buNone/>
                      </a:pPr>
                      <a:r>
                        <a:rPr lang="en">
                          <a:latin typeface="Lato"/>
                          <a:ea typeface="Lato"/>
                          <a:cs typeface="Lato"/>
                          <a:sym typeface="Lato"/>
                        </a:rPr>
                        <a:t>Suburban - w/ easement</a:t>
                      </a:r>
                      <a:endParaRPr>
                        <a:latin typeface="Lato"/>
                        <a:ea typeface="Lato"/>
                        <a:cs typeface="Lato"/>
                        <a:sym typeface="Lato"/>
                      </a:endParaRPr>
                    </a:p>
                  </a:txBody>
                  <a:tcPr marT="0" marB="0" marR="25400" marL="25400" anchor="b">
                    <a:lnL cap="flat" cmpd="sng" w="7950">
                      <a:solidFill>
                        <a:srgbClr val="000000"/>
                      </a:solidFill>
                      <a:prstDash val="solid"/>
                      <a:round/>
                      <a:headEnd len="sm" w="sm" type="none"/>
                      <a:tailEnd len="sm" w="sm" type="none"/>
                    </a:lnL>
                    <a:lnR cap="flat" cmpd="sng" w="7950">
                      <a:solidFill>
                        <a:srgbClr val="CCCCCC"/>
                      </a:solidFill>
                      <a:prstDash val="solid"/>
                      <a:round/>
                      <a:headEnd len="sm" w="sm" type="none"/>
                      <a:tailEnd len="sm" w="sm" type="none"/>
                    </a:lnR>
                    <a:lnT cap="flat" cmpd="sng" w="7950">
                      <a:solidFill>
                        <a:srgbClr val="CCCCCC"/>
                      </a:solidFill>
                      <a:prstDash val="solid"/>
                      <a:round/>
                      <a:headEnd len="sm" w="sm" type="none"/>
                      <a:tailEnd len="sm" w="sm" type="none"/>
                    </a:lnT>
                    <a:lnB cap="flat" cmpd="sng" w="7950">
                      <a:solidFill>
                        <a:srgbClr val="CCCCCC"/>
                      </a:solidFill>
                      <a:prstDash val="solid"/>
                      <a:round/>
                      <a:headEnd len="sm" w="sm" type="none"/>
                      <a:tailEnd len="sm" w="sm" type="none"/>
                    </a:lnB>
                    <a:solidFill>
                      <a:srgbClr val="D9EAD3"/>
                    </a:solidFill>
                  </a:tcPr>
                </a:tc>
                <a:tc>
                  <a:txBody>
                    <a:bodyPr/>
                    <a:lstStyle/>
                    <a:p>
                      <a:pPr indent="0" lvl="0" marL="0" rtl="0" algn="r">
                        <a:lnSpc>
                          <a:spcPct val="115000"/>
                        </a:lnSpc>
                        <a:spcBef>
                          <a:spcPts val="0"/>
                        </a:spcBef>
                        <a:spcAft>
                          <a:spcPts val="800"/>
                        </a:spcAft>
                        <a:buNone/>
                      </a:pPr>
                      <a:r>
                        <a:rPr lang="en">
                          <a:latin typeface="Lato"/>
                          <a:ea typeface="Lato"/>
                          <a:cs typeface="Lato"/>
                          <a:sym typeface="Lato"/>
                        </a:rPr>
                        <a:t>$86,327</a:t>
                      </a:r>
                      <a:endParaRPr>
                        <a:latin typeface="Lato"/>
                        <a:ea typeface="Lato"/>
                        <a:cs typeface="Lato"/>
                        <a:sym typeface="Lato"/>
                      </a:endParaRPr>
                    </a:p>
                  </a:txBody>
                  <a:tcPr marT="0" marB="0" marR="25400" marL="25400" anchor="b">
                    <a:lnL cap="flat" cmpd="sng" w="7950">
                      <a:solidFill>
                        <a:srgbClr val="CCCCCC"/>
                      </a:solidFill>
                      <a:prstDash val="solid"/>
                      <a:round/>
                      <a:headEnd len="sm" w="sm" type="none"/>
                      <a:tailEnd len="sm" w="sm" type="none"/>
                    </a:lnL>
                    <a:lnR cap="flat" cmpd="sng" w="7950">
                      <a:solidFill>
                        <a:srgbClr val="CCCCCC"/>
                      </a:solidFill>
                      <a:prstDash val="solid"/>
                      <a:round/>
                      <a:headEnd len="sm" w="sm" type="none"/>
                      <a:tailEnd len="sm" w="sm" type="none"/>
                    </a:lnR>
                    <a:lnT cap="flat" cmpd="sng" w="7950">
                      <a:solidFill>
                        <a:srgbClr val="CCCCCC"/>
                      </a:solidFill>
                      <a:prstDash val="solid"/>
                      <a:round/>
                      <a:headEnd len="sm" w="sm" type="none"/>
                      <a:tailEnd len="sm" w="sm" type="none"/>
                    </a:lnT>
                    <a:lnB cap="flat" cmpd="sng" w="7950">
                      <a:solidFill>
                        <a:srgbClr val="CCCCCC"/>
                      </a:solidFill>
                      <a:prstDash val="solid"/>
                      <a:round/>
                      <a:headEnd len="sm" w="sm" type="none"/>
                      <a:tailEnd len="sm" w="sm" type="none"/>
                    </a:lnB>
                    <a:solidFill>
                      <a:srgbClr val="D9EAD3"/>
                    </a:solidFill>
                  </a:tcPr>
                </a:tc>
                <a:tc>
                  <a:txBody>
                    <a:bodyPr/>
                    <a:lstStyle/>
                    <a:p>
                      <a:pPr indent="0" lvl="0" marL="0" rtl="0" algn="r">
                        <a:lnSpc>
                          <a:spcPct val="115000"/>
                        </a:lnSpc>
                        <a:spcBef>
                          <a:spcPts val="0"/>
                        </a:spcBef>
                        <a:spcAft>
                          <a:spcPts val="800"/>
                        </a:spcAft>
                        <a:buNone/>
                      </a:pPr>
                      <a:r>
                        <a:rPr lang="en">
                          <a:latin typeface="Lato"/>
                          <a:ea typeface="Lato"/>
                          <a:cs typeface="Lato"/>
                          <a:sym typeface="Lato"/>
                        </a:rPr>
                        <a:t>394</a:t>
                      </a:r>
                      <a:endParaRPr>
                        <a:latin typeface="Lato"/>
                        <a:ea typeface="Lato"/>
                        <a:cs typeface="Lato"/>
                        <a:sym typeface="Lato"/>
                      </a:endParaRPr>
                    </a:p>
                  </a:txBody>
                  <a:tcPr marT="0" marB="0" marR="25400" marL="25400" anchor="b">
                    <a:lnL cap="flat" cmpd="sng" w="7950">
                      <a:solidFill>
                        <a:srgbClr val="CCCCCC"/>
                      </a:solidFill>
                      <a:prstDash val="solid"/>
                      <a:round/>
                      <a:headEnd len="sm" w="sm" type="none"/>
                      <a:tailEnd len="sm" w="sm" type="none"/>
                    </a:lnL>
                    <a:lnR cap="flat" cmpd="sng" w="7950">
                      <a:solidFill>
                        <a:srgbClr val="CCCCCC"/>
                      </a:solidFill>
                      <a:prstDash val="solid"/>
                      <a:round/>
                      <a:headEnd len="sm" w="sm" type="none"/>
                      <a:tailEnd len="sm" w="sm" type="none"/>
                    </a:lnR>
                    <a:lnT cap="flat" cmpd="sng" w="7950">
                      <a:solidFill>
                        <a:srgbClr val="CCCCCC"/>
                      </a:solidFill>
                      <a:prstDash val="solid"/>
                      <a:round/>
                      <a:headEnd len="sm" w="sm" type="none"/>
                      <a:tailEnd len="sm" w="sm" type="none"/>
                    </a:lnT>
                    <a:lnB cap="flat" cmpd="sng" w="7950">
                      <a:solidFill>
                        <a:srgbClr val="CCCCCC"/>
                      </a:solidFill>
                      <a:prstDash val="solid"/>
                      <a:round/>
                      <a:headEnd len="sm" w="sm" type="none"/>
                      <a:tailEnd len="sm" w="sm" type="none"/>
                    </a:lnB>
                    <a:solidFill>
                      <a:srgbClr val="D9EAD3"/>
                    </a:solidFill>
                  </a:tcPr>
                </a:tc>
                <a:tc>
                  <a:txBody>
                    <a:bodyPr/>
                    <a:lstStyle/>
                    <a:p>
                      <a:pPr indent="0" lvl="0" marL="0" rtl="0" algn="r">
                        <a:lnSpc>
                          <a:spcPct val="115000"/>
                        </a:lnSpc>
                        <a:spcBef>
                          <a:spcPts val="0"/>
                        </a:spcBef>
                        <a:spcAft>
                          <a:spcPts val="800"/>
                        </a:spcAft>
                        <a:buNone/>
                      </a:pPr>
                      <a:r>
                        <a:rPr lang="en">
                          <a:latin typeface="Lato"/>
                          <a:ea typeface="Lato"/>
                          <a:cs typeface="Lato"/>
                          <a:sym typeface="Lato"/>
                        </a:rPr>
                        <a:t>$34,030,103</a:t>
                      </a:r>
                      <a:endParaRPr>
                        <a:latin typeface="Lato"/>
                        <a:ea typeface="Lato"/>
                        <a:cs typeface="Lato"/>
                        <a:sym typeface="Lato"/>
                      </a:endParaRPr>
                    </a:p>
                  </a:txBody>
                  <a:tcPr marT="0" marB="0" marR="25400" marL="25400" anchor="b">
                    <a:lnL cap="flat" cmpd="sng" w="7950">
                      <a:solidFill>
                        <a:srgbClr val="CCCCCC"/>
                      </a:solidFill>
                      <a:prstDash val="solid"/>
                      <a:round/>
                      <a:headEnd len="sm" w="sm" type="none"/>
                      <a:tailEnd len="sm" w="sm" type="none"/>
                    </a:lnL>
                    <a:lnR cap="flat" cmpd="sng" w="7950">
                      <a:solidFill>
                        <a:srgbClr val="000000"/>
                      </a:solidFill>
                      <a:prstDash val="solid"/>
                      <a:round/>
                      <a:headEnd len="sm" w="sm" type="none"/>
                      <a:tailEnd len="sm" w="sm" type="none"/>
                    </a:lnR>
                    <a:lnT cap="flat" cmpd="sng" w="7950">
                      <a:solidFill>
                        <a:srgbClr val="CCCCCC"/>
                      </a:solidFill>
                      <a:prstDash val="solid"/>
                      <a:round/>
                      <a:headEnd len="sm" w="sm" type="none"/>
                      <a:tailEnd len="sm" w="sm" type="none"/>
                    </a:lnT>
                    <a:lnB cap="flat" cmpd="sng" w="7950">
                      <a:solidFill>
                        <a:srgbClr val="CCCCCC"/>
                      </a:solidFill>
                      <a:prstDash val="solid"/>
                      <a:round/>
                      <a:headEnd len="sm" w="sm" type="none"/>
                      <a:tailEnd len="sm" w="sm" type="none"/>
                    </a:lnB>
                    <a:solidFill>
                      <a:srgbClr val="D9EAD3"/>
                    </a:solidFill>
                  </a:tcPr>
                </a:tc>
              </a:tr>
              <a:tr h="306100">
                <a:tc>
                  <a:txBody>
                    <a:bodyPr/>
                    <a:lstStyle/>
                    <a:p>
                      <a:pPr indent="0" lvl="0" marL="0" rtl="0" algn="l">
                        <a:lnSpc>
                          <a:spcPct val="115000"/>
                        </a:lnSpc>
                        <a:spcBef>
                          <a:spcPts val="0"/>
                        </a:spcBef>
                        <a:spcAft>
                          <a:spcPts val="800"/>
                        </a:spcAft>
                        <a:buNone/>
                      </a:pPr>
                      <a:r>
                        <a:rPr lang="en">
                          <a:latin typeface="Lato"/>
                          <a:ea typeface="Lato"/>
                          <a:cs typeface="Lato"/>
                          <a:sym typeface="Lato"/>
                        </a:rPr>
                        <a:t>Urban - 15 year contract</a:t>
                      </a:r>
                      <a:endParaRPr>
                        <a:latin typeface="Lato"/>
                        <a:ea typeface="Lato"/>
                        <a:cs typeface="Lato"/>
                        <a:sym typeface="Lato"/>
                      </a:endParaRPr>
                    </a:p>
                  </a:txBody>
                  <a:tcPr marT="0" marB="0" marR="25400" marL="25400" anchor="b">
                    <a:lnL cap="flat" cmpd="sng" w="7950">
                      <a:solidFill>
                        <a:srgbClr val="000000"/>
                      </a:solidFill>
                      <a:prstDash val="solid"/>
                      <a:round/>
                      <a:headEnd len="sm" w="sm" type="none"/>
                      <a:tailEnd len="sm" w="sm" type="none"/>
                    </a:lnL>
                    <a:lnR cap="flat" cmpd="sng" w="7950">
                      <a:solidFill>
                        <a:srgbClr val="CCCCCC"/>
                      </a:solidFill>
                      <a:prstDash val="solid"/>
                      <a:round/>
                      <a:headEnd len="sm" w="sm" type="none"/>
                      <a:tailEnd len="sm" w="sm" type="none"/>
                    </a:lnR>
                    <a:lnT cap="flat" cmpd="sng" w="7950">
                      <a:solidFill>
                        <a:srgbClr val="CCCCCC"/>
                      </a:solidFill>
                      <a:prstDash val="solid"/>
                      <a:round/>
                      <a:headEnd len="sm" w="sm" type="none"/>
                      <a:tailEnd len="sm" w="sm" type="none"/>
                    </a:lnT>
                    <a:lnB cap="flat" cmpd="sng" w="7950">
                      <a:solidFill>
                        <a:srgbClr val="CCCCCC"/>
                      </a:solidFill>
                      <a:prstDash val="solid"/>
                      <a:round/>
                      <a:headEnd len="sm" w="sm" type="none"/>
                      <a:tailEnd len="sm" w="sm" type="none"/>
                    </a:lnB>
                    <a:solidFill>
                      <a:srgbClr val="D9EAD3"/>
                    </a:solidFill>
                  </a:tcPr>
                </a:tc>
                <a:tc>
                  <a:txBody>
                    <a:bodyPr/>
                    <a:lstStyle/>
                    <a:p>
                      <a:pPr indent="0" lvl="0" marL="0" rtl="0" algn="r">
                        <a:lnSpc>
                          <a:spcPct val="115000"/>
                        </a:lnSpc>
                        <a:spcBef>
                          <a:spcPts val="0"/>
                        </a:spcBef>
                        <a:spcAft>
                          <a:spcPts val="800"/>
                        </a:spcAft>
                        <a:buNone/>
                      </a:pPr>
                      <a:r>
                        <a:rPr lang="en">
                          <a:latin typeface="Lato"/>
                          <a:ea typeface="Lato"/>
                          <a:cs typeface="Lato"/>
                          <a:sym typeface="Lato"/>
                        </a:rPr>
                        <a:t>$45,000</a:t>
                      </a:r>
                      <a:endParaRPr>
                        <a:latin typeface="Lato"/>
                        <a:ea typeface="Lato"/>
                        <a:cs typeface="Lato"/>
                        <a:sym typeface="Lato"/>
                      </a:endParaRPr>
                    </a:p>
                  </a:txBody>
                  <a:tcPr marT="0" marB="0" marR="25400" marL="25400" anchor="b">
                    <a:lnL cap="flat" cmpd="sng" w="7950">
                      <a:solidFill>
                        <a:srgbClr val="CCCCCC"/>
                      </a:solidFill>
                      <a:prstDash val="solid"/>
                      <a:round/>
                      <a:headEnd len="sm" w="sm" type="none"/>
                      <a:tailEnd len="sm" w="sm" type="none"/>
                    </a:lnL>
                    <a:lnR cap="flat" cmpd="sng" w="7950">
                      <a:solidFill>
                        <a:srgbClr val="CCCCCC"/>
                      </a:solidFill>
                      <a:prstDash val="solid"/>
                      <a:round/>
                      <a:headEnd len="sm" w="sm" type="none"/>
                      <a:tailEnd len="sm" w="sm" type="none"/>
                    </a:lnR>
                    <a:lnT cap="flat" cmpd="sng" w="7950">
                      <a:solidFill>
                        <a:srgbClr val="CCCCCC"/>
                      </a:solidFill>
                      <a:prstDash val="solid"/>
                      <a:round/>
                      <a:headEnd len="sm" w="sm" type="none"/>
                      <a:tailEnd len="sm" w="sm" type="none"/>
                    </a:lnT>
                    <a:lnB cap="flat" cmpd="sng" w="7950">
                      <a:solidFill>
                        <a:srgbClr val="CCCCCC"/>
                      </a:solidFill>
                      <a:prstDash val="solid"/>
                      <a:round/>
                      <a:headEnd len="sm" w="sm" type="none"/>
                      <a:tailEnd len="sm" w="sm" type="none"/>
                    </a:lnB>
                    <a:solidFill>
                      <a:srgbClr val="D9EAD3"/>
                    </a:solidFill>
                  </a:tcPr>
                </a:tc>
                <a:tc>
                  <a:txBody>
                    <a:bodyPr/>
                    <a:lstStyle/>
                    <a:p>
                      <a:pPr indent="0" lvl="0" marL="0" rtl="0" algn="r">
                        <a:lnSpc>
                          <a:spcPct val="115000"/>
                        </a:lnSpc>
                        <a:spcBef>
                          <a:spcPts val="0"/>
                        </a:spcBef>
                        <a:spcAft>
                          <a:spcPts val="800"/>
                        </a:spcAft>
                        <a:buNone/>
                      </a:pPr>
                      <a:r>
                        <a:rPr lang="en">
                          <a:latin typeface="Lato"/>
                          <a:ea typeface="Lato"/>
                          <a:cs typeface="Lato"/>
                          <a:sym typeface="Lato"/>
                        </a:rPr>
                        <a:t>131</a:t>
                      </a:r>
                      <a:endParaRPr>
                        <a:latin typeface="Lato"/>
                        <a:ea typeface="Lato"/>
                        <a:cs typeface="Lato"/>
                        <a:sym typeface="Lato"/>
                      </a:endParaRPr>
                    </a:p>
                  </a:txBody>
                  <a:tcPr marT="0" marB="0" marR="25400" marL="25400" anchor="b">
                    <a:lnL cap="flat" cmpd="sng" w="7950">
                      <a:solidFill>
                        <a:srgbClr val="CCCCCC"/>
                      </a:solidFill>
                      <a:prstDash val="solid"/>
                      <a:round/>
                      <a:headEnd len="sm" w="sm" type="none"/>
                      <a:tailEnd len="sm" w="sm" type="none"/>
                    </a:lnL>
                    <a:lnR cap="flat" cmpd="sng" w="7950">
                      <a:solidFill>
                        <a:srgbClr val="CCCCCC"/>
                      </a:solidFill>
                      <a:prstDash val="solid"/>
                      <a:round/>
                      <a:headEnd len="sm" w="sm" type="none"/>
                      <a:tailEnd len="sm" w="sm" type="none"/>
                    </a:lnR>
                    <a:lnT cap="flat" cmpd="sng" w="7950">
                      <a:solidFill>
                        <a:srgbClr val="CCCCCC"/>
                      </a:solidFill>
                      <a:prstDash val="solid"/>
                      <a:round/>
                      <a:headEnd len="sm" w="sm" type="none"/>
                      <a:tailEnd len="sm" w="sm" type="none"/>
                    </a:lnT>
                    <a:lnB cap="flat" cmpd="sng" w="7950">
                      <a:solidFill>
                        <a:srgbClr val="CCCCCC"/>
                      </a:solidFill>
                      <a:prstDash val="solid"/>
                      <a:round/>
                      <a:headEnd len="sm" w="sm" type="none"/>
                      <a:tailEnd len="sm" w="sm" type="none"/>
                    </a:lnB>
                    <a:solidFill>
                      <a:srgbClr val="D9EAD3"/>
                    </a:solidFill>
                  </a:tcPr>
                </a:tc>
                <a:tc>
                  <a:txBody>
                    <a:bodyPr/>
                    <a:lstStyle/>
                    <a:p>
                      <a:pPr indent="0" lvl="0" marL="0" rtl="0" algn="r">
                        <a:lnSpc>
                          <a:spcPct val="115000"/>
                        </a:lnSpc>
                        <a:spcBef>
                          <a:spcPts val="0"/>
                        </a:spcBef>
                        <a:spcAft>
                          <a:spcPts val="800"/>
                        </a:spcAft>
                        <a:buNone/>
                      </a:pPr>
                      <a:r>
                        <a:rPr lang="en">
                          <a:latin typeface="Lato"/>
                          <a:ea typeface="Lato"/>
                          <a:cs typeface="Lato"/>
                          <a:sym typeface="Lato"/>
                        </a:rPr>
                        <a:t>$5,913,000</a:t>
                      </a:r>
                      <a:endParaRPr>
                        <a:latin typeface="Lato"/>
                        <a:ea typeface="Lato"/>
                        <a:cs typeface="Lato"/>
                        <a:sym typeface="Lato"/>
                      </a:endParaRPr>
                    </a:p>
                  </a:txBody>
                  <a:tcPr marT="0" marB="0" marR="25400" marL="25400" anchor="b">
                    <a:lnL cap="flat" cmpd="sng" w="7950">
                      <a:solidFill>
                        <a:srgbClr val="CCCCCC"/>
                      </a:solidFill>
                      <a:prstDash val="solid"/>
                      <a:round/>
                      <a:headEnd len="sm" w="sm" type="none"/>
                      <a:tailEnd len="sm" w="sm" type="none"/>
                    </a:lnL>
                    <a:lnR cap="flat" cmpd="sng" w="7950">
                      <a:solidFill>
                        <a:srgbClr val="000000"/>
                      </a:solidFill>
                      <a:prstDash val="solid"/>
                      <a:round/>
                      <a:headEnd len="sm" w="sm" type="none"/>
                      <a:tailEnd len="sm" w="sm" type="none"/>
                    </a:lnR>
                    <a:lnT cap="flat" cmpd="sng" w="7950">
                      <a:solidFill>
                        <a:srgbClr val="CCCCCC"/>
                      </a:solidFill>
                      <a:prstDash val="solid"/>
                      <a:round/>
                      <a:headEnd len="sm" w="sm" type="none"/>
                      <a:tailEnd len="sm" w="sm" type="none"/>
                    </a:lnT>
                    <a:lnB cap="flat" cmpd="sng" w="7950">
                      <a:solidFill>
                        <a:srgbClr val="CCCCCC"/>
                      </a:solidFill>
                      <a:prstDash val="solid"/>
                      <a:round/>
                      <a:headEnd len="sm" w="sm" type="none"/>
                      <a:tailEnd len="sm" w="sm" type="none"/>
                    </a:lnB>
                    <a:solidFill>
                      <a:srgbClr val="D9EAD3"/>
                    </a:solidFill>
                  </a:tcPr>
                </a:tc>
              </a:tr>
              <a:tr h="364450">
                <a:tc>
                  <a:txBody>
                    <a:bodyPr/>
                    <a:lstStyle/>
                    <a:p>
                      <a:pPr indent="0" lvl="0" marL="0" rtl="0" algn="l">
                        <a:lnSpc>
                          <a:spcPct val="115000"/>
                        </a:lnSpc>
                        <a:spcBef>
                          <a:spcPts val="0"/>
                        </a:spcBef>
                        <a:spcAft>
                          <a:spcPts val="800"/>
                        </a:spcAft>
                        <a:buNone/>
                      </a:pPr>
                      <a:r>
                        <a:rPr lang="en">
                          <a:latin typeface="Lato"/>
                          <a:ea typeface="Lato"/>
                          <a:cs typeface="Lato"/>
                          <a:sym typeface="Lato"/>
                        </a:rPr>
                        <a:t>Urban - w/ easement</a:t>
                      </a:r>
                      <a:endParaRPr>
                        <a:latin typeface="Lato"/>
                        <a:ea typeface="Lato"/>
                        <a:cs typeface="Lato"/>
                        <a:sym typeface="Lato"/>
                      </a:endParaRPr>
                    </a:p>
                  </a:txBody>
                  <a:tcPr marT="0" marB="0" marR="25400" marL="25400" anchor="b">
                    <a:lnL cap="flat" cmpd="sng" w="7950">
                      <a:solidFill>
                        <a:srgbClr val="000000"/>
                      </a:solidFill>
                      <a:prstDash val="solid"/>
                      <a:round/>
                      <a:headEnd len="sm" w="sm" type="none"/>
                      <a:tailEnd len="sm" w="sm" type="none"/>
                    </a:lnL>
                    <a:lnR cap="flat" cmpd="sng" w="7950">
                      <a:solidFill>
                        <a:srgbClr val="CCCCCC"/>
                      </a:solidFill>
                      <a:prstDash val="solid"/>
                      <a:round/>
                      <a:headEnd len="sm" w="sm" type="none"/>
                      <a:tailEnd len="sm" w="sm" type="none"/>
                    </a:lnR>
                    <a:lnT cap="flat" cmpd="sng" w="7950">
                      <a:solidFill>
                        <a:srgbClr val="CCCCCC"/>
                      </a:solidFill>
                      <a:prstDash val="solid"/>
                      <a:round/>
                      <a:headEnd len="sm" w="sm" type="none"/>
                      <a:tailEnd len="sm" w="sm" type="none"/>
                    </a:lnT>
                    <a:lnB cap="flat" cmpd="sng" w="7950">
                      <a:solidFill>
                        <a:srgbClr val="CCCCCC"/>
                      </a:solidFill>
                      <a:prstDash val="solid"/>
                      <a:round/>
                      <a:headEnd len="sm" w="sm" type="none"/>
                      <a:tailEnd len="sm" w="sm" type="none"/>
                    </a:lnB>
                    <a:solidFill>
                      <a:srgbClr val="D9EAD3"/>
                    </a:solidFill>
                  </a:tcPr>
                </a:tc>
                <a:tc>
                  <a:txBody>
                    <a:bodyPr/>
                    <a:lstStyle/>
                    <a:p>
                      <a:pPr indent="0" lvl="0" marL="0" rtl="0" algn="r">
                        <a:lnSpc>
                          <a:spcPct val="115000"/>
                        </a:lnSpc>
                        <a:spcBef>
                          <a:spcPts val="0"/>
                        </a:spcBef>
                        <a:spcAft>
                          <a:spcPts val="800"/>
                        </a:spcAft>
                        <a:buNone/>
                      </a:pPr>
                      <a:r>
                        <a:rPr lang="en">
                          <a:latin typeface="Lato"/>
                          <a:ea typeface="Lato"/>
                          <a:cs typeface="Lato"/>
                          <a:sym typeface="Lato"/>
                        </a:rPr>
                        <a:t>$86,327</a:t>
                      </a:r>
                      <a:endParaRPr>
                        <a:latin typeface="Lato"/>
                        <a:ea typeface="Lato"/>
                        <a:cs typeface="Lato"/>
                        <a:sym typeface="Lato"/>
                      </a:endParaRPr>
                    </a:p>
                  </a:txBody>
                  <a:tcPr marT="0" marB="0" marR="25400" marL="25400" anchor="b">
                    <a:lnL cap="flat" cmpd="sng" w="7950">
                      <a:solidFill>
                        <a:srgbClr val="CCCCCC"/>
                      </a:solidFill>
                      <a:prstDash val="solid"/>
                      <a:round/>
                      <a:headEnd len="sm" w="sm" type="none"/>
                      <a:tailEnd len="sm" w="sm" type="none"/>
                    </a:lnL>
                    <a:lnR cap="flat" cmpd="sng" w="7950">
                      <a:solidFill>
                        <a:srgbClr val="CCCCCC"/>
                      </a:solidFill>
                      <a:prstDash val="solid"/>
                      <a:round/>
                      <a:headEnd len="sm" w="sm" type="none"/>
                      <a:tailEnd len="sm" w="sm" type="none"/>
                    </a:lnR>
                    <a:lnT cap="flat" cmpd="sng" w="7950">
                      <a:solidFill>
                        <a:srgbClr val="CCCCCC"/>
                      </a:solidFill>
                      <a:prstDash val="solid"/>
                      <a:round/>
                      <a:headEnd len="sm" w="sm" type="none"/>
                      <a:tailEnd len="sm" w="sm" type="none"/>
                    </a:lnT>
                    <a:lnB cap="flat" cmpd="sng" w="7950">
                      <a:solidFill>
                        <a:srgbClr val="CCCCCC"/>
                      </a:solidFill>
                      <a:prstDash val="solid"/>
                      <a:round/>
                      <a:headEnd len="sm" w="sm" type="none"/>
                      <a:tailEnd len="sm" w="sm" type="none"/>
                    </a:lnB>
                    <a:solidFill>
                      <a:srgbClr val="D9EAD3"/>
                    </a:solidFill>
                  </a:tcPr>
                </a:tc>
                <a:tc>
                  <a:txBody>
                    <a:bodyPr/>
                    <a:lstStyle/>
                    <a:p>
                      <a:pPr indent="0" lvl="0" marL="0" rtl="0" algn="r">
                        <a:lnSpc>
                          <a:spcPct val="115000"/>
                        </a:lnSpc>
                        <a:spcBef>
                          <a:spcPts val="0"/>
                        </a:spcBef>
                        <a:spcAft>
                          <a:spcPts val="800"/>
                        </a:spcAft>
                        <a:buNone/>
                      </a:pPr>
                      <a:r>
                        <a:rPr lang="en">
                          <a:latin typeface="Lato"/>
                          <a:ea typeface="Lato"/>
                          <a:cs typeface="Lato"/>
                          <a:sym typeface="Lato"/>
                        </a:rPr>
                        <a:t>131</a:t>
                      </a:r>
                      <a:endParaRPr>
                        <a:latin typeface="Lato"/>
                        <a:ea typeface="Lato"/>
                        <a:cs typeface="Lato"/>
                        <a:sym typeface="Lato"/>
                      </a:endParaRPr>
                    </a:p>
                  </a:txBody>
                  <a:tcPr marT="0" marB="0" marR="25400" marL="25400" anchor="b">
                    <a:lnL cap="flat" cmpd="sng" w="7950">
                      <a:solidFill>
                        <a:srgbClr val="CCCCCC"/>
                      </a:solidFill>
                      <a:prstDash val="solid"/>
                      <a:round/>
                      <a:headEnd len="sm" w="sm" type="none"/>
                      <a:tailEnd len="sm" w="sm" type="none"/>
                    </a:lnL>
                    <a:lnR cap="flat" cmpd="sng" w="7950">
                      <a:solidFill>
                        <a:srgbClr val="CCCCCC"/>
                      </a:solidFill>
                      <a:prstDash val="solid"/>
                      <a:round/>
                      <a:headEnd len="sm" w="sm" type="none"/>
                      <a:tailEnd len="sm" w="sm" type="none"/>
                    </a:lnR>
                    <a:lnT cap="flat" cmpd="sng" w="7950">
                      <a:solidFill>
                        <a:srgbClr val="CCCCCC"/>
                      </a:solidFill>
                      <a:prstDash val="solid"/>
                      <a:round/>
                      <a:headEnd len="sm" w="sm" type="none"/>
                      <a:tailEnd len="sm" w="sm" type="none"/>
                    </a:lnT>
                    <a:lnB cap="flat" cmpd="sng" w="7950">
                      <a:solidFill>
                        <a:srgbClr val="CCCCCC"/>
                      </a:solidFill>
                      <a:prstDash val="solid"/>
                      <a:round/>
                      <a:headEnd len="sm" w="sm" type="none"/>
                      <a:tailEnd len="sm" w="sm" type="none"/>
                    </a:lnB>
                    <a:solidFill>
                      <a:srgbClr val="D9EAD3"/>
                    </a:solidFill>
                  </a:tcPr>
                </a:tc>
                <a:tc>
                  <a:txBody>
                    <a:bodyPr/>
                    <a:lstStyle/>
                    <a:p>
                      <a:pPr indent="0" lvl="0" marL="0" rtl="0" algn="r">
                        <a:lnSpc>
                          <a:spcPct val="115000"/>
                        </a:lnSpc>
                        <a:spcBef>
                          <a:spcPts val="0"/>
                        </a:spcBef>
                        <a:spcAft>
                          <a:spcPts val="800"/>
                        </a:spcAft>
                        <a:buNone/>
                      </a:pPr>
                      <a:r>
                        <a:rPr lang="en">
                          <a:latin typeface="Lato"/>
                          <a:ea typeface="Lato"/>
                          <a:cs typeface="Lato"/>
                          <a:sym typeface="Lato"/>
                        </a:rPr>
                        <a:t>$11,343,368</a:t>
                      </a:r>
                      <a:endParaRPr>
                        <a:latin typeface="Lato"/>
                        <a:ea typeface="Lato"/>
                        <a:cs typeface="Lato"/>
                        <a:sym typeface="Lato"/>
                      </a:endParaRPr>
                    </a:p>
                  </a:txBody>
                  <a:tcPr marT="0" marB="0" marR="25400" marL="25400" anchor="b">
                    <a:lnL cap="flat" cmpd="sng" w="7950">
                      <a:solidFill>
                        <a:srgbClr val="CCCCCC"/>
                      </a:solidFill>
                      <a:prstDash val="solid"/>
                      <a:round/>
                      <a:headEnd len="sm" w="sm" type="none"/>
                      <a:tailEnd len="sm" w="sm" type="none"/>
                    </a:lnL>
                    <a:lnR cap="flat" cmpd="sng" w="7950">
                      <a:solidFill>
                        <a:srgbClr val="000000"/>
                      </a:solidFill>
                      <a:prstDash val="solid"/>
                      <a:round/>
                      <a:headEnd len="sm" w="sm" type="none"/>
                      <a:tailEnd len="sm" w="sm" type="none"/>
                    </a:lnR>
                    <a:lnT cap="flat" cmpd="sng" w="7950">
                      <a:solidFill>
                        <a:srgbClr val="CCCCCC"/>
                      </a:solidFill>
                      <a:prstDash val="solid"/>
                      <a:round/>
                      <a:headEnd len="sm" w="sm" type="none"/>
                      <a:tailEnd len="sm" w="sm" type="none"/>
                    </a:lnT>
                    <a:lnB cap="flat" cmpd="sng" w="7950">
                      <a:solidFill>
                        <a:srgbClr val="CCCCCC"/>
                      </a:solidFill>
                      <a:prstDash val="solid"/>
                      <a:round/>
                      <a:headEnd len="sm" w="sm" type="none"/>
                      <a:tailEnd len="sm" w="sm" type="none"/>
                    </a:lnB>
                    <a:solidFill>
                      <a:srgbClr val="D9EAD3"/>
                    </a:solidFill>
                  </a:tcPr>
                </a:tc>
              </a:tr>
              <a:tr h="669725">
                <a:tc>
                  <a:txBody>
                    <a:bodyPr/>
                    <a:lstStyle/>
                    <a:p>
                      <a:pPr indent="0" lvl="0" marL="0" rtl="0" algn="l">
                        <a:lnSpc>
                          <a:spcPct val="115000"/>
                        </a:lnSpc>
                        <a:spcBef>
                          <a:spcPts val="0"/>
                        </a:spcBef>
                        <a:spcAft>
                          <a:spcPts val="800"/>
                        </a:spcAft>
                        <a:buNone/>
                      </a:pPr>
                      <a:r>
                        <a:rPr b="1" lang="en">
                          <a:latin typeface="Lato"/>
                          <a:ea typeface="Lato"/>
                          <a:cs typeface="Lato"/>
                          <a:sym typeface="Lato"/>
                        </a:rPr>
                        <a:t>Total needed to meet MD WIP goal (2,628 acres)</a:t>
                      </a:r>
                      <a:endParaRPr>
                        <a:latin typeface="Lato"/>
                        <a:ea typeface="Lato"/>
                        <a:cs typeface="Lato"/>
                        <a:sym typeface="Lato"/>
                      </a:endParaRPr>
                    </a:p>
                  </a:txBody>
                  <a:tcPr marT="0" marB="0" marR="25400" marL="25400" anchor="b">
                    <a:lnL cap="flat" cmpd="sng" w="7950">
                      <a:solidFill>
                        <a:srgbClr val="000000"/>
                      </a:solidFill>
                      <a:prstDash val="solid"/>
                      <a:round/>
                      <a:headEnd len="sm" w="sm" type="none"/>
                      <a:tailEnd len="sm" w="sm" type="none"/>
                    </a:lnL>
                    <a:lnR cap="flat" cmpd="sng" w="7950">
                      <a:solidFill>
                        <a:srgbClr val="CCCCCC"/>
                      </a:solidFill>
                      <a:prstDash val="solid"/>
                      <a:round/>
                      <a:headEnd len="sm" w="sm" type="none"/>
                      <a:tailEnd len="sm" w="sm" type="none"/>
                    </a:lnR>
                    <a:lnT cap="flat" cmpd="sng" w="7950">
                      <a:solidFill>
                        <a:srgbClr val="CCCCCC"/>
                      </a:solidFill>
                      <a:prstDash val="solid"/>
                      <a:round/>
                      <a:headEnd len="sm" w="sm" type="none"/>
                      <a:tailEnd len="sm" w="sm" type="none"/>
                    </a:lnT>
                    <a:lnB cap="flat" cmpd="sng" w="7950">
                      <a:solidFill>
                        <a:srgbClr val="000000"/>
                      </a:solidFill>
                      <a:prstDash val="solid"/>
                      <a:round/>
                      <a:headEnd len="sm" w="sm" type="none"/>
                      <a:tailEnd len="sm" w="sm" type="none"/>
                    </a:lnB>
                    <a:solidFill>
                      <a:srgbClr val="D9EAD3"/>
                    </a:solidFill>
                  </a:tcPr>
                </a:tc>
                <a:tc>
                  <a:txBody>
                    <a:bodyPr/>
                    <a:lstStyle/>
                    <a:p>
                      <a:pPr indent="0" lvl="0" marL="0" rtl="0" algn="l">
                        <a:lnSpc>
                          <a:spcPct val="115000"/>
                        </a:lnSpc>
                        <a:spcBef>
                          <a:spcPts val="0"/>
                        </a:spcBef>
                        <a:spcAft>
                          <a:spcPts val="800"/>
                        </a:spcAft>
                        <a:buNone/>
                      </a:pPr>
                      <a:r>
                        <a:t/>
                      </a:r>
                      <a:endParaRPr>
                        <a:latin typeface="Lato"/>
                        <a:ea typeface="Lato"/>
                        <a:cs typeface="Lato"/>
                        <a:sym typeface="Lato"/>
                      </a:endParaRPr>
                    </a:p>
                  </a:txBody>
                  <a:tcPr marT="0" marB="0" marR="25400" marL="25400" anchor="b">
                    <a:lnL cap="flat" cmpd="sng" w="7950">
                      <a:solidFill>
                        <a:srgbClr val="CCCCCC"/>
                      </a:solidFill>
                      <a:prstDash val="solid"/>
                      <a:round/>
                      <a:headEnd len="sm" w="sm" type="none"/>
                      <a:tailEnd len="sm" w="sm" type="none"/>
                    </a:lnL>
                    <a:lnR cap="flat" cmpd="sng" w="7950">
                      <a:solidFill>
                        <a:srgbClr val="CCCCCC"/>
                      </a:solidFill>
                      <a:prstDash val="solid"/>
                      <a:round/>
                      <a:headEnd len="sm" w="sm" type="none"/>
                      <a:tailEnd len="sm" w="sm" type="none"/>
                    </a:lnR>
                    <a:lnT cap="flat" cmpd="sng" w="7950">
                      <a:solidFill>
                        <a:srgbClr val="CCCCCC"/>
                      </a:solidFill>
                      <a:prstDash val="solid"/>
                      <a:round/>
                      <a:headEnd len="sm" w="sm" type="none"/>
                      <a:tailEnd len="sm" w="sm" type="none"/>
                    </a:lnT>
                    <a:lnB cap="flat" cmpd="sng" w="7950">
                      <a:solidFill>
                        <a:srgbClr val="000000"/>
                      </a:solidFill>
                      <a:prstDash val="solid"/>
                      <a:round/>
                      <a:headEnd len="sm" w="sm" type="none"/>
                      <a:tailEnd len="sm" w="sm" type="none"/>
                    </a:lnB>
                    <a:solidFill>
                      <a:srgbClr val="D9EAD3"/>
                    </a:solidFill>
                  </a:tcPr>
                </a:tc>
                <a:tc>
                  <a:txBody>
                    <a:bodyPr/>
                    <a:lstStyle/>
                    <a:p>
                      <a:pPr indent="0" lvl="0" marL="0" rtl="0" algn="l">
                        <a:lnSpc>
                          <a:spcPct val="115000"/>
                        </a:lnSpc>
                        <a:spcBef>
                          <a:spcPts val="0"/>
                        </a:spcBef>
                        <a:spcAft>
                          <a:spcPts val="800"/>
                        </a:spcAft>
                        <a:buNone/>
                      </a:pPr>
                      <a:r>
                        <a:t/>
                      </a:r>
                      <a:endParaRPr>
                        <a:latin typeface="Lato"/>
                        <a:ea typeface="Lato"/>
                        <a:cs typeface="Lato"/>
                        <a:sym typeface="Lato"/>
                      </a:endParaRPr>
                    </a:p>
                  </a:txBody>
                  <a:tcPr marT="0" marB="0" marR="25400" marL="25400" anchor="b">
                    <a:lnL cap="flat" cmpd="sng" w="7950">
                      <a:solidFill>
                        <a:srgbClr val="CCCCCC"/>
                      </a:solidFill>
                      <a:prstDash val="solid"/>
                      <a:round/>
                      <a:headEnd len="sm" w="sm" type="none"/>
                      <a:tailEnd len="sm" w="sm" type="none"/>
                    </a:lnL>
                    <a:lnR cap="flat" cmpd="sng" w="7950">
                      <a:solidFill>
                        <a:srgbClr val="CCCCCC"/>
                      </a:solidFill>
                      <a:prstDash val="solid"/>
                      <a:round/>
                      <a:headEnd len="sm" w="sm" type="none"/>
                      <a:tailEnd len="sm" w="sm" type="none"/>
                    </a:lnR>
                    <a:lnT cap="flat" cmpd="sng" w="7950">
                      <a:solidFill>
                        <a:srgbClr val="CCCCCC"/>
                      </a:solidFill>
                      <a:prstDash val="solid"/>
                      <a:round/>
                      <a:headEnd len="sm" w="sm" type="none"/>
                      <a:tailEnd len="sm" w="sm" type="none"/>
                    </a:lnT>
                    <a:lnB cap="flat" cmpd="sng" w="7950">
                      <a:solidFill>
                        <a:srgbClr val="000000"/>
                      </a:solidFill>
                      <a:prstDash val="solid"/>
                      <a:round/>
                      <a:headEnd len="sm" w="sm" type="none"/>
                      <a:tailEnd len="sm" w="sm" type="none"/>
                    </a:lnB>
                    <a:solidFill>
                      <a:srgbClr val="D9EAD3"/>
                    </a:solidFill>
                  </a:tcPr>
                </a:tc>
                <a:tc>
                  <a:txBody>
                    <a:bodyPr/>
                    <a:lstStyle/>
                    <a:p>
                      <a:pPr indent="0" lvl="0" marL="0" rtl="0" algn="r">
                        <a:lnSpc>
                          <a:spcPct val="115000"/>
                        </a:lnSpc>
                        <a:spcBef>
                          <a:spcPts val="0"/>
                        </a:spcBef>
                        <a:spcAft>
                          <a:spcPts val="800"/>
                        </a:spcAft>
                        <a:buNone/>
                      </a:pPr>
                      <a:r>
                        <a:rPr b="1" lang="en">
                          <a:latin typeface="Lato"/>
                          <a:ea typeface="Lato"/>
                          <a:cs typeface="Lato"/>
                          <a:sym typeface="Lato"/>
                        </a:rPr>
                        <a:t>$84,399,271</a:t>
                      </a:r>
                      <a:endParaRPr>
                        <a:latin typeface="Lato"/>
                        <a:ea typeface="Lato"/>
                        <a:cs typeface="Lato"/>
                        <a:sym typeface="Lato"/>
                      </a:endParaRPr>
                    </a:p>
                  </a:txBody>
                  <a:tcPr marT="0" marB="0" marR="25400" marL="25400" anchor="b">
                    <a:lnL cap="flat" cmpd="sng" w="7950">
                      <a:solidFill>
                        <a:srgbClr val="CCCCCC"/>
                      </a:solidFill>
                      <a:prstDash val="solid"/>
                      <a:round/>
                      <a:headEnd len="sm" w="sm" type="none"/>
                      <a:tailEnd len="sm" w="sm" type="none"/>
                    </a:lnL>
                    <a:lnR cap="flat" cmpd="sng" w="7950">
                      <a:solidFill>
                        <a:srgbClr val="000000"/>
                      </a:solidFill>
                      <a:prstDash val="solid"/>
                      <a:round/>
                      <a:headEnd len="sm" w="sm" type="none"/>
                      <a:tailEnd len="sm" w="sm" type="none"/>
                    </a:lnR>
                    <a:lnT cap="flat" cmpd="sng" w="7950">
                      <a:solidFill>
                        <a:srgbClr val="CCCCCC"/>
                      </a:solidFill>
                      <a:prstDash val="solid"/>
                      <a:round/>
                      <a:headEnd len="sm" w="sm" type="none"/>
                      <a:tailEnd len="sm" w="sm" type="none"/>
                    </a:lnT>
                    <a:lnB cap="flat" cmpd="sng" w="7950">
                      <a:solidFill>
                        <a:srgbClr val="000000"/>
                      </a:solidFill>
                      <a:prstDash val="solid"/>
                      <a:round/>
                      <a:headEnd len="sm" w="sm" type="none"/>
                      <a:tailEnd len="sm" w="sm" type="none"/>
                    </a:lnB>
                    <a:solidFill>
                      <a:srgbClr val="D9EAD3"/>
                    </a:solid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id="251" name="Google Shape;251;p41"/>
          <p:cNvPicPr preferRelativeResize="0"/>
          <p:nvPr/>
        </p:nvPicPr>
        <p:blipFill>
          <a:blip r:embed="rId3">
            <a:alphaModFix amt="62000"/>
          </a:blip>
          <a:stretch>
            <a:fillRect/>
          </a:stretch>
        </p:blipFill>
        <p:spPr>
          <a:xfrm>
            <a:off x="1609003" y="1"/>
            <a:ext cx="7717146" cy="5143501"/>
          </a:xfrm>
          <a:prstGeom prst="rect">
            <a:avLst/>
          </a:prstGeom>
          <a:noFill/>
          <a:ln>
            <a:noFill/>
          </a:ln>
        </p:spPr>
      </p:pic>
      <p:sp>
        <p:nvSpPr>
          <p:cNvPr id="252" name="Google Shape;252;p41"/>
          <p:cNvSpPr txBox="1"/>
          <p:nvPr>
            <p:ph type="title"/>
          </p:nvPr>
        </p:nvSpPr>
        <p:spPr>
          <a:xfrm>
            <a:off x="709775" y="1414600"/>
            <a:ext cx="6694200" cy="2939100"/>
          </a:xfrm>
          <a:prstGeom prst="rect">
            <a:avLst/>
          </a:prstGeom>
          <a:solidFill>
            <a:srgbClr val="38761D"/>
          </a:solidFill>
          <a:ln>
            <a:noFill/>
          </a:ln>
        </p:spPr>
        <p:txBody>
          <a:bodyPr anchorCtr="0" anchor="t" bIns="91425" lIns="91425" spcFirstLastPara="1" rIns="91425" wrap="square" tIns="91425">
            <a:noAutofit/>
          </a:bodyPr>
          <a:lstStyle/>
          <a:p>
            <a:pPr indent="-400050" lvl="0" marL="457200" rtl="0" algn="l">
              <a:lnSpc>
                <a:spcPct val="107916"/>
              </a:lnSpc>
              <a:spcBef>
                <a:spcPts val="0"/>
              </a:spcBef>
              <a:spcAft>
                <a:spcPts val="0"/>
              </a:spcAft>
              <a:buClr>
                <a:schemeClr val="lt1"/>
              </a:buClr>
              <a:buSzPts val="2700"/>
              <a:buChar char="●"/>
            </a:pPr>
            <a:r>
              <a:rPr b="0" lang="en" sz="2700">
                <a:solidFill>
                  <a:schemeClr val="lt1"/>
                </a:solidFill>
              </a:rPr>
              <a:t>Identify buyers and requirements</a:t>
            </a:r>
            <a:endParaRPr b="0" sz="2700">
              <a:solidFill>
                <a:schemeClr val="lt1"/>
              </a:solidFill>
            </a:endParaRPr>
          </a:p>
          <a:p>
            <a:pPr indent="-400050" lvl="0" marL="457200" rtl="0" algn="l">
              <a:lnSpc>
                <a:spcPct val="107916"/>
              </a:lnSpc>
              <a:spcBef>
                <a:spcPts val="0"/>
              </a:spcBef>
              <a:spcAft>
                <a:spcPts val="0"/>
              </a:spcAft>
              <a:buClr>
                <a:schemeClr val="lt1"/>
              </a:buClr>
              <a:buSzPts val="2700"/>
              <a:buChar char="●"/>
            </a:pPr>
            <a:r>
              <a:rPr b="0" lang="en" sz="2700">
                <a:solidFill>
                  <a:schemeClr val="lt1"/>
                </a:solidFill>
              </a:rPr>
              <a:t>Refine scoring criteria</a:t>
            </a:r>
            <a:endParaRPr b="0" sz="2700">
              <a:solidFill>
                <a:schemeClr val="lt1"/>
              </a:solidFill>
            </a:endParaRPr>
          </a:p>
          <a:p>
            <a:pPr indent="-400050" lvl="0" marL="457200" rtl="0" algn="l">
              <a:lnSpc>
                <a:spcPct val="107916"/>
              </a:lnSpc>
              <a:spcBef>
                <a:spcPts val="0"/>
              </a:spcBef>
              <a:spcAft>
                <a:spcPts val="0"/>
              </a:spcAft>
              <a:buClr>
                <a:schemeClr val="lt1"/>
              </a:buClr>
              <a:buSzPts val="2700"/>
              <a:buChar char="●"/>
            </a:pPr>
            <a:r>
              <a:rPr b="0" lang="en" sz="2700">
                <a:solidFill>
                  <a:schemeClr val="lt1"/>
                </a:solidFill>
              </a:rPr>
              <a:t>Assess challenges</a:t>
            </a:r>
            <a:endParaRPr b="0" sz="2700">
              <a:solidFill>
                <a:schemeClr val="lt1"/>
              </a:solidFill>
            </a:endParaRPr>
          </a:p>
          <a:p>
            <a:pPr indent="-400050" lvl="0" marL="457200" rtl="0" algn="l">
              <a:lnSpc>
                <a:spcPct val="107916"/>
              </a:lnSpc>
              <a:spcBef>
                <a:spcPts val="0"/>
              </a:spcBef>
              <a:spcAft>
                <a:spcPts val="0"/>
              </a:spcAft>
              <a:buClr>
                <a:schemeClr val="lt1"/>
              </a:buClr>
              <a:buSzPts val="2700"/>
              <a:buChar char="●"/>
            </a:pPr>
            <a:r>
              <a:rPr b="0" lang="en" sz="2700">
                <a:solidFill>
                  <a:schemeClr val="lt1"/>
                </a:solidFill>
              </a:rPr>
              <a:t>Adapt program before scaling up</a:t>
            </a:r>
            <a:endParaRPr b="0" sz="2700">
              <a:solidFill>
                <a:schemeClr val="lt1"/>
              </a:solidFill>
            </a:endParaRPr>
          </a:p>
          <a:p>
            <a:pPr indent="-400050" lvl="0" marL="457200" rtl="0" algn="l">
              <a:lnSpc>
                <a:spcPct val="107916"/>
              </a:lnSpc>
              <a:spcBef>
                <a:spcPts val="0"/>
              </a:spcBef>
              <a:spcAft>
                <a:spcPts val="0"/>
              </a:spcAft>
              <a:buClr>
                <a:schemeClr val="lt1"/>
              </a:buClr>
              <a:buSzPts val="2700"/>
              <a:buChar char="●"/>
            </a:pPr>
            <a:r>
              <a:rPr b="0" lang="en" sz="2700">
                <a:solidFill>
                  <a:schemeClr val="lt1"/>
                </a:solidFill>
              </a:rPr>
              <a:t>Urban/suburban/rural</a:t>
            </a:r>
            <a:endParaRPr b="0" sz="2700">
              <a:solidFill>
                <a:schemeClr val="lt1"/>
              </a:solidFill>
            </a:endParaRPr>
          </a:p>
          <a:p>
            <a:pPr indent="-400050" lvl="0" marL="457200" rtl="0" algn="l">
              <a:lnSpc>
                <a:spcPct val="107916"/>
              </a:lnSpc>
              <a:spcBef>
                <a:spcPts val="0"/>
              </a:spcBef>
              <a:spcAft>
                <a:spcPts val="0"/>
              </a:spcAft>
              <a:buClr>
                <a:schemeClr val="lt1"/>
              </a:buClr>
              <a:buSzPts val="2700"/>
              <a:buChar char="●"/>
            </a:pPr>
            <a:r>
              <a:rPr b="0" lang="en" sz="2700">
                <a:solidFill>
                  <a:schemeClr val="lt1"/>
                </a:solidFill>
              </a:rPr>
              <a:t>Howard, Carroll, Harford, Baltimore</a:t>
            </a:r>
            <a:endParaRPr b="0" sz="2700">
              <a:solidFill>
                <a:schemeClr val="lt1"/>
              </a:solidFill>
            </a:endParaRPr>
          </a:p>
          <a:p>
            <a:pPr indent="0" lvl="0" marL="457200" rtl="0" algn="l">
              <a:lnSpc>
                <a:spcPct val="107916"/>
              </a:lnSpc>
              <a:spcBef>
                <a:spcPts val="800"/>
              </a:spcBef>
              <a:spcAft>
                <a:spcPts val="800"/>
              </a:spcAft>
              <a:buNone/>
            </a:pPr>
            <a:r>
              <a:t/>
            </a:r>
            <a:endParaRPr b="0" sz="2700">
              <a:solidFill>
                <a:schemeClr val="lt1"/>
              </a:solidFill>
            </a:endParaRPr>
          </a:p>
        </p:txBody>
      </p:sp>
      <p:sp>
        <p:nvSpPr>
          <p:cNvPr id="253" name="Google Shape;253;p41"/>
          <p:cNvSpPr txBox="1"/>
          <p:nvPr/>
        </p:nvSpPr>
        <p:spPr>
          <a:xfrm>
            <a:off x="1697900" y="228600"/>
            <a:ext cx="47022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b="1" lang="en" sz="3600">
                <a:solidFill>
                  <a:srgbClr val="333C6B"/>
                </a:solidFill>
                <a:latin typeface="Lato"/>
                <a:ea typeface="Lato"/>
                <a:cs typeface="Lato"/>
                <a:sym typeface="Lato"/>
              </a:rPr>
              <a:t>Prototype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2"/>
          <p:cNvSpPr txBox="1"/>
          <p:nvPr>
            <p:ph type="ctrTitle"/>
          </p:nvPr>
        </p:nvSpPr>
        <p:spPr>
          <a:xfrm>
            <a:off x="311708" y="781525"/>
            <a:ext cx="85206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Thank you</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sz="1800"/>
              <a:t>For follow up, email </a:t>
            </a:r>
            <a:r>
              <a:rPr lang="en" sz="1800">
                <a:highlight>
                  <a:schemeClr val="accent6"/>
                </a:highlight>
              </a:rPr>
              <a:t>[INSERT NAME HERE]</a:t>
            </a:r>
            <a:r>
              <a:rPr lang="en" sz="1800"/>
              <a:t>:  </a:t>
            </a:r>
            <a:r>
              <a:rPr lang="en" sz="1700">
                <a:highlight>
                  <a:schemeClr val="accent6"/>
                </a:highlight>
              </a:rPr>
              <a:t>[INSERT EMAIL ADDRESS HERE]</a:t>
            </a:r>
            <a:endParaRPr sz="1700">
              <a:highlight>
                <a:schemeClr val="accent6"/>
              </a:highlight>
            </a:endParaRPr>
          </a:p>
          <a:p>
            <a:pPr indent="0" lvl="0" marL="0" rtl="0" algn="l">
              <a:spcBef>
                <a:spcPts val="0"/>
              </a:spcBef>
              <a:spcAft>
                <a:spcPts val="0"/>
              </a:spcAft>
              <a:buNone/>
            </a:pPr>
            <a:r>
              <a:t/>
            </a:r>
            <a:endParaRPr sz="1700"/>
          </a:p>
        </p:txBody>
      </p:sp>
      <p:sp>
        <p:nvSpPr>
          <p:cNvPr id="259" name="Google Shape;259;p42"/>
          <p:cNvSpPr txBox="1"/>
          <p:nvPr>
            <p:ph idx="1" type="subTitle"/>
          </p:nvPr>
        </p:nvSpPr>
        <p:spPr>
          <a:xfrm>
            <a:off x="311688"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9"/>
          <p:cNvSpPr txBox="1"/>
          <p:nvPr>
            <p:ph type="title"/>
          </p:nvPr>
        </p:nvSpPr>
        <p:spPr>
          <a:xfrm>
            <a:off x="311700" y="2021675"/>
            <a:ext cx="8520600" cy="12993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t/>
            </a:r>
            <a:endParaRPr b="0"/>
          </a:p>
          <a:p>
            <a:pPr indent="0" lvl="0" marL="0" rtl="0" algn="ctr">
              <a:lnSpc>
                <a:spcPct val="100000"/>
              </a:lnSpc>
              <a:spcBef>
                <a:spcPts val="0"/>
              </a:spcBef>
              <a:spcAft>
                <a:spcPts val="0"/>
              </a:spcAft>
              <a:buSzPct val="111111"/>
              <a:buNone/>
            </a:pPr>
            <a:r>
              <a:rPr b="0" lang="en"/>
              <a:t>How’d this project come to be? </a:t>
            </a:r>
            <a:endParaRPr b="0"/>
          </a:p>
          <a:p>
            <a:pPr indent="0" lvl="0" marL="0" rtl="0" algn="ctr">
              <a:lnSpc>
                <a:spcPct val="100000"/>
              </a:lnSpc>
              <a:spcBef>
                <a:spcPts val="0"/>
              </a:spcBef>
              <a:spcAft>
                <a:spcPts val="0"/>
              </a:spcAft>
              <a:buSzPct val="111111"/>
              <a:buNone/>
            </a:pPr>
            <a:r>
              <a:t/>
            </a:r>
            <a:endParaRPr b="0"/>
          </a:p>
          <a:p>
            <a:pPr indent="0" lvl="0" marL="0" rtl="0" algn="ctr">
              <a:lnSpc>
                <a:spcPct val="100000"/>
              </a:lnSpc>
              <a:spcBef>
                <a:spcPts val="0"/>
              </a:spcBef>
              <a:spcAft>
                <a:spcPts val="0"/>
              </a:spcAft>
              <a:buSzPct val="173913"/>
              <a:buNone/>
            </a:pPr>
            <a:r>
              <a:rPr b="0" lang="en">
                <a:solidFill>
                  <a:srgbClr val="6CBB4C"/>
                </a:solidFill>
              </a:rPr>
              <a:t>The Forestry Workgroup has been thinking about overcoming barriers to buffer plantings for a long time. </a:t>
            </a:r>
            <a:endParaRPr b="0" sz="2300">
              <a:solidFill>
                <a:srgbClr val="6CBB4C"/>
              </a:solidFill>
              <a:highlight>
                <a:srgbClr val="FFFFFF"/>
              </a:highlight>
              <a:latin typeface="Arial"/>
              <a:ea typeface="Arial"/>
              <a:cs typeface="Arial"/>
              <a:sym typeface="Arial"/>
            </a:endParaRPr>
          </a:p>
          <a:p>
            <a:pPr indent="0" lvl="0" marL="0" rtl="0" algn="ctr">
              <a:lnSpc>
                <a:spcPct val="100000"/>
              </a:lnSpc>
              <a:spcBef>
                <a:spcPts val="0"/>
              </a:spcBef>
              <a:spcAft>
                <a:spcPts val="0"/>
              </a:spcAft>
              <a:buSzPct val="173913"/>
              <a:buNone/>
            </a:pPr>
            <a:r>
              <a:t/>
            </a:r>
            <a:endParaRPr b="0" sz="2300">
              <a:solidFill>
                <a:srgbClr val="253551"/>
              </a:solidFill>
              <a:highlight>
                <a:srgbClr val="FFFFFF"/>
              </a:highlight>
              <a:latin typeface="Arial"/>
              <a:ea typeface="Arial"/>
              <a:cs typeface="Arial"/>
              <a:sym typeface="Arial"/>
            </a:endParaRPr>
          </a:p>
          <a:p>
            <a:pPr indent="0" lvl="0" marL="0" rtl="0" algn="ctr">
              <a:lnSpc>
                <a:spcPct val="100000"/>
              </a:lnSpc>
              <a:spcBef>
                <a:spcPts val="0"/>
              </a:spcBef>
              <a:spcAft>
                <a:spcPts val="0"/>
              </a:spcAft>
              <a:buSzPct val="111111"/>
              <a:buNone/>
            </a:pPr>
            <a:r>
              <a:t/>
            </a:r>
            <a:endParaRPr b="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114" name="Google Shape;114;p20"/>
          <p:cNvSpPr txBox="1"/>
          <p:nvPr>
            <p:ph idx="4294967295" type="sldNum"/>
          </p:nvPr>
        </p:nvSpPr>
        <p:spPr>
          <a:xfrm>
            <a:off x="8187344" y="4904939"/>
            <a:ext cx="984000" cy="273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788"/>
              <a:buNone/>
            </a:pPr>
            <a:fld id="{00000000-1234-1234-1234-123412341234}" type="slidenum">
              <a:rPr lang="en"/>
              <a:t>‹#›</a:t>
            </a:fld>
            <a:endParaRPr/>
          </a:p>
        </p:txBody>
      </p:sp>
      <p:sp>
        <p:nvSpPr>
          <p:cNvPr id="115" name="Google Shape;115;p20"/>
          <p:cNvSpPr txBox="1"/>
          <p:nvPr/>
        </p:nvSpPr>
        <p:spPr>
          <a:xfrm>
            <a:off x="672775" y="344175"/>
            <a:ext cx="7332600" cy="572700"/>
          </a:xfrm>
          <a:prstGeom prst="rect">
            <a:avLst/>
          </a:prstGeom>
          <a:noFill/>
          <a:ln>
            <a:noFill/>
          </a:ln>
        </p:spPr>
        <p:txBody>
          <a:bodyPr anchorCtr="0" anchor="t" bIns="91425" lIns="91425" spcFirstLastPara="1" rIns="91425" wrap="square" tIns="91425">
            <a:normAutofit lnSpcReduction="10000"/>
          </a:bodyPr>
          <a:lstStyle/>
          <a:p>
            <a:pPr indent="0" lvl="0" marL="0" marR="0" rtl="0" algn="l">
              <a:lnSpc>
                <a:spcPct val="100000"/>
              </a:lnSpc>
              <a:spcBef>
                <a:spcPts val="0"/>
              </a:spcBef>
              <a:spcAft>
                <a:spcPts val="0"/>
              </a:spcAft>
              <a:buClr>
                <a:srgbClr val="000000"/>
              </a:buClr>
              <a:buSzPts val="2800"/>
              <a:buFont typeface="Arial"/>
              <a:buNone/>
            </a:pPr>
            <a:r>
              <a:rPr b="1" i="0" lang="en" sz="2800" u="none" cap="none" strike="noStrike">
                <a:solidFill>
                  <a:srgbClr val="073763"/>
                </a:solidFill>
                <a:latin typeface="Lato"/>
                <a:ea typeface="Lato"/>
                <a:cs typeface="Lato"/>
                <a:sym typeface="Lato"/>
              </a:rPr>
              <a:t>Benefits of RFBs</a:t>
            </a:r>
            <a:endParaRPr b="1" i="0" sz="2800" u="none" cap="none" strike="noStrike">
              <a:solidFill>
                <a:srgbClr val="073763"/>
              </a:solidFill>
              <a:latin typeface="Lato"/>
              <a:ea typeface="Lato"/>
              <a:cs typeface="Lato"/>
              <a:sym typeface="Lato"/>
            </a:endParaRPr>
          </a:p>
        </p:txBody>
      </p:sp>
      <p:sp>
        <p:nvSpPr>
          <p:cNvPr id="116" name="Google Shape;116;p20"/>
          <p:cNvSpPr txBox="1"/>
          <p:nvPr/>
        </p:nvSpPr>
        <p:spPr>
          <a:xfrm>
            <a:off x="884150" y="1051625"/>
            <a:ext cx="7121100" cy="3416400"/>
          </a:xfrm>
          <a:prstGeom prst="rect">
            <a:avLst/>
          </a:prstGeom>
          <a:noFill/>
          <a:ln>
            <a:noFill/>
          </a:ln>
        </p:spPr>
        <p:txBody>
          <a:bodyPr anchorCtr="0" anchor="t" bIns="91425" lIns="91425" spcFirstLastPara="1" rIns="91425" wrap="square" tIns="91425">
            <a:normAutofit lnSpcReduction="10000"/>
          </a:bodyPr>
          <a:lstStyle/>
          <a:p>
            <a:pPr indent="0" lvl="0" marL="0" marR="0" rtl="0" algn="l">
              <a:lnSpc>
                <a:spcPct val="115000"/>
              </a:lnSpc>
              <a:spcBef>
                <a:spcPts val="1200"/>
              </a:spcBef>
              <a:spcAft>
                <a:spcPts val="0"/>
              </a:spcAft>
              <a:buClr>
                <a:srgbClr val="000000"/>
              </a:buClr>
              <a:buSzPts val="2300"/>
              <a:buFont typeface="Arial"/>
              <a:buNone/>
            </a:pPr>
            <a:r>
              <a:rPr i="0" lang="en" sz="2300" u="none" cap="none" strike="noStrike">
                <a:solidFill>
                  <a:srgbClr val="38761D"/>
                </a:solidFill>
                <a:latin typeface="Lato"/>
                <a:ea typeface="Lato"/>
                <a:cs typeface="Lato"/>
                <a:sym typeface="Lato"/>
              </a:rPr>
              <a:t>In addition to nutrient reduction…</a:t>
            </a:r>
            <a:endParaRPr i="0" sz="2300" u="none" cap="none" strike="noStrike">
              <a:solidFill>
                <a:srgbClr val="38761D"/>
              </a:solidFill>
              <a:latin typeface="Lato"/>
              <a:ea typeface="Lato"/>
              <a:cs typeface="Lato"/>
              <a:sym typeface="Lato"/>
            </a:endParaRPr>
          </a:p>
          <a:p>
            <a:pPr indent="-342900" lvl="0" marL="457200" marR="0" rtl="0" algn="l">
              <a:lnSpc>
                <a:spcPct val="115000"/>
              </a:lnSpc>
              <a:spcBef>
                <a:spcPts val="1200"/>
              </a:spcBef>
              <a:spcAft>
                <a:spcPts val="0"/>
              </a:spcAft>
              <a:buClr>
                <a:srgbClr val="38761D"/>
              </a:buClr>
              <a:buSzPts val="1800"/>
              <a:buFont typeface="Lato"/>
              <a:buChar char="➢"/>
            </a:pPr>
            <a:r>
              <a:rPr i="0" lang="en" sz="2300" u="none" cap="none" strike="noStrike">
                <a:solidFill>
                  <a:srgbClr val="38761D"/>
                </a:solidFill>
                <a:latin typeface="Lato"/>
                <a:ea typeface="Lato"/>
                <a:cs typeface="Lato"/>
                <a:sym typeface="Lato"/>
              </a:rPr>
              <a:t>Wildlife habitat (coldwater fish, migratory birds)</a:t>
            </a:r>
            <a:endParaRPr i="0" sz="2300" u="none" cap="none" strike="noStrike">
              <a:solidFill>
                <a:srgbClr val="38761D"/>
              </a:solidFill>
              <a:latin typeface="Lato"/>
              <a:ea typeface="Lato"/>
              <a:cs typeface="Lato"/>
              <a:sym typeface="Lato"/>
            </a:endParaRPr>
          </a:p>
          <a:p>
            <a:pPr indent="-342900" lvl="0" marL="457200" marR="0" rtl="0" algn="l">
              <a:lnSpc>
                <a:spcPct val="115000"/>
              </a:lnSpc>
              <a:spcBef>
                <a:spcPts val="0"/>
              </a:spcBef>
              <a:spcAft>
                <a:spcPts val="0"/>
              </a:spcAft>
              <a:buClr>
                <a:srgbClr val="38761D"/>
              </a:buClr>
              <a:buSzPts val="1800"/>
              <a:buFont typeface="Lato"/>
              <a:buChar char="➢"/>
            </a:pPr>
            <a:r>
              <a:rPr i="0" lang="en" sz="2300" u="none" cap="none" strike="noStrike">
                <a:solidFill>
                  <a:srgbClr val="38761D"/>
                </a:solidFill>
                <a:latin typeface="Lato"/>
                <a:ea typeface="Lato"/>
                <a:cs typeface="Lato"/>
                <a:sym typeface="Lato"/>
              </a:rPr>
              <a:t>Drinking water protection</a:t>
            </a:r>
            <a:endParaRPr i="0" sz="2300" u="none" cap="none" strike="noStrike">
              <a:solidFill>
                <a:srgbClr val="38761D"/>
              </a:solidFill>
              <a:latin typeface="Lato"/>
              <a:ea typeface="Lato"/>
              <a:cs typeface="Lato"/>
              <a:sym typeface="Lato"/>
            </a:endParaRPr>
          </a:p>
          <a:p>
            <a:pPr indent="-342900" lvl="0" marL="457200" marR="0" rtl="0" algn="l">
              <a:lnSpc>
                <a:spcPct val="115000"/>
              </a:lnSpc>
              <a:spcBef>
                <a:spcPts val="0"/>
              </a:spcBef>
              <a:spcAft>
                <a:spcPts val="0"/>
              </a:spcAft>
              <a:buClr>
                <a:srgbClr val="38761D"/>
              </a:buClr>
              <a:buSzPts val="1800"/>
              <a:buFont typeface="Lato"/>
              <a:buChar char="➢"/>
            </a:pPr>
            <a:r>
              <a:rPr i="0" lang="en" sz="2300" u="none" cap="none" strike="noStrike">
                <a:solidFill>
                  <a:srgbClr val="38761D"/>
                </a:solidFill>
                <a:latin typeface="Lato"/>
                <a:ea typeface="Lato"/>
                <a:cs typeface="Lato"/>
                <a:sym typeface="Lato"/>
              </a:rPr>
              <a:t>Carbon</a:t>
            </a:r>
            <a:endParaRPr i="0" sz="2300" u="none" cap="none" strike="noStrike">
              <a:solidFill>
                <a:srgbClr val="38761D"/>
              </a:solidFill>
              <a:latin typeface="Lato"/>
              <a:ea typeface="Lato"/>
              <a:cs typeface="Lato"/>
              <a:sym typeface="Lato"/>
            </a:endParaRPr>
          </a:p>
          <a:p>
            <a:pPr indent="-342900" lvl="0" marL="457200" marR="0" rtl="0" algn="l">
              <a:lnSpc>
                <a:spcPct val="115000"/>
              </a:lnSpc>
              <a:spcBef>
                <a:spcPts val="0"/>
              </a:spcBef>
              <a:spcAft>
                <a:spcPts val="0"/>
              </a:spcAft>
              <a:buClr>
                <a:srgbClr val="38761D"/>
              </a:buClr>
              <a:buSzPts val="1800"/>
              <a:buFont typeface="Lato"/>
              <a:buChar char="➢"/>
            </a:pPr>
            <a:r>
              <a:rPr i="0" lang="en" sz="2300" u="none" cap="none" strike="noStrike">
                <a:solidFill>
                  <a:srgbClr val="38761D"/>
                </a:solidFill>
                <a:latin typeface="Lato"/>
                <a:ea typeface="Lato"/>
                <a:cs typeface="Lato"/>
                <a:sym typeface="Lato"/>
              </a:rPr>
              <a:t>Flood resilience</a:t>
            </a:r>
            <a:endParaRPr i="0" sz="2300" u="none" cap="none" strike="noStrike">
              <a:solidFill>
                <a:srgbClr val="38761D"/>
              </a:solidFill>
              <a:latin typeface="Lato"/>
              <a:ea typeface="Lato"/>
              <a:cs typeface="Lato"/>
              <a:sym typeface="Lato"/>
            </a:endParaRPr>
          </a:p>
          <a:p>
            <a:pPr indent="-374650" lvl="0" marL="457200" marR="0" rtl="0" algn="l">
              <a:lnSpc>
                <a:spcPct val="115000"/>
              </a:lnSpc>
              <a:spcBef>
                <a:spcPts val="0"/>
              </a:spcBef>
              <a:spcAft>
                <a:spcPts val="0"/>
              </a:spcAft>
              <a:buClr>
                <a:srgbClr val="38761D"/>
              </a:buClr>
              <a:buSzPts val="2300"/>
              <a:buFont typeface="Lato"/>
              <a:buChar char="➢"/>
            </a:pPr>
            <a:r>
              <a:rPr i="0" lang="en" sz="2300" u="none" cap="none" strike="noStrike">
                <a:solidFill>
                  <a:srgbClr val="38761D"/>
                </a:solidFill>
                <a:latin typeface="Lato"/>
                <a:ea typeface="Lato"/>
                <a:cs typeface="Lato"/>
                <a:sym typeface="Lato"/>
              </a:rPr>
              <a:t>Property values</a:t>
            </a:r>
            <a:endParaRPr i="0" sz="2300" u="none" cap="none" strike="noStrike">
              <a:solidFill>
                <a:srgbClr val="38761D"/>
              </a:solidFill>
              <a:latin typeface="Lato"/>
              <a:ea typeface="Lato"/>
              <a:cs typeface="Lato"/>
              <a:sym typeface="Lato"/>
            </a:endParaRPr>
          </a:p>
          <a:p>
            <a:pPr indent="-374650" lvl="0" marL="457200" marR="0" rtl="0" algn="l">
              <a:lnSpc>
                <a:spcPct val="115000"/>
              </a:lnSpc>
              <a:spcBef>
                <a:spcPts val="0"/>
              </a:spcBef>
              <a:spcAft>
                <a:spcPts val="0"/>
              </a:spcAft>
              <a:buClr>
                <a:srgbClr val="38761D"/>
              </a:buClr>
              <a:buSzPts val="2300"/>
              <a:buFont typeface="Lato"/>
              <a:buChar char="➢"/>
            </a:pPr>
            <a:r>
              <a:rPr i="0" lang="en" sz="2300" u="none" cap="none" strike="noStrike">
                <a:solidFill>
                  <a:srgbClr val="38761D"/>
                </a:solidFill>
                <a:latin typeface="Lato"/>
                <a:ea typeface="Lato"/>
                <a:cs typeface="Lato"/>
                <a:sym typeface="Lato"/>
              </a:rPr>
              <a:t>Other Chesapeake Bay Program Management Strategies</a:t>
            </a:r>
            <a:endParaRPr i="0" sz="2300" u="none" cap="none" strike="noStrike">
              <a:solidFill>
                <a:srgbClr val="38761D"/>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1"/>
          <p:cNvSpPr txBox="1"/>
          <p:nvPr>
            <p:ph type="title"/>
          </p:nvPr>
        </p:nvSpPr>
        <p:spPr>
          <a:xfrm>
            <a:off x="342900" y="445769"/>
            <a:ext cx="2400300" cy="17145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b="1" lang="en" sz="4800"/>
              <a:t>Drivers</a:t>
            </a:r>
            <a:endParaRPr b="1" sz="4800"/>
          </a:p>
        </p:txBody>
      </p:sp>
      <p:sp>
        <p:nvSpPr>
          <p:cNvPr id="122" name="Google Shape;122;p21"/>
          <p:cNvSpPr txBox="1"/>
          <p:nvPr>
            <p:ph idx="2" type="body"/>
          </p:nvPr>
        </p:nvSpPr>
        <p:spPr>
          <a:xfrm>
            <a:off x="342900" y="2194550"/>
            <a:ext cx="2664600" cy="2534400"/>
          </a:xfrm>
          <a:prstGeom prst="rect">
            <a:avLst/>
          </a:prstGeom>
        </p:spPr>
        <p:txBody>
          <a:bodyPr anchorCtr="0" anchor="t" bIns="45700" lIns="91425" spcFirstLastPara="1" rIns="91425" wrap="square" tIns="45700">
            <a:normAutofit/>
          </a:bodyPr>
          <a:lstStyle/>
          <a:p>
            <a:pPr indent="-344487" lvl="0" marL="457200" rtl="0" algn="l">
              <a:spcBef>
                <a:spcPts val="900"/>
              </a:spcBef>
              <a:spcAft>
                <a:spcPts val="0"/>
              </a:spcAft>
              <a:buSzPts val="1825"/>
              <a:buChar char="●"/>
            </a:pPr>
            <a:r>
              <a:rPr lang="en" sz="1825"/>
              <a:t>TMDL &amp; WIP Goals</a:t>
            </a:r>
            <a:endParaRPr sz="1825"/>
          </a:p>
          <a:p>
            <a:pPr indent="-344487" lvl="0" marL="457200" rtl="0" algn="l">
              <a:spcBef>
                <a:spcPts val="0"/>
              </a:spcBef>
              <a:spcAft>
                <a:spcPts val="0"/>
              </a:spcAft>
              <a:buSzPts val="1825"/>
              <a:buChar char="●"/>
            </a:pPr>
            <a:r>
              <a:rPr lang="en" sz="1825"/>
              <a:t>MS4 Permits</a:t>
            </a:r>
            <a:endParaRPr sz="1825"/>
          </a:p>
          <a:p>
            <a:pPr indent="-344487" lvl="0" marL="457200" rtl="0" algn="l">
              <a:spcBef>
                <a:spcPts val="0"/>
              </a:spcBef>
              <a:spcAft>
                <a:spcPts val="0"/>
              </a:spcAft>
              <a:buSzPts val="1825"/>
              <a:buChar char="●"/>
            </a:pPr>
            <a:r>
              <a:rPr lang="en" sz="1825"/>
              <a:t>Voluntary Efforts</a:t>
            </a:r>
            <a:endParaRPr sz="1825"/>
          </a:p>
          <a:p>
            <a:pPr indent="-344487" lvl="0" marL="457200" rtl="0" algn="l">
              <a:spcBef>
                <a:spcPts val="0"/>
              </a:spcBef>
              <a:spcAft>
                <a:spcPts val="0"/>
              </a:spcAft>
              <a:buSzPts val="1825"/>
              <a:buChar char="●"/>
            </a:pPr>
            <a:r>
              <a:rPr lang="en" sz="1825"/>
              <a:t>MD CFA/CWCA</a:t>
            </a:r>
            <a:endParaRPr sz="1825"/>
          </a:p>
          <a:p>
            <a:pPr indent="-344487" lvl="0" marL="457200" rtl="0" algn="l">
              <a:spcBef>
                <a:spcPts val="0"/>
              </a:spcBef>
              <a:spcAft>
                <a:spcPts val="0"/>
              </a:spcAft>
              <a:buSzPts val="1825"/>
              <a:buChar char="●"/>
            </a:pPr>
            <a:r>
              <a:rPr lang="en" sz="1825"/>
              <a:t>PA CWPP</a:t>
            </a:r>
            <a:endParaRPr sz="1825"/>
          </a:p>
          <a:p>
            <a:pPr indent="-344487" lvl="0" marL="457200" rtl="0" algn="l">
              <a:spcBef>
                <a:spcPts val="0"/>
              </a:spcBef>
              <a:spcAft>
                <a:spcPts val="0"/>
              </a:spcAft>
              <a:buClr>
                <a:srgbClr val="6CBB4C"/>
              </a:buClr>
              <a:buSzPts val="1825"/>
              <a:buChar char="●"/>
            </a:pPr>
            <a:r>
              <a:rPr lang="en" sz="1825">
                <a:solidFill>
                  <a:srgbClr val="6CBB4C"/>
                </a:solidFill>
              </a:rPr>
              <a:t>&amp; Others!</a:t>
            </a:r>
            <a:endParaRPr sz="1825">
              <a:solidFill>
                <a:srgbClr val="6CBB4C"/>
              </a:solidFill>
            </a:endParaRPr>
          </a:p>
        </p:txBody>
      </p:sp>
      <p:graphicFrame>
        <p:nvGraphicFramePr>
          <p:cNvPr id="123" name="Google Shape;123;p21"/>
          <p:cNvGraphicFramePr/>
          <p:nvPr/>
        </p:nvGraphicFramePr>
        <p:xfrm>
          <a:off x="3311900" y="529575"/>
          <a:ext cx="3000000" cy="3000000"/>
        </p:xfrm>
        <a:graphic>
          <a:graphicData uri="http://schemas.openxmlformats.org/drawingml/2006/table">
            <a:tbl>
              <a:tblPr>
                <a:noFill/>
                <a:tableStyleId>{2B9E8F5C-E583-441A-8A4B-9A88BA518637}</a:tableStyleId>
              </a:tblPr>
              <a:tblGrid>
                <a:gridCol w="1704975"/>
                <a:gridCol w="542925"/>
                <a:gridCol w="571500"/>
                <a:gridCol w="628650"/>
                <a:gridCol w="685800"/>
                <a:gridCol w="657225"/>
                <a:gridCol w="542925"/>
              </a:tblGrid>
              <a:tr h="200025">
                <a:tc>
                  <a:txBody>
                    <a:bodyPr/>
                    <a:lstStyle/>
                    <a:p>
                      <a:pPr indent="0" lvl="0" marL="0" rtl="0" algn="l">
                        <a:lnSpc>
                          <a:spcPct val="115000"/>
                        </a:lnSpc>
                        <a:spcBef>
                          <a:spcPts val="0"/>
                        </a:spcBef>
                        <a:spcAft>
                          <a:spcPts val="0"/>
                        </a:spcAft>
                        <a:buNone/>
                      </a:pPr>
                      <a:r>
                        <a:t/>
                      </a:r>
                      <a:endParaRPr sz="1100">
                        <a:latin typeface="Calibri"/>
                        <a:ea typeface="Calibri"/>
                        <a:cs typeface="Calibri"/>
                        <a:sym typeface="Calibri"/>
                      </a:endParaRPr>
                    </a:p>
                  </a:txBody>
                  <a:tcPr marT="0" marB="0" marR="25400" marL="25400" anchor="b">
                    <a:lnL cap="flat" cmpd="sng" w="6350">
                      <a:solidFill>
                        <a:srgbClr val="303F67"/>
                      </a:solidFill>
                      <a:prstDash val="solid"/>
                      <a:round/>
                      <a:headEnd len="sm" w="sm" type="none"/>
                      <a:tailEnd len="sm" w="sm" type="none"/>
                    </a:lnL>
                    <a:lnR cap="flat" cmpd="sng" w="6350">
                      <a:solidFill>
                        <a:srgbClr val="303F67"/>
                      </a:solidFill>
                      <a:prstDash val="solid"/>
                      <a:round/>
                      <a:headEnd len="sm" w="sm" type="none"/>
                      <a:tailEnd len="sm" w="sm" type="none"/>
                    </a:lnR>
                    <a:lnT cap="flat" cmpd="sng" w="6350">
                      <a:solidFill>
                        <a:srgbClr val="303F67"/>
                      </a:solidFill>
                      <a:prstDash val="solid"/>
                      <a:round/>
                      <a:headEnd len="sm" w="sm" type="none"/>
                      <a:tailEnd len="sm" w="sm" type="none"/>
                    </a:lnT>
                    <a:lnB cap="flat" cmpd="sng" w="6350">
                      <a:solidFill>
                        <a:srgbClr val="303F6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DE</a:t>
                      </a:r>
                      <a:endParaRPr sz="1100">
                        <a:latin typeface="Calibri"/>
                        <a:ea typeface="Calibri"/>
                        <a:cs typeface="Calibri"/>
                        <a:sym typeface="Calibri"/>
                      </a:endParaRPr>
                    </a:p>
                  </a:txBody>
                  <a:tcPr marT="0" marB="0" marR="25400" marL="25400" anchor="b">
                    <a:lnL cap="flat" cmpd="sng" w="6350">
                      <a:solidFill>
                        <a:srgbClr val="303F67"/>
                      </a:solidFill>
                      <a:prstDash val="solid"/>
                      <a:round/>
                      <a:headEnd len="sm" w="sm" type="none"/>
                      <a:tailEnd len="sm" w="sm" type="none"/>
                    </a:lnL>
                    <a:lnR cap="flat" cmpd="sng" w="6350">
                      <a:solidFill>
                        <a:srgbClr val="303F67"/>
                      </a:solidFill>
                      <a:prstDash val="solid"/>
                      <a:round/>
                      <a:headEnd len="sm" w="sm" type="none"/>
                      <a:tailEnd len="sm" w="sm" type="none"/>
                    </a:lnR>
                    <a:lnT cap="flat" cmpd="sng" w="6350">
                      <a:solidFill>
                        <a:srgbClr val="303F67"/>
                      </a:solidFill>
                      <a:prstDash val="solid"/>
                      <a:round/>
                      <a:headEnd len="sm" w="sm" type="none"/>
                      <a:tailEnd len="sm" w="sm" type="none"/>
                    </a:lnT>
                    <a:lnB cap="flat" cmpd="sng" w="6350">
                      <a:solidFill>
                        <a:srgbClr val="303F6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MD</a:t>
                      </a:r>
                      <a:endParaRPr sz="1100">
                        <a:latin typeface="Calibri"/>
                        <a:ea typeface="Calibri"/>
                        <a:cs typeface="Calibri"/>
                        <a:sym typeface="Calibri"/>
                      </a:endParaRPr>
                    </a:p>
                  </a:txBody>
                  <a:tcPr marT="0" marB="0" marR="25400" marL="25400" anchor="b">
                    <a:lnL cap="flat" cmpd="sng" w="6350">
                      <a:solidFill>
                        <a:srgbClr val="303F67"/>
                      </a:solidFill>
                      <a:prstDash val="solid"/>
                      <a:round/>
                      <a:headEnd len="sm" w="sm" type="none"/>
                      <a:tailEnd len="sm" w="sm" type="none"/>
                    </a:lnL>
                    <a:lnR cap="flat" cmpd="sng" w="6350">
                      <a:solidFill>
                        <a:srgbClr val="303F67"/>
                      </a:solidFill>
                      <a:prstDash val="solid"/>
                      <a:round/>
                      <a:headEnd len="sm" w="sm" type="none"/>
                      <a:tailEnd len="sm" w="sm" type="none"/>
                    </a:lnR>
                    <a:lnT cap="flat" cmpd="sng" w="6350">
                      <a:solidFill>
                        <a:srgbClr val="303F67"/>
                      </a:solidFill>
                      <a:prstDash val="solid"/>
                      <a:round/>
                      <a:headEnd len="sm" w="sm" type="none"/>
                      <a:tailEnd len="sm" w="sm" type="none"/>
                    </a:lnT>
                    <a:lnB cap="flat" cmpd="sng" w="6350">
                      <a:solidFill>
                        <a:srgbClr val="303F6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NY</a:t>
                      </a:r>
                      <a:endParaRPr sz="1100">
                        <a:latin typeface="Calibri"/>
                        <a:ea typeface="Calibri"/>
                        <a:cs typeface="Calibri"/>
                        <a:sym typeface="Calibri"/>
                      </a:endParaRPr>
                    </a:p>
                  </a:txBody>
                  <a:tcPr marT="0" marB="0" marR="25400" marL="25400" anchor="b">
                    <a:lnL cap="flat" cmpd="sng" w="6350">
                      <a:solidFill>
                        <a:srgbClr val="303F67"/>
                      </a:solidFill>
                      <a:prstDash val="solid"/>
                      <a:round/>
                      <a:headEnd len="sm" w="sm" type="none"/>
                      <a:tailEnd len="sm" w="sm" type="none"/>
                    </a:lnL>
                    <a:lnR cap="flat" cmpd="sng" w="6350">
                      <a:solidFill>
                        <a:srgbClr val="303F67"/>
                      </a:solidFill>
                      <a:prstDash val="solid"/>
                      <a:round/>
                      <a:headEnd len="sm" w="sm" type="none"/>
                      <a:tailEnd len="sm" w="sm" type="none"/>
                    </a:lnR>
                    <a:lnT cap="flat" cmpd="sng" w="6350">
                      <a:solidFill>
                        <a:srgbClr val="303F67"/>
                      </a:solidFill>
                      <a:prstDash val="solid"/>
                      <a:round/>
                      <a:headEnd len="sm" w="sm" type="none"/>
                      <a:tailEnd len="sm" w="sm" type="none"/>
                    </a:lnT>
                    <a:lnB cap="flat" cmpd="sng" w="6350">
                      <a:solidFill>
                        <a:srgbClr val="303F6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PA</a:t>
                      </a:r>
                      <a:endParaRPr sz="1100">
                        <a:latin typeface="Calibri"/>
                        <a:ea typeface="Calibri"/>
                        <a:cs typeface="Calibri"/>
                        <a:sym typeface="Calibri"/>
                      </a:endParaRPr>
                    </a:p>
                  </a:txBody>
                  <a:tcPr marT="0" marB="0" marR="25400" marL="25400" anchor="b">
                    <a:lnL cap="flat" cmpd="sng" w="6350">
                      <a:solidFill>
                        <a:srgbClr val="303F67"/>
                      </a:solidFill>
                      <a:prstDash val="solid"/>
                      <a:round/>
                      <a:headEnd len="sm" w="sm" type="none"/>
                      <a:tailEnd len="sm" w="sm" type="none"/>
                    </a:lnL>
                    <a:lnR cap="flat" cmpd="sng" w="6350">
                      <a:solidFill>
                        <a:srgbClr val="303F67"/>
                      </a:solidFill>
                      <a:prstDash val="solid"/>
                      <a:round/>
                      <a:headEnd len="sm" w="sm" type="none"/>
                      <a:tailEnd len="sm" w="sm" type="none"/>
                    </a:lnR>
                    <a:lnT cap="flat" cmpd="sng" w="6350">
                      <a:solidFill>
                        <a:srgbClr val="303F67"/>
                      </a:solidFill>
                      <a:prstDash val="solid"/>
                      <a:round/>
                      <a:headEnd len="sm" w="sm" type="none"/>
                      <a:tailEnd len="sm" w="sm" type="none"/>
                    </a:lnT>
                    <a:lnB cap="flat" cmpd="sng" w="6350">
                      <a:solidFill>
                        <a:srgbClr val="303F6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VA</a:t>
                      </a:r>
                      <a:endParaRPr sz="1100">
                        <a:latin typeface="Calibri"/>
                        <a:ea typeface="Calibri"/>
                        <a:cs typeface="Calibri"/>
                        <a:sym typeface="Calibri"/>
                      </a:endParaRPr>
                    </a:p>
                  </a:txBody>
                  <a:tcPr marT="0" marB="0" marR="25400" marL="25400" anchor="b">
                    <a:lnL cap="flat" cmpd="sng" w="6350">
                      <a:solidFill>
                        <a:srgbClr val="303F67"/>
                      </a:solidFill>
                      <a:prstDash val="solid"/>
                      <a:round/>
                      <a:headEnd len="sm" w="sm" type="none"/>
                      <a:tailEnd len="sm" w="sm" type="none"/>
                    </a:lnL>
                    <a:lnR cap="flat" cmpd="sng" w="6350">
                      <a:solidFill>
                        <a:srgbClr val="303F67"/>
                      </a:solidFill>
                      <a:prstDash val="solid"/>
                      <a:round/>
                      <a:headEnd len="sm" w="sm" type="none"/>
                      <a:tailEnd len="sm" w="sm" type="none"/>
                    </a:lnR>
                    <a:lnT cap="flat" cmpd="sng" w="6350">
                      <a:solidFill>
                        <a:srgbClr val="303F67"/>
                      </a:solidFill>
                      <a:prstDash val="solid"/>
                      <a:round/>
                      <a:headEnd len="sm" w="sm" type="none"/>
                      <a:tailEnd len="sm" w="sm" type="none"/>
                    </a:lnT>
                    <a:lnB cap="flat" cmpd="sng" w="6350">
                      <a:solidFill>
                        <a:srgbClr val="303F6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WV</a:t>
                      </a:r>
                      <a:endParaRPr sz="1100">
                        <a:latin typeface="Calibri"/>
                        <a:ea typeface="Calibri"/>
                        <a:cs typeface="Calibri"/>
                        <a:sym typeface="Calibri"/>
                      </a:endParaRPr>
                    </a:p>
                  </a:txBody>
                  <a:tcPr marT="0" marB="0" marR="25400" marL="25400" anchor="b">
                    <a:lnL cap="flat" cmpd="sng" w="6350">
                      <a:solidFill>
                        <a:srgbClr val="303F67"/>
                      </a:solidFill>
                      <a:prstDash val="solid"/>
                      <a:round/>
                      <a:headEnd len="sm" w="sm" type="none"/>
                      <a:tailEnd len="sm" w="sm" type="none"/>
                    </a:lnL>
                    <a:lnR cap="flat" cmpd="sng" w="6350">
                      <a:solidFill>
                        <a:srgbClr val="303F67"/>
                      </a:solidFill>
                      <a:prstDash val="solid"/>
                      <a:round/>
                      <a:headEnd len="sm" w="sm" type="none"/>
                      <a:tailEnd len="sm" w="sm" type="none"/>
                    </a:lnR>
                    <a:lnT cap="flat" cmpd="sng" w="6350">
                      <a:solidFill>
                        <a:srgbClr val="303F67"/>
                      </a:solidFill>
                      <a:prstDash val="solid"/>
                      <a:round/>
                      <a:headEnd len="sm" w="sm" type="none"/>
                      <a:tailEnd len="sm" w="sm" type="none"/>
                    </a:lnT>
                    <a:lnB cap="flat" cmpd="sng" w="6350">
                      <a:solidFill>
                        <a:srgbClr val="303F67"/>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Cumulative total (acres)</a:t>
                      </a:r>
                      <a:endParaRPr sz="1100">
                        <a:latin typeface="Calibri"/>
                        <a:ea typeface="Calibri"/>
                        <a:cs typeface="Calibri"/>
                        <a:sym typeface="Calibri"/>
                      </a:endParaRPr>
                    </a:p>
                  </a:txBody>
                  <a:tcPr marT="0" marB="0" marR="25400" marL="25400" anchor="b">
                    <a:lnL cap="flat" cmpd="sng" w="6350">
                      <a:solidFill>
                        <a:srgbClr val="303F67"/>
                      </a:solidFill>
                      <a:prstDash val="solid"/>
                      <a:round/>
                      <a:headEnd len="sm" w="sm" type="none"/>
                      <a:tailEnd len="sm" w="sm" type="none"/>
                    </a:lnL>
                    <a:lnR cap="flat" cmpd="sng" w="6350">
                      <a:solidFill>
                        <a:srgbClr val="303F67"/>
                      </a:solidFill>
                      <a:prstDash val="solid"/>
                      <a:round/>
                      <a:headEnd len="sm" w="sm" type="none"/>
                      <a:tailEnd len="sm" w="sm" type="none"/>
                    </a:lnR>
                    <a:lnT cap="flat" cmpd="sng" w="6350">
                      <a:solidFill>
                        <a:srgbClr val="303F67"/>
                      </a:solidFill>
                      <a:prstDash val="solid"/>
                      <a:round/>
                      <a:headEnd len="sm" w="sm" type="none"/>
                      <a:tailEnd len="sm" w="sm" type="none"/>
                    </a:lnT>
                    <a:lnB cap="flat" cmpd="sng" w="6350">
                      <a:solidFill>
                        <a:srgbClr val="303F6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100">
                          <a:latin typeface="Calibri"/>
                          <a:ea typeface="Calibri"/>
                          <a:cs typeface="Calibri"/>
                          <a:sym typeface="Calibri"/>
                        </a:rPr>
                        <a:t>143</a:t>
                      </a:r>
                      <a:endParaRPr sz="1100">
                        <a:latin typeface="Calibri"/>
                        <a:ea typeface="Calibri"/>
                        <a:cs typeface="Calibri"/>
                        <a:sym typeface="Calibri"/>
                      </a:endParaRPr>
                    </a:p>
                  </a:txBody>
                  <a:tcPr marT="0" marB="0" marR="25400" marL="25400" anchor="b">
                    <a:lnL cap="flat" cmpd="sng" w="6350">
                      <a:solidFill>
                        <a:srgbClr val="303F67"/>
                      </a:solidFill>
                      <a:prstDash val="solid"/>
                      <a:round/>
                      <a:headEnd len="sm" w="sm" type="none"/>
                      <a:tailEnd len="sm" w="sm" type="none"/>
                    </a:lnL>
                    <a:lnR cap="flat" cmpd="sng" w="6350">
                      <a:solidFill>
                        <a:srgbClr val="303F67"/>
                      </a:solidFill>
                      <a:prstDash val="solid"/>
                      <a:round/>
                      <a:headEnd len="sm" w="sm" type="none"/>
                      <a:tailEnd len="sm" w="sm" type="none"/>
                    </a:lnR>
                    <a:lnT cap="flat" cmpd="sng" w="6350">
                      <a:solidFill>
                        <a:srgbClr val="303F67"/>
                      </a:solidFill>
                      <a:prstDash val="solid"/>
                      <a:round/>
                      <a:headEnd len="sm" w="sm" type="none"/>
                      <a:tailEnd len="sm" w="sm" type="none"/>
                    </a:lnT>
                    <a:lnB cap="flat" cmpd="sng" w="6350">
                      <a:solidFill>
                        <a:srgbClr val="303F6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100">
                          <a:latin typeface="Calibri"/>
                          <a:ea typeface="Calibri"/>
                          <a:cs typeface="Calibri"/>
                          <a:sym typeface="Calibri"/>
                        </a:rPr>
                        <a:t>17,193</a:t>
                      </a:r>
                      <a:endParaRPr sz="1100">
                        <a:latin typeface="Calibri"/>
                        <a:ea typeface="Calibri"/>
                        <a:cs typeface="Calibri"/>
                        <a:sym typeface="Calibri"/>
                      </a:endParaRPr>
                    </a:p>
                  </a:txBody>
                  <a:tcPr marT="0" marB="0" marR="25400" marL="25400" anchor="b">
                    <a:lnL cap="flat" cmpd="sng" w="6350">
                      <a:solidFill>
                        <a:srgbClr val="303F67"/>
                      </a:solidFill>
                      <a:prstDash val="solid"/>
                      <a:round/>
                      <a:headEnd len="sm" w="sm" type="none"/>
                      <a:tailEnd len="sm" w="sm" type="none"/>
                    </a:lnL>
                    <a:lnR cap="flat" cmpd="sng" w="6350">
                      <a:solidFill>
                        <a:srgbClr val="303F67"/>
                      </a:solidFill>
                      <a:prstDash val="solid"/>
                      <a:round/>
                      <a:headEnd len="sm" w="sm" type="none"/>
                      <a:tailEnd len="sm" w="sm" type="none"/>
                    </a:lnR>
                    <a:lnT cap="flat" cmpd="sng" w="6350">
                      <a:solidFill>
                        <a:srgbClr val="303F67"/>
                      </a:solidFill>
                      <a:prstDash val="solid"/>
                      <a:round/>
                      <a:headEnd len="sm" w="sm" type="none"/>
                      <a:tailEnd len="sm" w="sm" type="none"/>
                    </a:lnT>
                    <a:lnB cap="flat" cmpd="sng" w="6350">
                      <a:solidFill>
                        <a:srgbClr val="303F6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100">
                          <a:latin typeface="Calibri"/>
                          <a:ea typeface="Calibri"/>
                          <a:cs typeface="Calibri"/>
                          <a:sym typeface="Calibri"/>
                        </a:rPr>
                        <a:t>2,822</a:t>
                      </a:r>
                      <a:endParaRPr sz="1100">
                        <a:latin typeface="Calibri"/>
                        <a:ea typeface="Calibri"/>
                        <a:cs typeface="Calibri"/>
                        <a:sym typeface="Calibri"/>
                      </a:endParaRPr>
                    </a:p>
                  </a:txBody>
                  <a:tcPr marT="0" marB="0" marR="25400" marL="25400" anchor="b">
                    <a:lnL cap="flat" cmpd="sng" w="6350">
                      <a:solidFill>
                        <a:srgbClr val="303F67"/>
                      </a:solidFill>
                      <a:prstDash val="solid"/>
                      <a:round/>
                      <a:headEnd len="sm" w="sm" type="none"/>
                      <a:tailEnd len="sm" w="sm" type="none"/>
                    </a:lnL>
                    <a:lnR cap="flat" cmpd="sng" w="6350">
                      <a:solidFill>
                        <a:srgbClr val="303F67"/>
                      </a:solidFill>
                      <a:prstDash val="solid"/>
                      <a:round/>
                      <a:headEnd len="sm" w="sm" type="none"/>
                      <a:tailEnd len="sm" w="sm" type="none"/>
                    </a:lnR>
                    <a:lnT cap="flat" cmpd="sng" w="6350">
                      <a:solidFill>
                        <a:srgbClr val="303F67"/>
                      </a:solidFill>
                      <a:prstDash val="solid"/>
                      <a:round/>
                      <a:headEnd len="sm" w="sm" type="none"/>
                      <a:tailEnd len="sm" w="sm" type="none"/>
                    </a:lnT>
                    <a:lnB cap="flat" cmpd="sng" w="6350">
                      <a:solidFill>
                        <a:srgbClr val="303F6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100">
                          <a:latin typeface="Calibri"/>
                          <a:ea typeface="Calibri"/>
                          <a:cs typeface="Calibri"/>
                          <a:sym typeface="Calibri"/>
                        </a:rPr>
                        <a:t>11,659</a:t>
                      </a:r>
                      <a:endParaRPr sz="1100">
                        <a:latin typeface="Calibri"/>
                        <a:ea typeface="Calibri"/>
                        <a:cs typeface="Calibri"/>
                        <a:sym typeface="Calibri"/>
                      </a:endParaRPr>
                    </a:p>
                  </a:txBody>
                  <a:tcPr marT="0" marB="0" marR="25400" marL="25400" anchor="b">
                    <a:lnL cap="flat" cmpd="sng" w="6350">
                      <a:solidFill>
                        <a:srgbClr val="303F67"/>
                      </a:solidFill>
                      <a:prstDash val="solid"/>
                      <a:round/>
                      <a:headEnd len="sm" w="sm" type="none"/>
                      <a:tailEnd len="sm" w="sm" type="none"/>
                    </a:lnL>
                    <a:lnR cap="flat" cmpd="sng" w="6350">
                      <a:solidFill>
                        <a:srgbClr val="303F67"/>
                      </a:solidFill>
                      <a:prstDash val="solid"/>
                      <a:round/>
                      <a:headEnd len="sm" w="sm" type="none"/>
                      <a:tailEnd len="sm" w="sm" type="none"/>
                    </a:lnR>
                    <a:lnT cap="flat" cmpd="sng" w="6350">
                      <a:solidFill>
                        <a:srgbClr val="303F67"/>
                      </a:solidFill>
                      <a:prstDash val="solid"/>
                      <a:round/>
                      <a:headEnd len="sm" w="sm" type="none"/>
                      <a:tailEnd len="sm" w="sm" type="none"/>
                    </a:lnT>
                    <a:lnB cap="flat" cmpd="sng" w="6350">
                      <a:solidFill>
                        <a:srgbClr val="303F6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100">
                          <a:latin typeface="Calibri"/>
                          <a:ea typeface="Calibri"/>
                          <a:cs typeface="Calibri"/>
                          <a:sym typeface="Calibri"/>
                        </a:rPr>
                        <a:t>3,538</a:t>
                      </a:r>
                      <a:endParaRPr sz="1100">
                        <a:latin typeface="Calibri"/>
                        <a:ea typeface="Calibri"/>
                        <a:cs typeface="Calibri"/>
                        <a:sym typeface="Calibri"/>
                      </a:endParaRPr>
                    </a:p>
                  </a:txBody>
                  <a:tcPr marT="0" marB="0" marR="25400" marL="25400" anchor="b">
                    <a:lnL cap="flat" cmpd="sng" w="6350">
                      <a:solidFill>
                        <a:srgbClr val="303F67"/>
                      </a:solidFill>
                      <a:prstDash val="solid"/>
                      <a:round/>
                      <a:headEnd len="sm" w="sm" type="none"/>
                      <a:tailEnd len="sm" w="sm" type="none"/>
                    </a:lnL>
                    <a:lnR cap="flat" cmpd="sng" w="6350">
                      <a:solidFill>
                        <a:srgbClr val="303F67"/>
                      </a:solidFill>
                      <a:prstDash val="solid"/>
                      <a:round/>
                      <a:headEnd len="sm" w="sm" type="none"/>
                      <a:tailEnd len="sm" w="sm" type="none"/>
                    </a:lnR>
                    <a:lnT cap="flat" cmpd="sng" w="6350">
                      <a:solidFill>
                        <a:srgbClr val="303F67"/>
                      </a:solidFill>
                      <a:prstDash val="solid"/>
                      <a:round/>
                      <a:headEnd len="sm" w="sm" type="none"/>
                      <a:tailEnd len="sm" w="sm" type="none"/>
                    </a:lnT>
                    <a:lnB cap="flat" cmpd="sng" w="6350">
                      <a:solidFill>
                        <a:srgbClr val="303F6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100">
                          <a:latin typeface="Calibri"/>
                          <a:ea typeface="Calibri"/>
                          <a:cs typeface="Calibri"/>
                          <a:sym typeface="Calibri"/>
                        </a:rPr>
                        <a:t>2,820</a:t>
                      </a:r>
                      <a:endParaRPr sz="1100">
                        <a:latin typeface="Calibri"/>
                        <a:ea typeface="Calibri"/>
                        <a:cs typeface="Calibri"/>
                        <a:sym typeface="Calibri"/>
                      </a:endParaRPr>
                    </a:p>
                  </a:txBody>
                  <a:tcPr marT="0" marB="0" marR="25400" marL="25400" anchor="b">
                    <a:lnL cap="flat" cmpd="sng" w="6350">
                      <a:solidFill>
                        <a:srgbClr val="303F67"/>
                      </a:solidFill>
                      <a:prstDash val="solid"/>
                      <a:round/>
                      <a:headEnd len="sm" w="sm" type="none"/>
                      <a:tailEnd len="sm" w="sm" type="none"/>
                    </a:lnL>
                    <a:lnR cap="flat" cmpd="sng" w="6350">
                      <a:solidFill>
                        <a:srgbClr val="303F67"/>
                      </a:solidFill>
                      <a:prstDash val="solid"/>
                      <a:round/>
                      <a:headEnd len="sm" w="sm" type="none"/>
                      <a:tailEnd len="sm" w="sm" type="none"/>
                    </a:lnR>
                    <a:lnT cap="flat" cmpd="sng" w="6350">
                      <a:solidFill>
                        <a:srgbClr val="303F67"/>
                      </a:solidFill>
                      <a:prstDash val="solid"/>
                      <a:round/>
                      <a:headEnd len="sm" w="sm" type="none"/>
                      <a:tailEnd len="sm" w="sm" type="none"/>
                    </a:lnT>
                    <a:lnB cap="flat" cmpd="sng" w="6350">
                      <a:solidFill>
                        <a:srgbClr val="303F67"/>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WIP III goal</a:t>
                      </a:r>
                      <a:endParaRPr sz="1100">
                        <a:latin typeface="Calibri"/>
                        <a:ea typeface="Calibri"/>
                        <a:cs typeface="Calibri"/>
                        <a:sym typeface="Calibri"/>
                      </a:endParaRPr>
                    </a:p>
                  </a:txBody>
                  <a:tcPr marT="0" marB="0" marR="25400" marL="25400" anchor="b">
                    <a:lnL cap="flat" cmpd="sng" w="6350">
                      <a:solidFill>
                        <a:srgbClr val="303F67"/>
                      </a:solidFill>
                      <a:prstDash val="solid"/>
                      <a:round/>
                      <a:headEnd len="sm" w="sm" type="none"/>
                      <a:tailEnd len="sm" w="sm" type="none"/>
                    </a:lnL>
                    <a:lnR cap="flat" cmpd="sng" w="6350">
                      <a:solidFill>
                        <a:srgbClr val="303F67"/>
                      </a:solidFill>
                      <a:prstDash val="solid"/>
                      <a:round/>
                      <a:headEnd len="sm" w="sm" type="none"/>
                      <a:tailEnd len="sm" w="sm" type="none"/>
                    </a:lnR>
                    <a:lnT cap="flat" cmpd="sng" w="6350">
                      <a:solidFill>
                        <a:srgbClr val="303F67"/>
                      </a:solidFill>
                      <a:prstDash val="solid"/>
                      <a:round/>
                      <a:headEnd len="sm" w="sm" type="none"/>
                      <a:tailEnd len="sm" w="sm" type="none"/>
                    </a:lnT>
                    <a:lnB cap="flat" cmpd="sng" w="6350">
                      <a:solidFill>
                        <a:srgbClr val="303F6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100">
                          <a:latin typeface="Calibri"/>
                          <a:ea typeface="Calibri"/>
                          <a:cs typeface="Calibri"/>
                          <a:sym typeface="Calibri"/>
                        </a:rPr>
                        <a:t>692</a:t>
                      </a:r>
                      <a:endParaRPr sz="1100">
                        <a:latin typeface="Calibri"/>
                        <a:ea typeface="Calibri"/>
                        <a:cs typeface="Calibri"/>
                        <a:sym typeface="Calibri"/>
                      </a:endParaRPr>
                    </a:p>
                  </a:txBody>
                  <a:tcPr marT="0" marB="0" marR="25400" marL="25400" anchor="b">
                    <a:lnL cap="flat" cmpd="sng" w="6350">
                      <a:solidFill>
                        <a:srgbClr val="303F67"/>
                      </a:solidFill>
                      <a:prstDash val="solid"/>
                      <a:round/>
                      <a:headEnd len="sm" w="sm" type="none"/>
                      <a:tailEnd len="sm" w="sm" type="none"/>
                    </a:lnL>
                    <a:lnR cap="flat" cmpd="sng" w="6350">
                      <a:solidFill>
                        <a:srgbClr val="303F67"/>
                      </a:solidFill>
                      <a:prstDash val="solid"/>
                      <a:round/>
                      <a:headEnd len="sm" w="sm" type="none"/>
                      <a:tailEnd len="sm" w="sm" type="none"/>
                    </a:lnR>
                    <a:lnT cap="flat" cmpd="sng" w="6350">
                      <a:solidFill>
                        <a:srgbClr val="303F67"/>
                      </a:solidFill>
                      <a:prstDash val="solid"/>
                      <a:round/>
                      <a:headEnd len="sm" w="sm" type="none"/>
                      <a:tailEnd len="sm" w="sm" type="none"/>
                    </a:lnT>
                    <a:lnB cap="flat" cmpd="sng" w="6350">
                      <a:solidFill>
                        <a:srgbClr val="303F6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100">
                          <a:latin typeface="Calibri"/>
                          <a:ea typeface="Calibri"/>
                          <a:cs typeface="Calibri"/>
                          <a:sym typeface="Calibri"/>
                        </a:rPr>
                        <a:t>19,821</a:t>
                      </a:r>
                      <a:endParaRPr sz="1100">
                        <a:latin typeface="Calibri"/>
                        <a:ea typeface="Calibri"/>
                        <a:cs typeface="Calibri"/>
                        <a:sym typeface="Calibri"/>
                      </a:endParaRPr>
                    </a:p>
                  </a:txBody>
                  <a:tcPr marT="0" marB="0" marR="25400" marL="25400" anchor="b">
                    <a:lnL cap="flat" cmpd="sng" w="6350">
                      <a:solidFill>
                        <a:srgbClr val="303F67"/>
                      </a:solidFill>
                      <a:prstDash val="solid"/>
                      <a:round/>
                      <a:headEnd len="sm" w="sm" type="none"/>
                      <a:tailEnd len="sm" w="sm" type="none"/>
                    </a:lnL>
                    <a:lnR cap="flat" cmpd="sng" w="6350">
                      <a:solidFill>
                        <a:srgbClr val="303F67"/>
                      </a:solidFill>
                      <a:prstDash val="solid"/>
                      <a:round/>
                      <a:headEnd len="sm" w="sm" type="none"/>
                      <a:tailEnd len="sm" w="sm" type="none"/>
                    </a:lnR>
                    <a:lnT cap="flat" cmpd="sng" w="6350">
                      <a:solidFill>
                        <a:srgbClr val="303F67"/>
                      </a:solidFill>
                      <a:prstDash val="solid"/>
                      <a:round/>
                      <a:headEnd len="sm" w="sm" type="none"/>
                      <a:tailEnd len="sm" w="sm" type="none"/>
                    </a:lnT>
                    <a:lnB cap="flat" cmpd="sng" w="6350">
                      <a:solidFill>
                        <a:srgbClr val="303F6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100">
                          <a:latin typeface="Calibri"/>
                          <a:ea typeface="Calibri"/>
                          <a:cs typeface="Calibri"/>
                          <a:sym typeface="Calibri"/>
                        </a:rPr>
                        <a:t>8,743</a:t>
                      </a:r>
                      <a:endParaRPr sz="1100">
                        <a:latin typeface="Calibri"/>
                        <a:ea typeface="Calibri"/>
                        <a:cs typeface="Calibri"/>
                        <a:sym typeface="Calibri"/>
                      </a:endParaRPr>
                    </a:p>
                  </a:txBody>
                  <a:tcPr marT="0" marB="0" marR="25400" marL="25400" anchor="b">
                    <a:lnL cap="flat" cmpd="sng" w="6350">
                      <a:solidFill>
                        <a:srgbClr val="303F67"/>
                      </a:solidFill>
                      <a:prstDash val="solid"/>
                      <a:round/>
                      <a:headEnd len="sm" w="sm" type="none"/>
                      <a:tailEnd len="sm" w="sm" type="none"/>
                    </a:lnL>
                    <a:lnR cap="flat" cmpd="sng" w="6350">
                      <a:solidFill>
                        <a:srgbClr val="303F67"/>
                      </a:solidFill>
                      <a:prstDash val="solid"/>
                      <a:round/>
                      <a:headEnd len="sm" w="sm" type="none"/>
                      <a:tailEnd len="sm" w="sm" type="none"/>
                    </a:lnR>
                    <a:lnT cap="flat" cmpd="sng" w="6350">
                      <a:solidFill>
                        <a:srgbClr val="303F67"/>
                      </a:solidFill>
                      <a:prstDash val="solid"/>
                      <a:round/>
                      <a:headEnd len="sm" w="sm" type="none"/>
                      <a:tailEnd len="sm" w="sm" type="none"/>
                    </a:lnT>
                    <a:lnB cap="flat" cmpd="sng" w="6350">
                      <a:solidFill>
                        <a:srgbClr val="303F6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100">
                          <a:latin typeface="Calibri"/>
                          <a:ea typeface="Calibri"/>
                          <a:cs typeface="Calibri"/>
                          <a:sym typeface="Calibri"/>
                        </a:rPr>
                        <a:t>96,971</a:t>
                      </a:r>
                      <a:endParaRPr sz="1100">
                        <a:latin typeface="Calibri"/>
                        <a:ea typeface="Calibri"/>
                        <a:cs typeface="Calibri"/>
                        <a:sym typeface="Calibri"/>
                      </a:endParaRPr>
                    </a:p>
                  </a:txBody>
                  <a:tcPr marT="0" marB="0" marR="25400" marL="25400" anchor="b">
                    <a:lnL cap="flat" cmpd="sng" w="6350">
                      <a:solidFill>
                        <a:srgbClr val="303F67"/>
                      </a:solidFill>
                      <a:prstDash val="solid"/>
                      <a:round/>
                      <a:headEnd len="sm" w="sm" type="none"/>
                      <a:tailEnd len="sm" w="sm" type="none"/>
                    </a:lnL>
                    <a:lnR cap="flat" cmpd="sng" w="6350">
                      <a:solidFill>
                        <a:srgbClr val="303F67"/>
                      </a:solidFill>
                      <a:prstDash val="solid"/>
                      <a:round/>
                      <a:headEnd len="sm" w="sm" type="none"/>
                      <a:tailEnd len="sm" w="sm" type="none"/>
                    </a:lnR>
                    <a:lnT cap="flat" cmpd="sng" w="6350">
                      <a:solidFill>
                        <a:srgbClr val="303F67"/>
                      </a:solidFill>
                      <a:prstDash val="solid"/>
                      <a:round/>
                      <a:headEnd len="sm" w="sm" type="none"/>
                      <a:tailEnd len="sm" w="sm" type="none"/>
                    </a:lnT>
                    <a:lnB cap="flat" cmpd="sng" w="6350">
                      <a:solidFill>
                        <a:srgbClr val="303F6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100">
                          <a:latin typeface="Calibri"/>
                          <a:ea typeface="Calibri"/>
                          <a:cs typeface="Calibri"/>
                          <a:sym typeface="Calibri"/>
                        </a:rPr>
                        <a:t>58,375</a:t>
                      </a:r>
                      <a:endParaRPr sz="1100">
                        <a:latin typeface="Calibri"/>
                        <a:ea typeface="Calibri"/>
                        <a:cs typeface="Calibri"/>
                        <a:sym typeface="Calibri"/>
                      </a:endParaRPr>
                    </a:p>
                  </a:txBody>
                  <a:tcPr marT="0" marB="0" marR="25400" marL="25400" anchor="b">
                    <a:lnL cap="flat" cmpd="sng" w="6350">
                      <a:solidFill>
                        <a:srgbClr val="303F67"/>
                      </a:solidFill>
                      <a:prstDash val="solid"/>
                      <a:round/>
                      <a:headEnd len="sm" w="sm" type="none"/>
                      <a:tailEnd len="sm" w="sm" type="none"/>
                    </a:lnL>
                    <a:lnR cap="flat" cmpd="sng" w="6350">
                      <a:solidFill>
                        <a:srgbClr val="303F67"/>
                      </a:solidFill>
                      <a:prstDash val="solid"/>
                      <a:round/>
                      <a:headEnd len="sm" w="sm" type="none"/>
                      <a:tailEnd len="sm" w="sm" type="none"/>
                    </a:lnR>
                    <a:lnT cap="flat" cmpd="sng" w="6350">
                      <a:solidFill>
                        <a:srgbClr val="303F67"/>
                      </a:solidFill>
                      <a:prstDash val="solid"/>
                      <a:round/>
                      <a:headEnd len="sm" w="sm" type="none"/>
                      <a:tailEnd len="sm" w="sm" type="none"/>
                    </a:lnT>
                    <a:lnB cap="flat" cmpd="sng" w="6350">
                      <a:solidFill>
                        <a:srgbClr val="303F6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100">
                          <a:latin typeface="Calibri"/>
                          <a:ea typeface="Calibri"/>
                          <a:cs typeface="Calibri"/>
                          <a:sym typeface="Calibri"/>
                        </a:rPr>
                        <a:t>5,898</a:t>
                      </a:r>
                      <a:endParaRPr sz="1100">
                        <a:latin typeface="Calibri"/>
                        <a:ea typeface="Calibri"/>
                        <a:cs typeface="Calibri"/>
                        <a:sym typeface="Calibri"/>
                      </a:endParaRPr>
                    </a:p>
                  </a:txBody>
                  <a:tcPr marT="0" marB="0" marR="25400" marL="25400" anchor="b">
                    <a:lnL cap="flat" cmpd="sng" w="6350">
                      <a:solidFill>
                        <a:srgbClr val="303F67"/>
                      </a:solidFill>
                      <a:prstDash val="solid"/>
                      <a:round/>
                      <a:headEnd len="sm" w="sm" type="none"/>
                      <a:tailEnd len="sm" w="sm" type="none"/>
                    </a:lnL>
                    <a:lnR cap="flat" cmpd="sng" w="6350">
                      <a:solidFill>
                        <a:srgbClr val="303F67"/>
                      </a:solidFill>
                      <a:prstDash val="solid"/>
                      <a:round/>
                      <a:headEnd len="sm" w="sm" type="none"/>
                      <a:tailEnd len="sm" w="sm" type="none"/>
                    </a:lnR>
                    <a:lnT cap="flat" cmpd="sng" w="6350">
                      <a:solidFill>
                        <a:srgbClr val="303F67"/>
                      </a:solidFill>
                      <a:prstDash val="solid"/>
                      <a:round/>
                      <a:headEnd len="sm" w="sm" type="none"/>
                      <a:tailEnd len="sm" w="sm" type="none"/>
                    </a:lnT>
                    <a:lnB cap="flat" cmpd="sng" w="6350">
                      <a:solidFill>
                        <a:srgbClr val="303F67"/>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Progress</a:t>
                      </a:r>
                      <a:endParaRPr sz="1100">
                        <a:latin typeface="Calibri"/>
                        <a:ea typeface="Calibri"/>
                        <a:cs typeface="Calibri"/>
                        <a:sym typeface="Calibri"/>
                      </a:endParaRPr>
                    </a:p>
                  </a:txBody>
                  <a:tcPr marT="0" marB="0" marR="25400" marL="25400" anchor="b">
                    <a:lnL cap="flat" cmpd="sng" w="6350">
                      <a:solidFill>
                        <a:srgbClr val="303F67"/>
                      </a:solidFill>
                      <a:prstDash val="solid"/>
                      <a:round/>
                      <a:headEnd len="sm" w="sm" type="none"/>
                      <a:tailEnd len="sm" w="sm" type="none"/>
                    </a:lnL>
                    <a:lnR cap="flat" cmpd="sng" w="6350">
                      <a:solidFill>
                        <a:srgbClr val="303F67"/>
                      </a:solidFill>
                      <a:prstDash val="solid"/>
                      <a:round/>
                      <a:headEnd len="sm" w="sm" type="none"/>
                      <a:tailEnd len="sm" w="sm" type="none"/>
                    </a:lnR>
                    <a:lnT cap="flat" cmpd="sng" w="6350">
                      <a:solidFill>
                        <a:srgbClr val="303F67"/>
                      </a:solidFill>
                      <a:prstDash val="solid"/>
                      <a:round/>
                      <a:headEnd len="sm" w="sm" type="none"/>
                      <a:tailEnd len="sm" w="sm" type="none"/>
                    </a:lnT>
                    <a:lnB cap="flat" cmpd="sng" w="6350">
                      <a:solidFill>
                        <a:srgbClr val="303F6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100">
                          <a:latin typeface="Calibri"/>
                          <a:ea typeface="Calibri"/>
                          <a:cs typeface="Calibri"/>
                          <a:sym typeface="Calibri"/>
                        </a:rPr>
                        <a:t>21%</a:t>
                      </a:r>
                      <a:endParaRPr sz="1100">
                        <a:latin typeface="Calibri"/>
                        <a:ea typeface="Calibri"/>
                        <a:cs typeface="Calibri"/>
                        <a:sym typeface="Calibri"/>
                      </a:endParaRPr>
                    </a:p>
                  </a:txBody>
                  <a:tcPr marT="0" marB="0" marR="25400" marL="25400" anchor="b">
                    <a:lnL cap="flat" cmpd="sng" w="6350">
                      <a:solidFill>
                        <a:srgbClr val="303F67"/>
                      </a:solidFill>
                      <a:prstDash val="solid"/>
                      <a:round/>
                      <a:headEnd len="sm" w="sm" type="none"/>
                      <a:tailEnd len="sm" w="sm" type="none"/>
                    </a:lnL>
                    <a:lnR cap="flat" cmpd="sng" w="6350">
                      <a:solidFill>
                        <a:srgbClr val="303F67"/>
                      </a:solidFill>
                      <a:prstDash val="solid"/>
                      <a:round/>
                      <a:headEnd len="sm" w="sm" type="none"/>
                      <a:tailEnd len="sm" w="sm" type="none"/>
                    </a:lnR>
                    <a:lnT cap="flat" cmpd="sng" w="6350">
                      <a:solidFill>
                        <a:srgbClr val="303F67"/>
                      </a:solidFill>
                      <a:prstDash val="solid"/>
                      <a:round/>
                      <a:headEnd len="sm" w="sm" type="none"/>
                      <a:tailEnd len="sm" w="sm" type="none"/>
                    </a:lnT>
                    <a:lnB cap="flat" cmpd="sng" w="6350">
                      <a:solidFill>
                        <a:srgbClr val="303F6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100">
                          <a:latin typeface="Calibri"/>
                          <a:ea typeface="Calibri"/>
                          <a:cs typeface="Calibri"/>
                          <a:sym typeface="Calibri"/>
                        </a:rPr>
                        <a:t>87%</a:t>
                      </a:r>
                      <a:endParaRPr sz="1100">
                        <a:latin typeface="Calibri"/>
                        <a:ea typeface="Calibri"/>
                        <a:cs typeface="Calibri"/>
                        <a:sym typeface="Calibri"/>
                      </a:endParaRPr>
                    </a:p>
                  </a:txBody>
                  <a:tcPr marT="0" marB="0" marR="25400" marL="25400" anchor="b">
                    <a:lnL cap="flat" cmpd="sng" w="6350">
                      <a:solidFill>
                        <a:srgbClr val="303F67"/>
                      </a:solidFill>
                      <a:prstDash val="solid"/>
                      <a:round/>
                      <a:headEnd len="sm" w="sm" type="none"/>
                      <a:tailEnd len="sm" w="sm" type="none"/>
                    </a:lnL>
                    <a:lnR cap="flat" cmpd="sng" w="6350">
                      <a:solidFill>
                        <a:srgbClr val="303F67"/>
                      </a:solidFill>
                      <a:prstDash val="solid"/>
                      <a:round/>
                      <a:headEnd len="sm" w="sm" type="none"/>
                      <a:tailEnd len="sm" w="sm" type="none"/>
                    </a:lnR>
                    <a:lnT cap="flat" cmpd="sng" w="6350">
                      <a:solidFill>
                        <a:srgbClr val="303F67"/>
                      </a:solidFill>
                      <a:prstDash val="solid"/>
                      <a:round/>
                      <a:headEnd len="sm" w="sm" type="none"/>
                      <a:tailEnd len="sm" w="sm" type="none"/>
                    </a:lnT>
                    <a:lnB cap="flat" cmpd="sng" w="6350">
                      <a:solidFill>
                        <a:srgbClr val="303F6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100">
                          <a:latin typeface="Calibri"/>
                          <a:ea typeface="Calibri"/>
                          <a:cs typeface="Calibri"/>
                          <a:sym typeface="Calibri"/>
                        </a:rPr>
                        <a:t>32%</a:t>
                      </a:r>
                      <a:endParaRPr sz="1100">
                        <a:latin typeface="Calibri"/>
                        <a:ea typeface="Calibri"/>
                        <a:cs typeface="Calibri"/>
                        <a:sym typeface="Calibri"/>
                      </a:endParaRPr>
                    </a:p>
                  </a:txBody>
                  <a:tcPr marT="0" marB="0" marR="25400" marL="25400" anchor="b">
                    <a:lnL cap="flat" cmpd="sng" w="6350">
                      <a:solidFill>
                        <a:srgbClr val="303F67"/>
                      </a:solidFill>
                      <a:prstDash val="solid"/>
                      <a:round/>
                      <a:headEnd len="sm" w="sm" type="none"/>
                      <a:tailEnd len="sm" w="sm" type="none"/>
                    </a:lnL>
                    <a:lnR cap="flat" cmpd="sng" w="6350">
                      <a:solidFill>
                        <a:srgbClr val="303F67"/>
                      </a:solidFill>
                      <a:prstDash val="solid"/>
                      <a:round/>
                      <a:headEnd len="sm" w="sm" type="none"/>
                      <a:tailEnd len="sm" w="sm" type="none"/>
                    </a:lnR>
                    <a:lnT cap="flat" cmpd="sng" w="6350">
                      <a:solidFill>
                        <a:srgbClr val="303F67"/>
                      </a:solidFill>
                      <a:prstDash val="solid"/>
                      <a:round/>
                      <a:headEnd len="sm" w="sm" type="none"/>
                      <a:tailEnd len="sm" w="sm" type="none"/>
                    </a:lnT>
                    <a:lnB cap="flat" cmpd="sng" w="6350">
                      <a:solidFill>
                        <a:srgbClr val="303F6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100">
                          <a:latin typeface="Calibri"/>
                          <a:ea typeface="Calibri"/>
                          <a:cs typeface="Calibri"/>
                          <a:sym typeface="Calibri"/>
                        </a:rPr>
                        <a:t>12%</a:t>
                      </a:r>
                      <a:endParaRPr sz="1100">
                        <a:latin typeface="Calibri"/>
                        <a:ea typeface="Calibri"/>
                        <a:cs typeface="Calibri"/>
                        <a:sym typeface="Calibri"/>
                      </a:endParaRPr>
                    </a:p>
                  </a:txBody>
                  <a:tcPr marT="0" marB="0" marR="25400" marL="25400" anchor="b">
                    <a:lnL cap="flat" cmpd="sng" w="6350">
                      <a:solidFill>
                        <a:srgbClr val="303F67"/>
                      </a:solidFill>
                      <a:prstDash val="solid"/>
                      <a:round/>
                      <a:headEnd len="sm" w="sm" type="none"/>
                      <a:tailEnd len="sm" w="sm" type="none"/>
                    </a:lnL>
                    <a:lnR cap="flat" cmpd="sng" w="6350">
                      <a:solidFill>
                        <a:srgbClr val="303F67"/>
                      </a:solidFill>
                      <a:prstDash val="solid"/>
                      <a:round/>
                      <a:headEnd len="sm" w="sm" type="none"/>
                      <a:tailEnd len="sm" w="sm" type="none"/>
                    </a:lnR>
                    <a:lnT cap="flat" cmpd="sng" w="6350">
                      <a:solidFill>
                        <a:srgbClr val="303F67"/>
                      </a:solidFill>
                      <a:prstDash val="solid"/>
                      <a:round/>
                      <a:headEnd len="sm" w="sm" type="none"/>
                      <a:tailEnd len="sm" w="sm" type="none"/>
                    </a:lnT>
                    <a:lnB cap="flat" cmpd="sng" w="6350">
                      <a:solidFill>
                        <a:srgbClr val="303F6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100">
                          <a:latin typeface="Calibri"/>
                          <a:ea typeface="Calibri"/>
                          <a:cs typeface="Calibri"/>
                          <a:sym typeface="Calibri"/>
                        </a:rPr>
                        <a:t>6%</a:t>
                      </a:r>
                      <a:endParaRPr sz="1100">
                        <a:latin typeface="Calibri"/>
                        <a:ea typeface="Calibri"/>
                        <a:cs typeface="Calibri"/>
                        <a:sym typeface="Calibri"/>
                      </a:endParaRPr>
                    </a:p>
                  </a:txBody>
                  <a:tcPr marT="0" marB="0" marR="25400" marL="25400" anchor="b">
                    <a:lnL cap="flat" cmpd="sng" w="6350">
                      <a:solidFill>
                        <a:srgbClr val="303F67"/>
                      </a:solidFill>
                      <a:prstDash val="solid"/>
                      <a:round/>
                      <a:headEnd len="sm" w="sm" type="none"/>
                      <a:tailEnd len="sm" w="sm" type="none"/>
                    </a:lnL>
                    <a:lnR cap="flat" cmpd="sng" w="6350">
                      <a:solidFill>
                        <a:srgbClr val="303F67"/>
                      </a:solidFill>
                      <a:prstDash val="solid"/>
                      <a:round/>
                      <a:headEnd len="sm" w="sm" type="none"/>
                      <a:tailEnd len="sm" w="sm" type="none"/>
                    </a:lnR>
                    <a:lnT cap="flat" cmpd="sng" w="6350">
                      <a:solidFill>
                        <a:srgbClr val="303F67"/>
                      </a:solidFill>
                      <a:prstDash val="solid"/>
                      <a:round/>
                      <a:headEnd len="sm" w="sm" type="none"/>
                      <a:tailEnd len="sm" w="sm" type="none"/>
                    </a:lnT>
                    <a:lnB cap="flat" cmpd="sng" w="6350">
                      <a:solidFill>
                        <a:srgbClr val="303F6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100">
                          <a:latin typeface="Calibri"/>
                          <a:ea typeface="Calibri"/>
                          <a:cs typeface="Calibri"/>
                          <a:sym typeface="Calibri"/>
                        </a:rPr>
                        <a:t>48%</a:t>
                      </a:r>
                      <a:endParaRPr sz="1100">
                        <a:latin typeface="Calibri"/>
                        <a:ea typeface="Calibri"/>
                        <a:cs typeface="Calibri"/>
                        <a:sym typeface="Calibri"/>
                      </a:endParaRPr>
                    </a:p>
                  </a:txBody>
                  <a:tcPr marT="0" marB="0" marR="25400" marL="25400" anchor="b">
                    <a:lnL cap="flat" cmpd="sng" w="6350">
                      <a:solidFill>
                        <a:srgbClr val="303F67"/>
                      </a:solidFill>
                      <a:prstDash val="solid"/>
                      <a:round/>
                      <a:headEnd len="sm" w="sm" type="none"/>
                      <a:tailEnd len="sm" w="sm" type="none"/>
                    </a:lnL>
                    <a:lnR cap="flat" cmpd="sng" w="6350">
                      <a:solidFill>
                        <a:srgbClr val="303F67"/>
                      </a:solidFill>
                      <a:prstDash val="solid"/>
                      <a:round/>
                      <a:headEnd len="sm" w="sm" type="none"/>
                      <a:tailEnd len="sm" w="sm" type="none"/>
                    </a:lnR>
                    <a:lnT cap="flat" cmpd="sng" w="6350">
                      <a:solidFill>
                        <a:srgbClr val="303F67"/>
                      </a:solidFill>
                      <a:prstDash val="solid"/>
                      <a:round/>
                      <a:headEnd len="sm" w="sm" type="none"/>
                      <a:tailEnd len="sm" w="sm" type="none"/>
                    </a:lnT>
                    <a:lnB cap="flat" cmpd="sng" w="6350">
                      <a:solidFill>
                        <a:srgbClr val="303F67"/>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t/>
                      </a:r>
                      <a:endParaRPr sz="1100">
                        <a:latin typeface="Calibri"/>
                        <a:ea typeface="Calibri"/>
                        <a:cs typeface="Calibri"/>
                        <a:sym typeface="Calibri"/>
                      </a:endParaRPr>
                    </a:p>
                  </a:txBody>
                  <a:tcPr marT="0" marB="0" marR="25400" marL="25400" anchor="b">
                    <a:lnL cap="flat" cmpd="sng" w="6350">
                      <a:solidFill>
                        <a:srgbClr val="303F67"/>
                      </a:solidFill>
                      <a:prstDash val="solid"/>
                      <a:round/>
                      <a:headEnd len="sm" w="sm" type="none"/>
                      <a:tailEnd len="sm" w="sm" type="none"/>
                    </a:lnL>
                    <a:lnR cap="flat" cmpd="sng" w="6350">
                      <a:solidFill>
                        <a:srgbClr val="303F67"/>
                      </a:solidFill>
                      <a:prstDash val="solid"/>
                      <a:round/>
                      <a:headEnd len="sm" w="sm" type="none"/>
                      <a:tailEnd len="sm" w="sm" type="none"/>
                    </a:lnR>
                    <a:lnT cap="flat" cmpd="sng" w="6350">
                      <a:solidFill>
                        <a:srgbClr val="303F67"/>
                      </a:solidFill>
                      <a:prstDash val="solid"/>
                      <a:round/>
                      <a:headEnd len="sm" w="sm" type="none"/>
                      <a:tailEnd len="sm" w="sm" type="none"/>
                    </a:lnT>
                    <a:lnB cap="flat" cmpd="sng" w="6350">
                      <a:solidFill>
                        <a:srgbClr val="303F67"/>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100">
                        <a:latin typeface="Calibri"/>
                        <a:ea typeface="Calibri"/>
                        <a:cs typeface="Calibri"/>
                        <a:sym typeface="Calibri"/>
                      </a:endParaRPr>
                    </a:p>
                  </a:txBody>
                  <a:tcPr marT="0" marB="0" marR="25400" marL="25400" anchor="b">
                    <a:lnL cap="flat" cmpd="sng" w="6350">
                      <a:solidFill>
                        <a:srgbClr val="303F67"/>
                      </a:solidFill>
                      <a:prstDash val="solid"/>
                      <a:round/>
                      <a:headEnd len="sm" w="sm" type="none"/>
                      <a:tailEnd len="sm" w="sm" type="none"/>
                    </a:lnL>
                    <a:lnR cap="flat" cmpd="sng" w="6350">
                      <a:solidFill>
                        <a:srgbClr val="303F67"/>
                      </a:solidFill>
                      <a:prstDash val="solid"/>
                      <a:round/>
                      <a:headEnd len="sm" w="sm" type="none"/>
                      <a:tailEnd len="sm" w="sm" type="none"/>
                    </a:lnR>
                    <a:lnT cap="flat" cmpd="sng" w="6350">
                      <a:solidFill>
                        <a:srgbClr val="303F67"/>
                      </a:solidFill>
                      <a:prstDash val="solid"/>
                      <a:round/>
                      <a:headEnd len="sm" w="sm" type="none"/>
                      <a:tailEnd len="sm" w="sm" type="none"/>
                    </a:lnT>
                    <a:lnB cap="flat" cmpd="sng" w="6350">
                      <a:solidFill>
                        <a:srgbClr val="303F67"/>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100">
                        <a:latin typeface="Calibri"/>
                        <a:ea typeface="Calibri"/>
                        <a:cs typeface="Calibri"/>
                        <a:sym typeface="Calibri"/>
                      </a:endParaRPr>
                    </a:p>
                  </a:txBody>
                  <a:tcPr marT="0" marB="0" marR="25400" marL="25400" anchor="b">
                    <a:lnL cap="flat" cmpd="sng" w="6350">
                      <a:solidFill>
                        <a:srgbClr val="303F67"/>
                      </a:solidFill>
                      <a:prstDash val="solid"/>
                      <a:round/>
                      <a:headEnd len="sm" w="sm" type="none"/>
                      <a:tailEnd len="sm" w="sm" type="none"/>
                    </a:lnL>
                    <a:lnR cap="flat" cmpd="sng" w="6350">
                      <a:solidFill>
                        <a:srgbClr val="303F67"/>
                      </a:solidFill>
                      <a:prstDash val="solid"/>
                      <a:round/>
                      <a:headEnd len="sm" w="sm" type="none"/>
                      <a:tailEnd len="sm" w="sm" type="none"/>
                    </a:lnR>
                    <a:lnT cap="flat" cmpd="sng" w="6350">
                      <a:solidFill>
                        <a:srgbClr val="303F67"/>
                      </a:solidFill>
                      <a:prstDash val="solid"/>
                      <a:round/>
                      <a:headEnd len="sm" w="sm" type="none"/>
                      <a:tailEnd len="sm" w="sm" type="none"/>
                    </a:lnT>
                    <a:lnB cap="flat" cmpd="sng" w="6350">
                      <a:solidFill>
                        <a:srgbClr val="303F67"/>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100">
                        <a:latin typeface="Calibri"/>
                        <a:ea typeface="Calibri"/>
                        <a:cs typeface="Calibri"/>
                        <a:sym typeface="Calibri"/>
                      </a:endParaRPr>
                    </a:p>
                  </a:txBody>
                  <a:tcPr marT="0" marB="0" marR="25400" marL="25400" anchor="b">
                    <a:lnL cap="flat" cmpd="sng" w="6350">
                      <a:solidFill>
                        <a:srgbClr val="303F67"/>
                      </a:solidFill>
                      <a:prstDash val="solid"/>
                      <a:round/>
                      <a:headEnd len="sm" w="sm" type="none"/>
                      <a:tailEnd len="sm" w="sm" type="none"/>
                    </a:lnL>
                    <a:lnR cap="flat" cmpd="sng" w="6350">
                      <a:solidFill>
                        <a:srgbClr val="303F67"/>
                      </a:solidFill>
                      <a:prstDash val="solid"/>
                      <a:round/>
                      <a:headEnd len="sm" w="sm" type="none"/>
                      <a:tailEnd len="sm" w="sm" type="none"/>
                    </a:lnR>
                    <a:lnT cap="flat" cmpd="sng" w="6350">
                      <a:solidFill>
                        <a:srgbClr val="303F67"/>
                      </a:solidFill>
                      <a:prstDash val="solid"/>
                      <a:round/>
                      <a:headEnd len="sm" w="sm" type="none"/>
                      <a:tailEnd len="sm" w="sm" type="none"/>
                    </a:lnT>
                    <a:lnB cap="flat" cmpd="sng" w="6350">
                      <a:solidFill>
                        <a:srgbClr val="303F67"/>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100">
                        <a:latin typeface="Calibri"/>
                        <a:ea typeface="Calibri"/>
                        <a:cs typeface="Calibri"/>
                        <a:sym typeface="Calibri"/>
                      </a:endParaRPr>
                    </a:p>
                  </a:txBody>
                  <a:tcPr marT="0" marB="0" marR="25400" marL="25400" anchor="b">
                    <a:lnL cap="flat" cmpd="sng" w="6350">
                      <a:solidFill>
                        <a:srgbClr val="303F67"/>
                      </a:solidFill>
                      <a:prstDash val="solid"/>
                      <a:round/>
                      <a:headEnd len="sm" w="sm" type="none"/>
                      <a:tailEnd len="sm" w="sm" type="none"/>
                    </a:lnL>
                    <a:lnR cap="flat" cmpd="sng" w="6350">
                      <a:solidFill>
                        <a:srgbClr val="303F67"/>
                      </a:solidFill>
                      <a:prstDash val="solid"/>
                      <a:round/>
                      <a:headEnd len="sm" w="sm" type="none"/>
                      <a:tailEnd len="sm" w="sm" type="none"/>
                    </a:lnR>
                    <a:lnT cap="flat" cmpd="sng" w="6350">
                      <a:solidFill>
                        <a:srgbClr val="303F67"/>
                      </a:solidFill>
                      <a:prstDash val="solid"/>
                      <a:round/>
                      <a:headEnd len="sm" w="sm" type="none"/>
                      <a:tailEnd len="sm" w="sm" type="none"/>
                    </a:lnT>
                    <a:lnB cap="flat" cmpd="sng" w="6350">
                      <a:solidFill>
                        <a:srgbClr val="303F67"/>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100">
                        <a:latin typeface="Calibri"/>
                        <a:ea typeface="Calibri"/>
                        <a:cs typeface="Calibri"/>
                        <a:sym typeface="Calibri"/>
                      </a:endParaRPr>
                    </a:p>
                  </a:txBody>
                  <a:tcPr marT="0" marB="0" marR="25400" marL="25400" anchor="b">
                    <a:lnL cap="flat" cmpd="sng" w="6350">
                      <a:solidFill>
                        <a:srgbClr val="303F67"/>
                      </a:solidFill>
                      <a:prstDash val="solid"/>
                      <a:round/>
                      <a:headEnd len="sm" w="sm" type="none"/>
                      <a:tailEnd len="sm" w="sm" type="none"/>
                    </a:lnL>
                    <a:lnR cap="flat" cmpd="sng" w="6350">
                      <a:solidFill>
                        <a:srgbClr val="303F67"/>
                      </a:solidFill>
                      <a:prstDash val="solid"/>
                      <a:round/>
                      <a:headEnd len="sm" w="sm" type="none"/>
                      <a:tailEnd len="sm" w="sm" type="none"/>
                    </a:lnR>
                    <a:lnT cap="flat" cmpd="sng" w="6350">
                      <a:solidFill>
                        <a:srgbClr val="303F67"/>
                      </a:solidFill>
                      <a:prstDash val="solid"/>
                      <a:round/>
                      <a:headEnd len="sm" w="sm" type="none"/>
                      <a:tailEnd len="sm" w="sm" type="none"/>
                    </a:lnT>
                    <a:lnB cap="flat" cmpd="sng" w="6350">
                      <a:solidFill>
                        <a:srgbClr val="303F67"/>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100">
                        <a:latin typeface="Calibri"/>
                        <a:ea typeface="Calibri"/>
                        <a:cs typeface="Calibri"/>
                        <a:sym typeface="Calibri"/>
                      </a:endParaRPr>
                    </a:p>
                  </a:txBody>
                  <a:tcPr marT="0" marB="0" marR="25400" marL="25400" anchor="b">
                    <a:lnL cap="flat" cmpd="sng" w="6350">
                      <a:solidFill>
                        <a:srgbClr val="303F67"/>
                      </a:solidFill>
                      <a:prstDash val="solid"/>
                      <a:round/>
                      <a:headEnd len="sm" w="sm" type="none"/>
                      <a:tailEnd len="sm" w="sm" type="none"/>
                    </a:lnL>
                    <a:lnR cap="flat" cmpd="sng" w="6350">
                      <a:solidFill>
                        <a:srgbClr val="303F67"/>
                      </a:solidFill>
                      <a:prstDash val="solid"/>
                      <a:round/>
                      <a:headEnd len="sm" w="sm" type="none"/>
                      <a:tailEnd len="sm" w="sm" type="none"/>
                    </a:lnR>
                    <a:lnT cap="flat" cmpd="sng" w="6350">
                      <a:solidFill>
                        <a:srgbClr val="303F67"/>
                      </a:solidFill>
                      <a:prstDash val="solid"/>
                      <a:round/>
                      <a:headEnd len="sm" w="sm" type="none"/>
                      <a:tailEnd len="sm" w="sm" type="none"/>
                    </a:lnT>
                    <a:lnB cap="flat" cmpd="sng" w="6350">
                      <a:solidFill>
                        <a:srgbClr val="303F67"/>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Acres needed to reach goal</a:t>
                      </a:r>
                      <a:endParaRPr sz="1100">
                        <a:latin typeface="Calibri"/>
                        <a:ea typeface="Calibri"/>
                        <a:cs typeface="Calibri"/>
                        <a:sym typeface="Calibri"/>
                      </a:endParaRPr>
                    </a:p>
                  </a:txBody>
                  <a:tcPr marT="0" marB="0" marR="25400" marL="25400" anchor="b">
                    <a:lnL cap="flat" cmpd="sng" w="6350">
                      <a:solidFill>
                        <a:srgbClr val="303F67"/>
                      </a:solidFill>
                      <a:prstDash val="solid"/>
                      <a:round/>
                      <a:headEnd len="sm" w="sm" type="none"/>
                      <a:tailEnd len="sm" w="sm" type="none"/>
                    </a:lnL>
                    <a:lnR cap="flat" cmpd="sng" w="6350">
                      <a:solidFill>
                        <a:srgbClr val="303F67"/>
                      </a:solidFill>
                      <a:prstDash val="solid"/>
                      <a:round/>
                      <a:headEnd len="sm" w="sm" type="none"/>
                      <a:tailEnd len="sm" w="sm" type="none"/>
                    </a:lnR>
                    <a:lnT cap="flat" cmpd="sng" w="6350">
                      <a:solidFill>
                        <a:srgbClr val="303F67"/>
                      </a:solidFill>
                      <a:prstDash val="solid"/>
                      <a:round/>
                      <a:headEnd len="sm" w="sm" type="none"/>
                      <a:tailEnd len="sm" w="sm" type="none"/>
                    </a:lnT>
                    <a:lnB cap="flat" cmpd="sng" w="6350">
                      <a:solidFill>
                        <a:srgbClr val="303F6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100">
                          <a:latin typeface="Calibri"/>
                          <a:ea typeface="Calibri"/>
                          <a:cs typeface="Calibri"/>
                          <a:sym typeface="Calibri"/>
                        </a:rPr>
                        <a:t>549</a:t>
                      </a:r>
                      <a:endParaRPr sz="1100">
                        <a:latin typeface="Calibri"/>
                        <a:ea typeface="Calibri"/>
                        <a:cs typeface="Calibri"/>
                        <a:sym typeface="Calibri"/>
                      </a:endParaRPr>
                    </a:p>
                  </a:txBody>
                  <a:tcPr marT="0" marB="0" marR="25400" marL="25400" anchor="b">
                    <a:lnL cap="flat" cmpd="sng" w="6350">
                      <a:solidFill>
                        <a:srgbClr val="303F67"/>
                      </a:solidFill>
                      <a:prstDash val="solid"/>
                      <a:round/>
                      <a:headEnd len="sm" w="sm" type="none"/>
                      <a:tailEnd len="sm" w="sm" type="none"/>
                    </a:lnL>
                    <a:lnR cap="flat" cmpd="sng" w="6350">
                      <a:solidFill>
                        <a:srgbClr val="303F67"/>
                      </a:solidFill>
                      <a:prstDash val="solid"/>
                      <a:round/>
                      <a:headEnd len="sm" w="sm" type="none"/>
                      <a:tailEnd len="sm" w="sm" type="none"/>
                    </a:lnR>
                    <a:lnT cap="flat" cmpd="sng" w="6350">
                      <a:solidFill>
                        <a:srgbClr val="303F67"/>
                      </a:solidFill>
                      <a:prstDash val="solid"/>
                      <a:round/>
                      <a:headEnd len="sm" w="sm" type="none"/>
                      <a:tailEnd len="sm" w="sm" type="none"/>
                    </a:lnT>
                    <a:lnB cap="flat" cmpd="sng" w="6350">
                      <a:solidFill>
                        <a:srgbClr val="303F6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100">
                          <a:latin typeface="Calibri"/>
                          <a:ea typeface="Calibri"/>
                          <a:cs typeface="Calibri"/>
                          <a:sym typeface="Calibri"/>
                        </a:rPr>
                        <a:t>2,628</a:t>
                      </a:r>
                      <a:endParaRPr sz="1100">
                        <a:latin typeface="Calibri"/>
                        <a:ea typeface="Calibri"/>
                        <a:cs typeface="Calibri"/>
                        <a:sym typeface="Calibri"/>
                      </a:endParaRPr>
                    </a:p>
                  </a:txBody>
                  <a:tcPr marT="0" marB="0" marR="25400" marL="25400" anchor="b">
                    <a:lnL cap="flat" cmpd="sng" w="6350">
                      <a:solidFill>
                        <a:srgbClr val="303F67"/>
                      </a:solidFill>
                      <a:prstDash val="solid"/>
                      <a:round/>
                      <a:headEnd len="sm" w="sm" type="none"/>
                      <a:tailEnd len="sm" w="sm" type="none"/>
                    </a:lnL>
                    <a:lnR cap="flat" cmpd="sng" w="6350">
                      <a:solidFill>
                        <a:srgbClr val="303F67"/>
                      </a:solidFill>
                      <a:prstDash val="solid"/>
                      <a:round/>
                      <a:headEnd len="sm" w="sm" type="none"/>
                      <a:tailEnd len="sm" w="sm" type="none"/>
                    </a:lnR>
                    <a:lnT cap="flat" cmpd="sng" w="6350">
                      <a:solidFill>
                        <a:srgbClr val="303F67"/>
                      </a:solidFill>
                      <a:prstDash val="solid"/>
                      <a:round/>
                      <a:headEnd len="sm" w="sm" type="none"/>
                      <a:tailEnd len="sm" w="sm" type="none"/>
                    </a:lnT>
                    <a:lnB cap="flat" cmpd="sng" w="6350">
                      <a:solidFill>
                        <a:srgbClr val="303F6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100">
                          <a:latin typeface="Calibri"/>
                          <a:ea typeface="Calibri"/>
                          <a:cs typeface="Calibri"/>
                          <a:sym typeface="Calibri"/>
                        </a:rPr>
                        <a:t>5,921</a:t>
                      </a:r>
                      <a:endParaRPr sz="1100">
                        <a:latin typeface="Calibri"/>
                        <a:ea typeface="Calibri"/>
                        <a:cs typeface="Calibri"/>
                        <a:sym typeface="Calibri"/>
                      </a:endParaRPr>
                    </a:p>
                  </a:txBody>
                  <a:tcPr marT="0" marB="0" marR="25400" marL="25400" anchor="b">
                    <a:lnL cap="flat" cmpd="sng" w="6350">
                      <a:solidFill>
                        <a:srgbClr val="303F67"/>
                      </a:solidFill>
                      <a:prstDash val="solid"/>
                      <a:round/>
                      <a:headEnd len="sm" w="sm" type="none"/>
                      <a:tailEnd len="sm" w="sm" type="none"/>
                    </a:lnL>
                    <a:lnR cap="flat" cmpd="sng" w="6350">
                      <a:solidFill>
                        <a:srgbClr val="303F67"/>
                      </a:solidFill>
                      <a:prstDash val="solid"/>
                      <a:round/>
                      <a:headEnd len="sm" w="sm" type="none"/>
                      <a:tailEnd len="sm" w="sm" type="none"/>
                    </a:lnR>
                    <a:lnT cap="flat" cmpd="sng" w="6350">
                      <a:solidFill>
                        <a:srgbClr val="303F67"/>
                      </a:solidFill>
                      <a:prstDash val="solid"/>
                      <a:round/>
                      <a:headEnd len="sm" w="sm" type="none"/>
                      <a:tailEnd len="sm" w="sm" type="none"/>
                    </a:lnT>
                    <a:lnB cap="flat" cmpd="sng" w="6350">
                      <a:solidFill>
                        <a:srgbClr val="303F6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100">
                          <a:latin typeface="Calibri"/>
                          <a:ea typeface="Calibri"/>
                          <a:cs typeface="Calibri"/>
                          <a:sym typeface="Calibri"/>
                        </a:rPr>
                        <a:t>85,312</a:t>
                      </a:r>
                      <a:endParaRPr sz="1100">
                        <a:latin typeface="Calibri"/>
                        <a:ea typeface="Calibri"/>
                        <a:cs typeface="Calibri"/>
                        <a:sym typeface="Calibri"/>
                      </a:endParaRPr>
                    </a:p>
                  </a:txBody>
                  <a:tcPr marT="0" marB="0" marR="25400" marL="25400" anchor="b">
                    <a:lnL cap="flat" cmpd="sng" w="6350">
                      <a:solidFill>
                        <a:srgbClr val="303F67"/>
                      </a:solidFill>
                      <a:prstDash val="solid"/>
                      <a:round/>
                      <a:headEnd len="sm" w="sm" type="none"/>
                      <a:tailEnd len="sm" w="sm" type="none"/>
                    </a:lnL>
                    <a:lnR cap="flat" cmpd="sng" w="6350">
                      <a:solidFill>
                        <a:srgbClr val="303F67"/>
                      </a:solidFill>
                      <a:prstDash val="solid"/>
                      <a:round/>
                      <a:headEnd len="sm" w="sm" type="none"/>
                      <a:tailEnd len="sm" w="sm" type="none"/>
                    </a:lnR>
                    <a:lnT cap="flat" cmpd="sng" w="6350">
                      <a:solidFill>
                        <a:srgbClr val="303F67"/>
                      </a:solidFill>
                      <a:prstDash val="solid"/>
                      <a:round/>
                      <a:headEnd len="sm" w="sm" type="none"/>
                      <a:tailEnd len="sm" w="sm" type="none"/>
                    </a:lnT>
                    <a:lnB cap="flat" cmpd="sng" w="6350">
                      <a:solidFill>
                        <a:srgbClr val="303F6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100">
                          <a:latin typeface="Calibri"/>
                          <a:ea typeface="Calibri"/>
                          <a:cs typeface="Calibri"/>
                          <a:sym typeface="Calibri"/>
                        </a:rPr>
                        <a:t>54,837</a:t>
                      </a:r>
                      <a:endParaRPr sz="1100">
                        <a:latin typeface="Calibri"/>
                        <a:ea typeface="Calibri"/>
                        <a:cs typeface="Calibri"/>
                        <a:sym typeface="Calibri"/>
                      </a:endParaRPr>
                    </a:p>
                  </a:txBody>
                  <a:tcPr marT="0" marB="0" marR="25400" marL="25400" anchor="b">
                    <a:lnL cap="flat" cmpd="sng" w="6350">
                      <a:solidFill>
                        <a:srgbClr val="303F67"/>
                      </a:solidFill>
                      <a:prstDash val="solid"/>
                      <a:round/>
                      <a:headEnd len="sm" w="sm" type="none"/>
                      <a:tailEnd len="sm" w="sm" type="none"/>
                    </a:lnL>
                    <a:lnR cap="flat" cmpd="sng" w="6350">
                      <a:solidFill>
                        <a:srgbClr val="303F67"/>
                      </a:solidFill>
                      <a:prstDash val="solid"/>
                      <a:round/>
                      <a:headEnd len="sm" w="sm" type="none"/>
                      <a:tailEnd len="sm" w="sm" type="none"/>
                    </a:lnR>
                    <a:lnT cap="flat" cmpd="sng" w="6350">
                      <a:solidFill>
                        <a:srgbClr val="303F67"/>
                      </a:solidFill>
                      <a:prstDash val="solid"/>
                      <a:round/>
                      <a:headEnd len="sm" w="sm" type="none"/>
                      <a:tailEnd len="sm" w="sm" type="none"/>
                    </a:lnT>
                    <a:lnB cap="flat" cmpd="sng" w="6350">
                      <a:solidFill>
                        <a:srgbClr val="303F6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100">
                          <a:latin typeface="Calibri"/>
                          <a:ea typeface="Calibri"/>
                          <a:cs typeface="Calibri"/>
                          <a:sym typeface="Calibri"/>
                        </a:rPr>
                        <a:t>3,078</a:t>
                      </a:r>
                      <a:endParaRPr sz="1100">
                        <a:latin typeface="Calibri"/>
                        <a:ea typeface="Calibri"/>
                        <a:cs typeface="Calibri"/>
                        <a:sym typeface="Calibri"/>
                      </a:endParaRPr>
                    </a:p>
                  </a:txBody>
                  <a:tcPr marT="0" marB="0" marR="25400" marL="25400" anchor="b">
                    <a:lnL cap="flat" cmpd="sng" w="6350">
                      <a:solidFill>
                        <a:srgbClr val="303F67"/>
                      </a:solidFill>
                      <a:prstDash val="solid"/>
                      <a:round/>
                      <a:headEnd len="sm" w="sm" type="none"/>
                      <a:tailEnd len="sm" w="sm" type="none"/>
                    </a:lnL>
                    <a:lnR cap="flat" cmpd="sng" w="6350">
                      <a:solidFill>
                        <a:srgbClr val="303F67"/>
                      </a:solidFill>
                      <a:prstDash val="solid"/>
                      <a:round/>
                      <a:headEnd len="sm" w="sm" type="none"/>
                      <a:tailEnd len="sm" w="sm" type="none"/>
                    </a:lnR>
                    <a:lnT cap="flat" cmpd="sng" w="6350">
                      <a:solidFill>
                        <a:srgbClr val="303F67"/>
                      </a:solidFill>
                      <a:prstDash val="solid"/>
                      <a:round/>
                      <a:headEnd len="sm" w="sm" type="none"/>
                      <a:tailEnd len="sm" w="sm" type="none"/>
                    </a:lnT>
                    <a:lnB cap="flat" cmpd="sng" w="6350">
                      <a:solidFill>
                        <a:srgbClr val="303F67"/>
                      </a:solidFill>
                      <a:prstDash val="solid"/>
                      <a:round/>
                      <a:headEnd len="sm" w="sm" type="none"/>
                      <a:tailEnd len="sm" w="sm" type="none"/>
                    </a:lnB>
                  </a:tcPr>
                </a:tc>
              </a:tr>
            </a:tbl>
          </a:graphicData>
        </a:graphic>
      </p:graphicFrame>
      <p:sp>
        <p:nvSpPr>
          <p:cNvPr id="124" name="Google Shape;124;p21"/>
          <p:cNvSpPr txBox="1"/>
          <p:nvPr/>
        </p:nvSpPr>
        <p:spPr>
          <a:xfrm>
            <a:off x="3421575" y="140975"/>
            <a:ext cx="5334000" cy="313800"/>
          </a:xfrm>
          <a:prstGeom prst="rect">
            <a:avLst/>
          </a:prstGeom>
          <a:noFill/>
          <a:ln>
            <a:noFill/>
          </a:ln>
        </p:spPr>
        <p:txBody>
          <a:bodyPr anchorCtr="0" anchor="ctr" bIns="91425" lIns="91425" spcFirstLastPara="1" rIns="91425" wrap="square" tIns="91425">
            <a:noAutofit/>
          </a:bodyPr>
          <a:lstStyle/>
          <a:p>
            <a:pPr indent="0" lvl="0" marL="0" rtl="0" algn="ctr">
              <a:lnSpc>
                <a:spcPct val="107916"/>
              </a:lnSpc>
              <a:spcBef>
                <a:spcPts val="0"/>
              </a:spcBef>
              <a:spcAft>
                <a:spcPts val="800"/>
              </a:spcAft>
              <a:buNone/>
            </a:pPr>
            <a:r>
              <a:rPr lang="en" sz="1300">
                <a:solidFill>
                  <a:srgbClr val="434343"/>
                </a:solidFill>
                <a:latin typeface="Calibri"/>
                <a:ea typeface="Calibri"/>
                <a:cs typeface="Calibri"/>
                <a:sym typeface="Calibri"/>
              </a:rPr>
              <a:t>WIP III Goals and Progress by State for Riparian Forest Buffers (acres) </a:t>
            </a:r>
            <a:endParaRPr sz="1300">
              <a:solidFill>
                <a:srgbClr val="434343"/>
              </a:solidFill>
              <a:latin typeface="Calibri"/>
              <a:ea typeface="Calibri"/>
              <a:cs typeface="Calibri"/>
              <a:sym typeface="Calibri"/>
            </a:endParaRPr>
          </a:p>
        </p:txBody>
      </p:sp>
      <p:sp>
        <p:nvSpPr>
          <p:cNvPr id="125" name="Google Shape;125;p21"/>
          <p:cNvSpPr txBox="1"/>
          <p:nvPr/>
        </p:nvSpPr>
        <p:spPr>
          <a:xfrm>
            <a:off x="0" y="4589400"/>
            <a:ext cx="3833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999999"/>
                </a:solidFill>
                <a:latin typeface="Lato"/>
                <a:ea typeface="Lato"/>
                <a:cs typeface="Lato"/>
                <a:sym typeface="Lato"/>
              </a:rPr>
              <a:t>Sources:</a:t>
            </a:r>
            <a:endParaRPr sz="800">
              <a:solidFill>
                <a:srgbClr val="999999"/>
              </a:solidFill>
              <a:latin typeface="Lato"/>
              <a:ea typeface="Lato"/>
              <a:cs typeface="Lato"/>
              <a:sym typeface="Lato"/>
            </a:endParaRPr>
          </a:p>
          <a:p>
            <a:pPr indent="0" lvl="0" marL="0" rtl="0" algn="l">
              <a:spcBef>
                <a:spcPts val="0"/>
              </a:spcBef>
              <a:spcAft>
                <a:spcPts val="0"/>
              </a:spcAft>
              <a:buNone/>
            </a:pPr>
            <a:r>
              <a:rPr lang="en" sz="800">
                <a:solidFill>
                  <a:srgbClr val="999999"/>
                </a:solidFill>
                <a:latin typeface="Lato"/>
                <a:ea typeface="Lato"/>
                <a:cs typeface="Lato"/>
                <a:sym typeface="Lato"/>
              </a:rPr>
              <a:t>Table: CAST Model</a:t>
            </a:r>
            <a:endParaRPr sz="800">
              <a:solidFill>
                <a:srgbClr val="999999"/>
              </a:solidFill>
              <a:latin typeface="Lato"/>
              <a:ea typeface="Lato"/>
              <a:cs typeface="Lato"/>
              <a:sym typeface="Lato"/>
            </a:endParaRPr>
          </a:p>
          <a:p>
            <a:pPr indent="0" lvl="0" marL="0" rtl="0" algn="l">
              <a:spcBef>
                <a:spcPts val="0"/>
              </a:spcBef>
              <a:spcAft>
                <a:spcPts val="0"/>
              </a:spcAft>
              <a:buNone/>
            </a:pPr>
            <a:r>
              <a:rPr lang="en" sz="800">
                <a:solidFill>
                  <a:srgbClr val="999999"/>
                </a:solidFill>
                <a:latin typeface="Lato"/>
                <a:ea typeface="Lato"/>
                <a:cs typeface="Lato"/>
                <a:sym typeface="Lato"/>
              </a:rPr>
              <a:t>Graph: </a:t>
            </a:r>
            <a:r>
              <a:rPr lang="en" sz="800" u="sng">
                <a:solidFill>
                  <a:srgbClr val="999999"/>
                </a:solidFill>
                <a:latin typeface="Lato"/>
                <a:ea typeface="Lato"/>
                <a:cs typeface="Lato"/>
                <a:sym typeface="Lato"/>
                <a:hlinkClick r:id="rId3">
                  <a:extLst>
                    <a:ext uri="{A12FA001-AC4F-418D-AE19-62706E023703}">
                      <ahyp:hlinkClr val="tx"/>
                    </a:ext>
                  </a:extLst>
                </a:hlinkClick>
              </a:rPr>
              <a:t>CBP riparian forest buffer Management Strategy </a:t>
            </a:r>
            <a:endParaRPr sz="800">
              <a:solidFill>
                <a:srgbClr val="999999"/>
              </a:solidFill>
              <a:latin typeface="Lato"/>
              <a:ea typeface="Lato"/>
              <a:cs typeface="Lato"/>
              <a:sym typeface="Lato"/>
            </a:endParaRPr>
          </a:p>
        </p:txBody>
      </p:sp>
      <p:pic>
        <p:nvPicPr>
          <p:cNvPr id="126" name="Google Shape;126;p21"/>
          <p:cNvPicPr preferRelativeResize="0"/>
          <p:nvPr/>
        </p:nvPicPr>
        <p:blipFill>
          <a:blip r:embed="rId4">
            <a:alphaModFix/>
          </a:blip>
          <a:stretch>
            <a:fillRect/>
          </a:stretch>
        </p:blipFill>
        <p:spPr>
          <a:xfrm>
            <a:off x="3137526" y="2042200"/>
            <a:ext cx="5920442" cy="2846375"/>
          </a:xfrm>
          <a:prstGeom prst="rect">
            <a:avLst/>
          </a:prstGeom>
          <a:noFill/>
          <a:ln cap="flat" cmpd="sng" w="25400">
            <a:solidFill>
              <a:srgbClr val="000000"/>
            </a:solidFill>
            <a:prstDash val="solid"/>
            <a:miter lim="8000"/>
            <a:headEnd len="sm" w="sm" type="none"/>
            <a:tailEnd len="sm" w="sm" type="none"/>
          </a:ln>
        </p:spPr>
      </p:pic>
      <p:sp>
        <p:nvSpPr>
          <p:cNvPr id="127" name="Google Shape;127;p21"/>
          <p:cNvSpPr txBox="1"/>
          <p:nvPr/>
        </p:nvSpPr>
        <p:spPr>
          <a:xfrm>
            <a:off x="3491600" y="4848975"/>
            <a:ext cx="5154300" cy="19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700"/>
              </a:spcAft>
              <a:buClr>
                <a:schemeClr val="dk1"/>
              </a:buClr>
              <a:buSzPts val="1100"/>
              <a:buFont typeface="Arial"/>
              <a:buNone/>
            </a:pPr>
            <a:r>
              <a:rPr lang="en" sz="1000">
                <a:solidFill>
                  <a:schemeClr val="dk1"/>
                </a:solidFill>
                <a:latin typeface="Calibri"/>
                <a:ea typeface="Calibri"/>
                <a:cs typeface="Calibri"/>
                <a:sym typeface="Calibri"/>
              </a:rPr>
              <a:t>Source: Watershed Agreement-related data reported on </a:t>
            </a:r>
            <a:r>
              <a:rPr lang="en" sz="1000" u="sng">
                <a:solidFill>
                  <a:srgbClr val="1155CC"/>
                </a:solidFill>
                <a:latin typeface="Calibri"/>
                <a:ea typeface="Calibri"/>
                <a:cs typeface="Calibri"/>
                <a:sym typeface="Calibri"/>
                <a:hlinkClick r:id="rId5">
                  <a:extLst>
                    <a:ext uri="{A12FA001-AC4F-418D-AE19-62706E023703}">
                      <ahyp:hlinkClr val="tx"/>
                    </a:ext>
                  </a:extLst>
                </a:hlinkClick>
              </a:rPr>
              <a:t>Chesapeake Progress. </a:t>
            </a:r>
            <a:r>
              <a:rPr lang="en" sz="1000" u="sng">
                <a:solidFill>
                  <a:srgbClr val="1155CC"/>
                </a:solidFill>
                <a:latin typeface="Calibri"/>
                <a:ea typeface="Calibri"/>
                <a:cs typeface="Calibri"/>
                <a:sym typeface="Calibri"/>
                <a:hlinkClick r:id="rId6">
                  <a:extLst>
                    <a:ext uri="{A12FA001-AC4F-418D-AE19-62706E023703}">
                      <ahyp:hlinkClr val="tx"/>
                    </a:ext>
                  </a:extLst>
                </a:hlinkClick>
              </a:rPr>
              <a:t> </a:t>
            </a:r>
            <a:r>
              <a:rPr lang="en" sz="1000">
                <a:solidFill>
                  <a:schemeClr val="dk1"/>
                </a:solidFill>
                <a:latin typeface="Calibri"/>
                <a:ea typeface="Calibri"/>
                <a:cs typeface="Calibri"/>
                <a:sym typeface="Calibri"/>
              </a:rPr>
              <a:t> </a:t>
            </a:r>
            <a:endParaRPr>
              <a:latin typeface="Lato"/>
              <a:ea typeface="Lato"/>
              <a:cs typeface="Lato"/>
              <a:sym typeface="Lato"/>
            </a:endParaRPr>
          </a:p>
        </p:txBody>
      </p:sp>
      <p:pic>
        <p:nvPicPr>
          <p:cNvPr id="128" name="Google Shape;128;p21"/>
          <p:cNvPicPr preferRelativeResize="0"/>
          <p:nvPr/>
        </p:nvPicPr>
        <p:blipFill>
          <a:blip r:embed="rId7">
            <a:alphaModFix/>
          </a:blip>
          <a:stretch>
            <a:fillRect/>
          </a:stretch>
        </p:blipFill>
        <p:spPr>
          <a:xfrm>
            <a:off x="7430850" y="2434993"/>
            <a:ext cx="916125" cy="1437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22"/>
          <p:cNvPicPr preferRelativeResize="0"/>
          <p:nvPr/>
        </p:nvPicPr>
        <p:blipFill>
          <a:blip r:embed="rId3">
            <a:alphaModFix/>
          </a:blip>
          <a:stretch>
            <a:fillRect/>
          </a:stretch>
        </p:blipFill>
        <p:spPr>
          <a:xfrm>
            <a:off x="1609003" y="1"/>
            <a:ext cx="7717146" cy="5143501"/>
          </a:xfrm>
          <a:prstGeom prst="rect">
            <a:avLst/>
          </a:prstGeom>
          <a:noFill/>
          <a:ln>
            <a:noFill/>
          </a:ln>
        </p:spPr>
      </p:pic>
      <p:sp>
        <p:nvSpPr>
          <p:cNvPr id="134" name="Google Shape;134;p22"/>
          <p:cNvSpPr txBox="1"/>
          <p:nvPr>
            <p:ph type="title"/>
          </p:nvPr>
        </p:nvSpPr>
        <p:spPr>
          <a:xfrm>
            <a:off x="709775" y="1414600"/>
            <a:ext cx="6694200" cy="2411700"/>
          </a:xfrm>
          <a:prstGeom prst="rect">
            <a:avLst/>
          </a:prstGeom>
          <a:solidFill>
            <a:srgbClr val="38761D"/>
          </a:solidFill>
          <a:ln>
            <a:noFill/>
          </a:ln>
        </p:spPr>
        <p:txBody>
          <a:bodyPr anchorCtr="0" anchor="t" bIns="91425" lIns="91425" spcFirstLastPara="1" rIns="91425" wrap="square" tIns="91425">
            <a:noAutofit/>
          </a:bodyPr>
          <a:lstStyle/>
          <a:p>
            <a:pPr indent="-400050" lvl="0" marL="457200" rtl="0" algn="l">
              <a:lnSpc>
                <a:spcPct val="107916"/>
              </a:lnSpc>
              <a:spcBef>
                <a:spcPts val="0"/>
              </a:spcBef>
              <a:spcAft>
                <a:spcPts val="0"/>
              </a:spcAft>
              <a:buClr>
                <a:schemeClr val="lt1"/>
              </a:buClr>
              <a:buSzPts val="2700"/>
              <a:buChar char="●"/>
            </a:pPr>
            <a:r>
              <a:rPr b="0" lang="en" sz="2700">
                <a:solidFill>
                  <a:schemeClr val="lt1"/>
                </a:solidFill>
              </a:rPr>
              <a:t>Payment for OUTCOMES, not activities</a:t>
            </a:r>
            <a:endParaRPr b="0" sz="2700">
              <a:solidFill>
                <a:schemeClr val="lt1"/>
              </a:solidFill>
            </a:endParaRPr>
          </a:p>
          <a:p>
            <a:pPr indent="-400050" lvl="0" marL="457200" rtl="0" algn="l">
              <a:lnSpc>
                <a:spcPct val="107916"/>
              </a:lnSpc>
              <a:spcBef>
                <a:spcPts val="0"/>
              </a:spcBef>
              <a:spcAft>
                <a:spcPts val="0"/>
              </a:spcAft>
              <a:buClr>
                <a:schemeClr val="lt1"/>
              </a:buClr>
              <a:buSzPts val="2700"/>
              <a:buChar char="●"/>
            </a:pPr>
            <a:r>
              <a:rPr b="0" lang="en" sz="2700">
                <a:solidFill>
                  <a:schemeClr val="lt1"/>
                </a:solidFill>
              </a:rPr>
              <a:t>NO itemized budgets/receipts</a:t>
            </a:r>
            <a:endParaRPr b="0" sz="2700">
              <a:solidFill>
                <a:schemeClr val="lt1"/>
              </a:solidFill>
            </a:endParaRPr>
          </a:p>
          <a:p>
            <a:pPr indent="-400050" lvl="0" marL="457200" rtl="0" algn="l">
              <a:lnSpc>
                <a:spcPct val="107916"/>
              </a:lnSpc>
              <a:spcBef>
                <a:spcPts val="0"/>
              </a:spcBef>
              <a:spcAft>
                <a:spcPts val="0"/>
              </a:spcAft>
              <a:buClr>
                <a:schemeClr val="lt1"/>
              </a:buClr>
              <a:buSzPts val="2700"/>
              <a:buChar char="●"/>
            </a:pPr>
            <a:r>
              <a:rPr b="0" lang="en" sz="2700">
                <a:solidFill>
                  <a:schemeClr val="lt1"/>
                </a:solidFill>
              </a:rPr>
              <a:t>Invoice for contracted price</a:t>
            </a:r>
            <a:endParaRPr b="0" sz="2700">
              <a:solidFill>
                <a:schemeClr val="lt1"/>
              </a:solidFill>
            </a:endParaRPr>
          </a:p>
          <a:p>
            <a:pPr indent="-400050" lvl="0" marL="457200" rtl="0" algn="l">
              <a:lnSpc>
                <a:spcPct val="107916"/>
              </a:lnSpc>
              <a:spcBef>
                <a:spcPts val="0"/>
              </a:spcBef>
              <a:spcAft>
                <a:spcPts val="0"/>
              </a:spcAft>
              <a:buClr>
                <a:schemeClr val="lt1"/>
              </a:buClr>
              <a:buSzPts val="2700"/>
              <a:buChar char="●"/>
            </a:pPr>
            <a:r>
              <a:rPr b="0" lang="en" sz="2700">
                <a:solidFill>
                  <a:schemeClr val="lt1"/>
                </a:solidFill>
              </a:rPr>
              <a:t>Risk shifts to private sector</a:t>
            </a:r>
            <a:endParaRPr b="0" sz="2700">
              <a:solidFill>
                <a:schemeClr val="lt1"/>
              </a:solidFill>
            </a:endParaRPr>
          </a:p>
          <a:p>
            <a:pPr indent="-400050" lvl="0" marL="457200" rtl="0" algn="l">
              <a:lnSpc>
                <a:spcPct val="107916"/>
              </a:lnSpc>
              <a:spcBef>
                <a:spcPts val="0"/>
              </a:spcBef>
              <a:spcAft>
                <a:spcPts val="0"/>
              </a:spcAft>
              <a:buClr>
                <a:schemeClr val="lt1"/>
              </a:buClr>
              <a:buSzPts val="2700"/>
              <a:buChar char="●"/>
            </a:pPr>
            <a:r>
              <a:rPr b="0" lang="en" sz="2700">
                <a:solidFill>
                  <a:schemeClr val="lt1"/>
                </a:solidFill>
              </a:rPr>
              <a:t>Saves </a:t>
            </a:r>
            <a:r>
              <a:rPr b="0" lang="en" sz="2700">
                <a:solidFill>
                  <a:schemeClr val="lt1"/>
                </a:solidFill>
              </a:rPr>
              <a:t>money</a:t>
            </a:r>
            <a:r>
              <a:rPr b="0" lang="en" sz="2700">
                <a:solidFill>
                  <a:schemeClr val="lt1"/>
                </a:solidFill>
              </a:rPr>
              <a:t> and time</a:t>
            </a:r>
            <a:endParaRPr b="0" sz="2700">
              <a:solidFill>
                <a:schemeClr val="lt1"/>
              </a:solidFill>
            </a:endParaRPr>
          </a:p>
        </p:txBody>
      </p:sp>
      <p:sp>
        <p:nvSpPr>
          <p:cNvPr id="135" name="Google Shape;135;p22"/>
          <p:cNvSpPr txBox="1"/>
          <p:nvPr/>
        </p:nvSpPr>
        <p:spPr>
          <a:xfrm>
            <a:off x="1697900" y="228600"/>
            <a:ext cx="47022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b="1" lang="en" sz="3600">
                <a:solidFill>
                  <a:srgbClr val="333C6B"/>
                </a:solidFill>
                <a:latin typeface="Lato"/>
                <a:ea typeface="Lato"/>
                <a:cs typeface="Lato"/>
                <a:sym typeface="Lato"/>
              </a:rPr>
              <a:t>Pay for Success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200"/>
              <a:t>Maryland’s Clean Water Commerce Program</a:t>
            </a:r>
            <a:endParaRPr b="1" sz="3200"/>
          </a:p>
        </p:txBody>
      </p:sp>
      <p:sp>
        <p:nvSpPr>
          <p:cNvPr id="141" name="Google Shape;141;p23"/>
          <p:cNvSpPr txBox="1"/>
          <p:nvPr>
            <p:ph idx="1" type="body"/>
          </p:nvPr>
        </p:nvSpPr>
        <p:spPr>
          <a:xfrm>
            <a:off x="311700" y="1152475"/>
            <a:ext cx="34074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Request for proposals</a:t>
            </a:r>
            <a:endParaRPr/>
          </a:p>
          <a:p>
            <a:pPr indent="-342900" lvl="0" marL="457200" rtl="0" algn="l">
              <a:spcBef>
                <a:spcPts val="0"/>
              </a:spcBef>
              <a:spcAft>
                <a:spcPts val="0"/>
              </a:spcAft>
              <a:buSzPts val="1800"/>
              <a:buAutoNum type="arabicPeriod"/>
            </a:pPr>
            <a:r>
              <a:rPr lang="en"/>
              <a:t>Entities bid $/lb N</a:t>
            </a:r>
            <a:endParaRPr/>
          </a:p>
          <a:p>
            <a:pPr indent="-342900" lvl="1" marL="914400" rtl="0" algn="l">
              <a:spcBef>
                <a:spcPts val="0"/>
              </a:spcBef>
              <a:spcAft>
                <a:spcPts val="0"/>
              </a:spcAft>
              <a:buSzPts val="1800"/>
              <a:buAutoNum type="alphaLcPeriod"/>
            </a:pPr>
            <a:r>
              <a:rPr lang="en" sz="1800"/>
              <a:t>Based on model</a:t>
            </a:r>
            <a:endParaRPr sz="1800"/>
          </a:p>
          <a:p>
            <a:pPr indent="-342900" lvl="1" marL="914400" rtl="0" algn="l">
              <a:spcBef>
                <a:spcPts val="0"/>
              </a:spcBef>
              <a:spcAft>
                <a:spcPts val="0"/>
              </a:spcAft>
              <a:buSzPts val="1800"/>
              <a:buAutoNum type="alphaLcPeriod"/>
            </a:pPr>
            <a:r>
              <a:rPr lang="en" sz="1800"/>
              <a:t>Include co-benefits</a:t>
            </a:r>
            <a:endParaRPr sz="1800"/>
          </a:p>
          <a:p>
            <a:pPr indent="-342900" lvl="0" marL="457200" rtl="0" algn="l">
              <a:spcBef>
                <a:spcPts val="0"/>
              </a:spcBef>
              <a:spcAft>
                <a:spcPts val="0"/>
              </a:spcAft>
              <a:buSzPts val="1800"/>
              <a:buAutoNum type="arabicPeriod"/>
            </a:pPr>
            <a:r>
              <a:rPr lang="en"/>
              <a:t>State selects projects </a:t>
            </a:r>
            <a:endParaRPr/>
          </a:p>
          <a:p>
            <a:pPr indent="-342900" lvl="0" marL="457200" rtl="0" algn="l">
              <a:spcBef>
                <a:spcPts val="0"/>
              </a:spcBef>
              <a:spcAft>
                <a:spcPts val="0"/>
              </a:spcAft>
              <a:buSzPts val="1800"/>
              <a:buAutoNum type="arabicPeriod"/>
            </a:pPr>
            <a:r>
              <a:rPr lang="en"/>
              <a:t>Verification </a:t>
            </a:r>
            <a:endParaRPr/>
          </a:p>
          <a:p>
            <a:pPr indent="-342900" lvl="0" marL="457200" rtl="0" algn="l">
              <a:spcBef>
                <a:spcPts val="0"/>
              </a:spcBef>
              <a:spcAft>
                <a:spcPts val="0"/>
              </a:spcAft>
              <a:buSzPts val="1800"/>
              <a:buAutoNum type="arabicPeriod"/>
            </a:pPr>
            <a:r>
              <a:rPr lang="en"/>
              <a:t>Payment</a:t>
            </a:r>
            <a:endParaRPr/>
          </a:p>
          <a:p>
            <a:pPr indent="-342900" lvl="0" marL="457200" rtl="0" algn="l">
              <a:spcBef>
                <a:spcPts val="0"/>
              </a:spcBef>
              <a:spcAft>
                <a:spcPts val="0"/>
              </a:spcAft>
              <a:buSzPts val="1800"/>
              <a:buAutoNum type="arabicPeriod"/>
            </a:pPr>
            <a:r>
              <a:rPr lang="en" u="sng"/>
              <a:t>Cleaner water</a:t>
            </a:r>
            <a:endParaRPr sz="1800"/>
          </a:p>
        </p:txBody>
      </p:sp>
      <p:pic>
        <p:nvPicPr>
          <p:cNvPr id="142" name="Google Shape;142;p23"/>
          <p:cNvPicPr preferRelativeResize="0"/>
          <p:nvPr/>
        </p:nvPicPr>
        <p:blipFill rotWithShape="1">
          <a:blip r:embed="rId3">
            <a:alphaModFix/>
          </a:blip>
          <a:srcRect b="0" l="0" r="12617" t="0"/>
          <a:stretch/>
        </p:blipFill>
        <p:spPr>
          <a:xfrm>
            <a:off x="3719000" y="1045970"/>
            <a:ext cx="5425000" cy="409752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46" name="Shape 146"/>
        <p:cNvGrpSpPr/>
        <p:nvPr/>
      </p:nvGrpSpPr>
      <p:grpSpPr>
        <a:xfrm>
          <a:off x="0" y="0"/>
          <a:ext cx="0" cy="0"/>
          <a:chOff x="0" y="0"/>
          <a:chExt cx="0" cy="0"/>
        </a:xfrm>
      </p:grpSpPr>
      <p:sp>
        <p:nvSpPr>
          <p:cNvPr id="147" name="Google Shape;147;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48" name="Google Shape;148;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pic>
        <p:nvPicPr>
          <p:cNvPr id="149" name="Google Shape;149;p24"/>
          <p:cNvPicPr preferRelativeResize="0"/>
          <p:nvPr/>
        </p:nvPicPr>
        <p:blipFill rotWithShape="1">
          <a:blip r:embed="rId3">
            <a:alphaModFix/>
          </a:blip>
          <a:srcRect b="0" l="0" r="0" t="11496"/>
          <a:stretch/>
        </p:blipFill>
        <p:spPr>
          <a:xfrm>
            <a:off x="697427" y="0"/>
            <a:ext cx="7749149"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200"/>
              <a:t>Scoring and Selecti</a:t>
            </a:r>
            <a:r>
              <a:rPr lang="en" sz="3200"/>
              <a:t>ng $20M of Outcomes</a:t>
            </a:r>
            <a:endParaRPr b="1" sz="3200"/>
          </a:p>
        </p:txBody>
      </p:sp>
      <p:pic>
        <p:nvPicPr>
          <p:cNvPr id="155" name="Google Shape;155;p25"/>
          <p:cNvPicPr preferRelativeResize="0"/>
          <p:nvPr/>
        </p:nvPicPr>
        <p:blipFill>
          <a:blip r:embed="rId3">
            <a:alphaModFix/>
          </a:blip>
          <a:stretch>
            <a:fillRect/>
          </a:stretch>
        </p:blipFill>
        <p:spPr>
          <a:xfrm>
            <a:off x="1" y="1656700"/>
            <a:ext cx="9144001" cy="3096000"/>
          </a:xfrm>
          <a:prstGeom prst="rect">
            <a:avLst/>
          </a:prstGeom>
          <a:noFill/>
          <a:ln>
            <a:noFill/>
          </a:ln>
        </p:spPr>
      </p:pic>
      <p:pic>
        <p:nvPicPr>
          <p:cNvPr id="156" name="Google Shape;156;p25"/>
          <p:cNvPicPr preferRelativeResize="0"/>
          <p:nvPr/>
        </p:nvPicPr>
        <p:blipFill>
          <a:blip r:embed="rId4">
            <a:alphaModFix/>
          </a:blip>
          <a:stretch>
            <a:fillRect/>
          </a:stretch>
        </p:blipFill>
        <p:spPr>
          <a:xfrm>
            <a:off x="8145152" y="105547"/>
            <a:ext cx="859575" cy="84577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