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5143500" cx="9144000"/>
  <p:notesSz cx="51435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t>Good morning, and thank you for having me. I'm Sergio Sabat-Bonilla, a PhD candidate in the Aquatic Entomology Lab at Virginia Tech, working with the USGS Chesapeake stream science group. Over the next twenty-five minutes I'll walk through a synthesis we recently published on how stream macroinvertebrates respond to management practices across the Bay watershed — what responds, where, and why — and what it might mean for this group</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Finding 2: </a:t>
            </a:r>
            <a:r>
              <a:rPr lang="en-US"/>
              <a:t>The y-axis is the effect size: above zero means a more positive macroinvertebrate response, zero means none. </a:t>
            </a:r>
            <a:r>
              <a:rPr lang="en-US"/>
              <a:t>The x-axis shows management-practice categories grouped by land-use context — Agriculture on the left, Urbanization in the middle, Mixed on the right. </a:t>
            </a:r>
            <a:endParaRPr/>
          </a:p>
          <a:p>
            <a:pPr indent="-228600" lvl="0" marL="457200" marR="0" rtl="0" algn="l">
              <a:lnSpc>
                <a:spcPct val="100000"/>
              </a:lnSpc>
              <a:spcBef>
                <a:spcPts val="0"/>
              </a:spcBef>
              <a:spcAft>
                <a:spcPts val="0"/>
              </a:spcAft>
              <a:buSzPts val="1400"/>
              <a:buNone/>
            </a:pPr>
            <a:r>
              <a:rPr lang="en-US"/>
              <a:t>In each box, the thick line is the median, the box is the interquartile range, the whiskers extend to 1.5 times that range, the blue diamond is the mean, and the grey dots are individual study values. </a:t>
            </a:r>
            <a:endParaRPr/>
          </a:p>
          <a:p>
            <a:pPr indent="-228600" lvl="0" marL="457200" marR="0" rtl="0" algn="l">
              <a:lnSpc>
                <a:spcPct val="100000"/>
              </a:lnSpc>
              <a:spcBef>
                <a:spcPts val="0"/>
              </a:spcBef>
              <a:spcAft>
                <a:spcPts val="0"/>
              </a:spcAft>
              <a:buSzPts val="1400"/>
              <a:buNone/>
            </a:pPr>
            <a:r>
              <a:rPr lang="en-US"/>
              <a:t>The red dashed lines at plus and minus 0.2 mark positive, negative, or no-response thresholds. What we found is that </a:t>
            </a:r>
            <a:r>
              <a:rPr lang="en-US"/>
              <a:t> macroinvertebrate responses vary by land use and management practice.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Three patterns appear: agricultural Riparian Forest Buffers sit well above the line with a mean effect size of 1.14; urban Stream Habitat Improvement shows a modest positive of 0.24; and urban Riparian Forest Buffers show no detectable effect at minus 0.16. T</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the takeaway is not a clean ranking of practices — it's that the same practice in a different land-use context can behave very differently.</a:t>
            </a:r>
            <a:endParaRPr/>
          </a:p>
          <a:p>
            <a:pPr indent="-228600" lvl="0" marL="457200" marR="0" rtl="0" algn="l">
              <a:lnSpc>
                <a:spcPct val="100000"/>
              </a:lnSpc>
              <a:spcBef>
                <a:spcPts val="0"/>
              </a:spcBef>
              <a:spcAft>
                <a:spcPts val="0"/>
              </a:spcAft>
              <a:buSzPts val="1400"/>
              <a:buNone/>
            </a:pPr>
            <a:r>
              <a:t/>
            </a:r>
            <a:endParaRPr/>
          </a:p>
        </p:txBody>
      </p:sp>
      <p:sp>
        <p:nvSpPr>
          <p:cNvPr id="262" name="Google Shape;26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t>Finding 3: This figure has two panels of horizontal boxplots, read the same way as Finding 2.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Panel (a) at the top shows structural metrics: total abundance, Plecoptera abundance, family richness, EPT richness, Ephemeroptera abundance, Diptera abundance, Coleoptera abundance, and percent EPT. </a:t>
            </a:r>
            <a:endParaRPr/>
          </a:p>
          <a:p>
            <a:pPr indent="-228600" lvl="0" marL="914400" rtl="0" algn="l">
              <a:spcBef>
                <a:spcPts val="0"/>
              </a:spcBef>
              <a:spcAft>
                <a:spcPts val="0"/>
              </a:spcAft>
              <a:buSzPts val="1400"/>
              <a:buNone/>
            </a:pPr>
            <a:r>
              <a:rPr lang="en-US"/>
              <a:t>Most sit positive — abundance near a mean of 1.3, percent EPT with a median around 0.7. </a:t>
            </a:r>
            <a:endParaRPr/>
          </a:p>
          <a:p>
            <a:pPr indent="0" lvl="0" marL="0" rtl="0" algn="l">
              <a:spcBef>
                <a:spcPts val="0"/>
              </a:spcBef>
              <a:spcAft>
                <a:spcPts val="0"/>
              </a:spcAft>
              <a:buSzPts val="1400"/>
              <a:buNone/>
            </a:pPr>
            <a:r>
              <a:rPr lang="en-US"/>
              <a:t>       Panel (b) below shows functional metrics: total biomass, shredder biomass, scraper biomass, prey biomass, predator biomass, and collector biomass. Biomass spreads widely, from strongly negative to strongly positive.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So structural metrics can improve when tolerant or opportunistic taxa recolonize, even if biomass and trophic capacity remain limited. </a:t>
            </a:r>
            <a:endParaRPr/>
          </a:p>
          <a:p>
            <a:pPr indent="0" lvl="0" marL="0" rtl="0" algn="l">
              <a:spcBef>
                <a:spcPts val="0"/>
              </a:spcBef>
              <a:spcAft>
                <a:spcPts val="0"/>
              </a:spcAft>
              <a:buSzPts val="1400"/>
              <a:buNone/>
            </a:pPr>
            <a:r>
              <a:t/>
            </a:r>
            <a:endParaRPr/>
          </a:p>
          <a:p>
            <a:pPr indent="0" lvl="0" marL="0" rtl="0" algn="l">
              <a:spcBef>
                <a:spcPts val="0"/>
              </a:spcBef>
              <a:spcAft>
                <a:spcPts val="0"/>
              </a:spcAft>
              <a:buSzPts val="1400"/>
              <a:buNone/>
            </a:pPr>
            <a:r>
              <a:rPr lang="en-US"/>
              <a:t>Thus, Pairing the two separates compositional gains from process-level recovery. </a:t>
            </a:r>
            <a:endParaRPr/>
          </a:p>
          <a:p>
            <a:pPr indent="0" lvl="0" marL="0" rtl="0" algn="l">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en-US"/>
              <a:t>This is a reason to complement structural indices with a functional metric — with the caveat that biomass was our only well-replicated functional signal.</a:t>
            </a:r>
            <a:endParaRPr/>
          </a:p>
          <a:p>
            <a:pPr indent="0" lvl="0" marL="228600" marR="0" rtl="0" algn="l">
              <a:lnSpc>
                <a:spcPct val="100000"/>
              </a:lnSpc>
              <a:spcBef>
                <a:spcPts val="0"/>
              </a:spcBef>
              <a:spcAft>
                <a:spcPts val="0"/>
              </a:spcAft>
              <a:buSzPts val="1400"/>
              <a:buNone/>
            </a:pPr>
            <a:r>
              <a:t/>
            </a:r>
            <a:endParaRPr/>
          </a:p>
        </p:txBody>
      </p:sp>
      <p:sp>
        <p:nvSpPr>
          <p:cNvPr id="291" name="Google Shape;29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2:notes"/>
          <p:cNvSpPr/>
          <p:nvPr>
            <p:ph idx="2" type="sldImg"/>
          </p:nvPr>
        </p:nvSpPr>
        <p:spPr>
          <a:xfrm>
            <a:off x="51435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12:notes"/>
          <p:cNvSpPr txBox="1"/>
          <p:nvPr>
            <p:ph idx="1" type="body"/>
          </p:nvPr>
        </p:nvSpPr>
        <p:spPr>
          <a:xfrm>
            <a:off x="514350" y="3300413"/>
            <a:ext cx="4114800" cy="2700600"/>
          </a:xfrm>
          <a:prstGeom prst="rect">
            <a:avLst/>
          </a:prstGeom>
          <a:noFill/>
          <a:ln>
            <a:noFill/>
          </a:ln>
        </p:spPr>
        <p:txBody>
          <a:bodyPr anchorCtr="0" anchor="t" bIns="34275" lIns="68575" spcFirstLastPara="1" rIns="68575" wrap="square" tIns="34275">
            <a:noAutofit/>
          </a:bodyPr>
          <a:lstStyle/>
          <a:p>
            <a:pPr indent="-228600" lvl="0" marL="457200" marR="0" rtl="0" algn="l">
              <a:lnSpc>
                <a:spcPct val="100000"/>
              </a:lnSpc>
              <a:spcBef>
                <a:spcPts val="0"/>
              </a:spcBef>
              <a:spcAft>
                <a:spcPts val="0"/>
              </a:spcAft>
              <a:buSzPts val="1400"/>
              <a:buNone/>
            </a:pPr>
            <a:r>
              <a:rPr lang="en-US"/>
              <a:t>How far this evidence reaches — because the limits shape every suggestion I'll make.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First, modest replication: 29 studies is a small, region-skewed sample that likely inflates the share of no-response outcomes by missing moderate effects. </a:t>
            </a:r>
            <a:endParaRPr/>
          </a:p>
          <a:p>
            <a:pPr indent="-228600" lvl="0" marL="457200" marR="0" rtl="0" algn="l">
              <a:lnSpc>
                <a:spcPct val="100000"/>
              </a:lnSpc>
              <a:spcBef>
                <a:spcPts val="0"/>
              </a:spcBef>
              <a:spcAft>
                <a:spcPts val="0"/>
              </a:spcAft>
              <a:buSzPts val="1400"/>
              <a:buNone/>
            </a:pPr>
            <a:r>
              <a:rPr lang="en-US"/>
              <a:t>Second, region skew: Piedmont is over-represented at 48 percent, while the Coastal Plain is under-represented at 15 percent despite hosting the most management practices. </a:t>
            </a:r>
            <a:endParaRPr/>
          </a:p>
          <a:p>
            <a:pPr indent="-228600" lvl="0" marL="457200" marR="0" rtl="0" algn="l">
              <a:lnSpc>
                <a:spcPct val="100000"/>
              </a:lnSpc>
              <a:spcBef>
                <a:spcPts val="0"/>
              </a:spcBef>
              <a:spcAft>
                <a:spcPts val="0"/>
              </a:spcAft>
              <a:buSzPts val="1400"/>
              <a:buNone/>
            </a:pPr>
            <a:r>
              <a:rPr lang="en-US"/>
              <a:t>Third, short monitoring windows: most studies ran three years or less post-implementation, shorter than functional recovery may take (which in streams is still an unclear aspect). </a:t>
            </a:r>
            <a:endParaRPr/>
          </a:p>
          <a:p>
            <a:pPr indent="-228600" lvl="0" marL="457200" marR="0" rtl="0" algn="l">
              <a:lnSpc>
                <a:spcPct val="100000"/>
              </a:lnSpc>
              <a:spcBef>
                <a:spcPts val="0"/>
              </a:spcBef>
              <a:spcAft>
                <a:spcPts val="0"/>
              </a:spcAft>
              <a:buSzPts val="1400"/>
              <a:buNone/>
            </a:pPr>
            <a:r>
              <a:rPr lang="en-US"/>
              <a:t>Fourth, strict inclusion criteria: our BACI requirements excluded grey literature and shorter studies that may carry signal. </a:t>
            </a:r>
            <a:endParaRPr/>
          </a:p>
          <a:p>
            <a:pPr indent="-228600" lvl="0" marL="457200" marR="0" rtl="0" algn="l">
              <a:lnSpc>
                <a:spcPct val="100000"/>
              </a:lnSpc>
              <a:spcBef>
                <a:spcPts val="0"/>
              </a:spcBef>
              <a:spcAft>
                <a:spcPts val="0"/>
              </a:spcAft>
              <a:buSzPts val="1400"/>
              <a:buNone/>
            </a:pPr>
            <a:r>
              <a:rPr lang="en-US"/>
              <a:t>And fifth, design heterogeneity: reach lengths and protocols varied across studies; effect-size standardization mitigates this but doesn't eliminate it.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The honest bottom line: this synthesis maps where signal is strong or absent not a prescription of what practices should be put where</a:t>
            </a:r>
            <a:endParaRPr/>
          </a:p>
          <a:p>
            <a:pPr indent="-228600" lvl="0" marL="457200" marR="0" rtl="0" algn="l">
              <a:lnSpc>
                <a:spcPct val="100000"/>
              </a:lnSpc>
              <a:spcBef>
                <a:spcPts val="0"/>
              </a:spcBef>
              <a:spcAft>
                <a:spcPts val="0"/>
              </a:spcAft>
              <a:buSzPts val="1400"/>
              <a:buNone/>
            </a:pPr>
            <a:r>
              <a:t/>
            </a:r>
            <a:endParaRPr/>
          </a:p>
        </p:txBody>
      </p:sp>
      <p:sp>
        <p:nvSpPr>
          <p:cNvPr id="313" name="Google Shape;313;p12:notes"/>
          <p:cNvSpPr txBox="1"/>
          <p:nvPr>
            <p:ph idx="12" type="sldNum"/>
          </p:nvPr>
        </p:nvSpPr>
        <p:spPr>
          <a:xfrm>
            <a:off x="2913460" y="6513910"/>
            <a:ext cx="2229000" cy="344100"/>
          </a:xfrm>
          <a:prstGeom prst="rect">
            <a:avLst/>
          </a:prstGeom>
          <a:noFill/>
          <a:ln>
            <a:noFill/>
          </a:ln>
        </p:spPr>
        <p:txBody>
          <a:bodyPr anchorCtr="0" anchor="b" bIns="34275" lIns="68575" spcFirstLastPara="1" rIns="68575" wrap="square" tIns="342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t>Given these limits, here is a way to read the practice-to-response chain.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The slide shows two pathway diagrams. The top pathway has no management practice: stressors flow directly to instream conditions, then assemblages, then the response we measure.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With a key insight from Mouser et al.: practice density acts on biota indirectly, via water quality and habitat, with thresholds bounding the response.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The bottom pathway adds a management-practice regime that modifies those stressors before they reach the stream.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US"/>
              <a:t>The practical reading: a practice is most likely to register when it targets where the dominant stressor enters, is dense enough to shift that stressor, and is monitored long enough to catch the biological response.</a:t>
            </a:r>
            <a:endParaRPr/>
          </a:p>
          <a:p>
            <a:pPr indent="-228600" lvl="0" marL="457200" marR="0" rtl="0" algn="l">
              <a:lnSpc>
                <a:spcPct val="100000"/>
              </a:lnSpc>
              <a:spcBef>
                <a:spcPts val="0"/>
              </a:spcBef>
              <a:spcAft>
                <a:spcPts val="0"/>
              </a:spcAft>
              <a:buSzPts val="1400"/>
              <a:buNone/>
            </a:pPr>
            <a:r>
              <a:t/>
            </a:r>
            <a:endParaRPr/>
          </a:p>
        </p:txBody>
      </p:sp>
      <p:sp>
        <p:nvSpPr>
          <p:cNvPr id="342" name="Google Shape;34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ee812ad7de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g3ee812ad7de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t>This slide previews how we're applying the synthesis in our forthcoming work.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On the left is a site map showing 120 streams we've sampled across four study regions, color-coded: Shenandoah Valley in green, Delmarva in orange, southeast Pennsylvania and Maryland in blue, and developed Maryland-DC-Virginia in purple. </a:t>
            </a:r>
            <a:endParaRPr/>
          </a:p>
          <a:p>
            <a:pPr indent="-228600" lvl="0" marL="914400" rtl="0" algn="l">
              <a:spcBef>
                <a:spcPts val="0"/>
              </a:spcBef>
              <a:spcAft>
                <a:spcPts val="0"/>
              </a:spcAft>
              <a:buSzPts val="1400"/>
              <a:buNone/>
            </a:pPr>
            <a:r>
              <a:rPr lang="en-US"/>
              <a:t>These span the gradient from agricultural to urban land use across the Mid-Atlantic. </a:t>
            </a:r>
            <a:endParaRPr/>
          </a:p>
          <a:p>
            <a:pPr indent="-228600" lvl="0" marL="914400" rtl="0" algn="l">
              <a:spcBef>
                <a:spcPts val="0"/>
              </a:spcBef>
              <a:spcAft>
                <a:spcPts val="0"/>
              </a:spcAft>
              <a:buSzPts val="1400"/>
              <a:buNone/>
            </a:pPr>
            <a:r>
              <a:t/>
            </a:r>
            <a:endParaRPr/>
          </a:p>
          <a:p>
            <a:pPr indent="0" lvl="0" marL="0" rtl="0" algn="l">
              <a:spcBef>
                <a:spcPts val="0"/>
              </a:spcBef>
              <a:spcAft>
                <a:spcPts val="0"/>
              </a:spcAft>
              <a:buSzPts val="1400"/>
              <a:buNone/>
            </a:pPr>
            <a:r>
              <a:rPr lang="en-US"/>
              <a:t>On the right are two dissertation chapters building directly from this synthesis. </a:t>
            </a:r>
            <a:endParaRPr/>
          </a:p>
          <a:p>
            <a:pPr indent="457200" lvl="0" marL="0" rtl="0" algn="l">
              <a:spcBef>
                <a:spcPts val="0"/>
              </a:spcBef>
              <a:spcAft>
                <a:spcPts val="0"/>
              </a:spcAft>
              <a:buSzPts val="1400"/>
              <a:buNone/>
            </a:pPr>
            <a:r>
              <a:rPr lang="en-US"/>
              <a:t>Chapter 2 asks: does condition reflect function? It tests whether similar Chessie B-IBI scores represent similar density, biomass, and trait organization — directly following from Finding 3, where structural and functional metrics diverged. </a:t>
            </a:r>
            <a:endParaRPr/>
          </a:p>
          <a:p>
            <a:pPr indent="457200" lvl="0" marL="0" rtl="0" algn="l">
              <a:spcBef>
                <a:spcPts val="0"/>
              </a:spcBef>
              <a:spcAft>
                <a:spcPts val="0"/>
              </a:spcAft>
              <a:buSzPts val="1400"/>
              <a:buNone/>
            </a:pPr>
            <a:r>
              <a:rPr lang="en-US"/>
              <a:t>Chapter 3 asks: how do land use and management shape response? It tests how regional stressors and management-practice coverage structure macroinvertebrate responses across metrics — extending Findings 1 and 2 with direct environmental predictors at 120 sites. </a:t>
            </a:r>
            <a:endParaRPr/>
          </a:p>
          <a:p>
            <a:pPr indent="0" lvl="0" marL="0" rtl="0" algn="l">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en-US"/>
              <a:t>Both chapters use community structure, density, biomass, and trait data — the paired lenses from the beginning of the talk.</a:t>
            </a:r>
            <a:endParaRPr/>
          </a:p>
          <a:p>
            <a:pPr indent="-228600" lvl="0" marL="457200" marR="0" rtl="0" algn="l">
              <a:lnSpc>
                <a:spcPct val="100000"/>
              </a:lnSpc>
              <a:spcBef>
                <a:spcPts val="0"/>
              </a:spcBef>
              <a:spcAft>
                <a:spcPts val="0"/>
              </a:spcAft>
              <a:buSzPts val="1400"/>
              <a:buNone/>
            </a:pPr>
            <a:r>
              <a:t/>
            </a:r>
            <a:endParaRPr/>
          </a:p>
        </p:txBody>
      </p:sp>
      <p:sp>
        <p:nvSpPr>
          <p:cNvPr id="385" name="Google Shape;385;g3ee812ad7de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t>This is not a lone result — three independent lines of evidence converge, and you can see them stacked on the slide.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The first row is our systematic-review layer: 29 BACI studies across four provinces and eight practice groups, establishing the published evidence for where macroinvertebrates respond to management.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The second row is the empirical and causal-inference layer from the broader USGS Chesapeake stream science, including Noe et al. and Emmons et al., showing that response depends on regional stressor context and that management-practice effects can be positive, negative, or indirect.</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The third row is the policy-evaluation layer — the CESR framework from STAC 2023 — which identifies implementation and response gaps and calls for monitoring that detects biological response, not just implementation.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The convergent finding: biological response is regional, stressor-dependent, and not guaranteed by practice implementation alone. </a:t>
            </a:r>
            <a:endParaRPr/>
          </a:p>
        </p:txBody>
      </p:sp>
      <p:sp>
        <p:nvSpPr>
          <p:cNvPr id="401" name="Google Shape;40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5:notes"/>
          <p:cNvSpPr/>
          <p:nvPr>
            <p:ph idx="2" type="sldImg"/>
          </p:nvPr>
        </p:nvSpPr>
        <p:spPr>
          <a:xfrm>
            <a:off x="51435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p15:notes"/>
          <p:cNvSpPr txBox="1"/>
          <p:nvPr>
            <p:ph idx="1" type="body"/>
          </p:nvPr>
        </p:nvSpPr>
        <p:spPr>
          <a:xfrm>
            <a:off x="514350" y="3300413"/>
            <a:ext cx="4114800" cy="2700600"/>
          </a:xfrm>
          <a:prstGeom prst="rect">
            <a:avLst/>
          </a:prstGeom>
          <a:noFill/>
          <a:ln>
            <a:noFill/>
          </a:ln>
        </p:spPr>
        <p:txBody>
          <a:bodyPr anchorCtr="0" anchor="t" bIns="34275" lIns="68575" spcFirstLastPara="1" rIns="68575" wrap="square" tIns="34275">
            <a:noAutofit/>
          </a:bodyPr>
          <a:lstStyle/>
          <a:p>
            <a:pPr indent="-228600" lvl="0" marL="457200" rtl="0" algn="l">
              <a:spcBef>
                <a:spcPts val="0"/>
              </a:spcBef>
              <a:spcAft>
                <a:spcPts val="0"/>
              </a:spcAft>
              <a:buSzPts val="1400"/>
              <a:buNone/>
            </a:pPr>
            <a:r>
              <a:rPr lang="en-US"/>
              <a:t>T</a:t>
            </a:r>
            <a:r>
              <a:rPr lang="en-US"/>
              <a:t>his slide presents four open questions: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First, taxonomic resolution: where family-level metrics flatten Coastal Plain signal, could targeted finer resolution recover useful variation?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Second, functional and energetic metrics: could measures of biomass, production, or decomposition show whether improved habitat or resources are actually being used?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Third, reference-site adequacy: where least-disturbed sites are scarce, as in the Coastal Plain, are the abiotic reference criteria worth revisiting?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US"/>
              <a:t>And fourth, practice-response detection: indices of biotic integrity detect condition — would complementing their design with functional metrics help assess management effects specifically? Four questions for the group, not recommendations.</a:t>
            </a:r>
            <a:endParaRPr/>
          </a:p>
          <a:p>
            <a:pPr indent="-228600" lvl="0" marL="457200" marR="0" rtl="0" algn="l">
              <a:lnSpc>
                <a:spcPct val="100000"/>
              </a:lnSpc>
              <a:spcBef>
                <a:spcPts val="0"/>
              </a:spcBef>
              <a:spcAft>
                <a:spcPts val="0"/>
              </a:spcAft>
              <a:buSzPts val="1400"/>
              <a:buNone/>
            </a:pPr>
            <a:r>
              <a:t/>
            </a:r>
            <a:endParaRPr/>
          </a:p>
        </p:txBody>
      </p:sp>
      <p:sp>
        <p:nvSpPr>
          <p:cNvPr id="432" name="Google Shape;432;p15:notes"/>
          <p:cNvSpPr txBox="1"/>
          <p:nvPr>
            <p:ph idx="12" type="sldNum"/>
          </p:nvPr>
        </p:nvSpPr>
        <p:spPr>
          <a:xfrm>
            <a:off x="2913460" y="6513910"/>
            <a:ext cx="2229000" cy="344100"/>
          </a:xfrm>
          <a:prstGeom prst="rect">
            <a:avLst/>
          </a:prstGeom>
          <a:noFill/>
          <a:ln>
            <a:noFill/>
          </a:ln>
        </p:spPr>
        <p:txBody>
          <a:bodyPr anchorCtr="0" anchor="b" bIns="34275" lIns="68575" spcFirstLastPara="1" rIns="68575" wrap="square" tIns="342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6:notes"/>
          <p:cNvSpPr/>
          <p:nvPr>
            <p:ph idx="2" type="sldImg"/>
          </p:nvPr>
        </p:nvSpPr>
        <p:spPr>
          <a:xfrm>
            <a:off x="51435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6" name="Google Shape;456;p16:notes"/>
          <p:cNvSpPr txBox="1"/>
          <p:nvPr>
            <p:ph idx="1" type="body"/>
          </p:nvPr>
        </p:nvSpPr>
        <p:spPr>
          <a:xfrm>
            <a:off x="514350" y="3300413"/>
            <a:ext cx="4114800" cy="2700600"/>
          </a:xfrm>
          <a:prstGeom prst="rect">
            <a:avLst/>
          </a:prstGeom>
          <a:noFill/>
          <a:ln>
            <a:noFill/>
          </a:ln>
        </p:spPr>
        <p:txBody>
          <a:bodyPr anchorCtr="0" anchor="t" bIns="34275" lIns="68575" spcFirstLastPara="1" rIns="68575" wrap="square" tIns="34275">
            <a:noAutofit/>
          </a:bodyPr>
          <a:lstStyle/>
          <a:p>
            <a:pPr indent="-228600" lvl="0" marL="457200" rtl="0" algn="l">
              <a:spcBef>
                <a:spcPts val="0"/>
              </a:spcBef>
              <a:spcAft>
                <a:spcPts val="0"/>
              </a:spcAft>
              <a:buSzPts val="1400"/>
              <a:buNone/>
            </a:pPr>
            <a:r>
              <a:rPr lang="en-US"/>
              <a:t>Why might the Coastal Plain respond differently — and why flag it in particular?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 First, a physical filter: geology, hydrology, substrate, and gradient set a very different habitat template — low-gradient, sandy, groundwater-influenced streams.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Second, a stressor filter: agricultural stressors like nutrients and sediment versus urban stressors like flashy flows and contaminants manifest unevenly across provinces.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Third, a trait filter: regional species pools differ in life history and dispersal capacity.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provinces where our model showed weak or negative responses — the Coastal Plain and parts of Valley and Ridge — match the Chessie B-IBI bioregions where stream condition is stalled or declining.</a:t>
            </a:r>
            <a:endParaRPr/>
          </a:p>
        </p:txBody>
      </p:sp>
      <p:sp>
        <p:nvSpPr>
          <p:cNvPr id="457" name="Google Shape;457;p16:notes"/>
          <p:cNvSpPr txBox="1"/>
          <p:nvPr>
            <p:ph idx="12" type="sldNum"/>
          </p:nvPr>
        </p:nvSpPr>
        <p:spPr>
          <a:xfrm>
            <a:off x="2913460" y="6513910"/>
            <a:ext cx="2229000" cy="344100"/>
          </a:xfrm>
          <a:prstGeom prst="rect">
            <a:avLst/>
          </a:prstGeom>
          <a:noFill/>
          <a:ln>
            <a:noFill/>
          </a:ln>
        </p:spPr>
        <p:txBody>
          <a:bodyPr anchorCtr="0" anchor="b" bIns="34275" lIns="68575" spcFirstLastPara="1" rIns="68575" wrap="square" tIns="342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18:notes"/>
          <p:cNvSpPr/>
          <p:nvPr>
            <p:ph idx="2" type="sldImg"/>
          </p:nvPr>
        </p:nvSpPr>
        <p:spPr>
          <a:xfrm>
            <a:off x="51435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9" name="Google Shape;489;p18:notes"/>
          <p:cNvSpPr txBox="1"/>
          <p:nvPr>
            <p:ph idx="1" type="body"/>
          </p:nvPr>
        </p:nvSpPr>
        <p:spPr>
          <a:xfrm>
            <a:off x="514350" y="3300413"/>
            <a:ext cx="4114800" cy="2700600"/>
          </a:xfrm>
          <a:prstGeom prst="rect">
            <a:avLst/>
          </a:prstGeom>
          <a:noFill/>
          <a:ln>
            <a:noFill/>
          </a:ln>
        </p:spPr>
        <p:txBody>
          <a:bodyPr anchorCtr="0" anchor="t" bIns="34275" lIns="68575" spcFirstLastPara="1" rIns="68575" wrap="square" tIns="34275">
            <a:noAutofit/>
          </a:bodyPr>
          <a:lstStyle/>
          <a:p>
            <a:pPr indent="-228600" lvl="0" marL="457200" rtl="0" algn="l">
              <a:spcBef>
                <a:spcPts val="0"/>
              </a:spcBef>
              <a:spcAft>
                <a:spcPts val="0"/>
              </a:spcAft>
              <a:buSzPts val="1400"/>
              <a:buNone/>
            </a:pPr>
            <a:r>
              <a:rPr lang="en-US"/>
              <a:t>Five take-home messages, all as considerations rather than directives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One: measurable biological responses need several factors to align — Region, Stressor, Practice, Metric, and Time. That five-factor chain is the recurring anchor.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Two: region shaped responses as much as the practice itself, consistent with the Chessie B-IBI bioregion trends and regional stressor profiles you already track.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Three: pairing structural with functional metrics may help — functional gains can precede or diverge from structural recovery, and that divergence is information.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Four: the Coastal Plain may warrant targeted, collaborative attention — most practices, fewest studies, among the degrading bioregions.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Five: consider biological-recovery timescales — not project-reporting timescales — and plan five-, ten-, twenty-year monitoring horizons</a:t>
            </a:r>
            <a:endParaRPr/>
          </a:p>
          <a:p>
            <a:pPr indent="-228600" lvl="0" marL="457200" marR="0" rtl="0" algn="l">
              <a:lnSpc>
                <a:spcPct val="100000"/>
              </a:lnSpc>
              <a:spcBef>
                <a:spcPts val="0"/>
              </a:spcBef>
              <a:spcAft>
                <a:spcPts val="0"/>
              </a:spcAft>
              <a:buSzPts val="1400"/>
              <a:buNone/>
            </a:pPr>
            <a:r>
              <a:t/>
            </a:r>
            <a:endParaRPr/>
          </a:p>
        </p:txBody>
      </p:sp>
      <p:sp>
        <p:nvSpPr>
          <p:cNvPr id="490" name="Google Shape;490;p18:notes"/>
          <p:cNvSpPr txBox="1"/>
          <p:nvPr>
            <p:ph idx="12" type="sldNum"/>
          </p:nvPr>
        </p:nvSpPr>
        <p:spPr>
          <a:xfrm>
            <a:off x="2913460" y="6513910"/>
            <a:ext cx="2229000" cy="344100"/>
          </a:xfrm>
          <a:prstGeom prst="rect">
            <a:avLst/>
          </a:prstGeom>
          <a:noFill/>
          <a:ln>
            <a:noFill/>
          </a:ln>
        </p:spPr>
        <p:txBody>
          <a:bodyPr anchorCtr="0" anchor="b" bIns="34275" lIns="68575" spcFirstLastPara="1" rIns="68575" wrap="square" tIns="342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228600" rtl="0" algn="l">
              <a:spcBef>
                <a:spcPts val="0"/>
              </a:spcBef>
              <a:spcAft>
                <a:spcPts val="0"/>
              </a:spcAft>
              <a:buSzPts val="1400"/>
              <a:buNone/>
            </a:pPr>
            <a:r>
              <a:rPr lang="en-US"/>
              <a:t>Thank you — to the U.S. Geological Survey, the USFS Slow the Spread Program, and the Virginia Tech College of Agriculture and Life Sciences for funding this work, and to my co-authors. </a:t>
            </a:r>
            <a:endParaRPr/>
          </a:p>
          <a:p>
            <a:pPr indent="0" lvl="0" marL="228600" rtl="0" algn="l">
              <a:spcBef>
                <a:spcPts val="0"/>
              </a:spcBef>
              <a:spcAft>
                <a:spcPts val="0"/>
              </a:spcAft>
              <a:buSzPts val="1400"/>
              <a:buNone/>
            </a:pPr>
            <a:r>
              <a:t/>
            </a:r>
            <a:endParaRPr/>
          </a:p>
          <a:p>
            <a:pPr indent="0" lvl="0" marL="228600" rtl="0" algn="l">
              <a:spcBef>
                <a:spcPts val="0"/>
              </a:spcBef>
              <a:spcAft>
                <a:spcPts val="0"/>
              </a:spcAft>
              <a:buSzPts val="1400"/>
              <a:buNone/>
            </a:pPr>
            <a:r>
              <a:rPr lang="en-US"/>
              <a:t>The paper is open access at the DOI on the slide, and the data and R code are public on GitHub. </a:t>
            </a:r>
            <a:endParaRPr/>
          </a:p>
          <a:p>
            <a:pPr indent="0" lvl="0" marL="228600" rtl="0" algn="l">
              <a:spcBef>
                <a:spcPts val="0"/>
              </a:spcBef>
              <a:spcAft>
                <a:spcPts val="0"/>
              </a:spcAft>
              <a:buSzPts val="1400"/>
              <a:buNone/>
            </a:pPr>
            <a:r>
              <a:t/>
            </a:r>
            <a:endParaRPr/>
          </a:p>
          <a:p>
            <a:pPr indent="0" lvl="0" marL="228600" rtl="0" algn="l">
              <a:spcBef>
                <a:spcPts val="0"/>
              </a:spcBef>
              <a:spcAft>
                <a:spcPts val="0"/>
              </a:spcAft>
              <a:buClr>
                <a:schemeClr val="dk1"/>
              </a:buClr>
              <a:buSzPts val="1400"/>
              <a:buFont typeface="Arial"/>
              <a:buNone/>
            </a:pPr>
            <a:r>
              <a:rPr lang="en-US"/>
              <a:t>With that, I'd love to open it up — I'm genuinely here to learn from you all, and welcome any question and comments</a:t>
            </a:r>
            <a:endParaRPr/>
          </a:p>
          <a:p>
            <a:pPr indent="0" lvl="0" marL="0" rtl="0" algn="l">
              <a:lnSpc>
                <a:spcPct val="100000"/>
              </a:lnSpc>
              <a:spcBef>
                <a:spcPts val="0"/>
              </a:spcBef>
              <a:spcAft>
                <a:spcPts val="0"/>
              </a:spcAft>
              <a:buSzPts val="1400"/>
              <a:buNone/>
            </a:pPr>
            <a:r>
              <a:t/>
            </a:r>
            <a:endParaRPr/>
          </a:p>
        </p:txBody>
      </p:sp>
      <p:sp>
        <p:nvSpPr>
          <p:cNvPr id="532" name="Google Shape;532;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Clr>
                <a:schemeClr val="dk1"/>
              </a:buClr>
              <a:buSzPts val="1400"/>
              <a:buFont typeface="Arial"/>
              <a:buNone/>
            </a:pPr>
            <a:r>
              <a:rPr lang="en-US"/>
              <a:t>A quick map of the talk. </a:t>
            </a:r>
            <a:r>
              <a:rPr lang="en-US"/>
              <a:t>divided</a:t>
            </a:r>
            <a:r>
              <a:rPr lang="en-US"/>
              <a:t> into 5 sections</a:t>
            </a:r>
            <a:endParaRPr/>
          </a:p>
          <a:p>
            <a:pPr indent="-228600" lvl="0" marL="457200" rtl="0" algn="l">
              <a:spcBef>
                <a:spcPts val="0"/>
              </a:spcBef>
              <a:spcAft>
                <a:spcPts val="0"/>
              </a:spcAft>
              <a:buClr>
                <a:schemeClr val="dk1"/>
              </a:buClr>
              <a:buSzPts val="1400"/>
              <a:buFont typeface="Arial"/>
              <a:buNone/>
            </a:pPr>
            <a:r>
              <a:t/>
            </a:r>
            <a:endParaRPr/>
          </a:p>
          <a:p>
            <a:pPr indent="-228600" lvl="0" marL="457200" rtl="0" algn="l">
              <a:spcBef>
                <a:spcPts val="0"/>
              </a:spcBef>
              <a:spcAft>
                <a:spcPts val="0"/>
              </a:spcAft>
              <a:buClr>
                <a:schemeClr val="dk1"/>
              </a:buClr>
              <a:buSzPts val="1400"/>
              <a:buFont typeface="Arial"/>
              <a:buNone/>
            </a:pPr>
            <a:r>
              <a:rPr lang="en-US"/>
              <a:t> first, the knowladge  gap between load-reduction goals and local stream condition. </a:t>
            </a:r>
            <a:endParaRPr/>
          </a:p>
          <a:p>
            <a:pPr indent="-228600" lvl="0" marL="457200" rtl="0" algn="l">
              <a:spcBef>
                <a:spcPts val="0"/>
              </a:spcBef>
              <a:spcAft>
                <a:spcPts val="0"/>
              </a:spcAft>
              <a:buClr>
                <a:schemeClr val="dk1"/>
              </a:buClr>
              <a:buSzPts val="1400"/>
              <a:buFont typeface="Arial"/>
              <a:buNone/>
            </a:pPr>
            <a:r>
              <a:t/>
            </a:r>
            <a:endParaRPr/>
          </a:p>
          <a:p>
            <a:pPr indent="-228600" lvl="0" marL="457200" rtl="0" algn="l">
              <a:spcBef>
                <a:spcPts val="0"/>
              </a:spcBef>
              <a:spcAft>
                <a:spcPts val="0"/>
              </a:spcAft>
              <a:buClr>
                <a:schemeClr val="dk1"/>
              </a:buClr>
              <a:buSzPts val="1400"/>
              <a:buFont typeface="Arial"/>
              <a:buNone/>
            </a:pPr>
            <a:r>
              <a:rPr lang="en-US"/>
              <a:t>Second, what we did in this synthesis. </a:t>
            </a:r>
            <a:endParaRPr/>
          </a:p>
          <a:p>
            <a:pPr indent="-228600" lvl="0" marL="457200" rtl="0" algn="l">
              <a:spcBef>
                <a:spcPts val="0"/>
              </a:spcBef>
              <a:spcAft>
                <a:spcPts val="0"/>
              </a:spcAft>
              <a:buClr>
                <a:schemeClr val="dk1"/>
              </a:buClr>
              <a:buSzPts val="1400"/>
              <a:buFont typeface="Arial"/>
              <a:buNone/>
            </a:pPr>
            <a:r>
              <a:t/>
            </a:r>
            <a:endParaRPr/>
          </a:p>
          <a:p>
            <a:pPr indent="-228600" lvl="0" marL="457200" rtl="0" algn="l">
              <a:spcBef>
                <a:spcPts val="0"/>
              </a:spcBef>
              <a:spcAft>
                <a:spcPts val="0"/>
              </a:spcAft>
              <a:buClr>
                <a:schemeClr val="dk1"/>
              </a:buClr>
              <a:buSzPts val="1400"/>
              <a:buFont typeface="Arial"/>
              <a:buNone/>
            </a:pPr>
            <a:r>
              <a:rPr lang="en-US"/>
              <a:t>Third, what we found </a:t>
            </a:r>
            <a:endParaRPr/>
          </a:p>
          <a:p>
            <a:pPr indent="-228600" lvl="0" marL="457200" rtl="0" algn="l">
              <a:spcBef>
                <a:spcPts val="0"/>
              </a:spcBef>
              <a:spcAft>
                <a:spcPts val="0"/>
              </a:spcAft>
              <a:buClr>
                <a:schemeClr val="dk1"/>
              </a:buClr>
              <a:buSzPts val="1400"/>
              <a:buFont typeface="Arial"/>
              <a:buNone/>
            </a:pPr>
            <a:r>
              <a:t/>
            </a:r>
            <a:endParaRPr/>
          </a:p>
          <a:p>
            <a:pPr indent="-228600" lvl="0" marL="457200" rtl="0" algn="l">
              <a:spcBef>
                <a:spcPts val="0"/>
              </a:spcBef>
              <a:spcAft>
                <a:spcPts val="0"/>
              </a:spcAft>
              <a:buClr>
                <a:schemeClr val="dk1"/>
              </a:buClr>
              <a:buSzPts val="1400"/>
              <a:buFont typeface="Arial"/>
              <a:buNone/>
            </a:pPr>
            <a:r>
              <a:rPr lang="en-US"/>
              <a:t>Fourth, what it means for Stream Health Working Group and the Chesapeake Bay Program as a whole,</a:t>
            </a:r>
            <a:endParaRPr/>
          </a:p>
          <a:p>
            <a:pPr indent="-228600" lvl="0" marL="457200" rtl="0" algn="l">
              <a:spcBef>
                <a:spcPts val="0"/>
              </a:spcBef>
              <a:spcAft>
                <a:spcPts val="0"/>
              </a:spcAft>
              <a:buClr>
                <a:schemeClr val="dk1"/>
              </a:buClr>
              <a:buSzPts val="1400"/>
              <a:buFont typeface="Arial"/>
              <a:buNone/>
            </a:pPr>
            <a:r>
              <a:t/>
            </a:r>
            <a:endParaRPr/>
          </a:p>
          <a:p>
            <a:pPr indent="-228600" lvl="0" marL="457200" rtl="0" algn="l">
              <a:spcBef>
                <a:spcPts val="0"/>
              </a:spcBef>
              <a:spcAft>
                <a:spcPts val="0"/>
              </a:spcAft>
              <a:buClr>
                <a:schemeClr val="dk1"/>
              </a:buClr>
              <a:buSzPts val="1400"/>
              <a:buFont typeface="Arial"/>
              <a:buNone/>
            </a:pPr>
            <a:r>
              <a:rPr lang="en-US"/>
              <a:t>And fifth, where we go from here</a:t>
            </a:r>
            <a:endParaRPr sz="1050"/>
          </a:p>
        </p:txBody>
      </p:sp>
      <p:sp>
        <p:nvSpPr>
          <p:cNvPr id="32" name="Google Shape;32;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ee812ad7de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g3ee812ad7d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7:notes"/>
          <p:cNvSpPr/>
          <p:nvPr>
            <p:ph idx="2" type="sldImg"/>
          </p:nvPr>
        </p:nvSpPr>
        <p:spPr>
          <a:xfrm>
            <a:off x="51435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3" name="Google Shape;553;p17:notes"/>
          <p:cNvSpPr txBox="1"/>
          <p:nvPr>
            <p:ph idx="1" type="body"/>
          </p:nvPr>
        </p:nvSpPr>
        <p:spPr>
          <a:xfrm>
            <a:off x="514350" y="3300413"/>
            <a:ext cx="4114800" cy="2700600"/>
          </a:xfrm>
          <a:prstGeom prst="rect">
            <a:avLst/>
          </a:prstGeom>
          <a:noFill/>
          <a:ln>
            <a:noFill/>
          </a:ln>
        </p:spPr>
        <p:txBody>
          <a:bodyPr anchorCtr="0" anchor="t" bIns="34275" lIns="68575" spcFirstLastPara="1" rIns="68575" wrap="square" tIns="34275">
            <a:noAutofit/>
          </a:bodyPr>
          <a:lstStyle/>
          <a:p>
            <a:pPr indent="-228600" lvl="0" marL="45720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Let me close on the Coastal Plain, because it is where our data are weakest and the integration matters most. In our sample, agricultural RFBs (our top Piedmont performer) were weak to inverse here, but that rests on only about two studies, so I treat it as a flag, not a finding. What makes it coherent is the convergence of three things: our ecological reasoning (low-gradient, sandy, groundwater-fed systems where a buffer's biological pathway differs); the family-level index's known difficulty resolving chironomid-dominated communities; and ICPRB's own documentation that the Coastal Plain, the MAC bioregion, is where reference sites are scarcest and the index behaves least cleanly. Put together, the ecology and the assessment limits point the same way. That is exactly what I want to learn from Claire's group — what they are already seeing and doing about the Coastal Plain — rather than claim I have solved it.</a:t>
            </a:r>
            <a:endParaRPr/>
          </a:p>
        </p:txBody>
      </p:sp>
      <p:sp>
        <p:nvSpPr>
          <p:cNvPr id="554" name="Google Shape;554;p17:notes"/>
          <p:cNvSpPr txBox="1"/>
          <p:nvPr>
            <p:ph idx="12" type="sldNum"/>
          </p:nvPr>
        </p:nvSpPr>
        <p:spPr>
          <a:xfrm>
            <a:off x="2913460" y="6513910"/>
            <a:ext cx="2229000" cy="344100"/>
          </a:xfrm>
          <a:prstGeom prst="rect">
            <a:avLst/>
          </a:prstGeom>
          <a:noFill/>
          <a:ln>
            <a:noFill/>
          </a:ln>
        </p:spPr>
        <p:txBody>
          <a:bodyPr anchorCtr="0" anchor="b" bIns="34275" lIns="68575" spcFirstLastPara="1" rIns="68575" wrap="square" tIns="342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spcBef>
                <a:spcPts val="0"/>
              </a:spcBef>
              <a:spcAft>
                <a:spcPts val="0"/>
              </a:spcAft>
              <a:buSzPts val="1400"/>
              <a:buNone/>
            </a:pPr>
            <a:r>
              <a:rPr lang="en-US"/>
              <a:t>To start things of, the core problem,</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 On the left, the current non-tidal stream health condition for the Bay: 66.7 percent of nontidal stream miles rate healthy, and watershed condition has improved about ten percent since 2000 — but trends differ by bioregion,with the Coastal Plain showing </a:t>
            </a:r>
            <a:r>
              <a:rPr lang="en-US"/>
              <a:t>declining</a:t>
            </a:r>
            <a:r>
              <a:rPr lang="en-US"/>
              <a:t> conditions roughly ten percent </a:t>
            </a:r>
            <a:r>
              <a:rPr lang="en-US"/>
              <a:t>contrary</a:t>
            </a:r>
            <a:r>
              <a:rPr lang="en-US"/>
              <a:t> to the rest.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Why this might be happening even when accounting for </a:t>
            </a:r>
            <a:r>
              <a:rPr lang="en-US"/>
              <a:t>management, its that</a:t>
            </a:r>
            <a:r>
              <a:rPr lang="en-US"/>
              <a:t> most practices are implemented primarily to reduce nitrogen, phosphorus, and sediment loads to the Bay — yet in the water-quality monitoring record, only nitrogen is reliably declining.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Thus, the big </a:t>
            </a:r>
            <a:r>
              <a:rPr lang="en-US"/>
              <a:t>unknown</a:t>
            </a:r>
            <a:r>
              <a:rPr lang="en-US"/>
              <a:t> still is which practices actually improve biological condition, where, and under what conditions. As well as how and if standard biomonitoring protocols can detect this? </a:t>
            </a:r>
            <a:endParaRPr/>
          </a:p>
          <a:p>
            <a:pPr indent="0" lvl="0" marL="0" rtl="0" algn="l">
              <a:spcBef>
                <a:spcPts val="0"/>
              </a:spcBef>
              <a:spcAft>
                <a:spcPts val="0"/>
              </a:spcAft>
              <a:buSzPts val="1400"/>
              <a:buNone/>
            </a:pPr>
            <a:r>
              <a:rPr lang="en-US"/>
              <a:t>That is the question we took on — not whether loads are declining, but whether load reductions translate into biological responses in nontidal streams.</a:t>
            </a:r>
            <a:endParaRPr/>
          </a:p>
        </p:txBody>
      </p:sp>
      <p:sp>
        <p:nvSpPr>
          <p:cNvPr id="66" name="Google Shape;6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p:nvPr>
            <p:ph idx="2" type="sldImg"/>
          </p:nvPr>
        </p:nvSpPr>
        <p:spPr>
          <a:xfrm>
            <a:off x="514350" y="857250"/>
            <a:ext cx="4114800" cy="23145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4:notes"/>
          <p:cNvSpPr txBox="1"/>
          <p:nvPr>
            <p:ph idx="1" type="body"/>
          </p:nvPr>
        </p:nvSpPr>
        <p:spPr>
          <a:xfrm>
            <a:off x="514350" y="3300413"/>
            <a:ext cx="4114800" cy="2700600"/>
          </a:xfrm>
          <a:prstGeom prst="rect">
            <a:avLst/>
          </a:prstGeom>
          <a:noFill/>
          <a:ln>
            <a:noFill/>
          </a:ln>
        </p:spPr>
        <p:txBody>
          <a:bodyPr anchorCtr="0" anchor="t" bIns="34275" lIns="68575" spcFirstLastPara="1" rIns="68575" wrap="square" tIns="34275">
            <a:noAutofit/>
          </a:bodyPr>
          <a:lstStyle/>
          <a:p>
            <a:pPr indent="-228600" lvl="0" marL="457200" rtl="0" algn="l">
              <a:spcBef>
                <a:spcPts val="0"/>
              </a:spcBef>
              <a:spcAft>
                <a:spcPts val="0"/>
              </a:spcAft>
              <a:buSzPts val="1400"/>
              <a:buNone/>
            </a:pPr>
            <a:r>
              <a:rPr lang="en-US"/>
              <a:t>three gaps in our </a:t>
            </a:r>
            <a:r>
              <a:rPr lang="en-US"/>
              <a:t>understanding</a:t>
            </a:r>
            <a:r>
              <a:rPr lang="en-US"/>
              <a:t> of how to go from load reductions to desired biological responses and conditions</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On the left, a targeting gap: we lack concrete and replicable  </a:t>
            </a:r>
            <a:r>
              <a:rPr lang="en-US"/>
              <a:t>information</a:t>
            </a:r>
            <a:r>
              <a:rPr lang="en-US"/>
              <a:t> on how practices that reduce loads can or may also address biological limitants like habitat and resources in order to see biological </a:t>
            </a:r>
            <a:r>
              <a:rPr lang="en-US"/>
              <a:t>responses</a:t>
            </a:r>
            <a:r>
              <a:rPr lang="en-US"/>
              <a:t>.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In the middle, an implementation gap, as we need to know how practices must be deployed at a scale, density or configuration that promotes these biological repsonses.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And on the right, a response gap, as we need more </a:t>
            </a:r>
            <a:r>
              <a:rPr lang="en-US"/>
              <a:t>information</a:t>
            </a:r>
            <a:r>
              <a:rPr lang="en-US"/>
              <a:t> on what truly leads to these biological responses and how can we measure these.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The CESR names two drivers of that response gap specifically: overestimating nonpoint-source practice effectiveness, and monitoring not designed to detect a biological response. </a:t>
            </a:r>
            <a:endParaRPr/>
          </a:p>
          <a:p>
            <a:pPr indent="-228600" lvl="0" marL="457200" rtl="0" algn="l">
              <a:spcBef>
                <a:spcPts val="0"/>
              </a:spcBef>
              <a:spcAft>
                <a:spcPts val="0"/>
              </a:spcAft>
              <a:buSzPts val="1400"/>
              <a:buNone/>
            </a:pPr>
            <a:r>
              <a:t/>
            </a:r>
            <a:endParaRPr/>
          </a:p>
          <a:p>
            <a:pPr indent="-228600" lvl="0" marL="457200" rtl="0" algn="l">
              <a:spcBef>
                <a:spcPts val="0"/>
              </a:spcBef>
              <a:spcAft>
                <a:spcPts val="0"/>
              </a:spcAft>
              <a:buSzPts val="1400"/>
              <a:buNone/>
            </a:pPr>
            <a:r>
              <a:rPr lang="en-US"/>
              <a:t>Our synthesis is aimed squarely at that response gap for stream macroinvertebrates — quantifying what is and isn't known about whether practices actually move the biological needle.</a:t>
            </a:r>
            <a:endParaRPr/>
          </a:p>
        </p:txBody>
      </p:sp>
      <p:sp>
        <p:nvSpPr>
          <p:cNvPr id="92" name="Google Shape;92;p4:notes"/>
          <p:cNvSpPr txBox="1"/>
          <p:nvPr>
            <p:ph idx="12" type="sldNum"/>
          </p:nvPr>
        </p:nvSpPr>
        <p:spPr>
          <a:xfrm>
            <a:off x="2913460" y="6513910"/>
            <a:ext cx="2229000" cy="344100"/>
          </a:xfrm>
          <a:prstGeom prst="rect">
            <a:avLst/>
          </a:prstGeom>
          <a:noFill/>
          <a:ln>
            <a:noFill/>
          </a:ln>
        </p:spPr>
        <p:txBody>
          <a:bodyPr anchorCtr="0" anchor="b" bIns="34275" lIns="68575" spcFirstLastPara="1" rIns="68575" wrap="square" tIns="342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One framing runs through the entire talk, and you can see it laid out here in two columns.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On the left, a structural lens — taxa richness, abundance, EPT, Shannon diversity, tolerance indices — asking 'who is present and how many?' These are what the indices of biological integrity like the Chessie B-IBI are built on: reliable sentinels of compositional change, sensitive-taxa loss, and dominance shifts.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On the right, a functional lens — total community biomass, feeding-group biomass, secondary production, trait-based indices — asking 'what roles and energy pathways are supported?'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pairing these expands assessment from 'who responds?' to 'what ecological functions are responding?' </a:t>
            </a:r>
            <a:endParaRPr/>
          </a:p>
        </p:txBody>
      </p:sp>
      <p:sp>
        <p:nvSpPr>
          <p:cNvPr id="123" name="Google Shape;12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Here's what we did.</a:t>
            </a:r>
            <a:endParaRPr/>
          </a:p>
          <a:p>
            <a:pPr indent="0" lvl="0" marL="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a:t>On the left, the filtering funnel: we started with 390 papers from Web of Science and, after applying strict before-after-control-impact inclusion criteria, retained 29 studies.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On the right, the scope: four physiographic provinces — Appalachian Plateau, Valley and Ridge, Piedmont, and Coastal Plain — and eight NRCS conservation-practice groups, which I'll define on the next slide.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standardized every reported response onto common effect sizes — log-response ratios for direction and Hedges' g for magnitude — across 123 response metrics, and used Akaike Information Criterion Corrected model selection to find what actually predicts the response.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this is a standardized, apples-to-apples synthesis.</a:t>
            </a:r>
            <a:endParaRPr/>
          </a:p>
          <a:p>
            <a:pPr indent="0" lvl="0" marL="0" rtl="0" algn="l">
              <a:lnSpc>
                <a:spcPct val="100000"/>
              </a:lnSpc>
              <a:spcBef>
                <a:spcPts val="0"/>
              </a:spcBef>
              <a:spcAft>
                <a:spcPts val="0"/>
              </a:spcAft>
              <a:buSzPts val="1400"/>
              <a:buNone/>
            </a:pPr>
            <a:r>
              <a:t/>
            </a:r>
            <a:endParaRPr/>
          </a:p>
        </p:txBody>
      </p:sp>
      <p:sp>
        <p:nvSpPr>
          <p:cNvPr id="150" name="Google Shape;150;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ee44e13170_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g3ee44e13170_8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Before the findings, the management practice vocabulary</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 You can see all eight categories listed on the slide, drawn from the NRCS Conservation Practice Standards.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AC is Access Control — livestock and stream-access fencing. OC is Open Channel — drainage ditches, re-graded channels. RFB is Riparian Forest Buffers — forested riparian zones along streams. </a:t>
            </a:r>
            <a:endParaRPr/>
          </a:p>
          <a:p>
            <a:pPr indent="0" lvl="0" marL="0" rtl="0" algn="l">
              <a:spcBef>
                <a:spcPts val="0"/>
              </a:spcBef>
              <a:spcAft>
                <a:spcPts val="0"/>
              </a:spcAft>
              <a:buClr>
                <a:schemeClr val="dk1"/>
              </a:buClr>
              <a:buFont typeface="Arial"/>
              <a:buNone/>
            </a:pPr>
            <a:r>
              <a:rPr lang="en-US"/>
              <a:t>RHC is Riparian Herbaceous Cover — grass buffers and filter strips. SRC is Stormwater Runoff Control — retention ponds. SSP is Streambank and Shoreline Protection — bioengineering and armoring. </a:t>
            </a:r>
            <a:endParaRPr/>
          </a:p>
          <a:p>
            <a:pPr indent="0" lvl="0" marL="0" rtl="0" algn="l">
              <a:spcBef>
                <a:spcPts val="0"/>
              </a:spcBef>
              <a:spcAft>
                <a:spcPts val="0"/>
              </a:spcAft>
              <a:buClr>
                <a:schemeClr val="dk1"/>
              </a:buClr>
              <a:buFont typeface="Arial"/>
              <a:buNone/>
            </a:pPr>
            <a:r>
              <a:rPr lang="en-US"/>
              <a:t>SHIM is Stream Habitat Improvement and Management — in-stream restoration, large wood. And SW is Structures for Wildlife — habitat structures and wetland creation.</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172" name="Google Shape;172;g3ee44e13170_8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This slide has two parts.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On the left is a map of the eastern United States with the four physiographic provinces shaded: Appalachian Plateau in blue, Coastal Plain in green, Piedmont in orange, and Valley and Ridge in purple.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Next to it is a radial bar chart where each wedge is one province and its length is that province's share of our 29 studies.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The picture is lopsided: nearly half the studies are Piedmont at 48 percent, Valley and Ridge is 22 percent, and the Appalachian Plateau and Coastal Plain are each about 15 percent.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On the right is what I'm calling the Coastal Plain paradox: 171 distinct management practices implemented there according to Chesapeake Assessment Scenario Tool, but only 15 percent of the studies in our synthesis. The region with the most diversity of practices and management is among the least studied.</a:t>
            </a:r>
            <a:endParaRPr/>
          </a:p>
          <a:p>
            <a:pPr indent="-228600" lvl="0" marL="457200" marR="0" rtl="0" algn="l">
              <a:lnSpc>
                <a:spcPct val="100000"/>
              </a:lnSpc>
              <a:spcBef>
                <a:spcPts val="0"/>
              </a:spcBef>
              <a:spcAft>
                <a:spcPts val="0"/>
              </a:spcAft>
              <a:buSzPts val="1400"/>
              <a:buNone/>
            </a:pPr>
            <a:r>
              <a:t/>
            </a:r>
            <a:endParaRPr/>
          </a:p>
        </p:txBody>
      </p:sp>
      <p:sp>
        <p:nvSpPr>
          <p:cNvPr id="214" name="Google Shape;21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en-US"/>
              <a:t>Finding 1: macroinvertebrate responses are region-dependent.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US"/>
              <a:t>First, let me orient you to the coefficient-summary plot from our model — the terms that survived AICc-based stepwise selection. </a:t>
            </a:r>
            <a:endParaRPr/>
          </a:p>
          <a:p>
            <a:pPr indent="457200" lvl="0" marL="0" marR="0" rtl="0" algn="l">
              <a:lnSpc>
                <a:spcPct val="100000"/>
              </a:lnSpc>
              <a:spcBef>
                <a:spcPts val="0"/>
              </a:spcBef>
              <a:spcAft>
                <a:spcPts val="0"/>
              </a:spcAft>
              <a:buSzPts val="1400"/>
              <a:buNone/>
            </a:pPr>
            <a:r>
              <a:rPr lang="en-US"/>
              <a:t>Each row on the y-axis is a model term: either a main effect like 'Piedmont' or 'Richness,' or a two-way interaction like 'Piedmont by Richness.' </a:t>
            </a:r>
            <a:endParaRPr/>
          </a:p>
          <a:p>
            <a:pPr indent="457200" lvl="0" marL="0" marR="0" rtl="0" algn="l">
              <a:lnSpc>
                <a:spcPct val="100000"/>
              </a:lnSpc>
              <a:spcBef>
                <a:spcPts val="0"/>
              </a:spcBef>
              <a:spcAft>
                <a:spcPts val="0"/>
              </a:spcAft>
              <a:buSzPts val="1400"/>
              <a:buNone/>
            </a:pPr>
            <a:r>
              <a:t/>
            </a:r>
            <a:endParaRPr/>
          </a:p>
          <a:p>
            <a:pPr indent="457200" lvl="0" marL="0" marR="0" rtl="0" algn="l">
              <a:lnSpc>
                <a:spcPct val="100000"/>
              </a:lnSpc>
              <a:spcBef>
                <a:spcPts val="0"/>
              </a:spcBef>
              <a:spcAft>
                <a:spcPts val="0"/>
              </a:spcAft>
              <a:buSzPts val="1400"/>
              <a:buNone/>
            </a:pPr>
            <a:r>
              <a:rPr lang="en-US"/>
              <a:t>The x-axis is the estimated coefficient — how strongly that term shifts the effect size — with horizontal bars showing uncertainty and red dashed thresholds at plus and minus 0.2.</a:t>
            </a:r>
            <a:endParaRPr/>
          </a:p>
          <a:p>
            <a:pPr indent="457200" lvl="0" marL="0" marR="0" rtl="0" algn="l">
              <a:lnSpc>
                <a:spcPct val="100000"/>
              </a:lnSpc>
              <a:spcBef>
                <a:spcPts val="0"/>
              </a:spcBef>
              <a:spcAft>
                <a:spcPts val="0"/>
              </a:spcAft>
              <a:buSzPts val="1400"/>
              <a:buNone/>
            </a:pPr>
            <a:r>
              <a:rPr lang="en-US"/>
              <a:t> Points to the right mean more positive responses; points to the left, more negative. </a:t>
            </a:r>
            <a:endParaRPr/>
          </a:p>
          <a:p>
            <a:pPr indent="457200" lvl="0" marL="0" marR="0" rtl="0" algn="l">
              <a:lnSpc>
                <a:spcPct val="100000"/>
              </a:lnSpc>
              <a:spcBef>
                <a:spcPts val="0"/>
              </a:spcBef>
              <a:spcAft>
                <a:spcPts val="0"/>
              </a:spcAft>
              <a:buSzPts val="1400"/>
              <a:buNone/>
            </a:pPr>
            <a:r>
              <a:rPr lang="en-US"/>
              <a:t>What it shows is that province terms, and their interactions with land use and metric type, dominated the reduced model.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lang="en-US"/>
              <a:t>As the callout boxes on the right summarize: Appalachian Plateau and Piedmont had more  positive macroinvertebrate responses, while Valley and Ridge and the Coastal Plain leaned to weaker or negative. </a:t>
            </a:r>
            <a:endParaRPr/>
          </a:p>
          <a:p>
            <a:pPr indent="0" lvl="0" marL="0" marR="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SzPts val="1400"/>
              <a:buNone/>
            </a:pPr>
            <a:r>
              <a:rPr lang="en-US"/>
              <a:t>Region carried more weight than practice type. </a:t>
            </a:r>
            <a:endParaRPr/>
          </a:p>
          <a:p>
            <a:pPr indent="-228600" lvl="0" marL="457200" marR="0" rtl="0" algn="l">
              <a:lnSpc>
                <a:spcPct val="100000"/>
              </a:lnSpc>
              <a:spcBef>
                <a:spcPts val="0"/>
              </a:spcBef>
              <a:spcAft>
                <a:spcPts val="0"/>
              </a:spcAft>
              <a:buSzPts val="1400"/>
              <a:buNone/>
            </a:pPr>
            <a:r>
              <a:t/>
            </a:r>
            <a:endParaRPr/>
          </a:p>
        </p:txBody>
      </p:sp>
      <p:sp>
        <p:nvSpPr>
          <p:cNvPr id="239" name="Google Shape;23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image" Target="../media/image5.jpg"/><Relationship Id="rId9" Type="http://schemas.openxmlformats.org/officeDocument/2006/relationships/image" Target="../media/image2.pn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1.png"/><Relationship Id="rId8"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2.png"/><Relationship Id="rId7"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github.com/Ssabatbonilla/MacroResponsesToManagementPractices-Review" TargetMode="External"/><Relationship Id="rId4" Type="http://schemas.openxmlformats.org/officeDocument/2006/relationships/hyperlink" Target="http://github.com/Ssabatbonilla/MacroResponsesToManagementPractices-Review" TargetMode="External"/><Relationship Id="rId11" Type="http://schemas.openxmlformats.org/officeDocument/2006/relationships/image" Target="../media/image2.png"/><Relationship Id="rId10" Type="http://schemas.openxmlformats.org/officeDocument/2006/relationships/image" Target="../media/image3.png"/><Relationship Id="rId9" Type="http://schemas.openxmlformats.org/officeDocument/2006/relationships/image" Target="../media/image1.png"/><Relationship Id="rId5" Type="http://schemas.openxmlformats.org/officeDocument/2006/relationships/hyperlink" Target="http://github.com/Ssabatbonilla/MacroResponsesToManagementPractices-Review" TargetMode="External"/><Relationship Id="rId6" Type="http://schemas.openxmlformats.org/officeDocument/2006/relationships/hyperlink" Target="http://github.com/Ssabatbonilla/MacroResponsesToManagementPractices-Review" TargetMode="External"/><Relationship Id="rId7" Type="http://schemas.openxmlformats.org/officeDocument/2006/relationships/image" Target="../media/image10.jpg"/><Relationship Id="rId8"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15" name="Shape 15"/>
        <p:cNvGrpSpPr/>
        <p:nvPr/>
      </p:nvGrpSpPr>
      <p:grpSpPr>
        <a:xfrm>
          <a:off x="0" y="0"/>
          <a:ext cx="0" cy="0"/>
          <a:chOff x="0" y="0"/>
          <a:chExt cx="0" cy="0"/>
        </a:xfrm>
      </p:grpSpPr>
      <p:sp>
        <p:nvSpPr>
          <p:cNvPr id="16" name="Google Shape;16;p3"/>
          <p:cNvSpPr/>
          <p:nvPr/>
        </p:nvSpPr>
        <p:spPr>
          <a:xfrm>
            <a:off x="152325" y="269687"/>
            <a:ext cx="731400" cy="54900"/>
          </a:xfrm>
          <a:prstGeom prst="rect">
            <a:avLst/>
          </a:prstGeom>
          <a:solidFill>
            <a:srgbClr val="C05E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
          <p:cNvSpPr/>
          <p:nvPr/>
        </p:nvSpPr>
        <p:spPr>
          <a:xfrm>
            <a:off x="152325" y="345932"/>
            <a:ext cx="8534400" cy="1097400"/>
          </a:xfrm>
          <a:prstGeom prst="rect">
            <a:avLst/>
          </a:prstGeom>
          <a:noFill/>
          <a:ln>
            <a:noFill/>
          </a:ln>
        </p:spPr>
        <p:txBody>
          <a:bodyPr anchorCtr="0" anchor="ctr" bIns="45700" lIns="91425" spcFirstLastPara="1" rIns="91425" wrap="square" tIns="45700">
            <a:noAutofit/>
          </a:bodyPr>
          <a:lstStyle/>
          <a:p>
            <a:pPr indent="0" lvl="0" marL="0" marR="0" rtl="0" algn="l">
              <a:lnSpc>
                <a:spcPct val="105000"/>
              </a:lnSpc>
              <a:spcBef>
                <a:spcPts val="0"/>
              </a:spcBef>
              <a:spcAft>
                <a:spcPts val="0"/>
              </a:spcAft>
              <a:buClr>
                <a:srgbClr val="FFFFFF"/>
              </a:buClr>
              <a:buSzPts val="3400"/>
              <a:buFont typeface="Georgia"/>
              <a:buNone/>
            </a:pPr>
            <a:r>
              <a:rPr b="1" i="0" lang="en-US" sz="3400" u="none" cap="none" strike="noStrike">
                <a:solidFill>
                  <a:srgbClr val="FFFFFF"/>
                </a:solidFill>
                <a:latin typeface="Georgia"/>
                <a:ea typeface="Georgia"/>
                <a:cs typeface="Georgia"/>
                <a:sym typeface="Georgia"/>
              </a:rPr>
              <a:t>Stream-Macroinvertebrate Responses to Management Practices</a:t>
            </a:r>
            <a:endParaRPr b="0" i="0" sz="3400" u="none" cap="none" strike="noStrike">
              <a:solidFill>
                <a:schemeClr val="dk1"/>
              </a:solidFill>
              <a:latin typeface="Calibri"/>
              <a:ea typeface="Calibri"/>
              <a:cs typeface="Calibri"/>
              <a:sym typeface="Calibri"/>
            </a:endParaRPr>
          </a:p>
        </p:txBody>
      </p:sp>
      <p:sp>
        <p:nvSpPr>
          <p:cNvPr id="18" name="Google Shape;18;p3"/>
          <p:cNvSpPr/>
          <p:nvPr/>
        </p:nvSpPr>
        <p:spPr>
          <a:xfrm>
            <a:off x="457200" y="1499988"/>
            <a:ext cx="8229600" cy="41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1700"/>
              <a:buFont typeface="Calibri"/>
              <a:buNone/>
            </a:pPr>
            <a:r>
              <a:rPr b="0" i="1" lang="en-US" sz="1800" u="none" cap="none" strike="noStrike">
                <a:solidFill>
                  <a:srgbClr val="D4806F"/>
                </a:solidFill>
                <a:latin typeface="Calibri"/>
                <a:ea typeface="Calibri"/>
                <a:cs typeface="Calibri"/>
                <a:sym typeface="Calibri"/>
              </a:rPr>
              <a:t>What responds, where and why — a synthesis across the Chesapeake Bay watershed</a:t>
            </a:r>
            <a:endParaRPr b="0" i="0" sz="1800" u="none" cap="none" strike="noStrike">
              <a:solidFill>
                <a:schemeClr val="dk1"/>
              </a:solidFill>
              <a:latin typeface="Calibri"/>
              <a:ea typeface="Calibri"/>
              <a:cs typeface="Calibri"/>
              <a:sym typeface="Calibri"/>
            </a:endParaRPr>
          </a:p>
        </p:txBody>
      </p:sp>
      <p:sp>
        <p:nvSpPr>
          <p:cNvPr id="19" name="Google Shape;19;p3"/>
          <p:cNvSpPr/>
          <p:nvPr/>
        </p:nvSpPr>
        <p:spPr>
          <a:xfrm>
            <a:off x="-11643" y="4016325"/>
            <a:ext cx="88749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5EDE3"/>
              </a:buClr>
              <a:buSzPts val="1600"/>
              <a:buFont typeface="Calibri"/>
              <a:buNone/>
            </a:pPr>
            <a:r>
              <a:rPr b="0" i="0" lang="en-US" sz="1500" u="none" cap="none" strike="noStrike">
                <a:solidFill>
                  <a:srgbClr val="F5EDE3"/>
                </a:solidFill>
                <a:latin typeface="Calibri"/>
                <a:ea typeface="Calibri"/>
                <a:cs typeface="Calibri"/>
                <a:sym typeface="Calibri"/>
              </a:rPr>
              <a:t>· </a:t>
            </a:r>
            <a:r>
              <a:rPr b="1" i="0" lang="en-US" sz="1500" u="none" cap="none" strike="noStrike">
                <a:solidFill>
                  <a:srgbClr val="F5EDE3"/>
                </a:solidFill>
                <a:latin typeface="Calibri"/>
                <a:ea typeface="Calibri"/>
                <a:cs typeface="Calibri"/>
                <a:sym typeface="Calibri"/>
              </a:rPr>
              <a:t>Sergio A. Sabat-Bonilla</a:t>
            </a:r>
            <a:r>
              <a:rPr b="0" i="0" lang="en-US" sz="1500" u="none" cap="none" strike="noStrike">
                <a:solidFill>
                  <a:srgbClr val="F5EDE3"/>
                </a:solidFill>
                <a:latin typeface="Calibri"/>
                <a:ea typeface="Calibri"/>
                <a:cs typeface="Calibri"/>
                <a:sym typeface="Calibri"/>
              </a:rPr>
              <a:t> · A.C. Belvin · G.B. Noe · K.O. Maloney · E.A. Frimpong · P.L. Angermeier · S.A. Entrekin</a:t>
            </a:r>
            <a:endParaRPr b="0" i="0" sz="1500" u="none" cap="none" strike="noStrike">
              <a:solidFill>
                <a:schemeClr val="dk1"/>
              </a:solidFill>
              <a:latin typeface="Calibri"/>
              <a:ea typeface="Calibri"/>
              <a:cs typeface="Calibri"/>
              <a:sym typeface="Calibri"/>
            </a:endParaRPr>
          </a:p>
        </p:txBody>
      </p:sp>
      <p:sp>
        <p:nvSpPr>
          <p:cNvPr id="20" name="Google Shape;20;p3"/>
          <p:cNvSpPr/>
          <p:nvPr/>
        </p:nvSpPr>
        <p:spPr>
          <a:xfrm>
            <a:off x="277641" y="4336372"/>
            <a:ext cx="4572000" cy="27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9F"/>
              </a:buClr>
              <a:buSzPts val="1200"/>
              <a:buFont typeface="Calibri"/>
              <a:buNone/>
            </a:pPr>
            <a:r>
              <a:rPr b="0" i="1" lang="en-US" sz="1200" u="none" cap="none" strike="noStrike">
                <a:solidFill>
                  <a:srgbClr val="3A9F9F"/>
                </a:solidFill>
                <a:latin typeface="Calibri"/>
                <a:ea typeface="Calibri"/>
                <a:cs typeface="Calibri"/>
                <a:sym typeface="Calibri"/>
              </a:rPr>
              <a:t>PhD Candidate · Aquatic Entomology Lab · Virginia Tech</a:t>
            </a:r>
            <a:endParaRPr b="0" i="0" sz="1200" u="none" cap="none" strike="noStrike">
              <a:solidFill>
                <a:schemeClr val="dk1"/>
              </a:solidFill>
              <a:latin typeface="Calibri"/>
              <a:ea typeface="Calibri"/>
              <a:cs typeface="Calibri"/>
              <a:sym typeface="Calibri"/>
            </a:endParaRPr>
          </a:p>
        </p:txBody>
      </p:sp>
      <p:sp>
        <p:nvSpPr>
          <p:cNvPr id="21" name="Google Shape;21;p3"/>
          <p:cNvSpPr/>
          <p:nvPr/>
        </p:nvSpPr>
        <p:spPr>
          <a:xfrm>
            <a:off x="5029200" y="4709160"/>
            <a:ext cx="3657600" cy="27432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D4806F"/>
              </a:buClr>
              <a:buSzPts val="1100"/>
              <a:buFont typeface="Calibri"/>
              <a:buNone/>
            </a:pPr>
            <a:r>
              <a:rPr b="0" i="0" lang="en-US" sz="1100" u="none" cap="none" strike="noStrike">
                <a:solidFill>
                  <a:srgbClr val="D4806F"/>
                </a:solidFill>
                <a:latin typeface="Calibri"/>
                <a:ea typeface="Calibri"/>
                <a:cs typeface="Calibri"/>
                <a:sym typeface="Calibri"/>
              </a:rPr>
              <a:t>CBP Stream Health Work Group  |  26 June 2026</a:t>
            </a:r>
            <a:endParaRPr b="0" i="0" sz="1100" u="none" cap="none" strike="noStrike">
              <a:solidFill>
                <a:schemeClr val="dk1"/>
              </a:solidFill>
              <a:latin typeface="Calibri"/>
              <a:ea typeface="Calibri"/>
              <a:cs typeface="Calibri"/>
              <a:sym typeface="Calibri"/>
            </a:endParaRPr>
          </a:p>
        </p:txBody>
      </p:sp>
      <p:pic>
        <p:nvPicPr>
          <p:cNvPr id="22" name="Google Shape;22;p3" title="IMG_3280.jpg"/>
          <p:cNvPicPr preferRelativeResize="0"/>
          <p:nvPr/>
        </p:nvPicPr>
        <p:blipFill rotWithShape="1">
          <a:blip r:embed="rId3">
            <a:alphaModFix/>
          </a:blip>
          <a:srcRect b="8772" l="0" r="-291" t="24218"/>
          <a:stretch/>
        </p:blipFill>
        <p:spPr>
          <a:xfrm>
            <a:off x="4596625" y="2007191"/>
            <a:ext cx="2204299" cy="1962776"/>
          </a:xfrm>
          <a:prstGeom prst="rect">
            <a:avLst/>
          </a:prstGeom>
          <a:noFill/>
          <a:ln>
            <a:noFill/>
          </a:ln>
        </p:spPr>
      </p:pic>
      <p:pic>
        <p:nvPicPr>
          <p:cNvPr id="23" name="Google Shape;23;p3" title="habitat_improvements.jpg"/>
          <p:cNvPicPr preferRelativeResize="0"/>
          <p:nvPr/>
        </p:nvPicPr>
        <p:blipFill rotWithShape="1">
          <a:blip r:embed="rId4">
            <a:alphaModFix/>
          </a:blip>
          <a:srcRect b="32922" l="0" r="0" t="0"/>
          <a:stretch/>
        </p:blipFill>
        <p:spPr>
          <a:xfrm>
            <a:off x="6887375" y="2007191"/>
            <a:ext cx="2194549" cy="1962776"/>
          </a:xfrm>
          <a:prstGeom prst="rect">
            <a:avLst/>
          </a:prstGeom>
          <a:noFill/>
          <a:ln>
            <a:noFill/>
          </a:ln>
        </p:spPr>
      </p:pic>
      <p:pic>
        <p:nvPicPr>
          <p:cNvPr id="24" name="Google Shape;24;p3" title="IMG_3258.jpg"/>
          <p:cNvPicPr preferRelativeResize="0"/>
          <p:nvPr/>
        </p:nvPicPr>
        <p:blipFill rotWithShape="1">
          <a:blip r:embed="rId5">
            <a:alphaModFix/>
          </a:blip>
          <a:srcRect b="20252" l="0" r="0" t="12665"/>
          <a:stretch/>
        </p:blipFill>
        <p:spPr>
          <a:xfrm>
            <a:off x="2325375" y="2007191"/>
            <a:ext cx="2184799" cy="1962776"/>
          </a:xfrm>
          <a:prstGeom prst="rect">
            <a:avLst/>
          </a:prstGeom>
          <a:noFill/>
          <a:ln>
            <a:noFill/>
          </a:ln>
        </p:spPr>
      </p:pic>
      <p:pic>
        <p:nvPicPr>
          <p:cNvPr id="25" name="Google Shape;25;p3" title="IMG_3285.jpg"/>
          <p:cNvPicPr preferRelativeResize="0"/>
          <p:nvPr/>
        </p:nvPicPr>
        <p:blipFill rotWithShape="1">
          <a:blip r:embed="rId6">
            <a:alphaModFix/>
          </a:blip>
          <a:srcRect b="8197" l="0" r="0" t="24725"/>
          <a:stretch/>
        </p:blipFill>
        <p:spPr>
          <a:xfrm>
            <a:off x="44375" y="2007191"/>
            <a:ext cx="2194549" cy="1962776"/>
          </a:xfrm>
          <a:prstGeom prst="rect">
            <a:avLst/>
          </a:prstGeom>
          <a:noFill/>
          <a:ln>
            <a:noFill/>
          </a:ln>
        </p:spPr>
      </p:pic>
      <p:pic>
        <p:nvPicPr>
          <p:cNvPr id="26" name="Google Shape;26;p3"/>
          <p:cNvPicPr preferRelativeResize="0"/>
          <p:nvPr/>
        </p:nvPicPr>
        <p:blipFill rotWithShape="1">
          <a:blip r:embed="rId7">
            <a:alphaModFix/>
          </a:blip>
          <a:srcRect b="0" l="0" r="0" t="0"/>
          <a:stretch/>
        </p:blipFill>
        <p:spPr>
          <a:xfrm>
            <a:off x="646121" y="4468912"/>
            <a:ext cx="1178890" cy="910960"/>
          </a:xfrm>
          <a:prstGeom prst="rect">
            <a:avLst/>
          </a:prstGeom>
          <a:noFill/>
          <a:ln>
            <a:noFill/>
          </a:ln>
        </p:spPr>
      </p:pic>
      <p:pic>
        <p:nvPicPr>
          <p:cNvPr id="27" name="Google Shape;27;p3"/>
          <p:cNvPicPr preferRelativeResize="0"/>
          <p:nvPr/>
        </p:nvPicPr>
        <p:blipFill rotWithShape="1">
          <a:blip r:embed="rId8">
            <a:alphaModFix/>
          </a:blip>
          <a:srcRect b="0" l="0" r="0" t="0"/>
          <a:stretch/>
        </p:blipFill>
        <p:spPr>
          <a:xfrm>
            <a:off x="2993788" y="4051050"/>
            <a:ext cx="2652163" cy="1465375"/>
          </a:xfrm>
          <a:prstGeom prst="rect">
            <a:avLst/>
          </a:prstGeom>
          <a:noFill/>
          <a:ln>
            <a:noFill/>
          </a:ln>
        </p:spPr>
      </p:pic>
      <p:pic>
        <p:nvPicPr>
          <p:cNvPr id="28" name="Google Shape;28;p3"/>
          <p:cNvPicPr preferRelativeResize="0"/>
          <p:nvPr/>
        </p:nvPicPr>
        <p:blipFill rotWithShape="1">
          <a:blip r:embed="rId9">
            <a:alphaModFix/>
          </a:blip>
          <a:srcRect b="0" l="0" r="0" t="71144"/>
          <a:stretch/>
        </p:blipFill>
        <p:spPr>
          <a:xfrm>
            <a:off x="2024773" y="4752877"/>
            <a:ext cx="1621139" cy="3430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0EC"/>
        </a:solidFill>
      </p:bgPr>
    </p:bg>
    <p:spTree>
      <p:nvGrpSpPr>
        <p:cNvPr id="263" name="Shape 263"/>
        <p:cNvGrpSpPr/>
        <p:nvPr/>
      </p:nvGrpSpPr>
      <p:grpSpPr>
        <a:xfrm>
          <a:off x="0" y="0"/>
          <a:ext cx="0" cy="0"/>
          <a:chOff x="0" y="0"/>
          <a:chExt cx="0" cy="0"/>
        </a:xfrm>
      </p:grpSpPr>
      <p:sp>
        <p:nvSpPr>
          <p:cNvPr id="264" name="Google Shape;264;p12"/>
          <p:cNvSpPr/>
          <p:nvPr/>
        </p:nvSpPr>
        <p:spPr>
          <a:xfrm>
            <a:off x="142850" y="984600"/>
            <a:ext cx="5685600" cy="3866400"/>
          </a:xfrm>
          <a:prstGeom prst="rect">
            <a:avLst/>
          </a:prstGeom>
          <a:solidFill>
            <a:schemeClr val="lt1"/>
          </a:solidFill>
          <a:ln cap="flat" cmpd="sng" w="9725">
            <a:solidFill>
              <a:schemeClr val="dk2"/>
            </a:solidFill>
            <a:prstDash val="solid"/>
            <a:round/>
            <a:headEnd len="sm" w="sm" type="none"/>
            <a:tailEnd len="sm" w="sm" type="none"/>
          </a:ln>
        </p:spPr>
        <p:txBody>
          <a:bodyPr anchorCtr="0" anchor="ctr" bIns="93325" lIns="93325" spcFirstLastPara="1" rIns="93325" wrap="square" tIns="93325">
            <a:noAutofit/>
          </a:bodyPr>
          <a:lstStyle/>
          <a:p>
            <a:pPr indent="0" lvl="0" marL="0" marR="0" rtl="0" algn="ctr">
              <a:lnSpc>
                <a:spcPct val="100000"/>
              </a:lnSpc>
              <a:spcBef>
                <a:spcPts val="0"/>
              </a:spcBef>
              <a:spcAft>
                <a:spcPts val="0"/>
              </a:spcAft>
              <a:buClr>
                <a:srgbClr val="000000"/>
              </a:buClr>
              <a:buSzPts val="1429"/>
              <a:buFont typeface="Arial"/>
              <a:buNone/>
            </a:pPr>
            <a:r>
              <a:t/>
            </a:r>
            <a:endParaRPr b="0" i="0" sz="1429" u="none" cap="none" strike="noStrike">
              <a:solidFill>
                <a:srgbClr val="000000"/>
              </a:solidFill>
              <a:latin typeface="Arial"/>
              <a:ea typeface="Arial"/>
              <a:cs typeface="Arial"/>
              <a:sym typeface="Arial"/>
            </a:endParaRPr>
          </a:p>
        </p:txBody>
      </p:sp>
      <p:sp>
        <p:nvSpPr>
          <p:cNvPr id="265" name="Google Shape;265;p12"/>
          <p:cNvSpPr/>
          <p:nvPr/>
        </p:nvSpPr>
        <p:spPr>
          <a:xfrm>
            <a:off x="94950" y="89300"/>
            <a:ext cx="8954100" cy="71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3C3C"/>
              </a:buClr>
              <a:buSzPts val="2400"/>
              <a:buFont typeface="Georgia"/>
              <a:buNone/>
            </a:pPr>
            <a:r>
              <a:rPr b="1" i="0" lang="en-US" sz="2800" u="none" cap="none" strike="noStrike">
                <a:solidFill>
                  <a:srgbClr val="1A3C3C"/>
                </a:solidFill>
                <a:latin typeface="Georgia"/>
                <a:ea typeface="Georgia"/>
                <a:cs typeface="Georgia"/>
                <a:sym typeface="Georgia"/>
              </a:rPr>
              <a:t>Finding </a:t>
            </a:r>
            <a:r>
              <a:rPr b="1" lang="en-US" sz="2800">
                <a:solidFill>
                  <a:srgbClr val="1A3C3C"/>
                </a:solidFill>
                <a:latin typeface="Georgia"/>
                <a:ea typeface="Georgia"/>
                <a:cs typeface="Georgia"/>
                <a:sym typeface="Georgia"/>
              </a:rPr>
              <a:t>2</a:t>
            </a:r>
            <a:r>
              <a:rPr b="1" i="0" lang="en-US" sz="2800" u="none" cap="none" strike="noStrike">
                <a:solidFill>
                  <a:srgbClr val="1A3C3C"/>
                </a:solidFill>
                <a:latin typeface="Georgia"/>
                <a:ea typeface="Georgia"/>
                <a:cs typeface="Georgia"/>
                <a:sym typeface="Georgia"/>
              </a:rPr>
              <a:t>: </a:t>
            </a:r>
            <a:r>
              <a:rPr b="1" lang="en-US" sz="2800">
                <a:solidFill>
                  <a:srgbClr val="1A3C3C"/>
                </a:solidFill>
                <a:latin typeface="Georgia"/>
                <a:ea typeface="Georgia"/>
                <a:cs typeface="Georgia"/>
                <a:sym typeface="Georgia"/>
              </a:rPr>
              <a:t>Macroinvertebrates response vary by land use and management practice</a:t>
            </a:r>
            <a:endParaRPr b="0" i="0" sz="2800" u="none" cap="none" strike="noStrike">
              <a:solidFill>
                <a:schemeClr val="dk1"/>
              </a:solidFill>
              <a:latin typeface="Calibri"/>
              <a:ea typeface="Calibri"/>
              <a:cs typeface="Calibri"/>
              <a:sym typeface="Calibri"/>
            </a:endParaRPr>
          </a:p>
        </p:txBody>
      </p:sp>
      <p:pic>
        <p:nvPicPr>
          <p:cNvPr descr="/home/claude/v1_images/ppt/media/image1.png" id="266" name="Google Shape;266;p12"/>
          <p:cNvPicPr preferRelativeResize="0"/>
          <p:nvPr/>
        </p:nvPicPr>
        <p:blipFill rotWithShape="1">
          <a:blip r:embed="rId3">
            <a:alphaModFix/>
          </a:blip>
          <a:srcRect b="0" l="0" r="0" t="0"/>
          <a:stretch/>
        </p:blipFill>
        <p:spPr>
          <a:xfrm>
            <a:off x="180614" y="1044020"/>
            <a:ext cx="5610707" cy="3757881"/>
          </a:xfrm>
          <a:prstGeom prst="rect">
            <a:avLst/>
          </a:prstGeom>
          <a:noFill/>
          <a:ln>
            <a:noFill/>
          </a:ln>
        </p:spPr>
      </p:pic>
      <p:grpSp>
        <p:nvGrpSpPr>
          <p:cNvPr id="267" name="Google Shape;267;p12"/>
          <p:cNvGrpSpPr/>
          <p:nvPr/>
        </p:nvGrpSpPr>
        <p:grpSpPr>
          <a:xfrm>
            <a:off x="216350" y="4850997"/>
            <a:ext cx="8828122" cy="292508"/>
            <a:chOff x="216350" y="4850997"/>
            <a:chExt cx="8828122" cy="292508"/>
          </a:xfrm>
        </p:grpSpPr>
        <p:sp>
          <p:nvSpPr>
            <p:cNvPr id="268" name="Google Shape;268;p12"/>
            <p:cNvSpPr/>
            <p:nvPr/>
          </p:nvSpPr>
          <p:spPr>
            <a:xfrm>
              <a:off x="216350" y="4850997"/>
              <a:ext cx="7846800" cy="292500"/>
            </a:xfrm>
            <a:prstGeom prst="rect">
              <a:avLst/>
            </a:prstGeom>
            <a:noFill/>
            <a:ln>
              <a:noFill/>
            </a:ln>
          </p:spPr>
          <p:txBody>
            <a:bodyPr anchorCtr="0" anchor="ctr" bIns="0" lIns="0" spcFirstLastPara="1" rIns="0" wrap="square" tIns="0">
              <a:noAutofit/>
            </a:bodyPr>
            <a:lstStyle/>
            <a:p>
              <a:pPr indent="0" lvl="0" marL="0" marR="0" rtl="0" algn="l">
                <a:lnSpc>
                  <a:spcPct val="105000"/>
                </a:lnSpc>
                <a:spcBef>
                  <a:spcPts val="0"/>
                </a:spcBef>
                <a:spcAft>
                  <a:spcPts val="0"/>
                </a:spcAft>
                <a:buClr>
                  <a:srgbClr val="A7C2C2"/>
                </a:buClr>
                <a:buSzPts val="900"/>
                <a:buFont typeface="Calibri"/>
                <a:buNone/>
              </a:pPr>
              <a:r>
                <a:rPr b="0" i="1" lang="en-US" sz="1400" u="none" cap="none" strike="noStrike">
                  <a:solidFill>
                    <a:srgbClr val="A7C2C2"/>
                  </a:solidFill>
                  <a:latin typeface="Calibri"/>
                  <a:ea typeface="Calibri"/>
                  <a:cs typeface="Calibri"/>
                  <a:sym typeface="Calibri"/>
                </a:rPr>
                <a:t>[1] Sabat-Bonilla et al. 2026, Fig. 3</a:t>
              </a:r>
              <a:endParaRPr b="0" i="1" sz="1400" u="none" cap="none" strike="noStrike">
                <a:solidFill>
                  <a:srgbClr val="A7C2C2"/>
                </a:solidFill>
                <a:latin typeface="Calibri"/>
                <a:ea typeface="Calibri"/>
                <a:cs typeface="Calibri"/>
                <a:sym typeface="Calibri"/>
              </a:endParaRPr>
            </a:p>
          </p:txBody>
        </p:sp>
        <p:sp>
          <p:nvSpPr>
            <p:cNvPr id="269" name="Google Shape;269;p12"/>
            <p:cNvSpPr/>
            <p:nvPr/>
          </p:nvSpPr>
          <p:spPr>
            <a:xfrm>
              <a:off x="8289972"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9</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grpSp>
      <p:grpSp>
        <p:nvGrpSpPr>
          <p:cNvPr id="270" name="Google Shape;270;p12"/>
          <p:cNvGrpSpPr/>
          <p:nvPr/>
        </p:nvGrpSpPr>
        <p:grpSpPr>
          <a:xfrm>
            <a:off x="5924963" y="1118130"/>
            <a:ext cx="3043812" cy="997956"/>
            <a:chOff x="6035038" y="1097275"/>
            <a:chExt cx="3043812" cy="745244"/>
          </a:xfrm>
        </p:grpSpPr>
        <p:sp>
          <p:nvSpPr>
            <p:cNvPr id="271" name="Google Shape;271;p12"/>
            <p:cNvSpPr/>
            <p:nvPr/>
          </p:nvSpPr>
          <p:spPr>
            <a:xfrm>
              <a:off x="6035050" y="1097275"/>
              <a:ext cx="3043800" cy="744000"/>
            </a:xfrm>
            <a:prstGeom prst="rect">
              <a:avLst/>
            </a:prstGeom>
            <a:solidFill>
              <a:srgbClr val="1A3C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2"/>
            <p:cNvSpPr/>
            <p:nvPr/>
          </p:nvSpPr>
          <p:spPr>
            <a:xfrm>
              <a:off x="6035038" y="1097279"/>
              <a:ext cx="63900" cy="744000"/>
            </a:xfrm>
            <a:prstGeom prst="rect">
              <a:avLst/>
            </a:prstGeom>
            <a:solidFill>
              <a:srgbClr val="3A9F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2"/>
            <p:cNvSpPr/>
            <p:nvPr/>
          </p:nvSpPr>
          <p:spPr>
            <a:xfrm>
              <a:off x="6263650" y="1124921"/>
              <a:ext cx="2709600" cy="329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5F"/>
                </a:buClr>
                <a:buSzPts val="1600"/>
                <a:buFont typeface="Georgia"/>
                <a:buNone/>
              </a:pPr>
              <a:r>
                <a:rPr b="1" lang="en-US" sz="1600">
                  <a:solidFill>
                    <a:srgbClr val="3A9F5F"/>
                  </a:solidFill>
                  <a:latin typeface="Georgia"/>
                  <a:ea typeface="Georgia"/>
                  <a:cs typeface="Georgia"/>
                  <a:sym typeface="Georgia"/>
                </a:rPr>
                <a:t>Agricultural</a:t>
              </a:r>
              <a:r>
                <a:rPr b="1" i="0" lang="en-US" sz="1600" u="none" cap="none" strike="noStrike">
                  <a:solidFill>
                    <a:srgbClr val="3A9F5F"/>
                  </a:solidFill>
                  <a:latin typeface="Georgia"/>
                  <a:ea typeface="Georgia"/>
                  <a:cs typeface="Georgia"/>
                  <a:sym typeface="Georgia"/>
                </a:rPr>
                <a:t> </a:t>
              </a:r>
              <a:endParaRPr b="1" i="0" sz="1600" u="none" cap="none" strike="noStrike">
                <a:solidFill>
                  <a:srgbClr val="3A9F5F"/>
                </a:solidFill>
                <a:latin typeface="Georgia"/>
                <a:ea typeface="Georgia"/>
                <a:cs typeface="Georgia"/>
                <a:sym typeface="Georgia"/>
              </a:endParaRPr>
            </a:p>
            <a:p>
              <a:pPr indent="0" lvl="0" marL="0" marR="0" rtl="0" algn="l">
                <a:lnSpc>
                  <a:spcPct val="100000"/>
                </a:lnSpc>
                <a:spcBef>
                  <a:spcPts val="0"/>
                </a:spcBef>
                <a:spcAft>
                  <a:spcPts val="0"/>
                </a:spcAft>
                <a:buClr>
                  <a:srgbClr val="3A9F5F"/>
                </a:buClr>
                <a:buSzPts val="1600"/>
                <a:buFont typeface="Georgia"/>
                <a:buNone/>
              </a:pPr>
              <a:r>
                <a:rPr b="1" i="0" lang="en-US" sz="1600" u="none" cap="none" strike="noStrike">
                  <a:solidFill>
                    <a:srgbClr val="3A9F5F"/>
                  </a:solidFill>
                  <a:latin typeface="Georgia"/>
                  <a:ea typeface="Georgia"/>
                  <a:cs typeface="Georgia"/>
                  <a:sym typeface="Georgia"/>
                </a:rPr>
                <a:t>Riparian For</a:t>
              </a:r>
              <a:r>
                <a:rPr b="1" lang="en-US" sz="1600">
                  <a:solidFill>
                    <a:srgbClr val="3A9F5F"/>
                  </a:solidFill>
                  <a:latin typeface="Georgia"/>
                  <a:ea typeface="Georgia"/>
                  <a:cs typeface="Georgia"/>
                  <a:sym typeface="Georgia"/>
                </a:rPr>
                <a:t>est </a:t>
              </a:r>
              <a:r>
                <a:rPr b="1" i="0" lang="en-US" sz="1600" u="none" cap="none" strike="noStrike">
                  <a:solidFill>
                    <a:srgbClr val="3A9F5F"/>
                  </a:solidFill>
                  <a:latin typeface="Georgia"/>
                  <a:ea typeface="Georgia"/>
                  <a:cs typeface="Georgia"/>
                  <a:sym typeface="Georgia"/>
                </a:rPr>
                <a:t>Buff</a:t>
              </a:r>
              <a:r>
                <a:rPr b="1" lang="en-US" sz="1600">
                  <a:solidFill>
                    <a:srgbClr val="3A9F5F"/>
                  </a:solidFill>
                  <a:latin typeface="Georgia"/>
                  <a:ea typeface="Georgia"/>
                  <a:cs typeface="Georgia"/>
                  <a:sym typeface="Georgia"/>
                </a:rPr>
                <a:t>er</a:t>
              </a:r>
              <a:endParaRPr b="0" i="0" sz="1600" u="none" cap="none" strike="noStrike">
                <a:solidFill>
                  <a:schemeClr val="dk1"/>
                </a:solidFill>
                <a:latin typeface="Calibri"/>
                <a:ea typeface="Calibri"/>
                <a:cs typeface="Calibri"/>
                <a:sym typeface="Calibri"/>
              </a:endParaRPr>
            </a:p>
          </p:txBody>
        </p:sp>
        <p:sp>
          <p:nvSpPr>
            <p:cNvPr id="274" name="Google Shape;274;p12"/>
            <p:cNvSpPr/>
            <p:nvPr/>
          </p:nvSpPr>
          <p:spPr>
            <a:xfrm>
              <a:off x="6297446" y="1454141"/>
              <a:ext cx="2624100" cy="18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200"/>
                <a:buFont typeface="Calibri"/>
                <a:buNone/>
              </a:pPr>
              <a:r>
                <a:rPr lang="en-US" sz="1700">
                  <a:solidFill>
                    <a:srgbClr val="D9E4E4"/>
                  </a:solidFill>
                  <a:latin typeface="Calibri"/>
                  <a:ea typeface="Calibri"/>
                  <a:cs typeface="Calibri"/>
                  <a:sym typeface="Calibri"/>
                </a:rPr>
                <a:t>P</a:t>
              </a:r>
              <a:r>
                <a:rPr b="0" i="0" lang="en-US" sz="1700" u="none" cap="none" strike="noStrike">
                  <a:solidFill>
                    <a:srgbClr val="D9E4E4"/>
                  </a:solidFill>
                  <a:latin typeface="Calibri"/>
                  <a:ea typeface="Calibri"/>
                  <a:cs typeface="Calibri"/>
                  <a:sym typeface="Calibri"/>
                </a:rPr>
                <a:t>ositive response</a:t>
              </a:r>
              <a:endParaRPr b="0" i="0" sz="1700" u="none" cap="none" strike="noStrike">
                <a:solidFill>
                  <a:schemeClr val="dk1"/>
                </a:solidFill>
                <a:latin typeface="Calibri"/>
                <a:ea typeface="Calibri"/>
                <a:cs typeface="Calibri"/>
                <a:sym typeface="Calibri"/>
              </a:endParaRPr>
            </a:p>
          </p:txBody>
        </p:sp>
        <p:sp>
          <p:nvSpPr>
            <p:cNvPr id="275" name="Google Shape;275;p12"/>
            <p:cNvSpPr/>
            <p:nvPr/>
          </p:nvSpPr>
          <p:spPr>
            <a:xfrm>
              <a:off x="6263638" y="1619319"/>
              <a:ext cx="2286000" cy="2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5F"/>
                </a:buClr>
                <a:buSzPts val="1400"/>
                <a:buFont typeface="Calibri"/>
                <a:buNone/>
              </a:pPr>
              <a:r>
                <a:rPr b="1" i="1" lang="en-US" sz="1400" u="none" cap="none" strike="noStrike">
                  <a:solidFill>
                    <a:srgbClr val="3A9F5F"/>
                  </a:solidFill>
                  <a:latin typeface="Calibri"/>
                  <a:ea typeface="Calibri"/>
                  <a:cs typeface="Calibri"/>
                  <a:sym typeface="Calibri"/>
                </a:rPr>
                <a:t>Effect Size = 1.14</a:t>
              </a:r>
              <a:endParaRPr b="0" i="0" sz="1400" u="none" cap="none" strike="noStrike">
                <a:solidFill>
                  <a:schemeClr val="dk1"/>
                </a:solidFill>
                <a:latin typeface="Calibri"/>
                <a:ea typeface="Calibri"/>
                <a:cs typeface="Calibri"/>
                <a:sym typeface="Calibri"/>
              </a:endParaRPr>
            </a:p>
          </p:txBody>
        </p:sp>
      </p:grpSp>
      <p:grpSp>
        <p:nvGrpSpPr>
          <p:cNvPr id="276" name="Google Shape;276;p12"/>
          <p:cNvGrpSpPr/>
          <p:nvPr/>
        </p:nvGrpSpPr>
        <p:grpSpPr>
          <a:xfrm>
            <a:off x="5924638" y="2368920"/>
            <a:ext cx="3043810" cy="1078798"/>
            <a:chOff x="6035050" y="1892505"/>
            <a:chExt cx="3043810" cy="805614"/>
          </a:xfrm>
        </p:grpSpPr>
        <p:sp>
          <p:nvSpPr>
            <p:cNvPr id="277" name="Google Shape;277;p12"/>
            <p:cNvSpPr/>
            <p:nvPr/>
          </p:nvSpPr>
          <p:spPr>
            <a:xfrm>
              <a:off x="6035060" y="1892513"/>
              <a:ext cx="3043800" cy="804300"/>
            </a:xfrm>
            <a:prstGeom prst="rect">
              <a:avLst/>
            </a:prstGeom>
            <a:solidFill>
              <a:srgbClr val="1A3C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2"/>
            <p:cNvSpPr/>
            <p:nvPr/>
          </p:nvSpPr>
          <p:spPr>
            <a:xfrm>
              <a:off x="6035050" y="1892505"/>
              <a:ext cx="63900" cy="804300"/>
            </a:xfrm>
            <a:prstGeom prst="rect">
              <a:avLst/>
            </a:prstGeom>
            <a:solidFill>
              <a:srgbClr val="2D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2"/>
            <p:cNvSpPr/>
            <p:nvPr/>
          </p:nvSpPr>
          <p:spPr>
            <a:xfrm>
              <a:off x="6297450" y="2015024"/>
              <a:ext cx="2624100" cy="329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D8080"/>
                </a:buClr>
                <a:buSzPts val="1600"/>
                <a:buFont typeface="Georgia"/>
                <a:buNone/>
              </a:pPr>
              <a:r>
                <a:rPr b="1" i="0" lang="en-US" sz="1600" u="none" cap="none" strike="noStrike">
                  <a:solidFill>
                    <a:srgbClr val="2D8080"/>
                  </a:solidFill>
                  <a:latin typeface="Georgia"/>
                  <a:ea typeface="Georgia"/>
                  <a:cs typeface="Georgia"/>
                  <a:sym typeface="Georgia"/>
                </a:rPr>
                <a:t>Urban </a:t>
              </a:r>
              <a:r>
                <a:rPr b="1" lang="en-US" sz="1600">
                  <a:solidFill>
                    <a:srgbClr val="2D8080"/>
                  </a:solidFill>
                  <a:latin typeface="Georgia"/>
                  <a:ea typeface="Georgia"/>
                  <a:cs typeface="Georgia"/>
                  <a:sym typeface="Georgia"/>
                </a:rPr>
                <a:t>Stream Habitat Improvement &amp; Mgmt</a:t>
              </a:r>
              <a:endParaRPr b="1" sz="1600">
                <a:solidFill>
                  <a:srgbClr val="2D8080"/>
                </a:solidFill>
                <a:latin typeface="Georgia"/>
                <a:ea typeface="Georgia"/>
                <a:cs typeface="Georgia"/>
                <a:sym typeface="Georgia"/>
              </a:endParaRPr>
            </a:p>
            <a:p>
              <a:pPr indent="0" lvl="0" marL="0" marR="0" rtl="0" algn="l">
                <a:lnSpc>
                  <a:spcPct val="100000"/>
                </a:lnSpc>
                <a:spcBef>
                  <a:spcPts val="0"/>
                </a:spcBef>
                <a:spcAft>
                  <a:spcPts val="0"/>
                </a:spcAft>
                <a:buClr>
                  <a:srgbClr val="2D8080"/>
                </a:buClr>
                <a:buSzPts val="1600"/>
                <a:buFont typeface="Georgia"/>
                <a:buNone/>
              </a:pPr>
              <a:r>
                <a:t/>
              </a:r>
              <a:endParaRPr b="1" sz="1600">
                <a:solidFill>
                  <a:srgbClr val="2D8080"/>
                </a:solidFill>
                <a:latin typeface="Georgia"/>
                <a:ea typeface="Georgia"/>
                <a:cs typeface="Georgia"/>
                <a:sym typeface="Georgia"/>
              </a:endParaRPr>
            </a:p>
          </p:txBody>
        </p:sp>
        <p:sp>
          <p:nvSpPr>
            <p:cNvPr id="280" name="Google Shape;280;p12"/>
            <p:cNvSpPr/>
            <p:nvPr/>
          </p:nvSpPr>
          <p:spPr>
            <a:xfrm>
              <a:off x="6297449" y="2289036"/>
              <a:ext cx="2747100" cy="186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200"/>
                <a:buFont typeface="Calibri"/>
                <a:buNone/>
              </a:pPr>
              <a:r>
                <a:rPr lang="en-US" sz="1700">
                  <a:solidFill>
                    <a:srgbClr val="D9E4E4"/>
                  </a:solidFill>
                  <a:latin typeface="Calibri"/>
                  <a:ea typeface="Calibri"/>
                  <a:cs typeface="Calibri"/>
                  <a:sym typeface="Calibri"/>
                </a:rPr>
                <a:t>P</a:t>
              </a:r>
              <a:r>
                <a:rPr b="0" i="0" lang="en-US" sz="1700" u="none" cap="none" strike="noStrike">
                  <a:solidFill>
                    <a:srgbClr val="D9E4E4"/>
                  </a:solidFill>
                  <a:latin typeface="Calibri"/>
                  <a:ea typeface="Calibri"/>
                  <a:cs typeface="Calibri"/>
                  <a:sym typeface="Calibri"/>
                </a:rPr>
                <a:t>ositive response</a:t>
              </a:r>
              <a:endParaRPr b="0" i="0" sz="1700" u="none" cap="none" strike="noStrike">
                <a:solidFill>
                  <a:schemeClr val="dk1"/>
                </a:solidFill>
                <a:latin typeface="Calibri"/>
                <a:ea typeface="Calibri"/>
                <a:cs typeface="Calibri"/>
                <a:sym typeface="Calibri"/>
              </a:endParaRPr>
            </a:p>
          </p:txBody>
        </p:sp>
        <p:sp>
          <p:nvSpPr>
            <p:cNvPr id="281" name="Google Shape;281;p12"/>
            <p:cNvSpPr/>
            <p:nvPr/>
          </p:nvSpPr>
          <p:spPr>
            <a:xfrm>
              <a:off x="6297441" y="2474919"/>
              <a:ext cx="2624100" cy="223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2D8080"/>
                </a:buClr>
                <a:buSzPts val="1400"/>
                <a:buFont typeface="Calibri"/>
                <a:buNone/>
              </a:pPr>
              <a:r>
                <a:rPr b="1" i="1" lang="en-US">
                  <a:solidFill>
                    <a:srgbClr val="2D8080"/>
                  </a:solidFill>
                  <a:latin typeface="Calibri"/>
                  <a:ea typeface="Calibri"/>
                  <a:cs typeface="Calibri"/>
                  <a:sym typeface="Calibri"/>
                </a:rPr>
                <a:t>Effect Size</a:t>
              </a:r>
              <a:r>
                <a:rPr b="1" i="1" lang="en-US" sz="1400" u="none" cap="none" strike="noStrike">
                  <a:solidFill>
                    <a:srgbClr val="2D8080"/>
                  </a:solidFill>
                  <a:latin typeface="Calibri"/>
                  <a:ea typeface="Calibri"/>
                  <a:cs typeface="Calibri"/>
                  <a:sym typeface="Calibri"/>
                </a:rPr>
                <a:t> = 0.24</a:t>
              </a:r>
              <a:endParaRPr b="0" i="0" sz="1400" u="none" cap="none" strike="noStrike">
                <a:solidFill>
                  <a:schemeClr val="dk1"/>
                </a:solidFill>
                <a:latin typeface="Calibri"/>
                <a:ea typeface="Calibri"/>
                <a:cs typeface="Calibri"/>
                <a:sym typeface="Calibri"/>
              </a:endParaRPr>
            </a:p>
          </p:txBody>
        </p:sp>
      </p:grpSp>
      <p:grpSp>
        <p:nvGrpSpPr>
          <p:cNvPr id="282" name="Google Shape;282;p12"/>
          <p:cNvGrpSpPr/>
          <p:nvPr/>
        </p:nvGrpSpPr>
        <p:grpSpPr>
          <a:xfrm>
            <a:off x="5924725" y="3700587"/>
            <a:ext cx="3043621" cy="997834"/>
            <a:chOff x="5924725" y="3700587"/>
            <a:chExt cx="3043621" cy="997834"/>
          </a:xfrm>
        </p:grpSpPr>
        <p:sp>
          <p:nvSpPr>
            <p:cNvPr id="283" name="Google Shape;283;p12"/>
            <p:cNvSpPr/>
            <p:nvPr/>
          </p:nvSpPr>
          <p:spPr>
            <a:xfrm>
              <a:off x="5924725" y="3700587"/>
              <a:ext cx="3043621" cy="996231"/>
            </a:xfrm>
            <a:prstGeom prst="rect">
              <a:avLst/>
            </a:prstGeom>
            <a:solidFill>
              <a:srgbClr val="1A3C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2"/>
            <p:cNvSpPr/>
            <p:nvPr/>
          </p:nvSpPr>
          <p:spPr>
            <a:xfrm>
              <a:off x="5924725" y="3700587"/>
              <a:ext cx="73344" cy="996231"/>
            </a:xfrm>
            <a:prstGeom prst="rect">
              <a:avLst/>
            </a:prstGeom>
            <a:solidFill>
              <a:srgbClr val="C05E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2"/>
            <p:cNvSpPr/>
            <p:nvPr/>
          </p:nvSpPr>
          <p:spPr>
            <a:xfrm>
              <a:off x="6187100" y="3704144"/>
              <a:ext cx="2623800" cy="502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5E4D"/>
                </a:buClr>
                <a:buSzPts val="1600"/>
                <a:buFont typeface="Georgia"/>
                <a:buNone/>
              </a:pPr>
              <a:r>
                <a:rPr b="1" i="0" lang="en-US" sz="1600" u="none" cap="none" strike="noStrike">
                  <a:solidFill>
                    <a:srgbClr val="C05E4D"/>
                  </a:solidFill>
                  <a:latin typeface="Georgia"/>
                  <a:ea typeface="Georgia"/>
                  <a:cs typeface="Georgia"/>
                  <a:sym typeface="Georgia"/>
                </a:rPr>
                <a:t>Urban </a:t>
              </a:r>
              <a:endParaRPr b="1" i="0" sz="1600" u="none" cap="none" strike="noStrike">
                <a:solidFill>
                  <a:srgbClr val="C05E4D"/>
                </a:solidFill>
                <a:latin typeface="Georgia"/>
                <a:ea typeface="Georgia"/>
                <a:cs typeface="Georgia"/>
                <a:sym typeface="Georgia"/>
              </a:endParaRPr>
            </a:p>
            <a:p>
              <a:pPr indent="0" lvl="0" marL="0" marR="0" rtl="0" algn="l">
                <a:lnSpc>
                  <a:spcPct val="100000"/>
                </a:lnSpc>
                <a:spcBef>
                  <a:spcPts val="0"/>
                </a:spcBef>
                <a:spcAft>
                  <a:spcPts val="0"/>
                </a:spcAft>
                <a:buClr>
                  <a:srgbClr val="C05E4D"/>
                </a:buClr>
                <a:buSzPts val="1600"/>
                <a:buFont typeface="Georgia"/>
                <a:buNone/>
              </a:pPr>
              <a:r>
                <a:rPr b="1" lang="en-US" sz="1600">
                  <a:solidFill>
                    <a:srgbClr val="C05E4D"/>
                  </a:solidFill>
                  <a:latin typeface="Georgia"/>
                  <a:ea typeface="Georgia"/>
                  <a:cs typeface="Georgia"/>
                  <a:sym typeface="Georgia"/>
                </a:rPr>
                <a:t>Riparian Forest Buffer</a:t>
              </a:r>
              <a:endParaRPr b="0" i="0" sz="1600" u="none" cap="none" strike="noStrike">
                <a:solidFill>
                  <a:schemeClr val="dk1"/>
                </a:solidFill>
                <a:latin typeface="Calibri"/>
                <a:ea typeface="Calibri"/>
                <a:cs typeface="Calibri"/>
                <a:sym typeface="Calibri"/>
              </a:endParaRPr>
            </a:p>
          </p:txBody>
        </p:sp>
        <p:sp>
          <p:nvSpPr>
            <p:cNvPr id="286" name="Google Shape;286;p12"/>
            <p:cNvSpPr/>
            <p:nvPr/>
          </p:nvSpPr>
          <p:spPr>
            <a:xfrm>
              <a:off x="6187112" y="4196944"/>
              <a:ext cx="2623800" cy="249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200"/>
                <a:buFont typeface="Calibri"/>
                <a:buNone/>
              </a:pPr>
              <a:r>
                <a:rPr b="0" i="0" lang="en-US" sz="1700" u="none" cap="none" strike="noStrike">
                  <a:solidFill>
                    <a:srgbClr val="D9E4E4"/>
                  </a:solidFill>
                  <a:latin typeface="Calibri"/>
                  <a:ea typeface="Calibri"/>
                  <a:cs typeface="Calibri"/>
                  <a:sym typeface="Calibri"/>
                </a:rPr>
                <a:t>No detectable </a:t>
              </a:r>
              <a:r>
                <a:rPr lang="en-US" sz="1700">
                  <a:solidFill>
                    <a:srgbClr val="D9E4E4"/>
                  </a:solidFill>
                  <a:latin typeface="Calibri"/>
                  <a:ea typeface="Calibri"/>
                  <a:cs typeface="Calibri"/>
                  <a:sym typeface="Calibri"/>
                </a:rPr>
                <a:t>response</a:t>
              </a:r>
              <a:endParaRPr b="0" i="0" sz="1700" u="none" cap="none" strike="noStrike">
                <a:solidFill>
                  <a:schemeClr val="dk1"/>
                </a:solidFill>
                <a:latin typeface="Calibri"/>
                <a:ea typeface="Calibri"/>
                <a:cs typeface="Calibri"/>
                <a:sym typeface="Calibri"/>
              </a:endParaRPr>
            </a:p>
          </p:txBody>
        </p:sp>
        <p:sp>
          <p:nvSpPr>
            <p:cNvPr id="287" name="Google Shape;287;p12"/>
            <p:cNvSpPr/>
            <p:nvPr/>
          </p:nvSpPr>
          <p:spPr>
            <a:xfrm>
              <a:off x="6187112" y="4399621"/>
              <a:ext cx="2623800" cy="29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5E4D"/>
                </a:buClr>
                <a:buSzPts val="1400"/>
                <a:buFont typeface="Calibri"/>
                <a:buNone/>
              </a:pPr>
              <a:r>
                <a:rPr b="1" i="1" lang="en-US">
                  <a:solidFill>
                    <a:srgbClr val="C05E4D"/>
                  </a:solidFill>
                  <a:latin typeface="Calibri"/>
                  <a:ea typeface="Calibri"/>
                  <a:cs typeface="Calibri"/>
                  <a:sym typeface="Calibri"/>
                </a:rPr>
                <a:t>Effect Size</a:t>
              </a:r>
              <a:r>
                <a:rPr b="1" i="1" lang="en-US" sz="1400" u="none" cap="none" strike="noStrike">
                  <a:solidFill>
                    <a:srgbClr val="C05E4D"/>
                  </a:solidFill>
                  <a:latin typeface="Calibri"/>
                  <a:ea typeface="Calibri"/>
                  <a:cs typeface="Calibri"/>
                  <a:sym typeface="Calibri"/>
                </a:rPr>
                <a:t> = −0.16</a:t>
              </a:r>
              <a:endParaRPr b="0" i="0" sz="140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0EC"/>
        </a:solidFill>
      </p:bgPr>
    </p:bg>
    <p:spTree>
      <p:nvGrpSpPr>
        <p:cNvPr id="292" name="Shape 292"/>
        <p:cNvGrpSpPr/>
        <p:nvPr/>
      </p:nvGrpSpPr>
      <p:grpSpPr>
        <a:xfrm>
          <a:off x="0" y="0"/>
          <a:ext cx="0" cy="0"/>
          <a:chOff x="0" y="0"/>
          <a:chExt cx="0" cy="0"/>
        </a:xfrm>
      </p:grpSpPr>
      <p:sp>
        <p:nvSpPr>
          <p:cNvPr id="293" name="Google Shape;293;p13"/>
          <p:cNvSpPr/>
          <p:nvPr/>
        </p:nvSpPr>
        <p:spPr>
          <a:xfrm>
            <a:off x="83250" y="1161825"/>
            <a:ext cx="2916600" cy="37074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3"/>
          <p:cNvSpPr/>
          <p:nvPr/>
        </p:nvSpPr>
        <p:spPr>
          <a:xfrm>
            <a:off x="18550" y="35451"/>
            <a:ext cx="9080100" cy="761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3C3C"/>
              </a:buClr>
              <a:buSzPts val="2600"/>
              <a:buFont typeface="Georgia"/>
              <a:buNone/>
            </a:pPr>
            <a:r>
              <a:rPr b="1" i="0" lang="en-US" sz="2800" u="none" cap="none" strike="noStrike">
                <a:solidFill>
                  <a:srgbClr val="1A3C3C"/>
                </a:solidFill>
                <a:latin typeface="Georgia"/>
                <a:ea typeface="Georgia"/>
                <a:cs typeface="Georgia"/>
                <a:sym typeface="Georgia"/>
              </a:rPr>
              <a:t>Finding 3: Structural ≠ functional recovery</a:t>
            </a:r>
            <a:endParaRPr b="0" i="0" sz="2800" u="none" cap="none" strike="noStrike">
              <a:solidFill>
                <a:schemeClr val="dk1"/>
              </a:solidFill>
              <a:latin typeface="Calibri"/>
              <a:ea typeface="Calibri"/>
              <a:cs typeface="Calibri"/>
              <a:sym typeface="Calibri"/>
            </a:endParaRPr>
          </a:p>
        </p:txBody>
      </p:sp>
      <p:sp>
        <p:nvSpPr>
          <p:cNvPr id="295" name="Google Shape;295;p13"/>
          <p:cNvSpPr/>
          <p:nvPr/>
        </p:nvSpPr>
        <p:spPr>
          <a:xfrm>
            <a:off x="126526" y="737539"/>
            <a:ext cx="86109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2D8080"/>
              </a:buClr>
              <a:buSzPts val="1500"/>
              <a:buFont typeface="Calibri"/>
              <a:buNone/>
            </a:pPr>
            <a:r>
              <a:rPr b="0" i="1" lang="en-US" sz="2200" u="none" cap="none" strike="noStrike">
                <a:solidFill>
                  <a:srgbClr val="2D8080"/>
                </a:solidFill>
                <a:latin typeface="Calibri"/>
                <a:ea typeface="Calibri"/>
                <a:cs typeface="Calibri"/>
                <a:sym typeface="Calibri"/>
              </a:rPr>
              <a:t>An improving multimetric index can mask energetic deficit</a:t>
            </a:r>
            <a:endParaRPr b="0" i="0" sz="2200" u="none" cap="none" strike="noStrike">
              <a:solidFill>
                <a:srgbClr val="000000"/>
              </a:solidFill>
              <a:latin typeface="Calibri"/>
              <a:ea typeface="Calibri"/>
              <a:cs typeface="Calibri"/>
              <a:sym typeface="Calibri"/>
            </a:endParaRPr>
          </a:p>
        </p:txBody>
      </p:sp>
      <p:grpSp>
        <p:nvGrpSpPr>
          <p:cNvPr id="296" name="Google Shape;296;p13"/>
          <p:cNvGrpSpPr/>
          <p:nvPr/>
        </p:nvGrpSpPr>
        <p:grpSpPr>
          <a:xfrm>
            <a:off x="3164025" y="1414475"/>
            <a:ext cx="5627400" cy="1476300"/>
            <a:chOff x="3164025" y="1414475"/>
            <a:chExt cx="5627400" cy="1476300"/>
          </a:xfrm>
        </p:grpSpPr>
        <p:sp>
          <p:nvSpPr>
            <p:cNvPr id="297" name="Google Shape;297;p13"/>
            <p:cNvSpPr/>
            <p:nvPr/>
          </p:nvSpPr>
          <p:spPr>
            <a:xfrm>
              <a:off x="3164025" y="1414475"/>
              <a:ext cx="5627400" cy="1476300"/>
            </a:xfrm>
            <a:prstGeom prst="rect">
              <a:avLst/>
            </a:prstGeom>
            <a:solidFill>
              <a:srgbClr val="1A3C3C"/>
            </a:solidFill>
            <a:ln>
              <a:noFill/>
            </a:ln>
            <a:effectLst>
              <a:outerShdw blurRad="88900" rotWithShape="0" algn="bl" dir="8100000" dist="38100">
                <a:srgbClr val="000000">
                  <a:alpha val="2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98" name="Google Shape;298;p13"/>
            <p:cNvSpPr/>
            <p:nvPr/>
          </p:nvSpPr>
          <p:spPr>
            <a:xfrm>
              <a:off x="3164025" y="1414475"/>
              <a:ext cx="70200" cy="1476300"/>
            </a:xfrm>
            <a:prstGeom prst="rect">
              <a:avLst/>
            </a:prstGeom>
            <a:solidFill>
              <a:srgbClr val="3A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99" name="Google Shape;299;p13"/>
            <p:cNvSpPr/>
            <p:nvPr/>
          </p:nvSpPr>
          <p:spPr>
            <a:xfrm>
              <a:off x="3353325" y="1471875"/>
              <a:ext cx="5363400" cy="418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500"/>
                <a:buFont typeface="Georgia"/>
                <a:buNone/>
              </a:pPr>
              <a:r>
                <a:rPr b="1" i="0" lang="en-US" sz="1800" u="none" cap="none" strike="noStrike">
                  <a:solidFill>
                    <a:srgbClr val="3A9F9F"/>
                  </a:solidFill>
                  <a:latin typeface="Georgia"/>
                  <a:ea typeface="Georgia"/>
                  <a:cs typeface="Georgia"/>
                  <a:sym typeface="Georgia"/>
                </a:rPr>
                <a:t>What </a:t>
              </a:r>
              <a:r>
                <a:rPr b="1" lang="en-US" sz="1800">
                  <a:solidFill>
                    <a:srgbClr val="3A9F9F"/>
                  </a:solidFill>
                  <a:latin typeface="Georgia"/>
                  <a:ea typeface="Georgia"/>
                  <a:cs typeface="Georgia"/>
                  <a:sym typeface="Georgia"/>
                </a:rPr>
                <a:t>this means</a:t>
              </a:r>
              <a:endParaRPr b="0" i="0" sz="1800" u="none" cap="none" strike="noStrike">
                <a:solidFill>
                  <a:srgbClr val="000000"/>
                </a:solidFill>
                <a:latin typeface="Calibri"/>
                <a:ea typeface="Calibri"/>
                <a:cs typeface="Calibri"/>
                <a:sym typeface="Calibri"/>
              </a:endParaRPr>
            </a:p>
          </p:txBody>
        </p:sp>
        <p:sp>
          <p:nvSpPr>
            <p:cNvPr id="300" name="Google Shape;300;p13"/>
            <p:cNvSpPr/>
            <p:nvPr/>
          </p:nvSpPr>
          <p:spPr>
            <a:xfrm>
              <a:off x="3353325" y="1889950"/>
              <a:ext cx="5111100" cy="9042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FFFFFF"/>
                </a:buClr>
                <a:buSzPts val="1450"/>
                <a:buFont typeface="Calibri"/>
                <a:buNone/>
              </a:pPr>
              <a:r>
                <a:rPr lang="en-US" sz="1700">
                  <a:solidFill>
                    <a:srgbClr val="FFFFFF"/>
                  </a:solidFill>
                  <a:latin typeface="Calibri"/>
                  <a:ea typeface="Calibri"/>
                  <a:cs typeface="Calibri"/>
                  <a:sym typeface="Calibri"/>
                </a:rPr>
                <a:t>Structural metrics can improve when tolerant or opportunistic taxa recolonize, even if biomass and trophic capacity remain limited</a:t>
              </a:r>
              <a:endParaRPr sz="1700">
                <a:solidFill>
                  <a:srgbClr val="FFFFFF"/>
                </a:solidFill>
                <a:latin typeface="Calibri"/>
                <a:ea typeface="Calibri"/>
                <a:cs typeface="Calibri"/>
                <a:sym typeface="Calibri"/>
              </a:endParaRPr>
            </a:p>
          </p:txBody>
        </p:sp>
      </p:grpSp>
      <p:grpSp>
        <p:nvGrpSpPr>
          <p:cNvPr id="301" name="Google Shape;301;p13"/>
          <p:cNvGrpSpPr/>
          <p:nvPr/>
        </p:nvGrpSpPr>
        <p:grpSpPr>
          <a:xfrm>
            <a:off x="3164026" y="3151775"/>
            <a:ext cx="5759999" cy="1615541"/>
            <a:chOff x="3164025" y="3151818"/>
            <a:chExt cx="5759999" cy="1307707"/>
          </a:xfrm>
        </p:grpSpPr>
        <p:sp>
          <p:nvSpPr>
            <p:cNvPr id="302" name="Google Shape;302;p13"/>
            <p:cNvSpPr/>
            <p:nvPr/>
          </p:nvSpPr>
          <p:spPr>
            <a:xfrm>
              <a:off x="3164025" y="3151825"/>
              <a:ext cx="5627400" cy="1307700"/>
            </a:xfrm>
            <a:prstGeom prst="rect">
              <a:avLst/>
            </a:prstGeom>
            <a:solidFill>
              <a:srgbClr val="1A3C3C"/>
            </a:solidFill>
            <a:ln>
              <a:noFill/>
            </a:ln>
            <a:effectLst>
              <a:outerShdw blurRad="88900" rotWithShape="0" algn="bl" dir="8100000" dist="38100">
                <a:srgbClr val="000000">
                  <a:alpha val="2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303" name="Google Shape;303;p13"/>
            <p:cNvSpPr/>
            <p:nvPr/>
          </p:nvSpPr>
          <p:spPr>
            <a:xfrm>
              <a:off x="3164025" y="3151825"/>
              <a:ext cx="74400" cy="1307700"/>
            </a:xfrm>
            <a:prstGeom prst="rect">
              <a:avLst/>
            </a:prstGeom>
            <a:solidFill>
              <a:srgbClr val="D480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304" name="Google Shape;304;p13"/>
            <p:cNvSpPr/>
            <p:nvPr/>
          </p:nvSpPr>
          <p:spPr>
            <a:xfrm>
              <a:off x="3353324" y="3151818"/>
              <a:ext cx="5570700" cy="33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500"/>
                <a:buFont typeface="Georgia"/>
                <a:buNone/>
              </a:pPr>
              <a:r>
                <a:rPr b="1" lang="en-US" sz="1800">
                  <a:solidFill>
                    <a:srgbClr val="D4806F"/>
                  </a:solidFill>
                  <a:latin typeface="Georgia"/>
                  <a:ea typeface="Georgia"/>
                  <a:cs typeface="Georgia"/>
                  <a:sym typeface="Georgia"/>
                </a:rPr>
                <a:t>Why pair structure and function?</a:t>
              </a:r>
              <a:endParaRPr b="0" i="0" sz="1800" u="none" cap="none" strike="noStrike">
                <a:solidFill>
                  <a:srgbClr val="000000"/>
                </a:solidFill>
                <a:latin typeface="Calibri"/>
                <a:ea typeface="Calibri"/>
                <a:cs typeface="Calibri"/>
                <a:sym typeface="Calibri"/>
              </a:endParaRPr>
            </a:p>
          </p:txBody>
        </p:sp>
        <p:sp>
          <p:nvSpPr>
            <p:cNvPr id="305" name="Google Shape;305;p13"/>
            <p:cNvSpPr/>
            <p:nvPr/>
          </p:nvSpPr>
          <p:spPr>
            <a:xfrm>
              <a:off x="3353324" y="3489928"/>
              <a:ext cx="5384100" cy="898800"/>
            </a:xfrm>
            <a:prstGeom prst="rect">
              <a:avLst/>
            </a:prstGeom>
            <a:noFill/>
            <a:ln>
              <a:noFill/>
            </a:ln>
          </p:spPr>
          <p:txBody>
            <a:bodyPr anchorCtr="0" anchor="ctr" bIns="0" lIns="0" spcFirstLastPara="1" rIns="0" wrap="square" tIns="0">
              <a:noAutofit/>
            </a:bodyPr>
            <a:lstStyle/>
            <a:p>
              <a:pPr indent="0" lvl="0" marL="0" marR="0" rtl="0" algn="l">
                <a:lnSpc>
                  <a:spcPct val="110000"/>
                </a:lnSpc>
                <a:spcBef>
                  <a:spcPts val="0"/>
                </a:spcBef>
                <a:spcAft>
                  <a:spcPts val="0"/>
                </a:spcAft>
                <a:buClr>
                  <a:srgbClr val="FFFFFF"/>
                </a:buClr>
                <a:buSzPts val="1500"/>
                <a:buFont typeface="Calibri"/>
                <a:buNone/>
              </a:pPr>
              <a:r>
                <a:rPr lang="en-US" sz="1700">
                  <a:solidFill>
                    <a:srgbClr val="FFFFFF"/>
                  </a:solidFill>
                  <a:latin typeface="Calibri"/>
                  <a:ea typeface="Calibri"/>
                  <a:cs typeface="Calibri"/>
                  <a:sym typeface="Calibri"/>
                </a:rPr>
                <a:t>Structural metrics -&gt; rapid compositional turnover</a:t>
              </a:r>
              <a:endParaRPr sz="1700">
                <a:solidFill>
                  <a:srgbClr val="FFFFFF"/>
                </a:solidFill>
                <a:latin typeface="Calibri"/>
                <a:ea typeface="Calibri"/>
                <a:cs typeface="Calibri"/>
                <a:sym typeface="Calibri"/>
              </a:endParaRPr>
            </a:p>
            <a:p>
              <a:pPr indent="0" lvl="0" marL="0" marR="0" rtl="0" algn="l">
                <a:lnSpc>
                  <a:spcPct val="110000"/>
                </a:lnSpc>
                <a:spcBef>
                  <a:spcPts val="0"/>
                </a:spcBef>
                <a:spcAft>
                  <a:spcPts val="0"/>
                </a:spcAft>
                <a:buClr>
                  <a:srgbClr val="FFFFFF"/>
                </a:buClr>
                <a:buSzPts val="1500"/>
                <a:buFont typeface="Calibri"/>
                <a:buNone/>
              </a:pPr>
              <a:r>
                <a:rPr lang="en-US" sz="1700">
                  <a:solidFill>
                    <a:srgbClr val="FFFFFF"/>
                  </a:solidFill>
                  <a:latin typeface="Calibri"/>
                  <a:ea typeface="Calibri"/>
                  <a:cs typeface="Calibri"/>
                  <a:sym typeface="Calibri"/>
                </a:rPr>
                <a:t>Functional metrics -&gt; energy flow &amp; production</a:t>
              </a:r>
              <a:endParaRPr sz="1700">
                <a:solidFill>
                  <a:srgbClr val="FFFFFF"/>
                </a:solidFill>
                <a:latin typeface="Calibri"/>
                <a:ea typeface="Calibri"/>
                <a:cs typeface="Calibri"/>
                <a:sym typeface="Calibri"/>
              </a:endParaRPr>
            </a:p>
            <a:p>
              <a:pPr indent="0" lvl="0" marL="0" marR="0" rtl="0" algn="l">
                <a:lnSpc>
                  <a:spcPct val="110000"/>
                </a:lnSpc>
                <a:spcBef>
                  <a:spcPts val="0"/>
                </a:spcBef>
                <a:spcAft>
                  <a:spcPts val="0"/>
                </a:spcAft>
                <a:buClr>
                  <a:srgbClr val="FFFFFF"/>
                </a:buClr>
                <a:buSzPts val="1500"/>
                <a:buFont typeface="Calibri"/>
                <a:buNone/>
              </a:pPr>
              <a:r>
                <a:rPr lang="en-US" sz="1700">
                  <a:solidFill>
                    <a:srgbClr val="FFFFFF"/>
                  </a:solidFill>
                  <a:latin typeface="Calibri"/>
                  <a:ea typeface="Calibri"/>
                  <a:cs typeface="Calibri"/>
                  <a:sym typeface="Calibri"/>
                </a:rPr>
                <a:t>Together, they separate compositional gains from process-level recovery</a:t>
              </a:r>
              <a:endParaRPr sz="1700">
                <a:solidFill>
                  <a:srgbClr val="FFFFFF"/>
                </a:solidFill>
                <a:latin typeface="Calibri"/>
                <a:ea typeface="Calibri"/>
                <a:cs typeface="Calibri"/>
                <a:sym typeface="Calibri"/>
              </a:endParaRPr>
            </a:p>
          </p:txBody>
        </p:sp>
      </p:grpSp>
      <p:pic>
        <p:nvPicPr>
          <p:cNvPr id="306" name="Google Shape;306;p13"/>
          <p:cNvPicPr preferRelativeResize="0"/>
          <p:nvPr/>
        </p:nvPicPr>
        <p:blipFill rotWithShape="1">
          <a:blip r:embed="rId3">
            <a:alphaModFix/>
          </a:blip>
          <a:srcRect b="0" l="0" r="0" t="0"/>
          <a:stretch/>
        </p:blipFill>
        <p:spPr>
          <a:xfrm>
            <a:off x="83250" y="1161826"/>
            <a:ext cx="2916599" cy="3701835"/>
          </a:xfrm>
          <a:prstGeom prst="rect">
            <a:avLst/>
          </a:prstGeom>
          <a:noFill/>
          <a:ln>
            <a:noFill/>
          </a:ln>
        </p:spPr>
      </p:pic>
      <p:grpSp>
        <p:nvGrpSpPr>
          <p:cNvPr id="307" name="Google Shape;307;p13"/>
          <p:cNvGrpSpPr/>
          <p:nvPr/>
        </p:nvGrpSpPr>
        <p:grpSpPr>
          <a:xfrm>
            <a:off x="216350" y="4850997"/>
            <a:ext cx="8828122" cy="292508"/>
            <a:chOff x="216350" y="4850997"/>
            <a:chExt cx="8828122" cy="292508"/>
          </a:xfrm>
        </p:grpSpPr>
        <p:sp>
          <p:nvSpPr>
            <p:cNvPr id="308" name="Google Shape;308;p13"/>
            <p:cNvSpPr/>
            <p:nvPr/>
          </p:nvSpPr>
          <p:spPr>
            <a:xfrm>
              <a:off x="216350" y="4850997"/>
              <a:ext cx="7846800" cy="292500"/>
            </a:xfrm>
            <a:prstGeom prst="rect">
              <a:avLst/>
            </a:prstGeom>
            <a:noFill/>
            <a:ln>
              <a:noFill/>
            </a:ln>
          </p:spPr>
          <p:txBody>
            <a:bodyPr anchorCtr="0" anchor="ctr" bIns="0" lIns="0" spcFirstLastPara="1" rIns="0" wrap="square" tIns="0">
              <a:noAutofit/>
            </a:bodyPr>
            <a:lstStyle/>
            <a:p>
              <a:pPr indent="0" lvl="0" marL="0" marR="0" rtl="0" algn="l">
                <a:lnSpc>
                  <a:spcPct val="105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[1] Sabat-Bonilla et al. 2026 Figure 5</a:t>
              </a:r>
              <a:endParaRPr i="1">
                <a:solidFill>
                  <a:srgbClr val="A7C2C2"/>
                </a:solidFill>
                <a:latin typeface="Calibri"/>
                <a:ea typeface="Calibri"/>
                <a:cs typeface="Calibri"/>
                <a:sym typeface="Calibri"/>
              </a:endParaRPr>
            </a:p>
          </p:txBody>
        </p:sp>
        <p:sp>
          <p:nvSpPr>
            <p:cNvPr id="309" name="Google Shape;309;p13"/>
            <p:cNvSpPr/>
            <p:nvPr/>
          </p:nvSpPr>
          <p:spPr>
            <a:xfrm>
              <a:off x="8289972"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10</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314" name="Shape 314"/>
        <p:cNvGrpSpPr/>
        <p:nvPr/>
      </p:nvGrpSpPr>
      <p:grpSpPr>
        <a:xfrm>
          <a:off x="0" y="0"/>
          <a:ext cx="0" cy="0"/>
          <a:chOff x="0" y="0"/>
          <a:chExt cx="0" cy="0"/>
        </a:xfrm>
      </p:grpSpPr>
      <p:sp>
        <p:nvSpPr>
          <p:cNvPr id="315" name="Google Shape;315;p14"/>
          <p:cNvSpPr/>
          <p:nvPr/>
        </p:nvSpPr>
        <p:spPr>
          <a:xfrm>
            <a:off x="425196" y="205740"/>
            <a:ext cx="8291400" cy="6516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FFFFFF"/>
              </a:buClr>
              <a:buSzPts val="2300"/>
              <a:buFont typeface="Georgia"/>
              <a:buNone/>
            </a:pPr>
            <a:r>
              <a:rPr b="1" i="0" lang="en-US" sz="3000" u="none" cap="none" strike="noStrike">
                <a:solidFill>
                  <a:srgbClr val="FFFFFF"/>
                </a:solidFill>
                <a:latin typeface="Georgia"/>
                <a:ea typeface="Georgia"/>
                <a:cs typeface="Georgia"/>
                <a:sym typeface="Georgia"/>
              </a:rPr>
              <a:t>How far this evidence reaches</a:t>
            </a:r>
            <a:endParaRPr b="0" i="0" sz="3000" u="none" cap="none" strike="noStrike">
              <a:solidFill>
                <a:schemeClr val="dk1"/>
              </a:solidFill>
              <a:latin typeface="Calibri"/>
              <a:ea typeface="Calibri"/>
              <a:cs typeface="Calibri"/>
              <a:sym typeface="Calibri"/>
            </a:endParaRPr>
          </a:p>
        </p:txBody>
      </p:sp>
      <p:sp>
        <p:nvSpPr>
          <p:cNvPr id="316" name="Google Shape;316;p14"/>
          <p:cNvSpPr/>
          <p:nvPr/>
        </p:nvSpPr>
        <p:spPr>
          <a:xfrm>
            <a:off x="312032" y="858941"/>
            <a:ext cx="8463600" cy="684000"/>
          </a:xfrm>
          <a:prstGeom prst="rect">
            <a:avLst/>
          </a:prstGeom>
          <a:solidFill>
            <a:srgbClr val="24544F"/>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17" name="Google Shape;317;p14"/>
          <p:cNvSpPr/>
          <p:nvPr/>
        </p:nvSpPr>
        <p:spPr>
          <a:xfrm>
            <a:off x="312032" y="858941"/>
            <a:ext cx="76800" cy="684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18" name="Google Shape;318;p14"/>
          <p:cNvSpPr/>
          <p:nvPr/>
        </p:nvSpPr>
        <p:spPr>
          <a:xfrm>
            <a:off x="536045" y="858941"/>
            <a:ext cx="25905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1700" u="none" cap="none" strike="noStrike">
                <a:solidFill>
                  <a:srgbClr val="3A9F9F"/>
                </a:solidFill>
                <a:latin typeface="Georgia"/>
                <a:ea typeface="Georgia"/>
                <a:cs typeface="Georgia"/>
                <a:sym typeface="Georgia"/>
              </a:rPr>
              <a:t>Modest replication</a:t>
            </a:r>
            <a:endParaRPr b="0" i="0" sz="1700" u="none" cap="none" strike="noStrike">
              <a:solidFill>
                <a:schemeClr val="dk1"/>
              </a:solidFill>
              <a:latin typeface="Calibri"/>
              <a:ea typeface="Calibri"/>
              <a:cs typeface="Calibri"/>
              <a:sym typeface="Calibri"/>
            </a:endParaRPr>
          </a:p>
        </p:txBody>
      </p:sp>
      <p:sp>
        <p:nvSpPr>
          <p:cNvPr id="319" name="Google Shape;319;p14"/>
          <p:cNvSpPr/>
          <p:nvPr/>
        </p:nvSpPr>
        <p:spPr>
          <a:xfrm>
            <a:off x="3182200" y="858941"/>
            <a:ext cx="53832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29 studies; a small, region-skewed sample likely inflates the share of ‘no-response’ outcomes</a:t>
            </a:r>
            <a:endParaRPr b="0" i="0" sz="1700" u="none" cap="none" strike="noStrike">
              <a:solidFill>
                <a:schemeClr val="dk1"/>
              </a:solidFill>
              <a:latin typeface="Calibri"/>
              <a:ea typeface="Calibri"/>
              <a:cs typeface="Calibri"/>
              <a:sym typeface="Calibri"/>
            </a:endParaRPr>
          </a:p>
        </p:txBody>
      </p:sp>
      <p:sp>
        <p:nvSpPr>
          <p:cNvPr id="320" name="Google Shape;320;p14"/>
          <p:cNvSpPr/>
          <p:nvPr/>
        </p:nvSpPr>
        <p:spPr>
          <a:xfrm>
            <a:off x="312032" y="1638554"/>
            <a:ext cx="8463600" cy="6840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21" name="Google Shape;321;p14"/>
          <p:cNvSpPr/>
          <p:nvPr/>
        </p:nvSpPr>
        <p:spPr>
          <a:xfrm>
            <a:off x="312032" y="1638554"/>
            <a:ext cx="76800" cy="684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22" name="Google Shape;322;p14"/>
          <p:cNvSpPr/>
          <p:nvPr/>
        </p:nvSpPr>
        <p:spPr>
          <a:xfrm>
            <a:off x="536045" y="1638554"/>
            <a:ext cx="25905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1700" u="none" cap="none" strike="noStrike">
                <a:solidFill>
                  <a:srgbClr val="3A9F9F"/>
                </a:solidFill>
                <a:latin typeface="Georgia"/>
                <a:ea typeface="Georgia"/>
                <a:cs typeface="Georgia"/>
                <a:sym typeface="Georgia"/>
              </a:rPr>
              <a:t>Region skew</a:t>
            </a:r>
            <a:endParaRPr b="0" i="0" sz="1700" u="none" cap="none" strike="noStrike">
              <a:solidFill>
                <a:schemeClr val="dk1"/>
              </a:solidFill>
              <a:latin typeface="Calibri"/>
              <a:ea typeface="Calibri"/>
              <a:cs typeface="Calibri"/>
              <a:sym typeface="Calibri"/>
            </a:endParaRPr>
          </a:p>
        </p:txBody>
      </p:sp>
      <p:sp>
        <p:nvSpPr>
          <p:cNvPr id="323" name="Google Shape;323;p14"/>
          <p:cNvSpPr/>
          <p:nvPr/>
        </p:nvSpPr>
        <p:spPr>
          <a:xfrm>
            <a:off x="3182200" y="1638554"/>
            <a:ext cx="53832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Piedmont over-represented (48%); Coastal Plain under-represented (15%) despite hosting the most MPs</a:t>
            </a:r>
            <a:endParaRPr b="0" i="0" sz="1700" u="none" cap="none" strike="noStrike">
              <a:solidFill>
                <a:schemeClr val="dk1"/>
              </a:solidFill>
              <a:latin typeface="Calibri"/>
              <a:ea typeface="Calibri"/>
              <a:cs typeface="Calibri"/>
              <a:sym typeface="Calibri"/>
            </a:endParaRPr>
          </a:p>
        </p:txBody>
      </p:sp>
      <p:sp>
        <p:nvSpPr>
          <p:cNvPr id="324" name="Google Shape;324;p14"/>
          <p:cNvSpPr/>
          <p:nvPr/>
        </p:nvSpPr>
        <p:spPr>
          <a:xfrm>
            <a:off x="312032" y="2418167"/>
            <a:ext cx="8463600" cy="684000"/>
          </a:xfrm>
          <a:prstGeom prst="rect">
            <a:avLst/>
          </a:prstGeom>
          <a:solidFill>
            <a:srgbClr val="24544F"/>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25" name="Google Shape;325;p14"/>
          <p:cNvSpPr/>
          <p:nvPr/>
        </p:nvSpPr>
        <p:spPr>
          <a:xfrm>
            <a:off x="312032" y="2418167"/>
            <a:ext cx="76800" cy="684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26" name="Google Shape;326;p14"/>
          <p:cNvSpPr/>
          <p:nvPr/>
        </p:nvSpPr>
        <p:spPr>
          <a:xfrm>
            <a:off x="536045" y="2418167"/>
            <a:ext cx="25905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1700" u="none" cap="none" strike="noStrike">
                <a:solidFill>
                  <a:srgbClr val="3A9F9F"/>
                </a:solidFill>
                <a:latin typeface="Georgia"/>
                <a:ea typeface="Georgia"/>
                <a:cs typeface="Georgia"/>
                <a:sym typeface="Georgia"/>
              </a:rPr>
              <a:t>Short monitoring windows</a:t>
            </a:r>
            <a:endParaRPr b="0" i="0" sz="1700" u="none" cap="none" strike="noStrike">
              <a:solidFill>
                <a:schemeClr val="dk1"/>
              </a:solidFill>
              <a:latin typeface="Calibri"/>
              <a:ea typeface="Calibri"/>
              <a:cs typeface="Calibri"/>
              <a:sym typeface="Calibri"/>
            </a:endParaRPr>
          </a:p>
        </p:txBody>
      </p:sp>
      <p:sp>
        <p:nvSpPr>
          <p:cNvPr id="327" name="Google Shape;327;p14"/>
          <p:cNvSpPr/>
          <p:nvPr/>
        </p:nvSpPr>
        <p:spPr>
          <a:xfrm>
            <a:off x="3182200" y="2418167"/>
            <a:ext cx="53832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Most studies ≤3 yr post-implementation; functional recovery typically lags this window</a:t>
            </a:r>
            <a:endParaRPr b="0" i="0" sz="1700" u="none" cap="none" strike="noStrike">
              <a:solidFill>
                <a:schemeClr val="dk1"/>
              </a:solidFill>
              <a:latin typeface="Calibri"/>
              <a:ea typeface="Calibri"/>
              <a:cs typeface="Calibri"/>
              <a:sym typeface="Calibri"/>
            </a:endParaRPr>
          </a:p>
        </p:txBody>
      </p:sp>
      <p:sp>
        <p:nvSpPr>
          <p:cNvPr id="328" name="Google Shape;328;p14"/>
          <p:cNvSpPr/>
          <p:nvPr/>
        </p:nvSpPr>
        <p:spPr>
          <a:xfrm>
            <a:off x="312032" y="3197780"/>
            <a:ext cx="8463600" cy="6840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29" name="Google Shape;329;p14"/>
          <p:cNvSpPr/>
          <p:nvPr/>
        </p:nvSpPr>
        <p:spPr>
          <a:xfrm>
            <a:off x="312032" y="3197780"/>
            <a:ext cx="76800" cy="684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30" name="Google Shape;330;p14"/>
          <p:cNvSpPr/>
          <p:nvPr/>
        </p:nvSpPr>
        <p:spPr>
          <a:xfrm>
            <a:off x="536045" y="3197780"/>
            <a:ext cx="25905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1700" u="none" cap="none" strike="noStrike">
                <a:solidFill>
                  <a:srgbClr val="3A9F9F"/>
                </a:solidFill>
                <a:latin typeface="Georgia"/>
                <a:ea typeface="Georgia"/>
                <a:cs typeface="Georgia"/>
                <a:sym typeface="Georgia"/>
              </a:rPr>
              <a:t>Strict inclusion criteria</a:t>
            </a:r>
            <a:endParaRPr b="0" i="0" sz="1700" u="none" cap="none" strike="noStrike">
              <a:solidFill>
                <a:schemeClr val="dk1"/>
              </a:solidFill>
              <a:latin typeface="Calibri"/>
              <a:ea typeface="Calibri"/>
              <a:cs typeface="Calibri"/>
              <a:sym typeface="Calibri"/>
            </a:endParaRPr>
          </a:p>
        </p:txBody>
      </p:sp>
      <p:sp>
        <p:nvSpPr>
          <p:cNvPr id="331" name="Google Shape;331;p14"/>
          <p:cNvSpPr/>
          <p:nvPr/>
        </p:nvSpPr>
        <p:spPr>
          <a:xfrm>
            <a:off x="3182200" y="3197780"/>
            <a:ext cx="53832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BACI requirements excluded grey literature &amp; shorter studies that may carry signal</a:t>
            </a:r>
            <a:endParaRPr b="0" i="0" sz="1700" u="none" cap="none" strike="noStrike">
              <a:solidFill>
                <a:schemeClr val="dk1"/>
              </a:solidFill>
              <a:latin typeface="Calibri"/>
              <a:ea typeface="Calibri"/>
              <a:cs typeface="Calibri"/>
              <a:sym typeface="Calibri"/>
            </a:endParaRPr>
          </a:p>
        </p:txBody>
      </p:sp>
      <p:sp>
        <p:nvSpPr>
          <p:cNvPr id="332" name="Google Shape;332;p14"/>
          <p:cNvSpPr/>
          <p:nvPr/>
        </p:nvSpPr>
        <p:spPr>
          <a:xfrm>
            <a:off x="312032" y="3977394"/>
            <a:ext cx="8463600" cy="684000"/>
          </a:xfrm>
          <a:prstGeom prst="rect">
            <a:avLst/>
          </a:prstGeom>
          <a:solidFill>
            <a:srgbClr val="24544F"/>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33" name="Google Shape;333;p14"/>
          <p:cNvSpPr/>
          <p:nvPr/>
        </p:nvSpPr>
        <p:spPr>
          <a:xfrm>
            <a:off x="312032" y="3977394"/>
            <a:ext cx="76800" cy="684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700" u="none" cap="none" strike="noStrike">
              <a:solidFill>
                <a:srgbClr val="000000"/>
              </a:solidFill>
              <a:latin typeface="Arial"/>
              <a:ea typeface="Arial"/>
              <a:cs typeface="Arial"/>
              <a:sym typeface="Arial"/>
            </a:endParaRPr>
          </a:p>
        </p:txBody>
      </p:sp>
      <p:sp>
        <p:nvSpPr>
          <p:cNvPr id="334" name="Google Shape;334;p14"/>
          <p:cNvSpPr/>
          <p:nvPr/>
        </p:nvSpPr>
        <p:spPr>
          <a:xfrm>
            <a:off x="536045" y="3977394"/>
            <a:ext cx="25905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1700" u="none" cap="none" strike="noStrike">
                <a:solidFill>
                  <a:srgbClr val="3A9F9F"/>
                </a:solidFill>
                <a:latin typeface="Georgia"/>
                <a:ea typeface="Georgia"/>
                <a:cs typeface="Georgia"/>
                <a:sym typeface="Georgia"/>
              </a:rPr>
              <a:t>Design heterogeneity</a:t>
            </a:r>
            <a:endParaRPr b="0" i="0" sz="1700" u="none" cap="none" strike="noStrike">
              <a:solidFill>
                <a:schemeClr val="dk1"/>
              </a:solidFill>
              <a:latin typeface="Calibri"/>
              <a:ea typeface="Calibri"/>
              <a:cs typeface="Calibri"/>
              <a:sym typeface="Calibri"/>
            </a:endParaRPr>
          </a:p>
        </p:txBody>
      </p:sp>
      <p:sp>
        <p:nvSpPr>
          <p:cNvPr id="335" name="Google Shape;335;p14"/>
          <p:cNvSpPr/>
          <p:nvPr/>
        </p:nvSpPr>
        <p:spPr>
          <a:xfrm>
            <a:off x="3182200" y="3977394"/>
            <a:ext cx="5383200" cy="684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Reach lengths &amp; protocols varied; effect-size standardization mitigates but doesn't eliminate</a:t>
            </a:r>
            <a:endParaRPr b="0" i="0" sz="1700" u="none" cap="none" strike="noStrike">
              <a:solidFill>
                <a:schemeClr val="dk1"/>
              </a:solidFill>
              <a:latin typeface="Calibri"/>
              <a:ea typeface="Calibri"/>
              <a:cs typeface="Calibri"/>
              <a:sym typeface="Calibri"/>
            </a:endParaRPr>
          </a:p>
        </p:txBody>
      </p:sp>
      <p:grpSp>
        <p:nvGrpSpPr>
          <p:cNvPr id="336" name="Google Shape;336;p14"/>
          <p:cNvGrpSpPr/>
          <p:nvPr/>
        </p:nvGrpSpPr>
        <p:grpSpPr>
          <a:xfrm>
            <a:off x="216350" y="4850997"/>
            <a:ext cx="8828122" cy="292508"/>
            <a:chOff x="216350" y="4850997"/>
            <a:chExt cx="8828122" cy="292508"/>
          </a:xfrm>
        </p:grpSpPr>
        <p:sp>
          <p:nvSpPr>
            <p:cNvPr id="337" name="Google Shape;337;p14"/>
            <p:cNvSpPr/>
            <p:nvPr/>
          </p:nvSpPr>
          <p:spPr>
            <a:xfrm>
              <a:off x="216350" y="4850997"/>
              <a:ext cx="7846800" cy="292500"/>
            </a:xfrm>
            <a:prstGeom prst="rect">
              <a:avLst/>
            </a:prstGeom>
            <a:noFill/>
            <a:ln>
              <a:noFill/>
            </a:ln>
          </p:spPr>
          <p:txBody>
            <a:bodyPr anchorCtr="0" anchor="ctr" bIns="0" lIns="0" spcFirstLastPara="1" rIns="0" wrap="square" tIns="0">
              <a:noAutofit/>
            </a:bodyPr>
            <a:lstStyle/>
            <a:p>
              <a:pPr indent="0" lvl="0" marL="0" marR="0" rtl="0" algn="l">
                <a:lnSpc>
                  <a:spcPct val="105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[1] Sabat-Bonilla et al. 2026</a:t>
              </a:r>
              <a:endParaRPr i="1">
                <a:solidFill>
                  <a:srgbClr val="A7C2C2"/>
                </a:solidFill>
                <a:latin typeface="Calibri"/>
                <a:ea typeface="Calibri"/>
                <a:cs typeface="Calibri"/>
                <a:sym typeface="Calibri"/>
              </a:endParaRPr>
            </a:p>
          </p:txBody>
        </p:sp>
        <p:sp>
          <p:nvSpPr>
            <p:cNvPr id="338" name="Google Shape;338;p14"/>
            <p:cNvSpPr/>
            <p:nvPr/>
          </p:nvSpPr>
          <p:spPr>
            <a:xfrm>
              <a:off x="8289972"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11</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343" name="Shape 343"/>
        <p:cNvGrpSpPr/>
        <p:nvPr/>
      </p:nvGrpSpPr>
      <p:grpSpPr>
        <a:xfrm>
          <a:off x="0" y="0"/>
          <a:ext cx="0" cy="0"/>
          <a:chOff x="0" y="0"/>
          <a:chExt cx="0" cy="0"/>
        </a:xfrm>
      </p:grpSpPr>
      <p:sp>
        <p:nvSpPr>
          <p:cNvPr id="344" name="Google Shape;344;p15"/>
          <p:cNvSpPr/>
          <p:nvPr/>
        </p:nvSpPr>
        <p:spPr>
          <a:xfrm>
            <a:off x="265650" y="54375"/>
            <a:ext cx="8612700" cy="741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Georgia"/>
              <a:buNone/>
            </a:pPr>
            <a:r>
              <a:rPr b="1" i="0" lang="en-US" sz="2800" u="none" cap="none" strike="noStrike">
                <a:solidFill>
                  <a:srgbClr val="FFFFFF"/>
                </a:solidFill>
                <a:latin typeface="Georgia"/>
                <a:ea typeface="Georgia"/>
                <a:cs typeface="Georgia"/>
                <a:sym typeface="Georgia"/>
              </a:rPr>
              <a:t>A way to read the practice→response chain</a:t>
            </a:r>
            <a:endParaRPr b="0" i="0" sz="2800" u="none" cap="none" strike="noStrike">
              <a:solidFill>
                <a:schemeClr val="dk1"/>
              </a:solidFill>
              <a:latin typeface="Calibri"/>
              <a:ea typeface="Calibri"/>
              <a:cs typeface="Calibri"/>
              <a:sym typeface="Calibri"/>
            </a:endParaRPr>
          </a:p>
        </p:txBody>
      </p:sp>
      <p:sp>
        <p:nvSpPr>
          <p:cNvPr id="345" name="Google Shape;345;p15"/>
          <p:cNvSpPr/>
          <p:nvPr/>
        </p:nvSpPr>
        <p:spPr>
          <a:xfrm>
            <a:off x="293129" y="768818"/>
            <a:ext cx="8229600" cy="480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1500"/>
              <a:buFont typeface="Calibri"/>
              <a:buNone/>
            </a:pPr>
            <a:r>
              <a:rPr b="0" i="1" lang="en-US" sz="2100" u="none" cap="none" strike="noStrike">
                <a:solidFill>
                  <a:srgbClr val="A0BBBB"/>
                </a:solidFill>
                <a:latin typeface="Calibri"/>
                <a:ea typeface="Calibri"/>
                <a:cs typeface="Calibri"/>
                <a:sym typeface="Calibri"/>
              </a:rPr>
              <a:t>Two pathways from practice to biological response</a:t>
            </a:r>
            <a:endParaRPr b="0" i="0" sz="2100" u="none" cap="none" strike="noStrike">
              <a:solidFill>
                <a:schemeClr val="dk1"/>
              </a:solidFill>
              <a:latin typeface="Calibri"/>
              <a:ea typeface="Calibri"/>
              <a:cs typeface="Calibri"/>
              <a:sym typeface="Calibri"/>
            </a:endParaRPr>
          </a:p>
        </p:txBody>
      </p:sp>
      <p:grpSp>
        <p:nvGrpSpPr>
          <p:cNvPr id="346" name="Google Shape;346;p15"/>
          <p:cNvGrpSpPr/>
          <p:nvPr/>
        </p:nvGrpSpPr>
        <p:grpSpPr>
          <a:xfrm>
            <a:off x="338100" y="1306980"/>
            <a:ext cx="8185538" cy="1120376"/>
            <a:chOff x="338100" y="1306980"/>
            <a:chExt cx="8185538" cy="1120376"/>
          </a:xfrm>
        </p:grpSpPr>
        <p:sp>
          <p:nvSpPr>
            <p:cNvPr id="347" name="Google Shape;347;p15"/>
            <p:cNvSpPr/>
            <p:nvPr/>
          </p:nvSpPr>
          <p:spPr>
            <a:xfrm>
              <a:off x="338100" y="1306980"/>
              <a:ext cx="4281000" cy="388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1600"/>
                <a:buFont typeface="Georgia"/>
                <a:buNone/>
              </a:pPr>
              <a:r>
                <a:rPr b="0" i="0" lang="en-US" sz="2000" u="none" cap="none" strike="noStrike">
                  <a:solidFill>
                    <a:srgbClr val="A0BBBB"/>
                  </a:solidFill>
                  <a:latin typeface="Georgia"/>
                  <a:ea typeface="Georgia"/>
                  <a:cs typeface="Georgia"/>
                  <a:sym typeface="Georgia"/>
                </a:rPr>
                <a:t>No-</a:t>
              </a:r>
              <a:r>
                <a:rPr lang="en-US" sz="2000">
                  <a:solidFill>
                    <a:srgbClr val="A0BBBB"/>
                  </a:solidFill>
                  <a:latin typeface="Georgia"/>
                  <a:ea typeface="Georgia"/>
                  <a:cs typeface="Georgia"/>
                  <a:sym typeface="Georgia"/>
                </a:rPr>
                <a:t>management practice</a:t>
              </a:r>
              <a:r>
                <a:rPr b="0" i="0" lang="en-US" sz="2000" u="none" cap="none" strike="noStrike">
                  <a:solidFill>
                    <a:srgbClr val="A0BBBB"/>
                  </a:solidFill>
                  <a:latin typeface="Georgia"/>
                  <a:ea typeface="Georgia"/>
                  <a:cs typeface="Georgia"/>
                  <a:sym typeface="Georgia"/>
                </a:rPr>
                <a:t> pathway</a:t>
              </a:r>
              <a:endParaRPr b="0" i="0" sz="2000" u="none" cap="none" strike="noStrike">
                <a:solidFill>
                  <a:schemeClr val="dk1"/>
                </a:solidFill>
                <a:latin typeface="Calibri"/>
                <a:ea typeface="Calibri"/>
                <a:cs typeface="Calibri"/>
                <a:sym typeface="Calibri"/>
              </a:endParaRPr>
            </a:p>
          </p:txBody>
        </p:sp>
        <p:sp>
          <p:nvSpPr>
            <p:cNvPr id="348" name="Google Shape;348;p15"/>
            <p:cNvSpPr/>
            <p:nvPr/>
          </p:nvSpPr>
          <p:spPr>
            <a:xfrm>
              <a:off x="338100" y="1787157"/>
              <a:ext cx="16935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49" name="Google Shape;349;p15"/>
            <p:cNvSpPr/>
            <p:nvPr/>
          </p:nvSpPr>
          <p:spPr>
            <a:xfrm>
              <a:off x="338100" y="1787157"/>
              <a:ext cx="16935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Stressors</a:t>
              </a:r>
              <a:endParaRPr b="0" i="0" sz="1700" u="none" cap="none" strike="noStrike">
                <a:solidFill>
                  <a:schemeClr val="dk1"/>
                </a:solidFill>
                <a:latin typeface="Calibri"/>
                <a:ea typeface="Calibri"/>
                <a:cs typeface="Calibri"/>
                <a:sym typeface="Calibri"/>
              </a:endParaRPr>
            </a:p>
          </p:txBody>
        </p:sp>
        <p:sp>
          <p:nvSpPr>
            <p:cNvPr id="350" name="Google Shape;350;p15"/>
            <p:cNvSpPr/>
            <p:nvPr/>
          </p:nvSpPr>
          <p:spPr>
            <a:xfrm>
              <a:off x="2078719" y="1787157"/>
              <a:ext cx="3765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0BBBB"/>
                </a:buClr>
                <a:buSzPts val="2200"/>
                <a:buFont typeface="Calibri"/>
                <a:buNone/>
              </a:pPr>
              <a:r>
                <a:rPr b="0" i="0" lang="en-US" sz="2600" u="none" cap="none" strike="noStrike">
                  <a:solidFill>
                    <a:srgbClr val="A0BBBB"/>
                  </a:solidFill>
                  <a:latin typeface="Calibri"/>
                  <a:ea typeface="Calibri"/>
                  <a:cs typeface="Calibri"/>
                  <a:sym typeface="Calibri"/>
                </a:rPr>
                <a:t>›</a:t>
              </a:r>
              <a:endParaRPr b="0" i="0" sz="2600" u="none" cap="none" strike="noStrike">
                <a:solidFill>
                  <a:schemeClr val="dk1"/>
                </a:solidFill>
                <a:latin typeface="Calibri"/>
                <a:ea typeface="Calibri"/>
                <a:cs typeface="Calibri"/>
                <a:sym typeface="Calibri"/>
              </a:endParaRPr>
            </a:p>
          </p:txBody>
        </p:sp>
        <p:sp>
          <p:nvSpPr>
            <p:cNvPr id="351" name="Google Shape;351;p15"/>
            <p:cNvSpPr/>
            <p:nvPr/>
          </p:nvSpPr>
          <p:spPr>
            <a:xfrm>
              <a:off x="2502113" y="1787157"/>
              <a:ext cx="16935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52" name="Google Shape;352;p15"/>
            <p:cNvSpPr/>
            <p:nvPr/>
          </p:nvSpPr>
          <p:spPr>
            <a:xfrm>
              <a:off x="2502113" y="1787157"/>
              <a:ext cx="16935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Instream</a:t>
              </a:r>
              <a:endParaRPr b="0" i="0" sz="17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conditions</a:t>
              </a:r>
              <a:endParaRPr b="0" i="0" sz="1700" u="none" cap="none" strike="noStrike">
                <a:solidFill>
                  <a:schemeClr val="dk1"/>
                </a:solidFill>
                <a:latin typeface="Calibri"/>
                <a:ea typeface="Calibri"/>
                <a:cs typeface="Calibri"/>
                <a:sym typeface="Calibri"/>
              </a:endParaRPr>
            </a:p>
          </p:txBody>
        </p:sp>
        <p:sp>
          <p:nvSpPr>
            <p:cNvPr id="353" name="Google Shape;353;p15"/>
            <p:cNvSpPr/>
            <p:nvPr/>
          </p:nvSpPr>
          <p:spPr>
            <a:xfrm>
              <a:off x="4242731" y="1787157"/>
              <a:ext cx="3765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0BBBB"/>
                </a:buClr>
                <a:buSzPts val="2200"/>
                <a:buFont typeface="Calibri"/>
                <a:buNone/>
              </a:pPr>
              <a:r>
                <a:rPr b="0" i="0" lang="en-US" sz="2600" u="none" cap="none" strike="noStrike">
                  <a:solidFill>
                    <a:srgbClr val="A0BBBB"/>
                  </a:solidFill>
                  <a:latin typeface="Calibri"/>
                  <a:ea typeface="Calibri"/>
                  <a:cs typeface="Calibri"/>
                  <a:sym typeface="Calibri"/>
                </a:rPr>
                <a:t>›</a:t>
              </a:r>
              <a:endParaRPr b="0" i="0" sz="2600" u="none" cap="none" strike="noStrike">
                <a:solidFill>
                  <a:schemeClr val="dk1"/>
                </a:solidFill>
                <a:latin typeface="Calibri"/>
                <a:ea typeface="Calibri"/>
                <a:cs typeface="Calibri"/>
                <a:sym typeface="Calibri"/>
              </a:endParaRPr>
            </a:p>
          </p:txBody>
        </p:sp>
        <p:sp>
          <p:nvSpPr>
            <p:cNvPr id="354" name="Google Shape;354;p15"/>
            <p:cNvSpPr/>
            <p:nvPr/>
          </p:nvSpPr>
          <p:spPr>
            <a:xfrm>
              <a:off x="4666125" y="1787157"/>
              <a:ext cx="16935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55" name="Google Shape;355;p15"/>
            <p:cNvSpPr/>
            <p:nvPr/>
          </p:nvSpPr>
          <p:spPr>
            <a:xfrm>
              <a:off x="4666125" y="1787157"/>
              <a:ext cx="16935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Assemblages</a:t>
              </a:r>
              <a:endParaRPr b="0" i="0" sz="1700" u="none" cap="none" strike="noStrike">
                <a:solidFill>
                  <a:schemeClr val="dk1"/>
                </a:solidFill>
                <a:latin typeface="Calibri"/>
                <a:ea typeface="Calibri"/>
                <a:cs typeface="Calibri"/>
                <a:sym typeface="Calibri"/>
              </a:endParaRPr>
            </a:p>
          </p:txBody>
        </p:sp>
        <p:sp>
          <p:nvSpPr>
            <p:cNvPr id="356" name="Google Shape;356;p15"/>
            <p:cNvSpPr/>
            <p:nvPr/>
          </p:nvSpPr>
          <p:spPr>
            <a:xfrm>
              <a:off x="6406744" y="1787157"/>
              <a:ext cx="3765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A0BBBB"/>
                </a:buClr>
                <a:buSzPts val="2200"/>
                <a:buFont typeface="Calibri"/>
                <a:buNone/>
              </a:pPr>
              <a:r>
                <a:rPr b="0" i="0" lang="en-US" sz="2600" u="none" cap="none" strike="noStrike">
                  <a:solidFill>
                    <a:srgbClr val="A0BBBB"/>
                  </a:solidFill>
                  <a:latin typeface="Calibri"/>
                  <a:ea typeface="Calibri"/>
                  <a:cs typeface="Calibri"/>
                  <a:sym typeface="Calibri"/>
                </a:rPr>
                <a:t>›</a:t>
              </a:r>
              <a:endParaRPr b="0" i="0" sz="2600" u="none" cap="none" strike="noStrike">
                <a:solidFill>
                  <a:schemeClr val="dk1"/>
                </a:solidFill>
                <a:latin typeface="Calibri"/>
                <a:ea typeface="Calibri"/>
                <a:cs typeface="Calibri"/>
                <a:sym typeface="Calibri"/>
              </a:endParaRPr>
            </a:p>
          </p:txBody>
        </p:sp>
        <p:sp>
          <p:nvSpPr>
            <p:cNvPr id="357" name="Google Shape;357;p15"/>
            <p:cNvSpPr/>
            <p:nvPr/>
          </p:nvSpPr>
          <p:spPr>
            <a:xfrm>
              <a:off x="6830138" y="1787157"/>
              <a:ext cx="16935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58" name="Google Shape;358;p15"/>
            <p:cNvSpPr/>
            <p:nvPr/>
          </p:nvSpPr>
          <p:spPr>
            <a:xfrm>
              <a:off x="6830138" y="1787157"/>
              <a:ext cx="16935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Response</a:t>
              </a:r>
              <a:endParaRPr b="0" i="0" sz="1700" u="none" cap="none" strike="noStrike">
                <a:solidFill>
                  <a:schemeClr val="dk1"/>
                </a:solidFill>
                <a:latin typeface="Calibri"/>
                <a:ea typeface="Calibri"/>
                <a:cs typeface="Calibri"/>
                <a:sym typeface="Calibri"/>
              </a:endParaRPr>
            </a:p>
          </p:txBody>
        </p:sp>
      </p:grpSp>
      <p:grpSp>
        <p:nvGrpSpPr>
          <p:cNvPr id="359" name="Google Shape;359;p15"/>
          <p:cNvGrpSpPr/>
          <p:nvPr/>
        </p:nvGrpSpPr>
        <p:grpSpPr>
          <a:xfrm>
            <a:off x="338100" y="3435198"/>
            <a:ext cx="8373675" cy="1120406"/>
            <a:chOff x="338100" y="3367163"/>
            <a:chExt cx="8373675" cy="1120406"/>
          </a:xfrm>
        </p:grpSpPr>
        <p:sp>
          <p:nvSpPr>
            <p:cNvPr id="360" name="Google Shape;360;p15"/>
            <p:cNvSpPr/>
            <p:nvPr/>
          </p:nvSpPr>
          <p:spPr>
            <a:xfrm>
              <a:off x="338100" y="3367163"/>
              <a:ext cx="6633000" cy="480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1600"/>
                <a:buFont typeface="Georgia"/>
                <a:buNone/>
              </a:pPr>
              <a:r>
                <a:rPr b="1" i="0" lang="en-US" sz="2000" u="none" cap="none" strike="noStrike">
                  <a:solidFill>
                    <a:srgbClr val="D4806F"/>
                  </a:solidFill>
                  <a:latin typeface="Georgia"/>
                  <a:ea typeface="Georgia"/>
                  <a:cs typeface="Georgia"/>
                  <a:sym typeface="Georgia"/>
                </a:rPr>
                <a:t>M</a:t>
              </a:r>
              <a:r>
                <a:rPr b="1" lang="en-US" sz="2000">
                  <a:solidFill>
                    <a:srgbClr val="D4806F"/>
                  </a:solidFill>
                  <a:latin typeface="Georgia"/>
                  <a:ea typeface="Georgia"/>
                  <a:cs typeface="Georgia"/>
                  <a:sym typeface="Georgia"/>
                </a:rPr>
                <a:t>anagement </a:t>
              </a:r>
              <a:r>
                <a:rPr b="1" lang="en-US" sz="2000">
                  <a:solidFill>
                    <a:srgbClr val="D4806F"/>
                  </a:solidFill>
                  <a:latin typeface="Georgia"/>
                  <a:ea typeface="Georgia"/>
                  <a:cs typeface="Georgia"/>
                  <a:sym typeface="Georgia"/>
                </a:rPr>
                <a:t>practice</a:t>
              </a:r>
              <a:r>
                <a:rPr b="1" lang="en-US" sz="2000">
                  <a:solidFill>
                    <a:srgbClr val="D4806F"/>
                  </a:solidFill>
                  <a:latin typeface="Georgia"/>
                  <a:ea typeface="Georgia"/>
                  <a:cs typeface="Georgia"/>
                  <a:sym typeface="Georgia"/>
                </a:rPr>
                <a:t> </a:t>
              </a:r>
              <a:r>
                <a:rPr b="1" i="0" lang="en-US" sz="2000" u="none" cap="none" strike="noStrike">
                  <a:solidFill>
                    <a:srgbClr val="D4806F"/>
                  </a:solidFill>
                  <a:latin typeface="Georgia"/>
                  <a:ea typeface="Georgia"/>
                  <a:cs typeface="Georgia"/>
                  <a:sym typeface="Georgia"/>
                </a:rPr>
                <a:t>-mediated pathway</a:t>
              </a:r>
              <a:endParaRPr b="0" i="0" sz="2000" u="none" cap="none" strike="noStrike">
                <a:solidFill>
                  <a:schemeClr val="dk1"/>
                </a:solidFill>
                <a:latin typeface="Calibri"/>
                <a:ea typeface="Calibri"/>
                <a:cs typeface="Calibri"/>
                <a:sym typeface="Calibri"/>
              </a:endParaRPr>
            </a:p>
          </p:txBody>
        </p:sp>
        <p:sp>
          <p:nvSpPr>
            <p:cNvPr id="361" name="Google Shape;361;p15"/>
            <p:cNvSpPr/>
            <p:nvPr/>
          </p:nvSpPr>
          <p:spPr>
            <a:xfrm>
              <a:off x="338100" y="3847368"/>
              <a:ext cx="1411200" cy="640200"/>
            </a:xfrm>
            <a:prstGeom prst="rect">
              <a:avLst/>
            </a:prstGeom>
            <a:solidFill>
              <a:srgbClr val="2D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62" name="Google Shape;362;p15"/>
            <p:cNvSpPr/>
            <p:nvPr/>
          </p:nvSpPr>
          <p:spPr>
            <a:xfrm>
              <a:off x="338100" y="3847368"/>
              <a:ext cx="1411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Practice</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regime</a:t>
              </a:r>
              <a:endParaRPr b="0" i="0" sz="1600" u="none" cap="none" strike="noStrike">
                <a:solidFill>
                  <a:schemeClr val="dk1"/>
                </a:solidFill>
                <a:latin typeface="Calibri"/>
                <a:ea typeface="Calibri"/>
                <a:cs typeface="Calibri"/>
                <a:sym typeface="Calibri"/>
              </a:endParaRPr>
            </a:p>
          </p:txBody>
        </p:sp>
        <p:sp>
          <p:nvSpPr>
            <p:cNvPr id="363" name="Google Shape;363;p15"/>
            <p:cNvSpPr/>
            <p:nvPr/>
          </p:nvSpPr>
          <p:spPr>
            <a:xfrm>
              <a:off x="1796456" y="3847368"/>
              <a:ext cx="235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9F9F"/>
                </a:buClr>
                <a:buSzPts val="2000"/>
                <a:buFont typeface="Calibri"/>
                <a:buNone/>
              </a:pPr>
              <a:r>
                <a:rPr b="0" i="0" lang="en-US" sz="2400" u="none" cap="none" strike="noStrike">
                  <a:solidFill>
                    <a:srgbClr val="3A9F9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64" name="Google Shape;364;p15"/>
            <p:cNvSpPr/>
            <p:nvPr/>
          </p:nvSpPr>
          <p:spPr>
            <a:xfrm>
              <a:off x="2078719" y="3847368"/>
              <a:ext cx="14112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65" name="Google Shape;365;p15"/>
            <p:cNvSpPr/>
            <p:nvPr/>
          </p:nvSpPr>
          <p:spPr>
            <a:xfrm>
              <a:off x="2078719" y="3847368"/>
              <a:ext cx="1411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Modified</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stressors</a:t>
              </a:r>
              <a:endParaRPr b="0" i="0" sz="1600" u="none" cap="none" strike="noStrike">
                <a:solidFill>
                  <a:schemeClr val="dk1"/>
                </a:solidFill>
                <a:latin typeface="Calibri"/>
                <a:ea typeface="Calibri"/>
                <a:cs typeface="Calibri"/>
                <a:sym typeface="Calibri"/>
              </a:endParaRPr>
            </a:p>
          </p:txBody>
        </p:sp>
        <p:sp>
          <p:nvSpPr>
            <p:cNvPr id="366" name="Google Shape;366;p15"/>
            <p:cNvSpPr/>
            <p:nvPr/>
          </p:nvSpPr>
          <p:spPr>
            <a:xfrm>
              <a:off x="3537075" y="3847368"/>
              <a:ext cx="235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9F9F"/>
                </a:buClr>
                <a:buSzPts val="2000"/>
                <a:buFont typeface="Calibri"/>
                <a:buNone/>
              </a:pPr>
              <a:r>
                <a:rPr b="0" i="0" lang="en-US" sz="2400" u="none" cap="none" strike="noStrike">
                  <a:solidFill>
                    <a:srgbClr val="3A9F9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67" name="Google Shape;367;p15"/>
            <p:cNvSpPr/>
            <p:nvPr/>
          </p:nvSpPr>
          <p:spPr>
            <a:xfrm>
              <a:off x="3819338" y="3847368"/>
              <a:ext cx="14112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68" name="Google Shape;368;p15"/>
            <p:cNvSpPr/>
            <p:nvPr/>
          </p:nvSpPr>
          <p:spPr>
            <a:xfrm>
              <a:off x="3819338" y="3847368"/>
              <a:ext cx="1411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Instream</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conditions</a:t>
              </a:r>
              <a:endParaRPr b="0" i="0" sz="1600" u="none" cap="none" strike="noStrike">
                <a:solidFill>
                  <a:schemeClr val="dk1"/>
                </a:solidFill>
                <a:latin typeface="Calibri"/>
                <a:ea typeface="Calibri"/>
                <a:cs typeface="Calibri"/>
                <a:sym typeface="Calibri"/>
              </a:endParaRPr>
            </a:p>
          </p:txBody>
        </p:sp>
        <p:sp>
          <p:nvSpPr>
            <p:cNvPr id="369" name="Google Shape;369;p15"/>
            <p:cNvSpPr/>
            <p:nvPr/>
          </p:nvSpPr>
          <p:spPr>
            <a:xfrm>
              <a:off x="5277694" y="3847368"/>
              <a:ext cx="235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9F9F"/>
                </a:buClr>
                <a:buSzPts val="2000"/>
                <a:buFont typeface="Calibri"/>
                <a:buNone/>
              </a:pPr>
              <a:r>
                <a:rPr b="0" i="0" lang="en-US" sz="2400" u="none" cap="none" strike="noStrike">
                  <a:solidFill>
                    <a:srgbClr val="3A9F9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70" name="Google Shape;370;p15"/>
            <p:cNvSpPr/>
            <p:nvPr/>
          </p:nvSpPr>
          <p:spPr>
            <a:xfrm>
              <a:off x="5559956" y="3847368"/>
              <a:ext cx="14112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71" name="Google Shape;371;p15"/>
            <p:cNvSpPr/>
            <p:nvPr/>
          </p:nvSpPr>
          <p:spPr>
            <a:xfrm>
              <a:off x="5559956" y="3847368"/>
              <a:ext cx="1411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Assemblages</a:t>
              </a:r>
              <a:endParaRPr b="0" i="0" sz="1600" u="none" cap="none" strike="noStrike">
                <a:solidFill>
                  <a:schemeClr val="dk1"/>
                </a:solidFill>
                <a:latin typeface="Calibri"/>
                <a:ea typeface="Calibri"/>
                <a:cs typeface="Calibri"/>
                <a:sym typeface="Calibri"/>
              </a:endParaRPr>
            </a:p>
          </p:txBody>
        </p:sp>
        <p:sp>
          <p:nvSpPr>
            <p:cNvPr id="372" name="Google Shape;372;p15"/>
            <p:cNvSpPr/>
            <p:nvPr/>
          </p:nvSpPr>
          <p:spPr>
            <a:xfrm>
              <a:off x="7018313" y="3847368"/>
              <a:ext cx="235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3A9F9F"/>
                </a:buClr>
                <a:buSzPts val="2000"/>
                <a:buFont typeface="Calibri"/>
                <a:buNone/>
              </a:pPr>
              <a:r>
                <a:rPr b="0" i="0" lang="en-US" sz="2400" u="none" cap="none" strike="noStrike">
                  <a:solidFill>
                    <a:srgbClr val="3A9F9F"/>
                  </a:solidFill>
                  <a:latin typeface="Calibri"/>
                  <a:ea typeface="Calibri"/>
                  <a:cs typeface="Calibri"/>
                  <a:sym typeface="Calibri"/>
                </a:rPr>
                <a:t>›</a:t>
              </a:r>
              <a:endParaRPr b="0" i="0" sz="2400" u="none" cap="none" strike="noStrike">
                <a:solidFill>
                  <a:schemeClr val="dk1"/>
                </a:solidFill>
                <a:latin typeface="Calibri"/>
                <a:ea typeface="Calibri"/>
                <a:cs typeface="Calibri"/>
                <a:sym typeface="Calibri"/>
              </a:endParaRPr>
            </a:p>
          </p:txBody>
        </p:sp>
        <p:sp>
          <p:nvSpPr>
            <p:cNvPr id="373" name="Google Shape;373;p15"/>
            <p:cNvSpPr/>
            <p:nvPr/>
          </p:nvSpPr>
          <p:spPr>
            <a:xfrm>
              <a:off x="7300575" y="3847368"/>
              <a:ext cx="1411200" cy="640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800" u="none" cap="none" strike="noStrike">
                <a:solidFill>
                  <a:srgbClr val="000000"/>
                </a:solidFill>
                <a:latin typeface="Arial"/>
                <a:ea typeface="Arial"/>
                <a:cs typeface="Arial"/>
                <a:sym typeface="Arial"/>
              </a:endParaRPr>
            </a:p>
          </p:txBody>
        </p:sp>
        <p:sp>
          <p:nvSpPr>
            <p:cNvPr id="374" name="Google Shape;374;p15"/>
            <p:cNvSpPr/>
            <p:nvPr/>
          </p:nvSpPr>
          <p:spPr>
            <a:xfrm>
              <a:off x="7300575" y="3847368"/>
              <a:ext cx="1411200" cy="6402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5EDE3"/>
                </a:buClr>
                <a:buSzPts val="1200"/>
                <a:buFont typeface="Calibri"/>
                <a:buNone/>
              </a:pPr>
              <a:r>
                <a:rPr b="0" i="0" lang="en-US" sz="1600" u="none" cap="none" strike="noStrike">
                  <a:solidFill>
                    <a:srgbClr val="F5EDE3"/>
                  </a:solidFill>
                  <a:latin typeface="Calibri"/>
                  <a:ea typeface="Calibri"/>
                  <a:cs typeface="Calibri"/>
                  <a:sym typeface="Calibri"/>
                </a:rPr>
                <a:t>Response</a:t>
              </a:r>
              <a:endParaRPr b="0" i="0" sz="1600" u="none" cap="none" strike="noStrike">
                <a:solidFill>
                  <a:schemeClr val="dk1"/>
                </a:solidFill>
                <a:latin typeface="Calibri"/>
                <a:ea typeface="Calibri"/>
                <a:cs typeface="Calibri"/>
                <a:sym typeface="Calibri"/>
              </a:endParaRPr>
            </a:p>
          </p:txBody>
        </p:sp>
      </p:grpSp>
      <p:sp>
        <p:nvSpPr>
          <p:cNvPr id="375" name="Google Shape;375;p15"/>
          <p:cNvSpPr/>
          <p:nvPr/>
        </p:nvSpPr>
        <p:spPr>
          <a:xfrm>
            <a:off x="216350" y="4850997"/>
            <a:ext cx="7846800" cy="292500"/>
          </a:xfrm>
          <a:prstGeom prst="rect">
            <a:avLst/>
          </a:prstGeom>
          <a:noFill/>
          <a:ln>
            <a:noFill/>
          </a:ln>
        </p:spPr>
        <p:txBody>
          <a:bodyPr anchorCtr="0" anchor="ctr" bIns="0" lIns="0" spcFirstLastPara="1" rIns="0" wrap="square" tIns="0">
            <a:noAutofit/>
          </a:bodyPr>
          <a:lstStyle/>
          <a:p>
            <a:pPr indent="0" lvl="0" marL="0" marR="0" rtl="0" algn="l">
              <a:lnSpc>
                <a:spcPct val="105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[1] Sabat-Bonilla et al. 2026 </a:t>
            </a:r>
            <a:r>
              <a:rPr i="1" lang="en-US">
                <a:solidFill>
                  <a:srgbClr val="A7C2C2"/>
                </a:solidFill>
                <a:latin typeface="Calibri"/>
                <a:ea typeface="Calibri"/>
                <a:cs typeface="Calibri"/>
                <a:sym typeface="Calibri"/>
              </a:rPr>
              <a:t>· [9] </a:t>
            </a:r>
            <a:r>
              <a:rPr i="1" lang="en-US">
                <a:solidFill>
                  <a:srgbClr val="A7C2C2"/>
                </a:solidFill>
                <a:latin typeface="Calibri"/>
                <a:ea typeface="Calibri"/>
                <a:cs typeface="Calibri"/>
                <a:sym typeface="Calibri"/>
              </a:rPr>
              <a:t> Mouser </a:t>
            </a:r>
            <a:r>
              <a:rPr i="1" lang="en-US">
                <a:solidFill>
                  <a:srgbClr val="A7C2C2"/>
                </a:solidFill>
                <a:latin typeface="Calibri"/>
                <a:ea typeface="Calibri"/>
                <a:cs typeface="Calibri"/>
                <a:sym typeface="Calibri"/>
              </a:rPr>
              <a:t>et al. 2026</a:t>
            </a:r>
            <a:endParaRPr i="1">
              <a:solidFill>
                <a:srgbClr val="A7C2C2"/>
              </a:solidFill>
              <a:latin typeface="Calibri"/>
              <a:ea typeface="Calibri"/>
              <a:cs typeface="Calibri"/>
              <a:sym typeface="Calibri"/>
            </a:endParaRPr>
          </a:p>
        </p:txBody>
      </p:sp>
      <p:grpSp>
        <p:nvGrpSpPr>
          <p:cNvPr id="376" name="Google Shape;376;p15"/>
          <p:cNvGrpSpPr/>
          <p:nvPr/>
        </p:nvGrpSpPr>
        <p:grpSpPr>
          <a:xfrm>
            <a:off x="412485" y="2618427"/>
            <a:ext cx="7347794" cy="741049"/>
            <a:chOff x="774856" y="2591200"/>
            <a:chExt cx="7347794" cy="830400"/>
          </a:xfrm>
        </p:grpSpPr>
        <p:sp>
          <p:nvSpPr>
            <p:cNvPr id="377" name="Google Shape;377;p15"/>
            <p:cNvSpPr/>
            <p:nvPr/>
          </p:nvSpPr>
          <p:spPr>
            <a:xfrm>
              <a:off x="810750" y="2591200"/>
              <a:ext cx="7311900" cy="830400"/>
            </a:xfrm>
            <a:prstGeom prst="rect">
              <a:avLst/>
            </a:prstGeom>
            <a:solidFill>
              <a:srgbClr val="1A3C3C"/>
            </a:solidFill>
            <a:ln>
              <a:noFill/>
            </a:ln>
            <a:effectLst>
              <a:outerShdw blurRad="88900" rotWithShape="0" algn="bl" dir="8100000" dist="38100">
                <a:srgbClr val="000000">
                  <a:alpha val="2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grpSp>
          <p:nvGrpSpPr>
            <p:cNvPr id="378" name="Google Shape;378;p15"/>
            <p:cNvGrpSpPr/>
            <p:nvPr/>
          </p:nvGrpSpPr>
          <p:grpSpPr>
            <a:xfrm>
              <a:off x="774856" y="2593819"/>
              <a:ext cx="7312000" cy="793500"/>
              <a:chOff x="364575" y="4017545"/>
              <a:chExt cx="8229600" cy="793500"/>
            </a:xfrm>
          </p:grpSpPr>
          <p:sp>
            <p:nvSpPr>
              <p:cNvPr id="379" name="Google Shape;379;p15"/>
              <p:cNvSpPr txBox="1"/>
              <p:nvPr/>
            </p:nvSpPr>
            <p:spPr>
              <a:xfrm>
                <a:off x="364575" y="4017545"/>
                <a:ext cx="8229600" cy="793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2000">
                    <a:solidFill>
                      <a:srgbClr val="D4806F"/>
                    </a:solidFill>
                    <a:latin typeface="Calibri"/>
                    <a:ea typeface="Calibri"/>
                    <a:cs typeface="Calibri"/>
                    <a:sym typeface="Calibri"/>
                  </a:rPr>
                  <a:t>P</a:t>
                </a:r>
                <a:r>
                  <a:rPr b="0" lang="en-US" sz="2000" u="none" cap="none" strike="noStrike">
                    <a:solidFill>
                      <a:srgbClr val="D4806F"/>
                    </a:solidFill>
                    <a:latin typeface="Calibri"/>
                    <a:ea typeface="Calibri"/>
                    <a:cs typeface="Calibri"/>
                    <a:sym typeface="Calibri"/>
                  </a:rPr>
                  <a:t>ractice density act</a:t>
                </a:r>
                <a:r>
                  <a:rPr lang="en-US" sz="2000">
                    <a:solidFill>
                      <a:srgbClr val="D4806F"/>
                    </a:solidFill>
                    <a:latin typeface="Calibri"/>
                    <a:ea typeface="Calibri"/>
                    <a:cs typeface="Calibri"/>
                    <a:sym typeface="Calibri"/>
                  </a:rPr>
                  <a:t>s</a:t>
                </a:r>
                <a:r>
                  <a:rPr b="0" lang="en-US" sz="2000" u="none" cap="none" strike="noStrike">
                    <a:solidFill>
                      <a:srgbClr val="D4806F"/>
                    </a:solidFill>
                    <a:latin typeface="Calibri"/>
                    <a:ea typeface="Calibri"/>
                    <a:cs typeface="Calibri"/>
                    <a:sym typeface="Calibri"/>
                  </a:rPr>
                  <a:t> on biota indirectly via water-quality and habitat, with thresholds bounding the response</a:t>
                </a:r>
                <a:endParaRPr sz="2000">
                  <a:solidFill>
                    <a:srgbClr val="D4806F"/>
                  </a:solidFill>
                </a:endParaRPr>
              </a:p>
            </p:txBody>
          </p:sp>
          <p:sp>
            <p:nvSpPr>
              <p:cNvPr id="380" name="Google Shape;380;p15"/>
              <p:cNvSpPr txBox="1"/>
              <p:nvPr/>
            </p:nvSpPr>
            <p:spPr>
              <a:xfrm>
                <a:off x="4908024" y="4291901"/>
                <a:ext cx="546900" cy="44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D4806F"/>
                    </a:solidFill>
                    <a:latin typeface="Calibri"/>
                    <a:ea typeface="Calibri"/>
                    <a:cs typeface="Calibri"/>
                    <a:sym typeface="Calibri"/>
                  </a:rPr>
                  <a:t>9</a:t>
                </a:r>
                <a:endParaRPr/>
              </a:p>
            </p:txBody>
          </p:sp>
        </p:grpSp>
      </p:grpSp>
      <p:sp>
        <p:nvSpPr>
          <p:cNvPr id="381" name="Google Shape;381;p15"/>
          <p:cNvSpPr/>
          <p:nvPr/>
        </p:nvSpPr>
        <p:spPr>
          <a:xfrm>
            <a:off x="8289972"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12</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386" name="Shape 386"/>
        <p:cNvGrpSpPr/>
        <p:nvPr/>
      </p:nvGrpSpPr>
      <p:grpSpPr>
        <a:xfrm>
          <a:off x="0" y="0"/>
          <a:ext cx="0" cy="0"/>
          <a:chOff x="0" y="0"/>
          <a:chExt cx="0" cy="0"/>
        </a:xfrm>
      </p:grpSpPr>
      <p:sp>
        <p:nvSpPr>
          <p:cNvPr id="387" name="Google Shape;387;p16"/>
          <p:cNvSpPr txBox="1"/>
          <p:nvPr/>
        </p:nvSpPr>
        <p:spPr>
          <a:xfrm>
            <a:off x="4188625" y="1215000"/>
            <a:ext cx="4726200" cy="361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b="1" lang="en-US" sz="1700">
                <a:solidFill>
                  <a:srgbClr val="A7C2C2"/>
                </a:solidFill>
                <a:latin typeface="Georgia"/>
                <a:ea typeface="Georgia"/>
                <a:cs typeface="Georgia"/>
                <a:sym typeface="Georgia"/>
              </a:rPr>
              <a:t>Ch. 2 — Does condition reflect function?</a:t>
            </a:r>
            <a:endParaRPr b="1" sz="1700">
              <a:solidFill>
                <a:srgbClr val="A7C2C2"/>
              </a:solidFill>
              <a:latin typeface="Georgia"/>
              <a:ea typeface="Georgia"/>
              <a:cs typeface="Georgia"/>
              <a:sym typeface="Georgia"/>
            </a:endParaRPr>
          </a:p>
          <a:p>
            <a:pPr indent="-336550" lvl="0" marL="457200" rtl="0" algn="l">
              <a:lnSpc>
                <a:spcPct val="115000"/>
              </a:lnSpc>
              <a:spcBef>
                <a:spcPts val="1200"/>
              </a:spcBef>
              <a:spcAft>
                <a:spcPts val="0"/>
              </a:spcAft>
              <a:buClr>
                <a:srgbClr val="A7C2C2"/>
              </a:buClr>
              <a:buSzPts val="1700"/>
              <a:buFont typeface="Georgia"/>
              <a:buChar char="●"/>
            </a:pPr>
            <a:r>
              <a:rPr b="1" lang="en-US" sz="1700">
                <a:solidFill>
                  <a:srgbClr val="A7C2C2"/>
                </a:solidFill>
                <a:latin typeface="Georgia"/>
                <a:ea typeface="Georgia"/>
                <a:cs typeface="Georgia"/>
                <a:sym typeface="Georgia"/>
              </a:rPr>
              <a:t>Tests whether similar Chessie B-IBI scores represent similar density, biomass, and trait organization.</a:t>
            </a:r>
            <a:endParaRPr b="1" sz="1700">
              <a:solidFill>
                <a:srgbClr val="A7C2C2"/>
              </a:solidFill>
              <a:latin typeface="Georgia"/>
              <a:ea typeface="Georgia"/>
              <a:cs typeface="Georgia"/>
              <a:sym typeface="Georgia"/>
            </a:endParaRPr>
          </a:p>
          <a:p>
            <a:pPr indent="0" lvl="0" marL="0" rtl="0" algn="l">
              <a:lnSpc>
                <a:spcPct val="115000"/>
              </a:lnSpc>
              <a:spcBef>
                <a:spcPts val="1200"/>
              </a:spcBef>
              <a:spcAft>
                <a:spcPts val="0"/>
              </a:spcAft>
              <a:buNone/>
            </a:pPr>
            <a:r>
              <a:rPr b="1" lang="en-US" sz="1700">
                <a:solidFill>
                  <a:srgbClr val="A7C2C2"/>
                </a:solidFill>
                <a:latin typeface="Georgia"/>
                <a:ea typeface="Georgia"/>
                <a:cs typeface="Georgia"/>
                <a:sym typeface="Georgia"/>
              </a:rPr>
              <a:t>Ch. 3 — How do land use and management shape response?</a:t>
            </a:r>
            <a:endParaRPr b="1" sz="1700">
              <a:solidFill>
                <a:srgbClr val="A7C2C2"/>
              </a:solidFill>
              <a:latin typeface="Georgia"/>
              <a:ea typeface="Georgia"/>
              <a:cs typeface="Georgia"/>
              <a:sym typeface="Georgia"/>
            </a:endParaRPr>
          </a:p>
          <a:p>
            <a:pPr indent="-336550" lvl="0" marL="457200" rtl="0" algn="l">
              <a:lnSpc>
                <a:spcPct val="115000"/>
              </a:lnSpc>
              <a:spcBef>
                <a:spcPts val="1200"/>
              </a:spcBef>
              <a:spcAft>
                <a:spcPts val="0"/>
              </a:spcAft>
              <a:buClr>
                <a:srgbClr val="A7C2C2"/>
              </a:buClr>
              <a:buSzPts val="1700"/>
              <a:buFont typeface="Georgia"/>
              <a:buChar char="●"/>
            </a:pPr>
            <a:r>
              <a:rPr b="1" lang="en-US" sz="1700">
                <a:solidFill>
                  <a:srgbClr val="A7C2C2"/>
                </a:solidFill>
                <a:latin typeface="Georgia"/>
                <a:ea typeface="Georgia"/>
                <a:cs typeface="Georgia"/>
                <a:sym typeface="Georgia"/>
              </a:rPr>
              <a:t>Tests how regional stressors and MP coverage structure macroinvertebrate responses across metrics.</a:t>
            </a:r>
            <a:endParaRPr sz="1600">
              <a:solidFill>
                <a:srgbClr val="A7C2C2"/>
              </a:solidFill>
              <a:latin typeface="Georgia"/>
              <a:ea typeface="Georgia"/>
              <a:cs typeface="Georgia"/>
              <a:sym typeface="Georgia"/>
            </a:endParaRPr>
          </a:p>
        </p:txBody>
      </p:sp>
      <p:sp>
        <p:nvSpPr>
          <p:cNvPr id="388" name="Google Shape;388;p16"/>
          <p:cNvSpPr/>
          <p:nvPr/>
        </p:nvSpPr>
        <p:spPr>
          <a:xfrm>
            <a:off x="484200" y="39300"/>
            <a:ext cx="8430900" cy="549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Georgia"/>
              <a:buNone/>
            </a:pPr>
            <a:r>
              <a:rPr b="1" lang="en-US" sz="2800">
                <a:solidFill>
                  <a:srgbClr val="FFFFFF"/>
                </a:solidFill>
                <a:latin typeface="Georgia"/>
                <a:ea typeface="Georgia"/>
                <a:cs typeface="Georgia"/>
                <a:sym typeface="Georgia"/>
              </a:rPr>
              <a:t>Applying the synthesis: upcoming work</a:t>
            </a:r>
            <a:endParaRPr b="1" sz="2800">
              <a:solidFill>
                <a:srgbClr val="FFFFFF"/>
              </a:solidFill>
              <a:latin typeface="Georgia"/>
              <a:ea typeface="Georgia"/>
              <a:cs typeface="Georgia"/>
              <a:sym typeface="Georgia"/>
            </a:endParaRPr>
          </a:p>
        </p:txBody>
      </p:sp>
      <p:pic>
        <p:nvPicPr>
          <p:cNvPr id="389" name="Google Shape;389;p16"/>
          <p:cNvPicPr preferRelativeResize="0"/>
          <p:nvPr/>
        </p:nvPicPr>
        <p:blipFill rotWithShape="1">
          <a:blip r:embed="rId3">
            <a:alphaModFix/>
          </a:blip>
          <a:srcRect b="0" l="8285" r="31719" t="7210"/>
          <a:stretch/>
        </p:blipFill>
        <p:spPr>
          <a:xfrm>
            <a:off x="531000" y="1121150"/>
            <a:ext cx="3461827" cy="3749025"/>
          </a:xfrm>
          <a:prstGeom prst="rect">
            <a:avLst/>
          </a:prstGeom>
          <a:noFill/>
          <a:ln>
            <a:noFill/>
          </a:ln>
        </p:spPr>
      </p:pic>
      <p:grpSp>
        <p:nvGrpSpPr>
          <p:cNvPr id="390" name="Google Shape;390;p16"/>
          <p:cNvGrpSpPr/>
          <p:nvPr/>
        </p:nvGrpSpPr>
        <p:grpSpPr>
          <a:xfrm>
            <a:off x="1032425" y="1145387"/>
            <a:ext cx="2382797" cy="861986"/>
            <a:chOff x="4125615" y="1253295"/>
            <a:chExt cx="2304000" cy="833400"/>
          </a:xfrm>
        </p:grpSpPr>
        <p:sp>
          <p:nvSpPr>
            <p:cNvPr id="391" name="Google Shape;391;p16"/>
            <p:cNvSpPr txBox="1"/>
            <p:nvPr/>
          </p:nvSpPr>
          <p:spPr>
            <a:xfrm>
              <a:off x="4125615" y="1253295"/>
              <a:ext cx="2304000" cy="833400"/>
            </a:xfrm>
            <a:prstGeom prst="rect">
              <a:avLst/>
            </a:prstGeom>
            <a:noFill/>
            <a:ln>
              <a:noFill/>
            </a:ln>
          </p:spPr>
          <p:txBody>
            <a:bodyPr anchorCtr="0" anchor="t" bIns="47275" lIns="75650" spcFirstLastPara="1" rIns="75650" wrap="square" tIns="47275">
              <a:spAutoFit/>
            </a:bodyPr>
            <a:lstStyle/>
            <a:p>
              <a:pPr indent="-304800" lvl="0" marL="457200" marR="0" rtl="0" algn="l">
                <a:lnSpc>
                  <a:spcPct val="105000"/>
                </a:lnSpc>
                <a:spcBef>
                  <a:spcPts val="0"/>
                </a:spcBef>
                <a:spcAft>
                  <a:spcPts val="0"/>
                </a:spcAft>
                <a:buClr>
                  <a:schemeClr val="dk1"/>
                </a:buClr>
                <a:buSzPts val="1200"/>
                <a:buFont typeface="Georgia"/>
                <a:buChar char="●"/>
              </a:pPr>
              <a:r>
                <a:rPr b="1" i="0" lang="en-US" sz="1200" u="none" cap="none" strike="noStrike">
                  <a:solidFill>
                    <a:schemeClr val="dk1"/>
                  </a:solidFill>
                  <a:latin typeface="Georgia"/>
                  <a:ea typeface="Georgia"/>
                  <a:cs typeface="Georgia"/>
                  <a:sym typeface="Georgia"/>
                </a:rPr>
                <a:t>Shenandoah Valley</a:t>
              </a:r>
              <a:endParaRPr sz="1200">
                <a:solidFill>
                  <a:schemeClr val="dk1"/>
                </a:solidFill>
              </a:endParaRPr>
            </a:p>
            <a:p>
              <a:pPr indent="-304800" lvl="0" marL="457200" marR="0" rtl="0" algn="l">
                <a:lnSpc>
                  <a:spcPct val="105000"/>
                </a:lnSpc>
                <a:spcBef>
                  <a:spcPts val="0"/>
                </a:spcBef>
                <a:spcAft>
                  <a:spcPts val="0"/>
                </a:spcAft>
                <a:buClr>
                  <a:schemeClr val="dk1"/>
                </a:buClr>
                <a:buSzPts val="1200"/>
                <a:buFont typeface="Georgia"/>
                <a:buChar char="●"/>
              </a:pPr>
              <a:r>
                <a:rPr b="1" i="0" lang="en-US" sz="1200" u="none" cap="none" strike="noStrike">
                  <a:solidFill>
                    <a:schemeClr val="dk1"/>
                  </a:solidFill>
                  <a:latin typeface="Georgia"/>
                  <a:ea typeface="Georgia"/>
                  <a:cs typeface="Georgia"/>
                  <a:sym typeface="Georgia"/>
                </a:rPr>
                <a:t>Delmarva</a:t>
              </a:r>
              <a:endParaRPr sz="1200">
                <a:solidFill>
                  <a:schemeClr val="dk1"/>
                </a:solidFill>
              </a:endParaRPr>
            </a:p>
            <a:p>
              <a:pPr indent="-304800" lvl="0" marL="457200" marR="0" rtl="0" algn="l">
                <a:lnSpc>
                  <a:spcPct val="105000"/>
                </a:lnSpc>
                <a:spcBef>
                  <a:spcPts val="0"/>
                </a:spcBef>
                <a:spcAft>
                  <a:spcPts val="0"/>
                </a:spcAft>
                <a:buClr>
                  <a:schemeClr val="dk1"/>
                </a:buClr>
                <a:buSzPts val="1200"/>
                <a:buFont typeface="Georgia"/>
                <a:buChar char="●"/>
              </a:pPr>
              <a:r>
                <a:rPr b="1" i="0" lang="en-US" sz="1200" u="none" cap="none" strike="noStrike">
                  <a:solidFill>
                    <a:schemeClr val="dk1"/>
                  </a:solidFill>
                  <a:latin typeface="Georgia"/>
                  <a:ea typeface="Georgia"/>
                  <a:cs typeface="Georgia"/>
                  <a:sym typeface="Georgia"/>
                </a:rPr>
                <a:t>SE PA/MD</a:t>
              </a:r>
              <a:endParaRPr sz="1200">
                <a:solidFill>
                  <a:schemeClr val="dk1"/>
                </a:solidFill>
              </a:endParaRPr>
            </a:p>
            <a:p>
              <a:pPr indent="-304800" lvl="0" marL="457200" marR="0" rtl="0" algn="l">
                <a:lnSpc>
                  <a:spcPct val="105000"/>
                </a:lnSpc>
                <a:spcBef>
                  <a:spcPts val="0"/>
                </a:spcBef>
                <a:spcAft>
                  <a:spcPts val="0"/>
                </a:spcAft>
                <a:buClr>
                  <a:schemeClr val="dk1"/>
                </a:buClr>
                <a:buSzPts val="1200"/>
                <a:buFont typeface="Georgia"/>
                <a:buChar char="●"/>
              </a:pPr>
              <a:r>
                <a:rPr b="1" lang="en-US" sz="1200">
                  <a:solidFill>
                    <a:schemeClr val="dk1"/>
                  </a:solidFill>
                  <a:latin typeface="Georgia"/>
                  <a:ea typeface="Georgia"/>
                  <a:cs typeface="Georgia"/>
                  <a:sym typeface="Georgia"/>
                </a:rPr>
                <a:t>Developed MD-DC-VA</a:t>
              </a:r>
              <a:endParaRPr sz="1200">
                <a:solidFill>
                  <a:schemeClr val="dk1"/>
                </a:solidFill>
              </a:endParaRPr>
            </a:p>
          </p:txBody>
        </p:sp>
        <p:pic>
          <p:nvPicPr>
            <p:cNvPr id="392" name="Google Shape;392;p16"/>
            <p:cNvPicPr preferRelativeResize="0"/>
            <p:nvPr/>
          </p:nvPicPr>
          <p:blipFill rotWithShape="1">
            <a:blip r:embed="rId4">
              <a:alphaModFix/>
            </a:blip>
            <a:srcRect b="13115" l="23223" r="17849" t="22406"/>
            <a:stretch/>
          </p:blipFill>
          <p:spPr>
            <a:xfrm>
              <a:off x="4293372" y="1326250"/>
              <a:ext cx="141300" cy="136500"/>
            </a:xfrm>
            <a:prstGeom prst="ellipse">
              <a:avLst/>
            </a:prstGeom>
            <a:noFill/>
            <a:ln>
              <a:noFill/>
            </a:ln>
          </p:spPr>
        </p:pic>
        <p:pic>
          <p:nvPicPr>
            <p:cNvPr id="393" name="Google Shape;393;p16"/>
            <p:cNvPicPr preferRelativeResize="0"/>
            <p:nvPr/>
          </p:nvPicPr>
          <p:blipFill rotWithShape="1">
            <a:blip r:embed="rId5">
              <a:alphaModFix/>
            </a:blip>
            <a:srcRect b="17521" l="7004" r="20794" t="13551"/>
            <a:stretch/>
          </p:blipFill>
          <p:spPr>
            <a:xfrm>
              <a:off x="4289169" y="1495254"/>
              <a:ext cx="149700" cy="137100"/>
            </a:xfrm>
            <a:prstGeom prst="ellipse">
              <a:avLst/>
            </a:prstGeom>
            <a:noFill/>
            <a:ln>
              <a:noFill/>
            </a:ln>
          </p:spPr>
        </p:pic>
        <p:pic>
          <p:nvPicPr>
            <p:cNvPr id="394" name="Google Shape;394;p16"/>
            <p:cNvPicPr preferRelativeResize="0"/>
            <p:nvPr/>
          </p:nvPicPr>
          <p:blipFill rotWithShape="1">
            <a:blip r:embed="rId6">
              <a:alphaModFix/>
            </a:blip>
            <a:srcRect b="9288" l="4915" r="4906" t="6274"/>
            <a:stretch/>
          </p:blipFill>
          <p:spPr>
            <a:xfrm>
              <a:off x="4295473" y="1686681"/>
              <a:ext cx="137100" cy="137100"/>
            </a:xfrm>
            <a:prstGeom prst="ellipse">
              <a:avLst/>
            </a:prstGeom>
            <a:noFill/>
            <a:ln>
              <a:noFill/>
            </a:ln>
          </p:spPr>
        </p:pic>
        <p:pic>
          <p:nvPicPr>
            <p:cNvPr id="395" name="Google Shape;395;p16"/>
            <p:cNvPicPr preferRelativeResize="0"/>
            <p:nvPr/>
          </p:nvPicPr>
          <p:blipFill rotWithShape="1">
            <a:blip r:embed="rId7">
              <a:alphaModFix/>
            </a:blip>
            <a:srcRect b="2953" l="5591" r="5377" t="1791"/>
            <a:stretch/>
          </p:blipFill>
          <p:spPr>
            <a:xfrm>
              <a:off x="4295473" y="1871438"/>
              <a:ext cx="137100" cy="137100"/>
            </a:xfrm>
            <a:prstGeom prst="ellipse">
              <a:avLst/>
            </a:prstGeom>
            <a:noFill/>
            <a:ln>
              <a:noFill/>
            </a:ln>
          </p:spPr>
        </p:pic>
      </p:grpSp>
      <p:sp>
        <p:nvSpPr>
          <p:cNvPr id="396" name="Google Shape;396;p16"/>
          <p:cNvSpPr txBox="1"/>
          <p:nvPr/>
        </p:nvSpPr>
        <p:spPr>
          <a:xfrm>
            <a:off x="228900" y="589238"/>
            <a:ext cx="8686200" cy="492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US" sz="2000">
                <a:solidFill>
                  <a:srgbClr val="A7C2C2"/>
                </a:solidFill>
                <a:latin typeface="Georgia"/>
                <a:ea typeface="Georgia"/>
                <a:cs typeface="Georgia"/>
                <a:sym typeface="Georgia"/>
              </a:rPr>
              <a:t>Assessment of </a:t>
            </a:r>
            <a:r>
              <a:rPr lang="en-US" sz="2000">
                <a:solidFill>
                  <a:srgbClr val="A7C2C2"/>
                </a:solidFill>
                <a:latin typeface="Georgia"/>
                <a:ea typeface="Georgia"/>
                <a:cs typeface="Georgia"/>
                <a:sym typeface="Georgia"/>
              </a:rPr>
              <a:t>120 streams · community structure, density, biomass, traits</a:t>
            </a:r>
            <a:endParaRPr sz="2000">
              <a:solidFill>
                <a:srgbClr val="A7C2C2"/>
              </a:solidFill>
              <a:latin typeface="Georgia"/>
              <a:ea typeface="Georgia"/>
              <a:cs typeface="Georgia"/>
              <a:sym typeface="Georgia"/>
            </a:endParaRPr>
          </a:p>
        </p:txBody>
      </p:sp>
      <p:sp>
        <p:nvSpPr>
          <p:cNvPr id="397" name="Google Shape;397;p16"/>
          <p:cNvSpPr/>
          <p:nvPr/>
        </p:nvSpPr>
        <p:spPr>
          <a:xfrm>
            <a:off x="8289972"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13</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402" name="Shape 402"/>
        <p:cNvGrpSpPr/>
        <p:nvPr/>
      </p:nvGrpSpPr>
      <p:grpSpPr>
        <a:xfrm>
          <a:off x="0" y="0"/>
          <a:ext cx="0" cy="0"/>
          <a:chOff x="0" y="0"/>
          <a:chExt cx="0" cy="0"/>
        </a:xfrm>
      </p:grpSpPr>
      <p:sp>
        <p:nvSpPr>
          <p:cNvPr id="403" name="Google Shape;403;p17"/>
          <p:cNvSpPr/>
          <p:nvPr/>
        </p:nvSpPr>
        <p:spPr>
          <a:xfrm>
            <a:off x="457200" y="105904"/>
            <a:ext cx="8229600" cy="6945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Georgia"/>
              <a:buNone/>
            </a:pPr>
            <a:r>
              <a:rPr b="1" i="0" lang="en-US" sz="2800" u="none" cap="none" strike="noStrike">
                <a:solidFill>
                  <a:srgbClr val="FFFFFF"/>
                </a:solidFill>
                <a:latin typeface="Georgia"/>
                <a:ea typeface="Georgia"/>
                <a:cs typeface="Georgia"/>
                <a:sym typeface="Georgia"/>
              </a:rPr>
              <a:t>What others are finding: three converging </a:t>
            </a:r>
            <a:r>
              <a:rPr b="1" lang="en-US" sz="2800">
                <a:solidFill>
                  <a:srgbClr val="FFFFFF"/>
                </a:solidFill>
                <a:latin typeface="Georgia"/>
                <a:ea typeface="Georgia"/>
                <a:cs typeface="Georgia"/>
                <a:sym typeface="Georgia"/>
              </a:rPr>
              <a:t>layers</a:t>
            </a:r>
            <a:endParaRPr b="0" i="0" sz="2800" u="none" cap="none" strike="noStrike">
              <a:solidFill>
                <a:schemeClr val="dk1"/>
              </a:solidFill>
              <a:latin typeface="Calibri"/>
              <a:ea typeface="Calibri"/>
              <a:cs typeface="Calibri"/>
              <a:sym typeface="Calibri"/>
            </a:endParaRPr>
          </a:p>
        </p:txBody>
      </p:sp>
      <p:grpSp>
        <p:nvGrpSpPr>
          <p:cNvPr id="404" name="Google Shape;404;p17"/>
          <p:cNvGrpSpPr/>
          <p:nvPr/>
        </p:nvGrpSpPr>
        <p:grpSpPr>
          <a:xfrm>
            <a:off x="457200" y="1053670"/>
            <a:ext cx="8229600" cy="944301"/>
            <a:chOff x="457200" y="1051560"/>
            <a:chExt cx="8229600" cy="914400"/>
          </a:xfrm>
        </p:grpSpPr>
        <p:sp>
          <p:nvSpPr>
            <p:cNvPr id="405" name="Google Shape;405;p17"/>
            <p:cNvSpPr/>
            <p:nvPr/>
          </p:nvSpPr>
          <p:spPr>
            <a:xfrm>
              <a:off x="457200" y="1051560"/>
              <a:ext cx="8229600" cy="9144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7"/>
            <p:cNvSpPr/>
            <p:nvPr/>
          </p:nvSpPr>
          <p:spPr>
            <a:xfrm>
              <a:off x="457200" y="1051560"/>
              <a:ext cx="64008" cy="914400"/>
            </a:xfrm>
            <a:prstGeom prst="rect">
              <a:avLst/>
            </a:prstGeom>
            <a:solidFill>
              <a:srgbClr val="3A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7"/>
            <p:cNvSpPr/>
            <p:nvPr/>
          </p:nvSpPr>
          <p:spPr>
            <a:xfrm>
              <a:off x="570500" y="1097275"/>
              <a:ext cx="3571800" cy="27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9F"/>
                </a:buClr>
                <a:buSzPts val="1600"/>
                <a:buFont typeface="Georgia"/>
                <a:buNone/>
              </a:pPr>
              <a:r>
                <a:rPr b="1" i="0" lang="en-US" sz="2000" u="none" cap="none" strike="noStrike">
                  <a:solidFill>
                    <a:srgbClr val="3A9F9F"/>
                  </a:solidFill>
                  <a:latin typeface="Georgia"/>
                  <a:ea typeface="Georgia"/>
                  <a:cs typeface="Georgia"/>
                  <a:sym typeface="Georgia"/>
                </a:rPr>
                <a:t>Systematic-review</a:t>
              </a:r>
              <a:endParaRPr b="0" i="0" sz="2000" u="none" cap="none" strike="noStrike">
                <a:solidFill>
                  <a:schemeClr val="dk1"/>
                </a:solidFill>
                <a:latin typeface="Calibri"/>
                <a:ea typeface="Calibri"/>
                <a:cs typeface="Calibri"/>
                <a:sym typeface="Calibri"/>
              </a:endParaRPr>
            </a:p>
          </p:txBody>
        </p:sp>
        <p:sp>
          <p:nvSpPr>
            <p:cNvPr id="408" name="Google Shape;408;p17"/>
            <p:cNvSpPr/>
            <p:nvPr/>
          </p:nvSpPr>
          <p:spPr>
            <a:xfrm>
              <a:off x="685800" y="1435487"/>
              <a:ext cx="32004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1200"/>
                <a:buFont typeface="Calibri"/>
                <a:buNone/>
              </a:pPr>
              <a:r>
                <a:rPr b="0" i="0" lang="en-US" sz="1700" u="none" cap="none" strike="noStrike">
                  <a:solidFill>
                    <a:srgbClr val="A0BBBB"/>
                  </a:solidFill>
                  <a:latin typeface="Calibri"/>
                  <a:ea typeface="Calibri"/>
                  <a:cs typeface="Calibri"/>
                  <a:sym typeface="Calibri"/>
                </a:rPr>
                <a:t>Sabat-Bonilla et al. 2026</a:t>
              </a:r>
              <a:endParaRPr b="0" i="0" sz="1700" u="none" cap="none" strike="noStrike">
                <a:solidFill>
                  <a:schemeClr val="dk1"/>
                </a:solidFill>
                <a:latin typeface="Calibri"/>
                <a:ea typeface="Calibri"/>
                <a:cs typeface="Calibri"/>
                <a:sym typeface="Calibri"/>
              </a:endParaRPr>
            </a:p>
          </p:txBody>
        </p:sp>
        <p:sp>
          <p:nvSpPr>
            <p:cNvPr id="409" name="Google Shape;409;p17"/>
            <p:cNvSpPr/>
            <p:nvPr/>
          </p:nvSpPr>
          <p:spPr>
            <a:xfrm>
              <a:off x="4114800" y="1097280"/>
              <a:ext cx="4389120" cy="7772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300"/>
                <a:buFont typeface="Calibri"/>
                <a:buNone/>
              </a:pPr>
              <a:r>
                <a:rPr lang="en-US" sz="1700">
                  <a:solidFill>
                    <a:srgbClr val="D9E4E4"/>
                  </a:solidFill>
                  <a:latin typeface="Calibri"/>
                  <a:ea typeface="Calibri"/>
                  <a:cs typeface="Calibri"/>
                  <a:sym typeface="Calibri"/>
                </a:rPr>
                <a:t>29 BACI studies across 4 provinces and 8 MP groups.Published evidence: where </a:t>
              </a:r>
              <a:r>
                <a:rPr lang="en-US" sz="1700">
                  <a:solidFill>
                    <a:srgbClr val="D9E4E4"/>
                  </a:solidFill>
                  <a:latin typeface="Calibri"/>
                  <a:ea typeface="Calibri"/>
                  <a:cs typeface="Calibri"/>
                  <a:sym typeface="Calibri"/>
                </a:rPr>
                <a:t>macroinvertebrate respond to management.</a:t>
              </a:r>
              <a:endParaRPr sz="1700">
                <a:solidFill>
                  <a:srgbClr val="D9E4E4"/>
                </a:solidFill>
                <a:latin typeface="Calibri"/>
                <a:ea typeface="Calibri"/>
                <a:cs typeface="Calibri"/>
                <a:sym typeface="Calibri"/>
              </a:endParaRPr>
            </a:p>
          </p:txBody>
        </p:sp>
      </p:grpSp>
      <p:grpSp>
        <p:nvGrpSpPr>
          <p:cNvPr id="410" name="Google Shape;410;p17"/>
          <p:cNvGrpSpPr/>
          <p:nvPr/>
        </p:nvGrpSpPr>
        <p:grpSpPr>
          <a:xfrm>
            <a:off x="457200" y="2075877"/>
            <a:ext cx="8229600" cy="944301"/>
            <a:chOff x="457200" y="2103120"/>
            <a:chExt cx="8229600" cy="914400"/>
          </a:xfrm>
        </p:grpSpPr>
        <p:sp>
          <p:nvSpPr>
            <p:cNvPr id="411" name="Google Shape;411;p17"/>
            <p:cNvSpPr/>
            <p:nvPr/>
          </p:nvSpPr>
          <p:spPr>
            <a:xfrm>
              <a:off x="457200" y="2103120"/>
              <a:ext cx="8229600" cy="9144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7"/>
            <p:cNvSpPr/>
            <p:nvPr/>
          </p:nvSpPr>
          <p:spPr>
            <a:xfrm>
              <a:off x="457200" y="2103120"/>
              <a:ext cx="64008" cy="914400"/>
            </a:xfrm>
            <a:prstGeom prst="rect">
              <a:avLst/>
            </a:prstGeom>
            <a:solidFill>
              <a:srgbClr val="D480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7"/>
            <p:cNvSpPr/>
            <p:nvPr/>
          </p:nvSpPr>
          <p:spPr>
            <a:xfrm>
              <a:off x="570500" y="2148856"/>
              <a:ext cx="3571800" cy="502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1600"/>
                <a:buFont typeface="Georgia"/>
                <a:buNone/>
              </a:pPr>
              <a:r>
                <a:rPr b="1" i="0" lang="en-US" sz="2000" u="none" cap="none" strike="noStrike">
                  <a:solidFill>
                    <a:srgbClr val="D4806F"/>
                  </a:solidFill>
                  <a:latin typeface="Georgia"/>
                  <a:ea typeface="Georgia"/>
                  <a:cs typeface="Georgia"/>
                  <a:sym typeface="Georgia"/>
                </a:rPr>
                <a:t>Empirical &amp; causal-inference </a:t>
              </a:r>
              <a:endParaRPr b="0" i="0" sz="2000" u="none" cap="none" strike="noStrike">
                <a:solidFill>
                  <a:schemeClr val="dk1"/>
                </a:solidFill>
                <a:latin typeface="Calibri"/>
                <a:ea typeface="Calibri"/>
                <a:cs typeface="Calibri"/>
                <a:sym typeface="Calibri"/>
              </a:endParaRPr>
            </a:p>
          </p:txBody>
        </p:sp>
        <p:sp>
          <p:nvSpPr>
            <p:cNvPr id="414" name="Google Shape;414;p17"/>
            <p:cNvSpPr/>
            <p:nvPr/>
          </p:nvSpPr>
          <p:spPr>
            <a:xfrm>
              <a:off x="685800" y="2730980"/>
              <a:ext cx="32004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1200"/>
                <a:buFont typeface="Calibri"/>
                <a:buNone/>
              </a:pPr>
              <a:r>
                <a:rPr b="0" i="0" lang="en-US" sz="1700" u="none" cap="none" strike="noStrike">
                  <a:solidFill>
                    <a:srgbClr val="A0BBBB"/>
                  </a:solidFill>
                  <a:latin typeface="Calibri"/>
                  <a:ea typeface="Calibri"/>
                  <a:cs typeface="Calibri"/>
                  <a:sym typeface="Calibri"/>
                </a:rPr>
                <a:t>USGS Chesapeake </a:t>
              </a:r>
              <a:r>
                <a:rPr lang="en-US" sz="1700">
                  <a:solidFill>
                    <a:srgbClr val="A0BBBB"/>
                  </a:solidFill>
                  <a:latin typeface="Calibri"/>
                  <a:ea typeface="Calibri"/>
                  <a:cs typeface="Calibri"/>
                  <a:sym typeface="Calibri"/>
                </a:rPr>
                <a:t>science</a:t>
              </a:r>
              <a:endParaRPr b="0" i="0" sz="1700" u="none" cap="none" strike="noStrike">
                <a:solidFill>
                  <a:schemeClr val="dk1"/>
                </a:solidFill>
                <a:latin typeface="Calibri"/>
                <a:ea typeface="Calibri"/>
                <a:cs typeface="Calibri"/>
                <a:sym typeface="Calibri"/>
              </a:endParaRPr>
            </a:p>
          </p:txBody>
        </p:sp>
        <p:sp>
          <p:nvSpPr>
            <p:cNvPr id="415" name="Google Shape;415;p17"/>
            <p:cNvSpPr/>
            <p:nvPr/>
          </p:nvSpPr>
          <p:spPr>
            <a:xfrm>
              <a:off x="4114800" y="2221908"/>
              <a:ext cx="4572000" cy="704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300"/>
                <a:buFont typeface="Calibri"/>
                <a:buNone/>
              </a:pPr>
              <a:r>
                <a:rPr lang="en-US" sz="1700">
                  <a:solidFill>
                    <a:srgbClr val="D9E4E4"/>
                  </a:solidFill>
                  <a:latin typeface="Calibri"/>
                  <a:ea typeface="Calibri"/>
                  <a:cs typeface="Calibri"/>
                  <a:sym typeface="Calibri"/>
                </a:rPr>
                <a:t>Response depends on regional stressor context.</a:t>
              </a:r>
              <a:endParaRPr sz="1700">
                <a:solidFill>
                  <a:srgbClr val="D9E4E4"/>
                </a:solidFill>
                <a:latin typeface="Calibri"/>
                <a:ea typeface="Calibri"/>
                <a:cs typeface="Calibri"/>
                <a:sym typeface="Calibri"/>
              </a:endParaRPr>
            </a:p>
            <a:p>
              <a:pPr indent="0" lvl="0" marL="0" rtl="0" algn="l">
                <a:spcBef>
                  <a:spcPts val="0"/>
                </a:spcBef>
                <a:spcAft>
                  <a:spcPts val="0"/>
                </a:spcAft>
                <a:buClr>
                  <a:srgbClr val="D9E4E4"/>
                </a:buClr>
                <a:buSzPts val="1300"/>
                <a:buFont typeface="Calibri"/>
                <a:buNone/>
              </a:pPr>
              <a:r>
                <a:rPr lang="en-US" sz="1700">
                  <a:solidFill>
                    <a:srgbClr val="D9E4E4"/>
                  </a:solidFill>
                  <a:latin typeface="Calibri"/>
                  <a:ea typeface="Calibri"/>
                  <a:cs typeface="Calibri"/>
                  <a:sym typeface="Calibri"/>
                </a:rPr>
                <a:t>Management practices effects can be positive, negative or indirect.</a:t>
              </a:r>
              <a:endParaRPr sz="1700">
                <a:solidFill>
                  <a:srgbClr val="D9E4E4"/>
                </a:solidFill>
                <a:latin typeface="Calibri"/>
                <a:ea typeface="Calibri"/>
                <a:cs typeface="Calibri"/>
                <a:sym typeface="Calibri"/>
              </a:endParaRPr>
            </a:p>
          </p:txBody>
        </p:sp>
      </p:grpSp>
      <p:grpSp>
        <p:nvGrpSpPr>
          <p:cNvPr id="416" name="Google Shape;416;p17"/>
          <p:cNvGrpSpPr/>
          <p:nvPr/>
        </p:nvGrpSpPr>
        <p:grpSpPr>
          <a:xfrm>
            <a:off x="457200" y="3098054"/>
            <a:ext cx="8229600" cy="944301"/>
            <a:chOff x="457200" y="3154680"/>
            <a:chExt cx="8229600" cy="914400"/>
          </a:xfrm>
        </p:grpSpPr>
        <p:sp>
          <p:nvSpPr>
            <p:cNvPr id="417" name="Google Shape;417;p17"/>
            <p:cNvSpPr/>
            <p:nvPr/>
          </p:nvSpPr>
          <p:spPr>
            <a:xfrm>
              <a:off x="457200" y="3154680"/>
              <a:ext cx="8229600" cy="9144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7"/>
            <p:cNvSpPr/>
            <p:nvPr/>
          </p:nvSpPr>
          <p:spPr>
            <a:xfrm>
              <a:off x="457200" y="3154680"/>
              <a:ext cx="64008" cy="914400"/>
            </a:xfrm>
            <a:prstGeom prst="rect">
              <a:avLst/>
            </a:prstGeom>
            <a:solidFill>
              <a:srgbClr val="F5EDE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a:off x="570500" y="3200400"/>
              <a:ext cx="3571800" cy="274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5EDE3"/>
                </a:buClr>
                <a:buSzPts val="1600"/>
                <a:buFont typeface="Georgia"/>
                <a:buNone/>
              </a:pPr>
              <a:r>
                <a:rPr b="1" i="0" lang="en-US" sz="2000" u="none" cap="none" strike="noStrike">
                  <a:solidFill>
                    <a:srgbClr val="F5EDE3"/>
                  </a:solidFill>
                  <a:latin typeface="Georgia"/>
                  <a:ea typeface="Georgia"/>
                  <a:cs typeface="Georgia"/>
                  <a:sym typeface="Georgia"/>
                </a:rPr>
                <a:t>Policy-evaluation </a:t>
              </a:r>
              <a:endParaRPr b="0" i="0" sz="2000" u="none" cap="none" strike="noStrike">
                <a:solidFill>
                  <a:schemeClr val="dk1"/>
                </a:solidFill>
                <a:latin typeface="Calibri"/>
                <a:ea typeface="Calibri"/>
                <a:cs typeface="Calibri"/>
                <a:sym typeface="Calibri"/>
              </a:endParaRPr>
            </a:p>
          </p:txBody>
        </p:sp>
        <p:sp>
          <p:nvSpPr>
            <p:cNvPr id="420" name="Google Shape;420;p17"/>
            <p:cNvSpPr/>
            <p:nvPr/>
          </p:nvSpPr>
          <p:spPr>
            <a:xfrm>
              <a:off x="685800" y="3526991"/>
              <a:ext cx="3200400" cy="22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1200"/>
                <a:buFont typeface="Calibri"/>
                <a:buNone/>
              </a:pPr>
              <a:r>
                <a:rPr b="0" i="0" lang="en-US" sz="1700" u="none" cap="none" strike="noStrike">
                  <a:solidFill>
                    <a:srgbClr val="A0BBBB"/>
                  </a:solidFill>
                  <a:latin typeface="Calibri"/>
                  <a:ea typeface="Calibri"/>
                  <a:cs typeface="Calibri"/>
                  <a:sym typeface="Calibri"/>
                </a:rPr>
                <a:t>STAC 2023 (CESR)</a:t>
              </a:r>
              <a:endParaRPr b="0" i="0" sz="1700" u="none" cap="none" strike="noStrike">
                <a:solidFill>
                  <a:schemeClr val="dk1"/>
                </a:solidFill>
                <a:latin typeface="Calibri"/>
                <a:ea typeface="Calibri"/>
                <a:cs typeface="Calibri"/>
                <a:sym typeface="Calibri"/>
              </a:endParaRPr>
            </a:p>
          </p:txBody>
        </p:sp>
        <p:sp>
          <p:nvSpPr>
            <p:cNvPr id="421" name="Google Shape;421;p17"/>
            <p:cNvSpPr/>
            <p:nvPr/>
          </p:nvSpPr>
          <p:spPr>
            <a:xfrm>
              <a:off x="4114800" y="3200400"/>
              <a:ext cx="4389120" cy="77724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300"/>
                <a:buFont typeface="Calibri"/>
                <a:buNone/>
              </a:pPr>
              <a:r>
                <a:rPr lang="en-US" sz="1700">
                  <a:solidFill>
                    <a:srgbClr val="D9E4E4"/>
                  </a:solidFill>
                  <a:latin typeface="Calibri"/>
                  <a:ea typeface="Calibri"/>
                  <a:cs typeface="Calibri"/>
                  <a:sym typeface="Calibri"/>
                </a:rPr>
                <a:t>Identifies implementation and response gaps.</a:t>
              </a:r>
              <a:endParaRPr sz="1700">
                <a:solidFill>
                  <a:srgbClr val="D9E4E4"/>
                </a:solidFill>
                <a:latin typeface="Calibri"/>
                <a:ea typeface="Calibri"/>
                <a:cs typeface="Calibri"/>
                <a:sym typeface="Calibri"/>
              </a:endParaRPr>
            </a:p>
            <a:p>
              <a:pPr indent="0" lvl="0" marL="0" marR="0" rtl="0" algn="l">
                <a:lnSpc>
                  <a:spcPct val="100000"/>
                </a:lnSpc>
                <a:spcBef>
                  <a:spcPts val="0"/>
                </a:spcBef>
                <a:spcAft>
                  <a:spcPts val="0"/>
                </a:spcAft>
                <a:buClr>
                  <a:srgbClr val="D9E4E4"/>
                </a:buClr>
                <a:buSzPts val="1300"/>
                <a:buFont typeface="Calibri"/>
                <a:buNone/>
              </a:pPr>
              <a:r>
                <a:rPr lang="en-US" sz="1700">
                  <a:solidFill>
                    <a:srgbClr val="D9E4E4"/>
                  </a:solidFill>
                  <a:latin typeface="Calibri"/>
                  <a:ea typeface="Calibri"/>
                  <a:cs typeface="Calibri"/>
                  <a:sym typeface="Calibri"/>
                </a:rPr>
                <a:t>Calls for monitoring that detects biological response, not just implementation.</a:t>
              </a:r>
              <a:endParaRPr sz="1700">
                <a:solidFill>
                  <a:srgbClr val="D9E4E4"/>
                </a:solidFill>
                <a:latin typeface="Calibri"/>
                <a:ea typeface="Calibri"/>
                <a:cs typeface="Calibri"/>
                <a:sym typeface="Calibri"/>
              </a:endParaRPr>
            </a:p>
          </p:txBody>
        </p:sp>
      </p:grpSp>
      <p:sp>
        <p:nvSpPr>
          <p:cNvPr id="422" name="Google Shape;422;p17"/>
          <p:cNvSpPr/>
          <p:nvPr/>
        </p:nvSpPr>
        <p:spPr>
          <a:xfrm>
            <a:off x="718350" y="4145325"/>
            <a:ext cx="7707300" cy="563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5E4D"/>
              </a:buClr>
              <a:buSzPts val="1400"/>
              <a:buFont typeface="Calibri"/>
              <a:buNone/>
            </a:pPr>
            <a:r>
              <a:rPr b="1" i="1" lang="en-US" sz="2000">
                <a:solidFill>
                  <a:srgbClr val="C05E4D"/>
                </a:solidFill>
                <a:latin typeface="Calibri"/>
                <a:ea typeface="Calibri"/>
                <a:cs typeface="Calibri"/>
                <a:sym typeface="Calibri"/>
              </a:rPr>
              <a:t>Convergent finding: Biological response is regional, stressor-dependent and not guaranteed by practice implementation alone</a:t>
            </a:r>
            <a:endParaRPr b="1" i="1" sz="2000">
              <a:solidFill>
                <a:srgbClr val="C05E4D"/>
              </a:solidFill>
              <a:latin typeface="Calibri"/>
              <a:ea typeface="Calibri"/>
              <a:cs typeface="Calibri"/>
              <a:sym typeface="Calibri"/>
            </a:endParaRPr>
          </a:p>
        </p:txBody>
      </p:sp>
      <p:sp>
        <p:nvSpPr>
          <p:cNvPr id="423" name="Google Shape;423;p17"/>
          <p:cNvSpPr/>
          <p:nvPr/>
        </p:nvSpPr>
        <p:spPr>
          <a:xfrm>
            <a:off x="168943" y="4798325"/>
            <a:ext cx="76086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900"/>
              <a:buFont typeface="Calibri"/>
              <a:buNone/>
            </a:pPr>
            <a:r>
              <a:rPr i="1" lang="en-US">
                <a:solidFill>
                  <a:srgbClr val="A0BBBB"/>
                </a:solidFill>
                <a:latin typeface="Calibri"/>
                <a:ea typeface="Calibri"/>
                <a:cs typeface="Calibri"/>
                <a:sym typeface="Calibri"/>
              </a:rPr>
              <a:t>[1] Sabat-Bonilla et al. 2026 </a:t>
            </a:r>
            <a:r>
              <a:rPr i="1" lang="en-US">
                <a:solidFill>
                  <a:srgbClr val="A0BBBB"/>
                </a:solidFill>
                <a:latin typeface="Calibri"/>
                <a:ea typeface="Calibri"/>
                <a:cs typeface="Calibri"/>
                <a:sym typeface="Calibri"/>
              </a:rPr>
              <a:t>· [2] STAC 2023 · [6] Noe et al. 2024 · </a:t>
            </a:r>
            <a:r>
              <a:rPr i="1" lang="en-US">
                <a:solidFill>
                  <a:srgbClr val="A0BBBB"/>
                </a:solidFill>
                <a:latin typeface="Calibri"/>
                <a:ea typeface="Calibri"/>
                <a:cs typeface="Calibri"/>
                <a:sym typeface="Calibri"/>
              </a:rPr>
              <a:t>Emmons et al. 2024 </a:t>
            </a:r>
            <a:r>
              <a:rPr i="1" lang="en-US">
                <a:solidFill>
                  <a:srgbClr val="A0BBBB"/>
                </a:solidFill>
                <a:latin typeface="Calibri"/>
                <a:ea typeface="Calibri"/>
                <a:cs typeface="Calibri"/>
                <a:sym typeface="Calibri"/>
              </a:rPr>
              <a:t>[7]</a:t>
            </a:r>
            <a:r>
              <a:rPr i="1" lang="en-US">
                <a:solidFill>
                  <a:srgbClr val="A0BBBB"/>
                </a:solidFill>
                <a:latin typeface="Calibri"/>
                <a:ea typeface="Calibri"/>
                <a:cs typeface="Calibri"/>
                <a:sym typeface="Calibri"/>
              </a:rPr>
              <a:t>, 2025 [8]</a:t>
            </a:r>
            <a:endParaRPr i="1">
              <a:solidFill>
                <a:srgbClr val="A0BBBB"/>
              </a:solidFill>
              <a:latin typeface="Calibri"/>
              <a:ea typeface="Calibri"/>
              <a:cs typeface="Calibri"/>
              <a:sym typeface="Calibri"/>
            </a:endParaRPr>
          </a:p>
        </p:txBody>
      </p:sp>
      <p:sp>
        <p:nvSpPr>
          <p:cNvPr id="424" name="Google Shape;424;p17"/>
          <p:cNvSpPr txBox="1"/>
          <p:nvPr/>
        </p:nvSpPr>
        <p:spPr>
          <a:xfrm>
            <a:off x="7951443" y="1447576"/>
            <a:ext cx="2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chemeClr val="lt1"/>
                </a:solidFill>
                <a:latin typeface="Calibri"/>
                <a:ea typeface="Calibri"/>
                <a:cs typeface="Calibri"/>
                <a:sym typeface="Calibri"/>
              </a:rPr>
              <a:t>1</a:t>
            </a:r>
            <a:endParaRPr>
              <a:solidFill>
                <a:schemeClr val="lt1"/>
              </a:solidFill>
            </a:endParaRPr>
          </a:p>
        </p:txBody>
      </p:sp>
      <p:sp>
        <p:nvSpPr>
          <p:cNvPr id="425" name="Google Shape;425;p17"/>
          <p:cNvSpPr txBox="1"/>
          <p:nvPr/>
        </p:nvSpPr>
        <p:spPr>
          <a:xfrm>
            <a:off x="5819697" y="2434325"/>
            <a:ext cx="2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chemeClr val="lt1"/>
                </a:solidFill>
                <a:latin typeface="Calibri"/>
                <a:ea typeface="Calibri"/>
                <a:cs typeface="Calibri"/>
                <a:sym typeface="Calibri"/>
              </a:rPr>
              <a:t>7</a:t>
            </a:r>
            <a:endParaRPr>
              <a:solidFill>
                <a:schemeClr val="lt1"/>
              </a:solidFill>
            </a:endParaRPr>
          </a:p>
        </p:txBody>
      </p:sp>
      <p:sp>
        <p:nvSpPr>
          <p:cNvPr id="426" name="Google Shape;426;p17"/>
          <p:cNvSpPr txBox="1"/>
          <p:nvPr/>
        </p:nvSpPr>
        <p:spPr>
          <a:xfrm>
            <a:off x="8247286" y="2012370"/>
            <a:ext cx="2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chemeClr val="lt1"/>
                </a:solidFill>
                <a:latin typeface="Calibri"/>
                <a:ea typeface="Calibri"/>
                <a:cs typeface="Calibri"/>
                <a:sym typeface="Calibri"/>
              </a:rPr>
              <a:t>6</a:t>
            </a:r>
            <a:endParaRPr>
              <a:solidFill>
                <a:schemeClr val="lt1"/>
              </a:solidFill>
            </a:endParaRPr>
          </a:p>
        </p:txBody>
      </p:sp>
      <p:sp>
        <p:nvSpPr>
          <p:cNvPr id="427" name="Google Shape;427;p17"/>
          <p:cNvSpPr txBox="1"/>
          <p:nvPr/>
        </p:nvSpPr>
        <p:spPr>
          <a:xfrm>
            <a:off x="7138814" y="3534040"/>
            <a:ext cx="206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a:solidFill>
                  <a:schemeClr val="lt1"/>
                </a:solidFill>
                <a:latin typeface="Calibri"/>
                <a:ea typeface="Calibri"/>
                <a:cs typeface="Calibri"/>
                <a:sym typeface="Calibri"/>
              </a:rPr>
              <a:t>2</a:t>
            </a:r>
            <a:endParaRPr>
              <a:solidFill>
                <a:schemeClr val="lt1"/>
              </a:solidFill>
            </a:endParaRPr>
          </a:p>
        </p:txBody>
      </p:sp>
      <p:sp>
        <p:nvSpPr>
          <p:cNvPr id="428" name="Google Shape;428;p17"/>
          <p:cNvSpPr/>
          <p:nvPr/>
        </p:nvSpPr>
        <p:spPr>
          <a:xfrm>
            <a:off x="8289972"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14</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0EC"/>
        </a:solidFill>
      </p:bgPr>
    </p:bg>
    <p:spTree>
      <p:nvGrpSpPr>
        <p:cNvPr id="433" name="Shape 433"/>
        <p:cNvGrpSpPr/>
        <p:nvPr/>
      </p:nvGrpSpPr>
      <p:grpSpPr>
        <a:xfrm>
          <a:off x="0" y="0"/>
          <a:ext cx="0" cy="0"/>
          <a:chOff x="0" y="0"/>
          <a:chExt cx="0" cy="0"/>
        </a:xfrm>
      </p:grpSpPr>
      <p:sp>
        <p:nvSpPr>
          <p:cNvPr id="434" name="Google Shape;434;p18"/>
          <p:cNvSpPr/>
          <p:nvPr/>
        </p:nvSpPr>
        <p:spPr>
          <a:xfrm>
            <a:off x="425200" y="74950"/>
            <a:ext cx="8291400" cy="9288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1A3C3C"/>
              </a:buClr>
              <a:buSzPts val="2300"/>
              <a:buFont typeface="Georgia"/>
              <a:buNone/>
            </a:pPr>
            <a:r>
              <a:rPr b="1" i="0" lang="en-US" sz="2800" u="none" cap="none" strike="noStrike">
                <a:solidFill>
                  <a:srgbClr val="1A3C3C"/>
                </a:solidFill>
                <a:latin typeface="Georgia"/>
                <a:ea typeface="Georgia"/>
                <a:cs typeface="Georgia"/>
                <a:sym typeface="Georgia"/>
              </a:rPr>
              <a:t>What this could mean for assessment — points for discussion</a:t>
            </a:r>
            <a:endParaRPr b="0" i="0" sz="2800" u="none" cap="none" strike="noStrike">
              <a:solidFill>
                <a:schemeClr val="dk1"/>
              </a:solidFill>
              <a:latin typeface="Calibri"/>
              <a:ea typeface="Calibri"/>
              <a:cs typeface="Calibri"/>
              <a:sym typeface="Calibri"/>
            </a:endParaRPr>
          </a:p>
        </p:txBody>
      </p:sp>
      <p:sp>
        <p:nvSpPr>
          <p:cNvPr id="435" name="Google Shape;435;p18"/>
          <p:cNvSpPr/>
          <p:nvPr/>
        </p:nvSpPr>
        <p:spPr>
          <a:xfrm>
            <a:off x="270750" y="1106816"/>
            <a:ext cx="3867000" cy="1700700"/>
          </a:xfrm>
          <a:prstGeom prst="rect">
            <a:avLst/>
          </a:prstGeom>
          <a:solidFill>
            <a:srgbClr val="1A3C3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36" name="Google Shape;436;p18"/>
          <p:cNvSpPr/>
          <p:nvPr/>
        </p:nvSpPr>
        <p:spPr>
          <a:xfrm>
            <a:off x="270750" y="1106816"/>
            <a:ext cx="72600" cy="17007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37" name="Google Shape;437;p18"/>
          <p:cNvSpPr/>
          <p:nvPr/>
        </p:nvSpPr>
        <p:spPr>
          <a:xfrm>
            <a:off x="455996" y="1119927"/>
            <a:ext cx="3536100" cy="59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2000" u="none" cap="none" strike="noStrike">
                <a:solidFill>
                  <a:srgbClr val="3A9F9F"/>
                </a:solidFill>
                <a:latin typeface="Georgia"/>
                <a:ea typeface="Georgia"/>
                <a:cs typeface="Georgia"/>
                <a:sym typeface="Georgia"/>
              </a:rPr>
              <a:t>1. Taxonomic resolution</a:t>
            </a:r>
            <a:endParaRPr b="0" i="0" sz="2000" u="none" cap="none" strike="noStrike">
              <a:solidFill>
                <a:schemeClr val="dk1"/>
              </a:solidFill>
              <a:latin typeface="Calibri"/>
              <a:ea typeface="Calibri"/>
              <a:cs typeface="Calibri"/>
              <a:sym typeface="Calibri"/>
            </a:endParaRPr>
          </a:p>
        </p:txBody>
      </p:sp>
      <p:sp>
        <p:nvSpPr>
          <p:cNvPr id="438" name="Google Shape;438;p18"/>
          <p:cNvSpPr/>
          <p:nvPr/>
        </p:nvSpPr>
        <p:spPr>
          <a:xfrm>
            <a:off x="456000" y="1822225"/>
            <a:ext cx="3618000" cy="928800"/>
          </a:xfrm>
          <a:prstGeom prst="rect">
            <a:avLst/>
          </a:prstGeom>
          <a:noFill/>
          <a:ln>
            <a:noFill/>
          </a:ln>
        </p:spPr>
        <p:txBody>
          <a:bodyPr anchorCtr="0" anchor="ctr" bIns="0" lIns="0" spcFirstLastPara="1" rIns="0" wrap="square" tIns="0">
            <a:noAutofit/>
          </a:bodyPr>
          <a:lstStyle/>
          <a:p>
            <a:pPr indent="0" lvl="0" marL="0" marR="0" rtl="0" algn="l">
              <a:lnSpc>
                <a:spcPct val="103000"/>
              </a:lnSpc>
              <a:spcBef>
                <a:spcPts val="0"/>
              </a:spcBef>
              <a:spcAft>
                <a:spcPts val="0"/>
              </a:spcAft>
              <a:buClr>
                <a:srgbClr val="FFFFFF"/>
              </a:buClr>
              <a:buSzPts val="900"/>
              <a:buFont typeface="Calibri"/>
              <a:buNone/>
            </a:pPr>
            <a:r>
              <a:rPr lang="en-US" sz="1700">
                <a:solidFill>
                  <a:srgbClr val="FFFFFF"/>
                </a:solidFill>
                <a:latin typeface="Calibri"/>
                <a:ea typeface="Calibri"/>
                <a:cs typeface="Calibri"/>
                <a:sym typeface="Calibri"/>
              </a:rPr>
              <a:t>Where family-level metrics flatten Coastal Plain signal, could targeted finer resolution recover useful variation?</a:t>
            </a:r>
            <a:endParaRPr sz="1700">
              <a:solidFill>
                <a:srgbClr val="FFFFFF"/>
              </a:solidFill>
              <a:latin typeface="Calibri"/>
              <a:ea typeface="Calibri"/>
              <a:cs typeface="Calibri"/>
              <a:sym typeface="Calibri"/>
            </a:endParaRPr>
          </a:p>
          <a:p>
            <a:pPr indent="0" lvl="0" marL="0" marR="0" rtl="0" algn="l">
              <a:lnSpc>
                <a:spcPct val="103000"/>
              </a:lnSpc>
              <a:spcBef>
                <a:spcPts val="0"/>
              </a:spcBef>
              <a:spcAft>
                <a:spcPts val="0"/>
              </a:spcAft>
              <a:buClr>
                <a:srgbClr val="FFFFFF"/>
              </a:buClr>
              <a:buSzPts val="900"/>
              <a:buFont typeface="Calibri"/>
              <a:buNone/>
            </a:pPr>
            <a:r>
              <a:t/>
            </a:r>
            <a:endParaRPr sz="1700">
              <a:solidFill>
                <a:srgbClr val="FFFFFF"/>
              </a:solidFill>
              <a:latin typeface="Calibri"/>
              <a:ea typeface="Calibri"/>
              <a:cs typeface="Calibri"/>
              <a:sym typeface="Calibri"/>
            </a:endParaRPr>
          </a:p>
        </p:txBody>
      </p:sp>
      <p:sp>
        <p:nvSpPr>
          <p:cNvPr id="439" name="Google Shape;439;p18"/>
          <p:cNvSpPr/>
          <p:nvPr/>
        </p:nvSpPr>
        <p:spPr>
          <a:xfrm>
            <a:off x="4273950" y="1106816"/>
            <a:ext cx="4599300" cy="1700700"/>
          </a:xfrm>
          <a:prstGeom prst="rect">
            <a:avLst/>
          </a:prstGeom>
          <a:solidFill>
            <a:srgbClr val="1A3C3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40" name="Google Shape;440;p18"/>
          <p:cNvSpPr/>
          <p:nvPr/>
        </p:nvSpPr>
        <p:spPr>
          <a:xfrm>
            <a:off x="4273950" y="1106816"/>
            <a:ext cx="86700" cy="17007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41" name="Google Shape;441;p18"/>
          <p:cNvSpPr/>
          <p:nvPr/>
        </p:nvSpPr>
        <p:spPr>
          <a:xfrm>
            <a:off x="4494275" y="1119933"/>
            <a:ext cx="4297200" cy="595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2000" u="none" cap="none" strike="noStrike">
                <a:solidFill>
                  <a:srgbClr val="3A9F9F"/>
                </a:solidFill>
                <a:latin typeface="Georgia"/>
                <a:ea typeface="Georgia"/>
                <a:cs typeface="Georgia"/>
                <a:sym typeface="Georgia"/>
              </a:rPr>
              <a:t>2. Functional / energetic metrics</a:t>
            </a:r>
            <a:endParaRPr b="0" i="0" sz="2000" u="none" cap="none" strike="noStrike">
              <a:solidFill>
                <a:schemeClr val="dk1"/>
              </a:solidFill>
              <a:latin typeface="Calibri"/>
              <a:ea typeface="Calibri"/>
              <a:cs typeface="Calibri"/>
              <a:sym typeface="Calibri"/>
            </a:endParaRPr>
          </a:p>
        </p:txBody>
      </p:sp>
      <p:sp>
        <p:nvSpPr>
          <p:cNvPr id="442" name="Google Shape;442;p18"/>
          <p:cNvSpPr/>
          <p:nvPr/>
        </p:nvSpPr>
        <p:spPr>
          <a:xfrm>
            <a:off x="4494267" y="1704161"/>
            <a:ext cx="4166100" cy="878400"/>
          </a:xfrm>
          <a:prstGeom prst="rect">
            <a:avLst/>
          </a:prstGeom>
          <a:noFill/>
          <a:ln>
            <a:noFill/>
          </a:ln>
        </p:spPr>
        <p:txBody>
          <a:bodyPr anchorCtr="0" anchor="ctr" bIns="0" lIns="0" spcFirstLastPara="1" rIns="0" wrap="square" tIns="0">
            <a:noAutofit/>
          </a:bodyPr>
          <a:lstStyle/>
          <a:p>
            <a:pPr indent="0" lvl="0" marL="0" marR="0" rtl="0" algn="l">
              <a:lnSpc>
                <a:spcPct val="103000"/>
              </a:lnSpc>
              <a:spcBef>
                <a:spcPts val="0"/>
              </a:spcBef>
              <a:spcAft>
                <a:spcPts val="0"/>
              </a:spcAft>
              <a:buClr>
                <a:srgbClr val="FFFFFF"/>
              </a:buClr>
              <a:buSzPts val="900"/>
              <a:buFont typeface="Calibri"/>
              <a:buNone/>
            </a:pPr>
            <a:r>
              <a:rPr lang="en-US" sz="1700">
                <a:solidFill>
                  <a:srgbClr val="FFFFFF"/>
                </a:solidFill>
                <a:latin typeface="Calibri"/>
                <a:ea typeface="Calibri"/>
                <a:cs typeface="Calibri"/>
                <a:sym typeface="Calibri"/>
              </a:rPr>
              <a:t>Could functional measures of biomass, production or decomposition show whether improved habitat or resources are being used?</a:t>
            </a:r>
            <a:endParaRPr b="0" i="0" sz="1700" u="none" cap="none" strike="noStrike">
              <a:solidFill>
                <a:schemeClr val="dk1"/>
              </a:solidFill>
              <a:latin typeface="Calibri"/>
              <a:ea typeface="Calibri"/>
              <a:cs typeface="Calibri"/>
              <a:sym typeface="Calibri"/>
            </a:endParaRPr>
          </a:p>
        </p:txBody>
      </p:sp>
      <p:sp>
        <p:nvSpPr>
          <p:cNvPr id="443" name="Google Shape;443;p18"/>
          <p:cNvSpPr/>
          <p:nvPr/>
        </p:nvSpPr>
        <p:spPr>
          <a:xfrm>
            <a:off x="270750" y="3076153"/>
            <a:ext cx="3867000" cy="1599000"/>
          </a:xfrm>
          <a:prstGeom prst="rect">
            <a:avLst/>
          </a:prstGeom>
          <a:solidFill>
            <a:srgbClr val="1A3C3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44" name="Google Shape;444;p18"/>
          <p:cNvSpPr/>
          <p:nvPr/>
        </p:nvSpPr>
        <p:spPr>
          <a:xfrm>
            <a:off x="270750" y="3076153"/>
            <a:ext cx="72600" cy="1599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45" name="Google Shape;445;p18"/>
          <p:cNvSpPr/>
          <p:nvPr/>
        </p:nvSpPr>
        <p:spPr>
          <a:xfrm>
            <a:off x="455996" y="3068941"/>
            <a:ext cx="3536100" cy="570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2000" u="none" cap="none" strike="noStrike">
                <a:solidFill>
                  <a:srgbClr val="3A9F9F"/>
                </a:solidFill>
                <a:latin typeface="Georgia"/>
                <a:ea typeface="Georgia"/>
                <a:cs typeface="Georgia"/>
                <a:sym typeface="Georgia"/>
              </a:rPr>
              <a:t>3. Reference-site adequacy</a:t>
            </a:r>
            <a:endParaRPr b="0" i="0" sz="2000" u="none" cap="none" strike="noStrike">
              <a:solidFill>
                <a:schemeClr val="dk1"/>
              </a:solidFill>
              <a:latin typeface="Calibri"/>
              <a:ea typeface="Calibri"/>
              <a:cs typeface="Calibri"/>
              <a:sym typeface="Calibri"/>
            </a:endParaRPr>
          </a:p>
        </p:txBody>
      </p:sp>
      <p:sp>
        <p:nvSpPr>
          <p:cNvPr id="446" name="Google Shape;446;p18"/>
          <p:cNvSpPr/>
          <p:nvPr/>
        </p:nvSpPr>
        <p:spPr>
          <a:xfrm>
            <a:off x="455996" y="3627574"/>
            <a:ext cx="3503100" cy="841800"/>
          </a:xfrm>
          <a:prstGeom prst="rect">
            <a:avLst/>
          </a:prstGeom>
          <a:noFill/>
          <a:ln>
            <a:noFill/>
          </a:ln>
        </p:spPr>
        <p:txBody>
          <a:bodyPr anchorCtr="0" anchor="ctr" bIns="0" lIns="0" spcFirstLastPara="1" rIns="0" wrap="square" tIns="0">
            <a:noAutofit/>
          </a:bodyPr>
          <a:lstStyle/>
          <a:p>
            <a:pPr indent="0" lvl="0" marL="0" marR="0" rtl="0" algn="l">
              <a:lnSpc>
                <a:spcPct val="103000"/>
              </a:lnSpc>
              <a:spcBef>
                <a:spcPts val="0"/>
              </a:spcBef>
              <a:spcAft>
                <a:spcPts val="0"/>
              </a:spcAft>
              <a:buClr>
                <a:srgbClr val="FFFFFF"/>
              </a:buClr>
              <a:buSzPts val="900"/>
              <a:buFont typeface="Calibri"/>
              <a:buNone/>
            </a:pPr>
            <a:r>
              <a:rPr b="0" i="0" lang="en-US" sz="1700" u="none" cap="none" strike="noStrike">
                <a:solidFill>
                  <a:srgbClr val="FFFFFF"/>
                </a:solidFill>
                <a:latin typeface="Calibri"/>
                <a:ea typeface="Calibri"/>
                <a:cs typeface="Calibri"/>
                <a:sym typeface="Calibri"/>
              </a:rPr>
              <a:t>Where least-disturbed sites are scarce (Coastal Plain), are the abiotic reference criteria worth revisiting?</a:t>
            </a:r>
            <a:endParaRPr b="0" i="0" sz="1700" u="none" cap="none" strike="noStrike">
              <a:solidFill>
                <a:schemeClr val="dk1"/>
              </a:solidFill>
              <a:latin typeface="Calibri"/>
              <a:ea typeface="Calibri"/>
              <a:cs typeface="Calibri"/>
              <a:sym typeface="Calibri"/>
            </a:endParaRPr>
          </a:p>
        </p:txBody>
      </p:sp>
      <p:sp>
        <p:nvSpPr>
          <p:cNvPr id="447" name="Google Shape;447;p18"/>
          <p:cNvSpPr/>
          <p:nvPr/>
        </p:nvSpPr>
        <p:spPr>
          <a:xfrm>
            <a:off x="4273950" y="3076155"/>
            <a:ext cx="4599300" cy="1599000"/>
          </a:xfrm>
          <a:prstGeom prst="rect">
            <a:avLst/>
          </a:prstGeom>
          <a:solidFill>
            <a:srgbClr val="1A3C3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48" name="Google Shape;448;p18"/>
          <p:cNvSpPr/>
          <p:nvPr/>
        </p:nvSpPr>
        <p:spPr>
          <a:xfrm>
            <a:off x="4273954" y="3076153"/>
            <a:ext cx="86700" cy="1599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49" name="Google Shape;449;p18"/>
          <p:cNvSpPr/>
          <p:nvPr/>
        </p:nvSpPr>
        <p:spPr>
          <a:xfrm>
            <a:off x="4494267" y="3068941"/>
            <a:ext cx="4205700" cy="570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i="0" lang="en-US" sz="2000" u="none" cap="none" strike="noStrike">
                <a:solidFill>
                  <a:srgbClr val="3A9F9F"/>
                </a:solidFill>
                <a:latin typeface="Georgia"/>
                <a:ea typeface="Georgia"/>
                <a:cs typeface="Georgia"/>
                <a:sym typeface="Georgia"/>
              </a:rPr>
              <a:t>4. Practice-response detection</a:t>
            </a:r>
            <a:endParaRPr b="0" i="0" sz="2000" u="none" cap="none" strike="noStrike">
              <a:solidFill>
                <a:schemeClr val="dk1"/>
              </a:solidFill>
              <a:latin typeface="Calibri"/>
              <a:ea typeface="Calibri"/>
              <a:cs typeface="Calibri"/>
              <a:sym typeface="Calibri"/>
            </a:endParaRPr>
          </a:p>
        </p:txBody>
      </p:sp>
      <p:sp>
        <p:nvSpPr>
          <p:cNvPr id="450" name="Google Shape;450;p18"/>
          <p:cNvSpPr/>
          <p:nvPr/>
        </p:nvSpPr>
        <p:spPr>
          <a:xfrm>
            <a:off x="4494271" y="3627571"/>
            <a:ext cx="4166100" cy="841800"/>
          </a:xfrm>
          <a:prstGeom prst="rect">
            <a:avLst/>
          </a:prstGeom>
          <a:noFill/>
          <a:ln>
            <a:noFill/>
          </a:ln>
        </p:spPr>
        <p:txBody>
          <a:bodyPr anchorCtr="0" anchor="ctr" bIns="0" lIns="0" spcFirstLastPara="1" rIns="0" wrap="square" tIns="0">
            <a:noAutofit/>
          </a:bodyPr>
          <a:lstStyle/>
          <a:p>
            <a:pPr indent="0" lvl="0" marL="0" marR="0" rtl="0" algn="l">
              <a:lnSpc>
                <a:spcPct val="103000"/>
              </a:lnSpc>
              <a:spcBef>
                <a:spcPts val="0"/>
              </a:spcBef>
              <a:spcAft>
                <a:spcPts val="0"/>
              </a:spcAft>
              <a:buClr>
                <a:srgbClr val="FFFFFF"/>
              </a:buClr>
              <a:buSzPts val="900"/>
              <a:buFont typeface="Calibri"/>
              <a:buNone/>
            </a:pPr>
            <a:r>
              <a:rPr lang="en-US" sz="1700">
                <a:solidFill>
                  <a:srgbClr val="FFFFFF"/>
                </a:solidFill>
                <a:latin typeface="Calibri"/>
                <a:ea typeface="Calibri"/>
                <a:cs typeface="Calibri"/>
                <a:sym typeface="Calibri"/>
              </a:rPr>
              <a:t>Indices of biotic integrity </a:t>
            </a:r>
            <a:r>
              <a:rPr b="0" i="0" lang="en-US" sz="1700" u="none" cap="none" strike="noStrike">
                <a:solidFill>
                  <a:srgbClr val="FFFFFF"/>
                </a:solidFill>
                <a:latin typeface="Calibri"/>
                <a:ea typeface="Calibri"/>
                <a:cs typeface="Calibri"/>
                <a:sym typeface="Calibri"/>
              </a:rPr>
              <a:t> detects condition — would a complemen</a:t>
            </a:r>
            <a:r>
              <a:rPr lang="en-US" sz="1700">
                <a:solidFill>
                  <a:srgbClr val="FFFFFF"/>
                </a:solidFill>
                <a:latin typeface="Calibri"/>
                <a:ea typeface="Calibri"/>
                <a:cs typeface="Calibri"/>
                <a:sym typeface="Calibri"/>
              </a:rPr>
              <a:t>ting their</a:t>
            </a:r>
            <a:r>
              <a:rPr b="0" i="0" lang="en-US" sz="1700" u="none" cap="none" strike="noStrike">
                <a:solidFill>
                  <a:srgbClr val="FFFFFF"/>
                </a:solidFill>
                <a:latin typeface="Calibri"/>
                <a:ea typeface="Calibri"/>
                <a:cs typeface="Calibri"/>
                <a:sym typeface="Calibri"/>
              </a:rPr>
              <a:t> design with functional metrics help </a:t>
            </a:r>
            <a:r>
              <a:rPr lang="en-US" sz="1700">
                <a:solidFill>
                  <a:srgbClr val="FFFFFF"/>
                </a:solidFill>
                <a:latin typeface="Calibri"/>
                <a:ea typeface="Calibri"/>
                <a:cs typeface="Calibri"/>
                <a:sym typeface="Calibri"/>
              </a:rPr>
              <a:t>assess</a:t>
            </a:r>
            <a:r>
              <a:rPr b="0" i="0" lang="en-US" sz="1700" u="none" cap="none" strike="noStrike">
                <a:solidFill>
                  <a:srgbClr val="FFFFFF"/>
                </a:solidFill>
                <a:latin typeface="Calibri"/>
                <a:ea typeface="Calibri"/>
                <a:cs typeface="Calibri"/>
                <a:sym typeface="Calibri"/>
              </a:rPr>
              <a:t> </a:t>
            </a:r>
            <a:r>
              <a:rPr lang="en-US" sz="1700">
                <a:solidFill>
                  <a:srgbClr val="FFFFFF"/>
                </a:solidFill>
                <a:latin typeface="Calibri"/>
                <a:ea typeface="Calibri"/>
                <a:cs typeface="Calibri"/>
                <a:sym typeface="Calibri"/>
              </a:rPr>
              <a:t>management effects</a:t>
            </a:r>
            <a:r>
              <a:rPr b="0" i="0" lang="en-US" sz="1700" u="none" cap="none" strike="noStrike">
                <a:solidFill>
                  <a:srgbClr val="FFFFFF"/>
                </a:solidFill>
                <a:latin typeface="Calibri"/>
                <a:ea typeface="Calibri"/>
                <a:cs typeface="Calibri"/>
                <a:sym typeface="Calibri"/>
              </a:rPr>
              <a:t>?</a:t>
            </a:r>
            <a:endParaRPr b="0" i="0" sz="1700" u="none" cap="none" strike="noStrike">
              <a:solidFill>
                <a:schemeClr val="dk1"/>
              </a:solidFill>
              <a:latin typeface="Calibri"/>
              <a:ea typeface="Calibri"/>
              <a:cs typeface="Calibri"/>
              <a:sym typeface="Calibri"/>
            </a:endParaRPr>
          </a:p>
        </p:txBody>
      </p:sp>
      <p:grpSp>
        <p:nvGrpSpPr>
          <p:cNvPr id="451" name="Google Shape;451;p18"/>
          <p:cNvGrpSpPr/>
          <p:nvPr/>
        </p:nvGrpSpPr>
        <p:grpSpPr>
          <a:xfrm>
            <a:off x="80800" y="4833791"/>
            <a:ext cx="8635838" cy="279600"/>
            <a:chOff x="80800" y="4833791"/>
            <a:chExt cx="8635838" cy="279600"/>
          </a:xfrm>
        </p:grpSpPr>
        <p:sp>
          <p:nvSpPr>
            <p:cNvPr id="452" name="Google Shape;452;p18"/>
            <p:cNvSpPr/>
            <p:nvPr/>
          </p:nvSpPr>
          <p:spPr>
            <a:xfrm>
              <a:off x="80800" y="4833791"/>
              <a:ext cx="7795500" cy="27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A8A8A"/>
                </a:buClr>
                <a:buSzPts val="700"/>
                <a:buFont typeface="Calibri"/>
                <a:buNone/>
              </a:pPr>
              <a:r>
                <a:rPr i="1" lang="en-US">
                  <a:solidFill>
                    <a:srgbClr val="8A8A8A"/>
                  </a:solidFill>
                  <a:latin typeface="Calibri"/>
                  <a:ea typeface="Calibri"/>
                  <a:cs typeface="Calibri"/>
                  <a:sym typeface="Calibri"/>
                </a:rPr>
                <a:t>[1]</a:t>
              </a:r>
              <a:r>
                <a:rPr lang="en-US">
                  <a:solidFill>
                    <a:schemeClr val="dk1"/>
                  </a:solidFill>
                  <a:latin typeface="Calibri"/>
                  <a:ea typeface="Calibri"/>
                  <a:cs typeface="Calibri"/>
                  <a:sym typeface="Calibri"/>
                </a:rPr>
                <a:t> </a:t>
              </a:r>
              <a:r>
                <a:rPr b="0" i="1" lang="en-US" u="none" cap="none" strike="noStrike">
                  <a:solidFill>
                    <a:srgbClr val="8A8A8A"/>
                  </a:solidFill>
                  <a:latin typeface="Calibri"/>
                  <a:ea typeface="Calibri"/>
                  <a:cs typeface="Calibri"/>
                  <a:sym typeface="Calibri"/>
                </a:rPr>
                <a:t>Sabat-Bonilla et al. 2026 </a:t>
              </a:r>
              <a:r>
                <a:rPr i="1" lang="en-US">
                  <a:solidFill>
                    <a:srgbClr val="8A8A8A"/>
                  </a:solidFill>
                  <a:latin typeface="Calibri"/>
                  <a:ea typeface="Calibri"/>
                  <a:cs typeface="Calibri"/>
                  <a:sym typeface="Calibri"/>
                </a:rPr>
                <a:t>· </a:t>
              </a:r>
              <a:r>
                <a:rPr i="1" lang="en-US">
                  <a:solidFill>
                    <a:srgbClr val="8A8A8A"/>
                  </a:solidFill>
                  <a:latin typeface="Calibri"/>
                  <a:ea typeface="Calibri"/>
                  <a:cs typeface="Calibri"/>
                  <a:sym typeface="Calibri"/>
                </a:rPr>
                <a:t>[3] Buchanan et al. 2025</a:t>
              </a:r>
              <a:endParaRPr b="0" i="0" u="none" cap="none" strike="noStrike">
                <a:solidFill>
                  <a:srgbClr val="000000"/>
                </a:solidFill>
                <a:latin typeface="Calibri"/>
                <a:ea typeface="Calibri"/>
                <a:cs typeface="Calibri"/>
                <a:sym typeface="Calibri"/>
              </a:endParaRPr>
            </a:p>
          </p:txBody>
        </p:sp>
        <p:sp>
          <p:nvSpPr>
            <p:cNvPr id="453" name="Google Shape;453;p18"/>
            <p:cNvSpPr/>
            <p:nvPr/>
          </p:nvSpPr>
          <p:spPr>
            <a:xfrm>
              <a:off x="7962138" y="4869180"/>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D8080"/>
                </a:buClr>
                <a:buSzPts val="800"/>
                <a:buFont typeface="Calibri"/>
                <a:buNone/>
              </a:pPr>
              <a:r>
                <a:rPr b="1" i="0" lang="en-US" u="none" cap="none" strike="noStrike">
                  <a:solidFill>
                    <a:srgbClr val="2D8080"/>
                  </a:solidFill>
                  <a:latin typeface="Calibri"/>
                  <a:ea typeface="Calibri"/>
                  <a:cs typeface="Calibri"/>
                  <a:sym typeface="Calibri"/>
                </a:rPr>
                <a:t>15 / </a:t>
              </a:r>
              <a:r>
                <a:rPr b="1" lang="en-US">
                  <a:solidFill>
                    <a:srgbClr val="2D8080"/>
                  </a:solidFill>
                  <a:latin typeface="Calibri"/>
                  <a:ea typeface="Calibri"/>
                  <a:cs typeface="Calibri"/>
                  <a:sym typeface="Calibri"/>
                </a:rPr>
                <a:t>19</a:t>
              </a:r>
              <a:endParaRPr b="0" i="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458" name="Shape 458"/>
        <p:cNvGrpSpPr/>
        <p:nvPr/>
      </p:nvGrpSpPr>
      <p:grpSpPr>
        <a:xfrm>
          <a:off x="0" y="0"/>
          <a:ext cx="0" cy="0"/>
          <a:chOff x="0" y="0"/>
          <a:chExt cx="0" cy="0"/>
        </a:xfrm>
      </p:grpSpPr>
      <p:sp>
        <p:nvSpPr>
          <p:cNvPr id="459" name="Google Shape;459;p19"/>
          <p:cNvSpPr/>
          <p:nvPr/>
        </p:nvSpPr>
        <p:spPr>
          <a:xfrm>
            <a:off x="425200" y="68700"/>
            <a:ext cx="8291400" cy="7887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FFFFFF"/>
              </a:buClr>
              <a:buSzPts val="2300"/>
              <a:buFont typeface="Georgia"/>
              <a:buNone/>
            </a:pPr>
            <a:r>
              <a:rPr b="1" i="0" lang="en-US" sz="3000" u="none" cap="none" strike="noStrike">
                <a:solidFill>
                  <a:srgbClr val="FFFFFF"/>
                </a:solidFill>
                <a:latin typeface="Georgia"/>
                <a:ea typeface="Georgia"/>
                <a:cs typeface="Georgia"/>
                <a:sym typeface="Georgia"/>
              </a:rPr>
              <a:t>Why the Coastal </a:t>
            </a:r>
            <a:r>
              <a:rPr b="1" i="0" lang="en-US" sz="3000" u="none" cap="none" strike="noStrike">
                <a:solidFill>
                  <a:srgbClr val="FFFFFF"/>
                </a:solidFill>
                <a:latin typeface="Georgia"/>
                <a:ea typeface="Georgia"/>
                <a:cs typeface="Georgia"/>
                <a:sym typeface="Georgia"/>
              </a:rPr>
              <a:t>Plain</a:t>
            </a:r>
            <a:r>
              <a:rPr b="1" i="0" lang="en-US" sz="3000" u="none" cap="none" strike="noStrike">
                <a:solidFill>
                  <a:srgbClr val="FFFFFF"/>
                </a:solidFill>
                <a:latin typeface="Georgia"/>
                <a:ea typeface="Georgia"/>
                <a:cs typeface="Georgia"/>
                <a:sym typeface="Georgia"/>
              </a:rPr>
              <a:t> may respond differently: three filters</a:t>
            </a:r>
            <a:endParaRPr b="0" i="0" sz="3000" u="none" cap="none" strike="noStrike">
              <a:solidFill>
                <a:schemeClr val="dk1"/>
              </a:solidFill>
              <a:latin typeface="Calibri"/>
              <a:ea typeface="Calibri"/>
              <a:cs typeface="Calibri"/>
              <a:sym typeface="Calibri"/>
            </a:endParaRPr>
          </a:p>
        </p:txBody>
      </p:sp>
      <p:sp>
        <p:nvSpPr>
          <p:cNvPr id="460" name="Google Shape;460;p19"/>
          <p:cNvSpPr/>
          <p:nvPr/>
        </p:nvSpPr>
        <p:spPr>
          <a:xfrm>
            <a:off x="365130" y="1183142"/>
            <a:ext cx="2580900" cy="18498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61" name="Google Shape;461;p19"/>
          <p:cNvSpPr/>
          <p:nvPr/>
        </p:nvSpPr>
        <p:spPr>
          <a:xfrm>
            <a:off x="365130" y="1183142"/>
            <a:ext cx="75300" cy="18498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62" name="Google Shape;462;p19"/>
          <p:cNvSpPr/>
          <p:nvPr/>
        </p:nvSpPr>
        <p:spPr>
          <a:xfrm>
            <a:off x="489575" y="1229856"/>
            <a:ext cx="425100" cy="449400"/>
          </a:xfrm>
          <a:prstGeom prst="ellipse">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63" name="Google Shape;463;p19"/>
          <p:cNvSpPr/>
          <p:nvPr/>
        </p:nvSpPr>
        <p:spPr>
          <a:xfrm>
            <a:off x="489575" y="1229856"/>
            <a:ext cx="425100" cy="449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3C3C"/>
              </a:buClr>
              <a:buSzPts val="1600"/>
              <a:buFont typeface="Georgia"/>
              <a:buNone/>
            </a:pPr>
            <a:r>
              <a:rPr b="1" i="0" lang="en-US" sz="2300" u="none" cap="none" strike="noStrike">
                <a:solidFill>
                  <a:srgbClr val="1A3C3C"/>
                </a:solidFill>
                <a:latin typeface="Georgia"/>
                <a:ea typeface="Georgia"/>
                <a:cs typeface="Georgia"/>
                <a:sym typeface="Georgia"/>
              </a:rPr>
              <a:t>1</a:t>
            </a:r>
            <a:endParaRPr b="0" i="0" sz="2300" u="none" cap="none" strike="noStrike">
              <a:solidFill>
                <a:schemeClr val="dk1"/>
              </a:solidFill>
              <a:latin typeface="Calibri"/>
              <a:ea typeface="Calibri"/>
              <a:cs typeface="Calibri"/>
              <a:sym typeface="Calibri"/>
            </a:endParaRPr>
          </a:p>
        </p:txBody>
      </p:sp>
      <p:sp>
        <p:nvSpPr>
          <p:cNvPr id="464" name="Google Shape;464;p19"/>
          <p:cNvSpPr/>
          <p:nvPr/>
        </p:nvSpPr>
        <p:spPr>
          <a:xfrm>
            <a:off x="1000171" y="1318346"/>
            <a:ext cx="2203800" cy="30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200"/>
              <a:buFont typeface="Georgia"/>
              <a:buNone/>
            </a:pPr>
            <a:r>
              <a:rPr b="1" i="0" lang="en-US" sz="2000" u="none" cap="none" strike="noStrike">
                <a:solidFill>
                  <a:srgbClr val="3A9F9F"/>
                </a:solidFill>
                <a:latin typeface="Georgia"/>
                <a:ea typeface="Georgia"/>
                <a:cs typeface="Georgia"/>
                <a:sym typeface="Georgia"/>
              </a:rPr>
              <a:t>Physical </a:t>
            </a:r>
            <a:endParaRPr b="0" i="0" sz="2000" u="none" cap="none" strike="noStrike">
              <a:solidFill>
                <a:schemeClr val="dk1"/>
              </a:solidFill>
              <a:latin typeface="Calibri"/>
              <a:ea typeface="Calibri"/>
              <a:cs typeface="Calibri"/>
              <a:sym typeface="Calibri"/>
            </a:endParaRPr>
          </a:p>
        </p:txBody>
      </p:sp>
      <p:sp>
        <p:nvSpPr>
          <p:cNvPr id="465" name="Google Shape;465;p19"/>
          <p:cNvSpPr/>
          <p:nvPr/>
        </p:nvSpPr>
        <p:spPr>
          <a:xfrm>
            <a:off x="557145" y="1772740"/>
            <a:ext cx="2177700" cy="1180200"/>
          </a:xfrm>
          <a:prstGeom prst="rect">
            <a:avLst/>
          </a:prstGeom>
          <a:noFill/>
          <a:ln>
            <a:noFill/>
          </a:ln>
        </p:spPr>
        <p:txBody>
          <a:bodyPr anchorCtr="0" anchor="ctr" bIns="0" lIns="0" spcFirstLastPara="1" rIns="0" wrap="square" tIns="0">
            <a:noAutofit/>
          </a:bodyPr>
          <a:lstStyle/>
          <a:p>
            <a:pPr indent="0" lvl="0" marL="0" marR="0" rtl="0" algn="l">
              <a:lnSpc>
                <a:spcPct val="106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Geology, hydrology, substrate, gradient sets the habitat template </a:t>
            </a:r>
            <a:endParaRPr b="0" i="0" sz="1700" u="none" cap="none" strike="noStrike">
              <a:solidFill>
                <a:schemeClr val="dk1"/>
              </a:solidFill>
              <a:latin typeface="Calibri"/>
              <a:ea typeface="Calibri"/>
              <a:cs typeface="Calibri"/>
              <a:sym typeface="Calibri"/>
            </a:endParaRPr>
          </a:p>
        </p:txBody>
      </p:sp>
      <p:grpSp>
        <p:nvGrpSpPr>
          <p:cNvPr id="466" name="Google Shape;466;p19"/>
          <p:cNvGrpSpPr/>
          <p:nvPr/>
        </p:nvGrpSpPr>
        <p:grpSpPr>
          <a:xfrm>
            <a:off x="6306893" y="1177879"/>
            <a:ext cx="2838841" cy="1849800"/>
            <a:chOff x="6112357" y="-2106858"/>
            <a:chExt cx="2838841" cy="1849800"/>
          </a:xfrm>
        </p:grpSpPr>
        <p:sp>
          <p:nvSpPr>
            <p:cNvPr id="467" name="Google Shape;467;p19"/>
            <p:cNvSpPr/>
            <p:nvPr/>
          </p:nvSpPr>
          <p:spPr>
            <a:xfrm>
              <a:off x="6112357" y="-2106858"/>
              <a:ext cx="2580900" cy="18498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68" name="Google Shape;468;p19"/>
            <p:cNvSpPr/>
            <p:nvPr/>
          </p:nvSpPr>
          <p:spPr>
            <a:xfrm>
              <a:off x="6112357" y="-2106858"/>
              <a:ext cx="75300" cy="1849800"/>
            </a:xfrm>
            <a:prstGeom prst="rect">
              <a:avLst/>
            </a:prstGeom>
            <a:solidFill>
              <a:srgbClr val="3A9F5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69" name="Google Shape;469;p19"/>
            <p:cNvSpPr/>
            <p:nvPr/>
          </p:nvSpPr>
          <p:spPr>
            <a:xfrm>
              <a:off x="6236802" y="-2060144"/>
              <a:ext cx="425100" cy="449400"/>
            </a:xfrm>
            <a:prstGeom prst="ellipse">
              <a:avLst/>
            </a:prstGeom>
            <a:solidFill>
              <a:srgbClr val="3A9F5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70" name="Google Shape;470;p19"/>
            <p:cNvSpPr/>
            <p:nvPr/>
          </p:nvSpPr>
          <p:spPr>
            <a:xfrm>
              <a:off x="6236802" y="-2060144"/>
              <a:ext cx="425100" cy="449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3C3C"/>
                </a:buClr>
                <a:buSzPts val="1600"/>
                <a:buFont typeface="Georgia"/>
                <a:buNone/>
              </a:pPr>
              <a:r>
                <a:rPr b="1" lang="en-US" sz="2300">
                  <a:solidFill>
                    <a:srgbClr val="1A3C3C"/>
                  </a:solidFill>
                  <a:latin typeface="Georgia"/>
                  <a:ea typeface="Georgia"/>
                  <a:cs typeface="Georgia"/>
                  <a:sym typeface="Georgia"/>
                </a:rPr>
                <a:t>3</a:t>
              </a:r>
              <a:endParaRPr b="0" i="0" sz="2300" u="none" cap="none" strike="noStrike">
                <a:solidFill>
                  <a:schemeClr val="dk1"/>
                </a:solidFill>
                <a:latin typeface="Calibri"/>
                <a:ea typeface="Calibri"/>
                <a:cs typeface="Calibri"/>
                <a:sym typeface="Calibri"/>
              </a:endParaRPr>
            </a:p>
          </p:txBody>
        </p:sp>
        <p:sp>
          <p:nvSpPr>
            <p:cNvPr id="471" name="Google Shape;471;p19"/>
            <p:cNvSpPr/>
            <p:nvPr/>
          </p:nvSpPr>
          <p:spPr>
            <a:xfrm>
              <a:off x="6747398" y="-1971654"/>
              <a:ext cx="2203800" cy="30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5F"/>
                </a:buClr>
                <a:buSzPts val="1200"/>
                <a:buFont typeface="Georgia"/>
                <a:buNone/>
              </a:pPr>
              <a:r>
                <a:rPr b="1" i="0" lang="en-US" sz="2000" u="none" cap="none" strike="noStrike">
                  <a:solidFill>
                    <a:srgbClr val="3A9F5F"/>
                  </a:solidFill>
                  <a:latin typeface="Georgia"/>
                  <a:ea typeface="Georgia"/>
                  <a:cs typeface="Georgia"/>
                  <a:sym typeface="Georgia"/>
                </a:rPr>
                <a:t>Trait </a:t>
              </a:r>
              <a:endParaRPr b="0" i="0" sz="2000" u="none" cap="none" strike="noStrike">
                <a:solidFill>
                  <a:schemeClr val="dk1"/>
                </a:solidFill>
                <a:latin typeface="Calibri"/>
                <a:ea typeface="Calibri"/>
                <a:cs typeface="Calibri"/>
                <a:sym typeface="Calibri"/>
              </a:endParaRPr>
            </a:p>
          </p:txBody>
        </p:sp>
        <p:sp>
          <p:nvSpPr>
            <p:cNvPr id="472" name="Google Shape;472;p19"/>
            <p:cNvSpPr/>
            <p:nvPr/>
          </p:nvSpPr>
          <p:spPr>
            <a:xfrm>
              <a:off x="6304380" y="-1517254"/>
              <a:ext cx="2203800" cy="1180200"/>
            </a:xfrm>
            <a:prstGeom prst="rect">
              <a:avLst/>
            </a:prstGeom>
            <a:noFill/>
            <a:ln>
              <a:noFill/>
            </a:ln>
          </p:spPr>
          <p:txBody>
            <a:bodyPr anchorCtr="0" anchor="ctr" bIns="0" lIns="0" spcFirstLastPara="1" rIns="0" wrap="square" tIns="0">
              <a:noAutofit/>
            </a:bodyPr>
            <a:lstStyle/>
            <a:p>
              <a:pPr indent="0" lvl="0" marL="0" marR="0" rtl="0" algn="l">
                <a:lnSpc>
                  <a:spcPct val="106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Regional species pools differ in life history, dispersal</a:t>
              </a:r>
              <a:endParaRPr b="0" i="0" sz="1700" u="none" cap="none" strike="noStrike">
                <a:solidFill>
                  <a:schemeClr val="dk1"/>
                </a:solidFill>
                <a:latin typeface="Calibri"/>
                <a:ea typeface="Calibri"/>
                <a:cs typeface="Calibri"/>
                <a:sym typeface="Calibri"/>
              </a:endParaRPr>
            </a:p>
          </p:txBody>
        </p:sp>
      </p:grpSp>
      <p:grpSp>
        <p:nvGrpSpPr>
          <p:cNvPr id="473" name="Google Shape;473;p19"/>
          <p:cNvGrpSpPr/>
          <p:nvPr/>
        </p:nvGrpSpPr>
        <p:grpSpPr>
          <a:xfrm>
            <a:off x="3273980" y="1183140"/>
            <a:ext cx="2838853" cy="1849802"/>
            <a:chOff x="6075546" y="1183140"/>
            <a:chExt cx="2838853" cy="1849802"/>
          </a:xfrm>
        </p:grpSpPr>
        <p:sp>
          <p:nvSpPr>
            <p:cNvPr id="474" name="Google Shape;474;p19"/>
            <p:cNvSpPr/>
            <p:nvPr/>
          </p:nvSpPr>
          <p:spPr>
            <a:xfrm>
              <a:off x="6075546" y="1183140"/>
              <a:ext cx="2701200" cy="18498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75" name="Google Shape;475;p19"/>
            <p:cNvSpPr/>
            <p:nvPr/>
          </p:nvSpPr>
          <p:spPr>
            <a:xfrm>
              <a:off x="6075558" y="1183142"/>
              <a:ext cx="75300" cy="1849800"/>
            </a:xfrm>
            <a:prstGeom prst="rect">
              <a:avLst/>
            </a:prstGeom>
            <a:solidFill>
              <a:srgbClr val="D4806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76" name="Google Shape;476;p19"/>
            <p:cNvSpPr/>
            <p:nvPr/>
          </p:nvSpPr>
          <p:spPr>
            <a:xfrm>
              <a:off x="6200003" y="1229856"/>
              <a:ext cx="425100" cy="449400"/>
            </a:xfrm>
            <a:prstGeom prst="ellipse">
              <a:avLst/>
            </a:prstGeom>
            <a:solidFill>
              <a:srgbClr val="D4806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77" name="Google Shape;477;p19"/>
            <p:cNvSpPr/>
            <p:nvPr/>
          </p:nvSpPr>
          <p:spPr>
            <a:xfrm>
              <a:off x="6200003" y="1229856"/>
              <a:ext cx="425100" cy="4494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1A3C3C"/>
                </a:buClr>
                <a:buSzPts val="1600"/>
                <a:buFont typeface="Georgia"/>
                <a:buNone/>
              </a:pPr>
              <a:r>
                <a:rPr b="1" lang="en-US" sz="2300">
                  <a:solidFill>
                    <a:srgbClr val="1A3C3C"/>
                  </a:solidFill>
                  <a:latin typeface="Georgia"/>
                  <a:ea typeface="Georgia"/>
                  <a:cs typeface="Georgia"/>
                  <a:sym typeface="Georgia"/>
                </a:rPr>
                <a:t>2</a:t>
              </a:r>
              <a:endParaRPr b="0" i="0" sz="2300" u="none" cap="none" strike="noStrike">
                <a:solidFill>
                  <a:schemeClr val="dk1"/>
                </a:solidFill>
                <a:latin typeface="Calibri"/>
                <a:ea typeface="Calibri"/>
                <a:cs typeface="Calibri"/>
                <a:sym typeface="Calibri"/>
              </a:endParaRPr>
            </a:p>
          </p:txBody>
        </p:sp>
        <p:sp>
          <p:nvSpPr>
            <p:cNvPr id="478" name="Google Shape;478;p19"/>
            <p:cNvSpPr/>
            <p:nvPr/>
          </p:nvSpPr>
          <p:spPr>
            <a:xfrm>
              <a:off x="6710599" y="1318346"/>
              <a:ext cx="2203800" cy="304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200"/>
                <a:buFont typeface="Georgia"/>
                <a:buNone/>
              </a:pPr>
              <a:r>
                <a:rPr b="1" i="0" lang="en-US" sz="2000" u="none" cap="none" strike="noStrike">
                  <a:solidFill>
                    <a:srgbClr val="D4806F"/>
                  </a:solidFill>
                  <a:latin typeface="Georgia"/>
                  <a:ea typeface="Georgia"/>
                  <a:cs typeface="Georgia"/>
                  <a:sym typeface="Georgia"/>
                </a:rPr>
                <a:t>Stressor </a:t>
              </a:r>
              <a:endParaRPr b="0" i="0" sz="2000" u="none" cap="none" strike="noStrike">
                <a:solidFill>
                  <a:schemeClr val="dk1"/>
                </a:solidFill>
                <a:latin typeface="Calibri"/>
                <a:ea typeface="Calibri"/>
                <a:cs typeface="Calibri"/>
                <a:sym typeface="Calibri"/>
              </a:endParaRPr>
            </a:p>
          </p:txBody>
        </p:sp>
        <p:sp>
          <p:nvSpPr>
            <p:cNvPr id="479" name="Google Shape;479;p19"/>
            <p:cNvSpPr/>
            <p:nvPr/>
          </p:nvSpPr>
          <p:spPr>
            <a:xfrm>
              <a:off x="6286770" y="1772740"/>
              <a:ext cx="2490000" cy="1180200"/>
            </a:xfrm>
            <a:prstGeom prst="rect">
              <a:avLst/>
            </a:prstGeom>
            <a:noFill/>
            <a:ln>
              <a:noFill/>
            </a:ln>
          </p:spPr>
          <p:txBody>
            <a:bodyPr anchorCtr="0" anchor="ctr" bIns="0" lIns="0" spcFirstLastPara="1" rIns="0" wrap="square" tIns="0">
              <a:noAutofit/>
            </a:bodyPr>
            <a:lstStyle/>
            <a:p>
              <a:pPr indent="0" lvl="0" marL="0" marR="0" rtl="0" algn="l">
                <a:lnSpc>
                  <a:spcPct val="106000"/>
                </a:lnSpc>
                <a:spcBef>
                  <a:spcPts val="0"/>
                </a:spcBef>
                <a:spcAft>
                  <a:spcPts val="0"/>
                </a:spcAft>
                <a:buClr>
                  <a:srgbClr val="FFFFFF"/>
                </a:buClr>
                <a:buSzPts val="1000"/>
                <a:buFont typeface="Calibri"/>
                <a:buNone/>
              </a:pPr>
              <a:r>
                <a:rPr b="0" i="0" lang="en-US" sz="1700" u="none" cap="none" strike="noStrike">
                  <a:solidFill>
                    <a:srgbClr val="FFFFFF"/>
                  </a:solidFill>
                  <a:latin typeface="Calibri"/>
                  <a:ea typeface="Calibri"/>
                  <a:cs typeface="Calibri"/>
                  <a:sym typeface="Calibri"/>
                </a:rPr>
                <a:t>Agriculture (nutrients, sediment) vs. urban (flashy flows, contaminants) manifest unevenly</a:t>
              </a:r>
              <a:endParaRPr b="0" i="0" sz="1700" u="none" cap="none" strike="noStrike">
                <a:solidFill>
                  <a:schemeClr val="dk1"/>
                </a:solidFill>
                <a:latin typeface="Calibri"/>
                <a:ea typeface="Calibri"/>
                <a:cs typeface="Calibri"/>
                <a:sym typeface="Calibri"/>
              </a:endParaRPr>
            </a:p>
          </p:txBody>
        </p:sp>
      </p:grpSp>
      <p:grpSp>
        <p:nvGrpSpPr>
          <p:cNvPr id="480" name="Google Shape;480;p19"/>
          <p:cNvGrpSpPr/>
          <p:nvPr/>
        </p:nvGrpSpPr>
        <p:grpSpPr>
          <a:xfrm>
            <a:off x="425200" y="3348167"/>
            <a:ext cx="8489100" cy="1252796"/>
            <a:chOff x="425200" y="3348220"/>
            <a:chExt cx="8489100" cy="938705"/>
          </a:xfrm>
        </p:grpSpPr>
        <p:sp>
          <p:nvSpPr>
            <p:cNvPr id="481" name="Google Shape;481;p19"/>
            <p:cNvSpPr/>
            <p:nvPr/>
          </p:nvSpPr>
          <p:spPr>
            <a:xfrm>
              <a:off x="425200" y="3348225"/>
              <a:ext cx="8489100" cy="938700"/>
            </a:xfrm>
            <a:prstGeom prst="rect">
              <a:avLst/>
            </a:prstGeom>
            <a:solidFill>
              <a:srgbClr val="143230"/>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82" name="Google Shape;482;p19"/>
            <p:cNvSpPr/>
            <p:nvPr/>
          </p:nvSpPr>
          <p:spPr>
            <a:xfrm>
              <a:off x="425200" y="3348220"/>
              <a:ext cx="75300" cy="938700"/>
            </a:xfrm>
            <a:prstGeom prst="rect">
              <a:avLst/>
            </a:prstGeom>
            <a:solidFill>
              <a:srgbClr val="C05E4D"/>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sp>
          <p:nvSpPr>
            <p:cNvPr id="483" name="Google Shape;483;p19"/>
            <p:cNvSpPr/>
            <p:nvPr/>
          </p:nvSpPr>
          <p:spPr>
            <a:xfrm>
              <a:off x="644650" y="3614393"/>
              <a:ext cx="8191200" cy="591000"/>
            </a:xfrm>
            <a:prstGeom prst="rect">
              <a:avLst/>
            </a:prstGeom>
            <a:noFill/>
            <a:ln>
              <a:noFill/>
            </a:ln>
          </p:spPr>
          <p:txBody>
            <a:bodyPr anchorCtr="0" anchor="ctr" bIns="0" lIns="0" spcFirstLastPara="1" rIns="0" wrap="square" tIns="0">
              <a:noAutofit/>
            </a:bodyPr>
            <a:lstStyle/>
            <a:p>
              <a:pPr indent="0" lvl="0" marL="0" marR="0" rtl="0" algn="l">
                <a:lnSpc>
                  <a:spcPct val="106000"/>
                </a:lnSpc>
                <a:spcBef>
                  <a:spcPts val="0"/>
                </a:spcBef>
                <a:spcAft>
                  <a:spcPts val="0"/>
                </a:spcAft>
                <a:buClr>
                  <a:srgbClr val="FFFFFF"/>
                </a:buClr>
                <a:buSzPts val="1100"/>
                <a:buFont typeface="Calibri"/>
                <a:buNone/>
              </a:pPr>
              <a:r>
                <a:rPr b="0" i="1" lang="en-US" sz="2000" u="none" cap="none" strike="noStrike">
                  <a:solidFill>
                    <a:srgbClr val="FFFFFF"/>
                  </a:solidFill>
                  <a:latin typeface="Calibri"/>
                  <a:ea typeface="Calibri"/>
                  <a:cs typeface="Calibri"/>
                  <a:sym typeface="Calibri"/>
                </a:rPr>
                <a:t>Provinces where our model showed weak/negative responses </a:t>
              </a:r>
              <a:r>
                <a:rPr i="1" lang="en-US" sz="2000">
                  <a:solidFill>
                    <a:srgbClr val="FFFFFF"/>
                  </a:solidFill>
                  <a:latin typeface="Calibri"/>
                  <a:ea typeface="Calibri"/>
                  <a:cs typeface="Calibri"/>
                  <a:sym typeface="Calibri"/>
                </a:rPr>
                <a:t>(Coastal Plain, parts of Valley &amp; Ridge) match the Chessie B-IBI bioregions where stream condition is static or declining</a:t>
              </a:r>
              <a:endParaRPr i="1" sz="2000">
                <a:solidFill>
                  <a:srgbClr val="FFFFFF"/>
                </a:solidFill>
                <a:latin typeface="Calibri"/>
                <a:ea typeface="Calibri"/>
                <a:cs typeface="Calibri"/>
                <a:sym typeface="Calibri"/>
              </a:endParaRPr>
            </a:p>
            <a:p>
              <a:pPr indent="0" lvl="0" marL="0" marR="0" rtl="0" algn="l">
                <a:lnSpc>
                  <a:spcPct val="106000"/>
                </a:lnSpc>
                <a:spcBef>
                  <a:spcPts val="0"/>
                </a:spcBef>
                <a:spcAft>
                  <a:spcPts val="0"/>
                </a:spcAft>
                <a:buClr>
                  <a:srgbClr val="FFFFFF"/>
                </a:buClr>
                <a:buSzPts val="1100"/>
                <a:buFont typeface="Calibri"/>
                <a:buNone/>
              </a:pPr>
              <a:r>
                <a:t/>
              </a:r>
              <a:endParaRPr i="1" sz="2000">
                <a:solidFill>
                  <a:srgbClr val="FFFFFF"/>
                </a:solidFill>
                <a:latin typeface="Calibri"/>
                <a:ea typeface="Calibri"/>
                <a:cs typeface="Calibri"/>
                <a:sym typeface="Calibri"/>
              </a:endParaRPr>
            </a:p>
          </p:txBody>
        </p:sp>
      </p:grpSp>
      <p:grpSp>
        <p:nvGrpSpPr>
          <p:cNvPr id="484" name="Google Shape;484;p19"/>
          <p:cNvGrpSpPr/>
          <p:nvPr/>
        </p:nvGrpSpPr>
        <p:grpSpPr>
          <a:xfrm>
            <a:off x="80800" y="4833791"/>
            <a:ext cx="8635838" cy="279600"/>
            <a:chOff x="80800" y="4833791"/>
            <a:chExt cx="8635838" cy="279600"/>
          </a:xfrm>
        </p:grpSpPr>
        <p:sp>
          <p:nvSpPr>
            <p:cNvPr id="485" name="Google Shape;485;p19"/>
            <p:cNvSpPr/>
            <p:nvPr/>
          </p:nvSpPr>
          <p:spPr>
            <a:xfrm>
              <a:off x="80800" y="4833791"/>
              <a:ext cx="7795500" cy="27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A8A8A"/>
                </a:buClr>
                <a:buSzPts val="700"/>
                <a:buFont typeface="Calibri"/>
                <a:buNone/>
              </a:pPr>
              <a:r>
                <a:rPr i="1" lang="en-US">
                  <a:solidFill>
                    <a:srgbClr val="8A8A8A"/>
                  </a:solidFill>
                  <a:latin typeface="Calibri"/>
                  <a:ea typeface="Calibri"/>
                  <a:cs typeface="Calibri"/>
                  <a:sym typeface="Calibri"/>
                </a:rPr>
                <a:t>[1]</a:t>
              </a:r>
              <a:r>
                <a:rPr lang="en-US">
                  <a:solidFill>
                    <a:schemeClr val="dk1"/>
                  </a:solidFill>
                  <a:latin typeface="Calibri"/>
                  <a:ea typeface="Calibri"/>
                  <a:cs typeface="Calibri"/>
                  <a:sym typeface="Calibri"/>
                </a:rPr>
                <a:t> </a:t>
              </a:r>
              <a:r>
                <a:rPr b="0" i="1" lang="en-US" u="none" cap="none" strike="noStrike">
                  <a:solidFill>
                    <a:srgbClr val="8A8A8A"/>
                  </a:solidFill>
                  <a:latin typeface="Calibri"/>
                  <a:ea typeface="Calibri"/>
                  <a:cs typeface="Calibri"/>
                  <a:sym typeface="Calibri"/>
                </a:rPr>
                <a:t>Sabat-Bonilla et al. 2026 </a:t>
              </a:r>
              <a:r>
                <a:rPr i="1" lang="en-US">
                  <a:solidFill>
                    <a:srgbClr val="8A8A8A"/>
                  </a:solidFill>
                  <a:latin typeface="Calibri"/>
                  <a:ea typeface="Calibri"/>
                  <a:cs typeface="Calibri"/>
                  <a:sym typeface="Calibri"/>
                </a:rPr>
                <a:t>· [8]  Emmons et al. 2025</a:t>
              </a:r>
              <a:endParaRPr b="0" i="0" u="none" cap="none" strike="noStrike">
                <a:solidFill>
                  <a:srgbClr val="000000"/>
                </a:solidFill>
                <a:latin typeface="Calibri"/>
                <a:ea typeface="Calibri"/>
                <a:cs typeface="Calibri"/>
                <a:sym typeface="Calibri"/>
              </a:endParaRPr>
            </a:p>
          </p:txBody>
        </p:sp>
        <p:sp>
          <p:nvSpPr>
            <p:cNvPr id="486" name="Google Shape;486;p19"/>
            <p:cNvSpPr/>
            <p:nvPr/>
          </p:nvSpPr>
          <p:spPr>
            <a:xfrm>
              <a:off x="7962138" y="4869180"/>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D8080"/>
                </a:buClr>
                <a:buSzPts val="800"/>
                <a:buFont typeface="Calibri"/>
                <a:buNone/>
              </a:pPr>
              <a:r>
                <a:rPr b="1" i="0" lang="en-US" u="none" cap="none" strike="noStrike">
                  <a:solidFill>
                    <a:srgbClr val="2D8080"/>
                  </a:solidFill>
                  <a:latin typeface="Calibri"/>
                  <a:ea typeface="Calibri"/>
                  <a:cs typeface="Calibri"/>
                  <a:sym typeface="Calibri"/>
                </a:rPr>
                <a:t>1</a:t>
              </a:r>
              <a:r>
                <a:rPr b="1" lang="en-US">
                  <a:solidFill>
                    <a:srgbClr val="2D8080"/>
                  </a:solidFill>
                  <a:latin typeface="Calibri"/>
                  <a:ea typeface="Calibri"/>
                  <a:cs typeface="Calibri"/>
                  <a:sym typeface="Calibri"/>
                </a:rPr>
                <a:t>6</a:t>
              </a:r>
              <a:r>
                <a:rPr b="1" i="0" lang="en-US" u="none" cap="none" strike="noStrike">
                  <a:solidFill>
                    <a:srgbClr val="2D8080"/>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rgbClr val="000000"/>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491" name="Shape 491"/>
        <p:cNvGrpSpPr/>
        <p:nvPr/>
      </p:nvGrpSpPr>
      <p:grpSpPr>
        <a:xfrm>
          <a:off x="0" y="0"/>
          <a:ext cx="0" cy="0"/>
          <a:chOff x="0" y="0"/>
          <a:chExt cx="0" cy="0"/>
        </a:xfrm>
      </p:grpSpPr>
      <p:sp>
        <p:nvSpPr>
          <p:cNvPr id="492" name="Google Shape;492;p20"/>
          <p:cNvSpPr/>
          <p:nvPr/>
        </p:nvSpPr>
        <p:spPr>
          <a:xfrm>
            <a:off x="425196" y="143076"/>
            <a:ext cx="8291400" cy="6516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FFFFFF"/>
              </a:buClr>
              <a:buSzPts val="2300"/>
              <a:buFont typeface="Georgia"/>
              <a:buNone/>
            </a:pPr>
            <a:r>
              <a:rPr b="1" i="0" lang="en-US" sz="2300" u="none" cap="none" strike="noStrike">
                <a:solidFill>
                  <a:srgbClr val="FFFFFF"/>
                </a:solidFill>
                <a:latin typeface="Georgia"/>
                <a:ea typeface="Georgia"/>
                <a:cs typeface="Georgia"/>
                <a:sym typeface="Georgia"/>
              </a:rPr>
              <a:t>Take-home </a:t>
            </a:r>
            <a:r>
              <a:rPr b="1" i="0" lang="en-US" sz="2300" u="none" cap="none" strike="noStrike">
                <a:solidFill>
                  <a:srgbClr val="FFFFFF"/>
                </a:solidFill>
                <a:latin typeface="Georgia"/>
                <a:ea typeface="Georgia"/>
                <a:cs typeface="Georgia"/>
                <a:sym typeface="Georgia"/>
              </a:rPr>
              <a:t>messages</a:t>
            </a:r>
            <a:endParaRPr b="0" i="0" sz="2300" u="none" cap="none" strike="noStrike">
              <a:solidFill>
                <a:schemeClr val="dk1"/>
              </a:solidFill>
              <a:latin typeface="Calibri"/>
              <a:ea typeface="Calibri"/>
              <a:cs typeface="Calibri"/>
              <a:sym typeface="Calibri"/>
            </a:endParaRPr>
          </a:p>
        </p:txBody>
      </p:sp>
      <p:sp>
        <p:nvSpPr>
          <p:cNvPr id="493" name="Google Shape;493;p20"/>
          <p:cNvSpPr/>
          <p:nvPr/>
        </p:nvSpPr>
        <p:spPr>
          <a:xfrm>
            <a:off x="425196" y="731219"/>
            <a:ext cx="8291400" cy="6447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494" name="Google Shape;494;p20"/>
          <p:cNvSpPr/>
          <p:nvPr/>
        </p:nvSpPr>
        <p:spPr>
          <a:xfrm>
            <a:off x="425196" y="731219"/>
            <a:ext cx="75300" cy="6447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495" name="Google Shape;495;p20"/>
          <p:cNvSpPr/>
          <p:nvPr/>
        </p:nvSpPr>
        <p:spPr>
          <a:xfrm>
            <a:off x="589788" y="861521"/>
            <a:ext cx="384000" cy="384000"/>
          </a:xfrm>
          <a:prstGeom prst="ellipse">
            <a:avLst/>
          </a:prstGeom>
          <a:solidFill>
            <a:srgbClr val="2D808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496" name="Google Shape;496;p20"/>
          <p:cNvSpPr/>
          <p:nvPr/>
        </p:nvSpPr>
        <p:spPr>
          <a:xfrm>
            <a:off x="589788" y="861521"/>
            <a:ext cx="384000" cy="38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Georgia"/>
              <a:buNone/>
            </a:pPr>
            <a:r>
              <a:rPr b="1" i="0" lang="en-US" sz="1500" u="none" cap="none" strike="noStrike">
                <a:solidFill>
                  <a:srgbClr val="FFFFFF"/>
                </a:solidFill>
                <a:latin typeface="Georgia"/>
                <a:ea typeface="Georgia"/>
                <a:cs typeface="Georgia"/>
                <a:sym typeface="Georgia"/>
              </a:rPr>
              <a:t>1</a:t>
            </a:r>
            <a:endParaRPr b="0" i="0" sz="1500" u="none" cap="none" strike="noStrike">
              <a:solidFill>
                <a:schemeClr val="dk1"/>
              </a:solidFill>
              <a:latin typeface="Calibri"/>
              <a:ea typeface="Calibri"/>
              <a:cs typeface="Calibri"/>
              <a:sym typeface="Calibri"/>
            </a:endParaRPr>
          </a:p>
        </p:txBody>
      </p:sp>
      <p:sp>
        <p:nvSpPr>
          <p:cNvPr id="497" name="Google Shape;497;p20"/>
          <p:cNvSpPr/>
          <p:nvPr/>
        </p:nvSpPr>
        <p:spPr>
          <a:xfrm>
            <a:off x="1145286" y="799799"/>
            <a:ext cx="7331100" cy="507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1" lang="en-US" sz="1500">
                <a:solidFill>
                  <a:srgbClr val="FFFFFF"/>
                </a:solidFill>
                <a:latin typeface="Calibri"/>
                <a:ea typeface="Calibri"/>
                <a:cs typeface="Calibri"/>
                <a:sym typeface="Calibri"/>
              </a:rPr>
              <a:t>Measurable</a:t>
            </a:r>
            <a:r>
              <a:rPr b="1" lang="en-US" sz="1500">
                <a:solidFill>
                  <a:srgbClr val="FFFFFF"/>
                </a:solidFill>
                <a:latin typeface="Calibri"/>
                <a:ea typeface="Calibri"/>
                <a:cs typeface="Calibri"/>
                <a:sym typeface="Calibri"/>
              </a:rPr>
              <a:t> biological r</a:t>
            </a:r>
            <a:r>
              <a:rPr b="1" i="0" lang="en-US" sz="1500" u="none" cap="none" strike="noStrike">
                <a:solidFill>
                  <a:srgbClr val="FFFFFF"/>
                </a:solidFill>
                <a:latin typeface="Calibri"/>
                <a:ea typeface="Calibri"/>
                <a:cs typeface="Calibri"/>
                <a:sym typeface="Calibri"/>
              </a:rPr>
              <a:t>esponses  need </a:t>
            </a:r>
            <a:r>
              <a:rPr b="1" i="0" lang="en-US" sz="1500" u="none" cap="none" strike="noStrike">
                <a:solidFill>
                  <a:srgbClr val="FFFFFF"/>
                </a:solidFill>
                <a:latin typeface="Calibri"/>
                <a:ea typeface="Calibri"/>
                <a:cs typeface="Calibri"/>
                <a:sym typeface="Calibri"/>
              </a:rPr>
              <a:t>several</a:t>
            </a:r>
            <a:r>
              <a:rPr b="1" i="0" lang="en-US" sz="1500" u="none" cap="none" strike="noStrike">
                <a:solidFill>
                  <a:srgbClr val="FFFFFF"/>
                </a:solidFill>
                <a:latin typeface="Calibri"/>
                <a:ea typeface="Calibri"/>
                <a:cs typeface="Calibri"/>
                <a:sym typeface="Calibri"/>
              </a:rPr>
              <a:t> factors to align</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900"/>
              <a:buFont typeface="Calibri"/>
              <a:buNone/>
            </a:pPr>
            <a:r>
              <a:rPr lang="en-US" sz="1500">
                <a:solidFill>
                  <a:srgbClr val="A7C2C2"/>
                </a:solidFill>
                <a:latin typeface="Calibri"/>
                <a:ea typeface="Calibri"/>
                <a:cs typeface="Calibri"/>
                <a:sym typeface="Calibri"/>
              </a:rPr>
              <a:t>Region → Stressor → Practice → Metric → Time</a:t>
            </a:r>
            <a:endParaRPr b="0" i="0" sz="1500" u="none" cap="none" strike="noStrike">
              <a:solidFill>
                <a:schemeClr val="dk1"/>
              </a:solidFill>
              <a:latin typeface="Calibri"/>
              <a:ea typeface="Calibri"/>
              <a:cs typeface="Calibri"/>
              <a:sym typeface="Calibri"/>
            </a:endParaRPr>
          </a:p>
        </p:txBody>
      </p:sp>
      <p:sp>
        <p:nvSpPr>
          <p:cNvPr id="498" name="Google Shape;498;p20"/>
          <p:cNvSpPr/>
          <p:nvPr/>
        </p:nvSpPr>
        <p:spPr>
          <a:xfrm>
            <a:off x="168950" y="4798325"/>
            <a:ext cx="66360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900"/>
              <a:buFont typeface="Calibri"/>
              <a:buNone/>
            </a:pPr>
            <a:r>
              <a:rPr i="1" lang="en-US">
                <a:solidFill>
                  <a:srgbClr val="A0BBBB"/>
                </a:solidFill>
                <a:latin typeface="Calibri"/>
                <a:ea typeface="Calibri"/>
                <a:cs typeface="Calibri"/>
                <a:sym typeface="Calibri"/>
              </a:rPr>
              <a:t>[1] Sabat-Bonilla et al. 2026 · [3] Buchanan et al. 2025</a:t>
            </a:r>
            <a:r>
              <a:rPr i="1" lang="en-US">
                <a:solidFill>
                  <a:srgbClr val="A0BBBB"/>
                </a:solidFill>
                <a:latin typeface="Calibri"/>
                <a:ea typeface="Calibri"/>
                <a:cs typeface="Calibri"/>
                <a:sym typeface="Calibri"/>
              </a:rPr>
              <a:t> · </a:t>
            </a:r>
            <a:r>
              <a:rPr i="1" lang="en-US">
                <a:solidFill>
                  <a:srgbClr val="A0BBBB"/>
                </a:solidFill>
                <a:latin typeface="Calibri"/>
                <a:ea typeface="Calibri"/>
                <a:cs typeface="Calibri"/>
                <a:sym typeface="Calibri"/>
              </a:rPr>
              <a:t>Emmons et al. 2024 [7], 2025 [8]</a:t>
            </a:r>
            <a:r>
              <a:rPr i="1" lang="en-US">
                <a:solidFill>
                  <a:srgbClr val="A0BBBB"/>
                </a:solidFill>
                <a:latin typeface="Calibri"/>
                <a:ea typeface="Calibri"/>
                <a:cs typeface="Calibri"/>
                <a:sym typeface="Calibri"/>
              </a:rPr>
              <a:t> </a:t>
            </a:r>
            <a:endParaRPr i="1">
              <a:solidFill>
                <a:srgbClr val="A0BBBB"/>
              </a:solidFill>
              <a:latin typeface="Calibri"/>
              <a:ea typeface="Calibri"/>
              <a:cs typeface="Calibri"/>
              <a:sym typeface="Calibri"/>
            </a:endParaRPr>
          </a:p>
          <a:p>
            <a:pPr indent="0" lvl="0" marL="0" marR="0" rtl="0" algn="l">
              <a:lnSpc>
                <a:spcPct val="100000"/>
              </a:lnSpc>
              <a:spcBef>
                <a:spcPts val="0"/>
              </a:spcBef>
              <a:spcAft>
                <a:spcPts val="0"/>
              </a:spcAft>
              <a:buClr>
                <a:srgbClr val="A0BBBB"/>
              </a:buClr>
              <a:buSzPts val="900"/>
              <a:buFont typeface="Calibri"/>
              <a:buNone/>
            </a:pPr>
            <a:r>
              <a:rPr i="1" lang="en-US">
                <a:solidFill>
                  <a:srgbClr val="A0BBBB"/>
                </a:solidFill>
                <a:latin typeface="Calibri"/>
                <a:ea typeface="Calibri"/>
                <a:cs typeface="Calibri"/>
                <a:sym typeface="Calibri"/>
              </a:rPr>
              <a:t>· </a:t>
            </a:r>
            <a:r>
              <a:rPr i="1" lang="en-US">
                <a:solidFill>
                  <a:srgbClr val="A7C2C2"/>
                </a:solidFill>
                <a:latin typeface="Calibri"/>
                <a:ea typeface="Calibri"/>
                <a:cs typeface="Calibri"/>
                <a:sym typeface="Calibri"/>
              </a:rPr>
              <a:t>[9]  Mouser et al. 2026</a:t>
            </a:r>
            <a:endParaRPr i="1">
              <a:solidFill>
                <a:srgbClr val="A7C2C2"/>
              </a:solidFill>
              <a:latin typeface="Calibri"/>
              <a:ea typeface="Calibri"/>
              <a:cs typeface="Calibri"/>
              <a:sym typeface="Calibri"/>
            </a:endParaRPr>
          </a:p>
          <a:p>
            <a:pPr indent="0" lvl="0" marL="0" marR="0" rtl="0" algn="l">
              <a:lnSpc>
                <a:spcPct val="100000"/>
              </a:lnSpc>
              <a:spcBef>
                <a:spcPts val="0"/>
              </a:spcBef>
              <a:spcAft>
                <a:spcPts val="0"/>
              </a:spcAft>
              <a:buClr>
                <a:srgbClr val="A0BBBB"/>
              </a:buClr>
              <a:buSzPts val="900"/>
              <a:buFont typeface="Calibri"/>
              <a:buNone/>
            </a:pPr>
            <a:r>
              <a:t/>
            </a:r>
            <a:endParaRPr i="1">
              <a:solidFill>
                <a:srgbClr val="A0BBBB"/>
              </a:solidFill>
              <a:latin typeface="Calibri"/>
              <a:ea typeface="Calibri"/>
              <a:cs typeface="Calibri"/>
              <a:sym typeface="Calibri"/>
            </a:endParaRPr>
          </a:p>
        </p:txBody>
      </p:sp>
      <p:grpSp>
        <p:nvGrpSpPr>
          <p:cNvPr id="499" name="Google Shape;499;p20"/>
          <p:cNvGrpSpPr/>
          <p:nvPr/>
        </p:nvGrpSpPr>
        <p:grpSpPr>
          <a:xfrm>
            <a:off x="425196" y="1444451"/>
            <a:ext cx="8291400" cy="644700"/>
            <a:chOff x="425196" y="1444451"/>
            <a:chExt cx="8291400" cy="644700"/>
          </a:xfrm>
        </p:grpSpPr>
        <p:sp>
          <p:nvSpPr>
            <p:cNvPr id="500" name="Google Shape;500;p20"/>
            <p:cNvSpPr/>
            <p:nvPr/>
          </p:nvSpPr>
          <p:spPr>
            <a:xfrm>
              <a:off x="425196" y="1444451"/>
              <a:ext cx="8291400" cy="6447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01" name="Google Shape;501;p20"/>
            <p:cNvSpPr/>
            <p:nvPr/>
          </p:nvSpPr>
          <p:spPr>
            <a:xfrm>
              <a:off x="425196" y="1444451"/>
              <a:ext cx="75300" cy="6447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02" name="Google Shape;502;p20"/>
            <p:cNvSpPr/>
            <p:nvPr/>
          </p:nvSpPr>
          <p:spPr>
            <a:xfrm>
              <a:off x="589788" y="1574753"/>
              <a:ext cx="384000" cy="384000"/>
            </a:xfrm>
            <a:prstGeom prst="ellipse">
              <a:avLst/>
            </a:prstGeom>
            <a:solidFill>
              <a:srgbClr val="2D808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03" name="Google Shape;503;p20"/>
            <p:cNvSpPr/>
            <p:nvPr/>
          </p:nvSpPr>
          <p:spPr>
            <a:xfrm>
              <a:off x="589788" y="1574753"/>
              <a:ext cx="384000" cy="38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Georgia"/>
                <a:buNone/>
              </a:pPr>
              <a:r>
                <a:rPr b="1" i="0" lang="en-US" sz="1500" u="none" cap="none" strike="noStrike">
                  <a:solidFill>
                    <a:srgbClr val="FFFFFF"/>
                  </a:solidFill>
                  <a:latin typeface="Georgia"/>
                  <a:ea typeface="Georgia"/>
                  <a:cs typeface="Georgia"/>
                  <a:sym typeface="Georgia"/>
                </a:rPr>
                <a:t>2</a:t>
              </a:r>
              <a:endParaRPr b="0" i="0" sz="1500" u="none" cap="none" strike="noStrike">
                <a:solidFill>
                  <a:schemeClr val="dk1"/>
                </a:solidFill>
                <a:latin typeface="Calibri"/>
                <a:ea typeface="Calibri"/>
                <a:cs typeface="Calibri"/>
                <a:sym typeface="Calibri"/>
              </a:endParaRPr>
            </a:p>
          </p:txBody>
        </p:sp>
        <p:sp>
          <p:nvSpPr>
            <p:cNvPr id="504" name="Google Shape;504;p20"/>
            <p:cNvSpPr/>
            <p:nvPr/>
          </p:nvSpPr>
          <p:spPr>
            <a:xfrm>
              <a:off x="1145286" y="1513031"/>
              <a:ext cx="7331100" cy="507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1" i="0" lang="en-US" sz="1500" u="none" cap="none" strike="noStrike">
                  <a:solidFill>
                    <a:srgbClr val="FFFFFF"/>
                  </a:solidFill>
                  <a:latin typeface="Calibri"/>
                  <a:ea typeface="Calibri"/>
                  <a:cs typeface="Calibri"/>
                  <a:sym typeface="Calibri"/>
                </a:rPr>
                <a:t>Region shaped responses as much as the practice</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900"/>
                <a:buFont typeface="Calibri"/>
                <a:buNone/>
              </a:pPr>
              <a:r>
                <a:rPr lang="en-US" sz="1500">
                  <a:solidFill>
                    <a:srgbClr val="A7C2C2"/>
                  </a:solidFill>
                  <a:latin typeface="Calibri"/>
                  <a:ea typeface="Calibri"/>
                  <a:cs typeface="Calibri"/>
                  <a:sym typeface="Calibri"/>
                </a:rPr>
                <a:t>Consistent with Chessie B-IBI bioregion trends and regional stressor profiles</a:t>
              </a:r>
              <a:endParaRPr sz="1500">
                <a:solidFill>
                  <a:srgbClr val="A7C2C2"/>
                </a:solidFill>
                <a:latin typeface="Calibri"/>
                <a:ea typeface="Calibri"/>
                <a:cs typeface="Calibri"/>
                <a:sym typeface="Calibri"/>
              </a:endParaRPr>
            </a:p>
          </p:txBody>
        </p:sp>
        <p:sp>
          <p:nvSpPr>
            <p:cNvPr id="505" name="Google Shape;505;p20"/>
            <p:cNvSpPr txBox="1"/>
            <p:nvPr/>
          </p:nvSpPr>
          <p:spPr>
            <a:xfrm>
              <a:off x="6868046" y="1604295"/>
              <a:ext cx="58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A7C2C2"/>
                  </a:solidFill>
                  <a:latin typeface="Calibri"/>
                  <a:ea typeface="Calibri"/>
                  <a:cs typeface="Calibri"/>
                  <a:sym typeface="Calibri"/>
                </a:rPr>
                <a:t>7, 8</a:t>
              </a:r>
              <a:endParaRPr/>
            </a:p>
          </p:txBody>
        </p:sp>
      </p:grpSp>
      <p:grpSp>
        <p:nvGrpSpPr>
          <p:cNvPr id="506" name="Google Shape;506;p20"/>
          <p:cNvGrpSpPr/>
          <p:nvPr/>
        </p:nvGrpSpPr>
        <p:grpSpPr>
          <a:xfrm>
            <a:off x="425196" y="2870915"/>
            <a:ext cx="8291400" cy="644700"/>
            <a:chOff x="425196" y="2870915"/>
            <a:chExt cx="8291400" cy="644700"/>
          </a:xfrm>
        </p:grpSpPr>
        <p:sp>
          <p:nvSpPr>
            <p:cNvPr id="507" name="Google Shape;507;p20"/>
            <p:cNvSpPr/>
            <p:nvPr/>
          </p:nvSpPr>
          <p:spPr>
            <a:xfrm>
              <a:off x="425196" y="2870915"/>
              <a:ext cx="8291400" cy="6447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08" name="Google Shape;508;p20"/>
            <p:cNvSpPr/>
            <p:nvPr/>
          </p:nvSpPr>
          <p:spPr>
            <a:xfrm>
              <a:off x="425196" y="2870915"/>
              <a:ext cx="75300" cy="6447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09" name="Google Shape;509;p20"/>
            <p:cNvSpPr/>
            <p:nvPr/>
          </p:nvSpPr>
          <p:spPr>
            <a:xfrm>
              <a:off x="589788" y="3001217"/>
              <a:ext cx="384000" cy="384000"/>
            </a:xfrm>
            <a:prstGeom prst="ellipse">
              <a:avLst/>
            </a:prstGeom>
            <a:solidFill>
              <a:srgbClr val="2D808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10" name="Google Shape;510;p20"/>
            <p:cNvSpPr/>
            <p:nvPr/>
          </p:nvSpPr>
          <p:spPr>
            <a:xfrm>
              <a:off x="589788" y="3001217"/>
              <a:ext cx="384000" cy="38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Georgia"/>
                <a:buNone/>
              </a:pPr>
              <a:r>
                <a:rPr b="1" i="0" lang="en-US" sz="1500" u="none" cap="none" strike="noStrike">
                  <a:solidFill>
                    <a:srgbClr val="FFFFFF"/>
                  </a:solidFill>
                  <a:latin typeface="Georgia"/>
                  <a:ea typeface="Georgia"/>
                  <a:cs typeface="Georgia"/>
                  <a:sym typeface="Georgia"/>
                </a:rPr>
                <a:t>4</a:t>
              </a:r>
              <a:endParaRPr b="0" i="0" sz="1500" u="none" cap="none" strike="noStrike">
                <a:solidFill>
                  <a:schemeClr val="dk1"/>
                </a:solidFill>
                <a:latin typeface="Calibri"/>
                <a:ea typeface="Calibri"/>
                <a:cs typeface="Calibri"/>
                <a:sym typeface="Calibri"/>
              </a:endParaRPr>
            </a:p>
          </p:txBody>
        </p:sp>
        <p:sp>
          <p:nvSpPr>
            <p:cNvPr id="511" name="Google Shape;511;p20"/>
            <p:cNvSpPr/>
            <p:nvPr/>
          </p:nvSpPr>
          <p:spPr>
            <a:xfrm>
              <a:off x="1145286" y="2939495"/>
              <a:ext cx="7331100" cy="507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1" i="0" lang="en-US" sz="1500" u="none" cap="none" strike="noStrike">
                  <a:solidFill>
                    <a:srgbClr val="FFFFFF"/>
                  </a:solidFill>
                  <a:latin typeface="Calibri"/>
                  <a:ea typeface="Calibri"/>
                  <a:cs typeface="Calibri"/>
                  <a:sym typeface="Calibri"/>
                </a:rPr>
                <a:t>The Coastal Plain may warrant targeted, collaborative attention</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900"/>
                <a:buFont typeface="Calibri"/>
                <a:buNone/>
              </a:pPr>
              <a:r>
                <a:rPr b="0" i="0" lang="en-US" sz="1500" u="none" cap="none" strike="noStrike">
                  <a:solidFill>
                    <a:srgbClr val="A7C2C2"/>
                  </a:solidFill>
                  <a:latin typeface="Calibri"/>
                  <a:ea typeface="Calibri"/>
                  <a:cs typeface="Calibri"/>
                  <a:sym typeface="Calibri"/>
                </a:rPr>
                <a:t>Most practices, fewest studies, among the degrading bioregions</a:t>
              </a:r>
              <a:endParaRPr b="0" i="0" sz="1500" u="none" cap="none" strike="noStrike">
                <a:solidFill>
                  <a:schemeClr val="dk1"/>
                </a:solidFill>
                <a:latin typeface="Calibri"/>
                <a:ea typeface="Calibri"/>
                <a:cs typeface="Calibri"/>
                <a:sym typeface="Calibri"/>
              </a:endParaRPr>
            </a:p>
          </p:txBody>
        </p:sp>
        <p:sp>
          <p:nvSpPr>
            <p:cNvPr id="512" name="Google Shape;512;p20"/>
            <p:cNvSpPr txBox="1"/>
            <p:nvPr/>
          </p:nvSpPr>
          <p:spPr>
            <a:xfrm>
              <a:off x="5979841" y="3039992"/>
              <a:ext cx="26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A7C2C2"/>
                  </a:solidFill>
                  <a:latin typeface="Calibri"/>
                  <a:ea typeface="Calibri"/>
                  <a:cs typeface="Calibri"/>
                  <a:sym typeface="Calibri"/>
                </a:rPr>
                <a:t>3</a:t>
              </a:r>
              <a:endParaRPr>
                <a:solidFill>
                  <a:schemeClr val="dk1"/>
                </a:solidFill>
              </a:endParaRPr>
            </a:p>
          </p:txBody>
        </p:sp>
      </p:grpSp>
      <p:grpSp>
        <p:nvGrpSpPr>
          <p:cNvPr id="513" name="Google Shape;513;p20"/>
          <p:cNvGrpSpPr/>
          <p:nvPr/>
        </p:nvGrpSpPr>
        <p:grpSpPr>
          <a:xfrm>
            <a:off x="425196" y="3584147"/>
            <a:ext cx="8291400" cy="644700"/>
            <a:chOff x="425196" y="3584147"/>
            <a:chExt cx="8291400" cy="644700"/>
          </a:xfrm>
        </p:grpSpPr>
        <p:sp>
          <p:nvSpPr>
            <p:cNvPr id="514" name="Google Shape;514;p20"/>
            <p:cNvSpPr/>
            <p:nvPr/>
          </p:nvSpPr>
          <p:spPr>
            <a:xfrm>
              <a:off x="425196" y="3584147"/>
              <a:ext cx="8291400" cy="6447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15" name="Google Shape;515;p20"/>
            <p:cNvSpPr/>
            <p:nvPr/>
          </p:nvSpPr>
          <p:spPr>
            <a:xfrm>
              <a:off x="425196" y="3584147"/>
              <a:ext cx="75300" cy="6447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16" name="Google Shape;516;p20"/>
            <p:cNvSpPr/>
            <p:nvPr/>
          </p:nvSpPr>
          <p:spPr>
            <a:xfrm>
              <a:off x="589788" y="3714449"/>
              <a:ext cx="384000" cy="384000"/>
            </a:xfrm>
            <a:prstGeom prst="ellipse">
              <a:avLst/>
            </a:prstGeom>
            <a:solidFill>
              <a:srgbClr val="2D808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17" name="Google Shape;517;p20"/>
            <p:cNvSpPr/>
            <p:nvPr/>
          </p:nvSpPr>
          <p:spPr>
            <a:xfrm>
              <a:off x="589788" y="3714449"/>
              <a:ext cx="384000" cy="38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Georgia"/>
                <a:buNone/>
              </a:pPr>
              <a:r>
                <a:rPr b="1" i="0" lang="en-US" sz="1500" u="none" cap="none" strike="noStrike">
                  <a:solidFill>
                    <a:srgbClr val="FFFFFF"/>
                  </a:solidFill>
                  <a:latin typeface="Georgia"/>
                  <a:ea typeface="Georgia"/>
                  <a:cs typeface="Georgia"/>
                  <a:sym typeface="Georgia"/>
                </a:rPr>
                <a:t>5</a:t>
              </a:r>
              <a:endParaRPr b="0" i="0" sz="1500" u="none" cap="none" strike="noStrike">
                <a:solidFill>
                  <a:schemeClr val="dk1"/>
                </a:solidFill>
                <a:latin typeface="Calibri"/>
                <a:ea typeface="Calibri"/>
                <a:cs typeface="Calibri"/>
                <a:sym typeface="Calibri"/>
              </a:endParaRPr>
            </a:p>
          </p:txBody>
        </p:sp>
        <p:sp>
          <p:nvSpPr>
            <p:cNvPr id="518" name="Google Shape;518;p20"/>
            <p:cNvSpPr/>
            <p:nvPr/>
          </p:nvSpPr>
          <p:spPr>
            <a:xfrm>
              <a:off x="1145286" y="3652727"/>
              <a:ext cx="7331100" cy="507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1" i="0" lang="en-US" sz="1500" u="none" cap="none" strike="noStrike">
                  <a:solidFill>
                    <a:srgbClr val="FFFFFF"/>
                  </a:solidFill>
                  <a:latin typeface="Calibri"/>
                  <a:ea typeface="Calibri"/>
                  <a:cs typeface="Calibri"/>
                  <a:sym typeface="Calibri"/>
                </a:rPr>
                <a:t>Consider biological-recovery timescales</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900"/>
                <a:buFont typeface="Calibri"/>
                <a:buNone/>
              </a:pPr>
              <a:r>
                <a:rPr b="0" i="0" lang="en-US" sz="1500" u="none" cap="none" strike="noStrike">
                  <a:solidFill>
                    <a:srgbClr val="A7C2C2"/>
                  </a:solidFill>
                  <a:latin typeface="Calibri"/>
                  <a:ea typeface="Calibri"/>
                  <a:cs typeface="Calibri"/>
                  <a:sym typeface="Calibri"/>
                </a:rPr>
                <a:t>Not project-reporting timescales, </a:t>
              </a:r>
              <a:r>
                <a:rPr lang="en-US" sz="1500">
                  <a:solidFill>
                    <a:srgbClr val="A7C2C2"/>
                  </a:solidFill>
                  <a:latin typeface="Calibri"/>
                  <a:ea typeface="Calibri"/>
                  <a:cs typeface="Calibri"/>
                  <a:sym typeface="Calibri"/>
                </a:rPr>
                <a:t>p</a:t>
              </a:r>
              <a:r>
                <a:rPr b="0" i="0" lang="en-US" sz="1500" u="none" cap="none" strike="noStrike">
                  <a:solidFill>
                    <a:srgbClr val="A7C2C2"/>
                  </a:solidFill>
                  <a:latin typeface="Calibri"/>
                  <a:ea typeface="Calibri"/>
                  <a:cs typeface="Calibri"/>
                  <a:sym typeface="Calibri"/>
                </a:rPr>
                <a:t>lan 5-, 10-, 20-year monitoring horizons</a:t>
              </a:r>
              <a:endParaRPr sz="1500">
                <a:solidFill>
                  <a:srgbClr val="A7C2C2"/>
                </a:solidFill>
                <a:latin typeface="Calibri"/>
                <a:ea typeface="Calibri"/>
                <a:cs typeface="Calibri"/>
                <a:sym typeface="Calibri"/>
              </a:endParaRPr>
            </a:p>
          </p:txBody>
        </p:sp>
        <p:sp>
          <p:nvSpPr>
            <p:cNvPr id="519" name="Google Shape;519;p20"/>
            <p:cNvSpPr txBox="1"/>
            <p:nvPr/>
          </p:nvSpPr>
          <p:spPr>
            <a:xfrm>
              <a:off x="6796837" y="3740884"/>
              <a:ext cx="3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solidFill>
                    <a:srgbClr val="A7C2C2"/>
                  </a:solidFill>
                  <a:latin typeface="Calibri"/>
                  <a:ea typeface="Calibri"/>
                  <a:cs typeface="Calibri"/>
                  <a:sym typeface="Calibri"/>
                </a:rPr>
                <a:t>1</a:t>
              </a:r>
              <a:endParaRPr>
                <a:solidFill>
                  <a:schemeClr val="dk1"/>
                </a:solidFill>
              </a:endParaRPr>
            </a:p>
          </p:txBody>
        </p:sp>
      </p:grpSp>
      <p:grpSp>
        <p:nvGrpSpPr>
          <p:cNvPr id="520" name="Google Shape;520;p20"/>
          <p:cNvGrpSpPr/>
          <p:nvPr/>
        </p:nvGrpSpPr>
        <p:grpSpPr>
          <a:xfrm>
            <a:off x="425196" y="2157683"/>
            <a:ext cx="8291400" cy="644700"/>
            <a:chOff x="425196" y="2157683"/>
            <a:chExt cx="8291400" cy="644700"/>
          </a:xfrm>
        </p:grpSpPr>
        <p:sp>
          <p:nvSpPr>
            <p:cNvPr id="521" name="Google Shape;521;p20"/>
            <p:cNvSpPr/>
            <p:nvPr/>
          </p:nvSpPr>
          <p:spPr>
            <a:xfrm>
              <a:off x="425196" y="2157683"/>
              <a:ext cx="8291400" cy="6447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22" name="Google Shape;522;p20"/>
            <p:cNvSpPr/>
            <p:nvPr/>
          </p:nvSpPr>
          <p:spPr>
            <a:xfrm>
              <a:off x="425196" y="2157683"/>
              <a:ext cx="75300" cy="6447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23" name="Google Shape;523;p20"/>
            <p:cNvSpPr/>
            <p:nvPr/>
          </p:nvSpPr>
          <p:spPr>
            <a:xfrm>
              <a:off x="589788" y="2287985"/>
              <a:ext cx="384000" cy="384000"/>
            </a:xfrm>
            <a:prstGeom prst="ellipse">
              <a:avLst/>
            </a:prstGeom>
            <a:solidFill>
              <a:srgbClr val="2D8080"/>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500" u="none" cap="none" strike="noStrike">
                <a:solidFill>
                  <a:srgbClr val="000000"/>
                </a:solidFill>
                <a:latin typeface="Arial"/>
                <a:ea typeface="Arial"/>
                <a:cs typeface="Arial"/>
                <a:sym typeface="Arial"/>
              </a:endParaRPr>
            </a:p>
          </p:txBody>
        </p:sp>
        <p:sp>
          <p:nvSpPr>
            <p:cNvPr id="524" name="Google Shape;524;p20"/>
            <p:cNvSpPr/>
            <p:nvPr/>
          </p:nvSpPr>
          <p:spPr>
            <a:xfrm>
              <a:off x="589788" y="2287985"/>
              <a:ext cx="384000" cy="384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500"/>
                <a:buFont typeface="Georgia"/>
                <a:buNone/>
              </a:pPr>
              <a:r>
                <a:rPr b="1" i="0" lang="en-US" sz="1500" u="none" cap="none" strike="noStrike">
                  <a:solidFill>
                    <a:srgbClr val="FFFFFF"/>
                  </a:solidFill>
                  <a:latin typeface="Georgia"/>
                  <a:ea typeface="Georgia"/>
                  <a:cs typeface="Georgia"/>
                  <a:sym typeface="Georgia"/>
                </a:rPr>
                <a:t>3</a:t>
              </a:r>
              <a:endParaRPr b="0" i="0" sz="1500" u="none" cap="none" strike="noStrike">
                <a:solidFill>
                  <a:schemeClr val="dk1"/>
                </a:solidFill>
                <a:latin typeface="Calibri"/>
                <a:ea typeface="Calibri"/>
                <a:cs typeface="Calibri"/>
                <a:sym typeface="Calibri"/>
              </a:endParaRPr>
            </a:p>
          </p:txBody>
        </p:sp>
        <p:sp>
          <p:nvSpPr>
            <p:cNvPr id="525" name="Google Shape;525;p20"/>
            <p:cNvSpPr/>
            <p:nvPr/>
          </p:nvSpPr>
          <p:spPr>
            <a:xfrm>
              <a:off x="1145286" y="2226263"/>
              <a:ext cx="7331100" cy="507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200"/>
                <a:buFont typeface="Calibri"/>
                <a:buNone/>
              </a:pPr>
              <a:r>
                <a:rPr b="1" i="0" lang="en-US" sz="1500" u="none" cap="none" strike="noStrike">
                  <a:solidFill>
                    <a:srgbClr val="FFFFFF"/>
                  </a:solidFill>
                  <a:latin typeface="Calibri"/>
                  <a:ea typeface="Calibri"/>
                  <a:cs typeface="Calibri"/>
                  <a:sym typeface="Calibri"/>
                </a:rPr>
                <a:t>Pairing structural with functional metrics may help</a:t>
              </a:r>
              <a:endParaRPr b="0"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900"/>
                <a:buFont typeface="Calibri"/>
                <a:buNone/>
              </a:pPr>
              <a:r>
                <a:rPr lang="en-US" sz="1500">
                  <a:solidFill>
                    <a:srgbClr val="A7C2C2"/>
                  </a:solidFill>
                  <a:latin typeface="Calibri"/>
                  <a:ea typeface="Calibri"/>
                  <a:cs typeface="Calibri"/>
                  <a:sym typeface="Calibri"/>
                </a:rPr>
                <a:t>Functional gains can precede or diverge from structural recovery</a:t>
              </a:r>
              <a:endParaRPr sz="1500">
                <a:solidFill>
                  <a:srgbClr val="A7C2C2"/>
                </a:solidFill>
                <a:latin typeface="Calibri"/>
                <a:ea typeface="Calibri"/>
                <a:cs typeface="Calibri"/>
                <a:sym typeface="Calibri"/>
              </a:endParaRPr>
            </a:p>
          </p:txBody>
        </p:sp>
        <p:sp>
          <p:nvSpPr>
            <p:cNvPr id="526" name="Google Shape;526;p20"/>
            <p:cNvSpPr txBox="1"/>
            <p:nvPr/>
          </p:nvSpPr>
          <p:spPr>
            <a:xfrm>
              <a:off x="6029979" y="2314222"/>
              <a:ext cx="38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A7C2C2"/>
                  </a:solidFill>
                  <a:latin typeface="Calibri"/>
                  <a:ea typeface="Calibri"/>
                  <a:cs typeface="Calibri"/>
                  <a:sym typeface="Calibri"/>
                </a:rPr>
                <a:t>1</a:t>
              </a:r>
              <a:endParaRPr>
                <a:solidFill>
                  <a:schemeClr val="dk1"/>
                </a:solidFill>
              </a:endParaRPr>
            </a:p>
          </p:txBody>
        </p:sp>
      </p:grpSp>
      <p:sp>
        <p:nvSpPr>
          <p:cNvPr id="527" name="Google Shape;527;p20"/>
          <p:cNvSpPr txBox="1"/>
          <p:nvPr/>
        </p:nvSpPr>
        <p:spPr>
          <a:xfrm>
            <a:off x="4845744" y="913059"/>
            <a:ext cx="582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A7C2C2"/>
                </a:solidFill>
                <a:latin typeface="Calibri"/>
                <a:ea typeface="Calibri"/>
                <a:cs typeface="Calibri"/>
                <a:sym typeface="Calibri"/>
              </a:rPr>
              <a:t>1, 9</a:t>
            </a:r>
            <a:endParaRPr>
              <a:solidFill>
                <a:schemeClr val="dk1"/>
              </a:solidFill>
            </a:endParaRPr>
          </a:p>
        </p:txBody>
      </p:sp>
      <p:sp>
        <p:nvSpPr>
          <p:cNvPr id="528" name="Google Shape;528;p20"/>
          <p:cNvSpPr/>
          <p:nvPr/>
        </p:nvSpPr>
        <p:spPr>
          <a:xfrm>
            <a:off x="7962138" y="4869180"/>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D8080"/>
              </a:buClr>
              <a:buSzPts val="800"/>
              <a:buFont typeface="Calibri"/>
              <a:buNone/>
            </a:pPr>
            <a:r>
              <a:rPr b="1" i="0" lang="en-US" u="none" cap="none" strike="noStrike">
                <a:solidFill>
                  <a:srgbClr val="2D8080"/>
                </a:solidFill>
                <a:latin typeface="Calibri"/>
                <a:ea typeface="Calibri"/>
                <a:cs typeface="Calibri"/>
                <a:sym typeface="Calibri"/>
              </a:rPr>
              <a:t>1</a:t>
            </a:r>
            <a:r>
              <a:rPr b="1" lang="en-US">
                <a:solidFill>
                  <a:srgbClr val="2D8080"/>
                </a:solidFill>
                <a:latin typeface="Calibri"/>
                <a:ea typeface="Calibri"/>
                <a:cs typeface="Calibri"/>
                <a:sym typeface="Calibri"/>
              </a:rPr>
              <a:t>7</a:t>
            </a:r>
            <a:r>
              <a:rPr b="1" i="0" lang="en-US" u="none" cap="none" strike="noStrike">
                <a:solidFill>
                  <a:srgbClr val="2D8080"/>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533" name="Shape 533"/>
        <p:cNvGrpSpPr/>
        <p:nvPr/>
      </p:nvGrpSpPr>
      <p:grpSpPr>
        <a:xfrm>
          <a:off x="0" y="0"/>
          <a:ext cx="0" cy="0"/>
          <a:chOff x="0" y="0"/>
          <a:chExt cx="0" cy="0"/>
        </a:xfrm>
      </p:grpSpPr>
      <p:sp>
        <p:nvSpPr>
          <p:cNvPr id="534" name="Google Shape;534;p21"/>
          <p:cNvSpPr/>
          <p:nvPr/>
        </p:nvSpPr>
        <p:spPr>
          <a:xfrm>
            <a:off x="153525" y="137160"/>
            <a:ext cx="8229600" cy="411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800"/>
              <a:buFont typeface="Georgia"/>
              <a:buNone/>
            </a:pPr>
            <a:r>
              <a:rPr b="1" i="0" lang="en-US" sz="2800" u="none" cap="none" strike="noStrike">
                <a:solidFill>
                  <a:srgbClr val="FFFFFF"/>
                </a:solidFill>
                <a:latin typeface="Georgia"/>
                <a:ea typeface="Georgia"/>
                <a:cs typeface="Georgia"/>
                <a:sym typeface="Georgia"/>
              </a:rPr>
              <a:t>Acknowledgement</a:t>
            </a:r>
            <a:endParaRPr b="0" i="0" sz="2800" u="none" cap="none" strike="noStrike">
              <a:solidFill>
                <a:schemeClr val="dk1"/>
              </a:solidFill>
              <a:latin typeface="Calibri"/>
              <a:ea typeface="Calibri"/>
              <a:cs typeface="Calibri"/>
              <a:sym typeface="Calibri"/>
            </a:endParaRPr>
          </a:p>
        </p:txBody>
      </p:sp>
      <p:sp>
        <p:nvSpPr>
          <p:cNvPr id="535" name="Google Shape;535;p21"/>
          <p:cNvSpPr/>
          <p:nvPr/>
        </p:nvSpPr>
        <p:spPr>
          <a:xfrm>
            <a:off x="88325" y="626550"/>
            <a:ext cx="5538600" cy="1044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5EDE3"/>
              </a:buClr>
              <a:buSzPts val="1500"/>
              <a:buFont typeface="Calibri"/>
              <a:buNone/>
            </a:pPr>
            <a:r>
              <a:rPr b="0" i="0" lang="en-US" sz="1700" u="none" cap="none" strike="noStrike">
                <a:solidFill>
                  <a:srgbClr val="F5EDE3"/>
                </a:solidFill>
                <a:latin typeface="Calibri"/>
                <a:ea typeface="Calibri"/>
                <a:cs typeface="Calibri"/>
                <a:sym typeface="Calibri"/>
              </a:rPr>
              <a:t>Funding: </a:t>
            </a:r>
            <a:endParaRPr b="0" i="0" sz="1700" u="none" cap="none" strike="noStrike">
              <a:solidFill>
                <a:srgbClr val="F5EDE3"/>
              </a:solidFill>
              <a:latin typeface="Calibri"/>
              <a:ea typeface="Calibri"/>
              <a:cs typeface="Calibri"/>
              <a:sym typeface="Calibri"/>
            </a:endParaRPr>
          </a:p>
          <a:p>
            <a:pPr indent="0" lvl="0" marL="0" marR="0" rtl="0" algn="l">
              <a:lnSpc>
                <a:spcPct val="100000"/>
              </a:lnSpc>
              <a:spcBef>
                <a:spcPts val="0"/>
              </a:spcBef>
              <a:spcAft>
                <a:spcPts val="0"/>
              </a:spcAft>
              <a:buClr>
                <a:srgbClr val="F5EDE3"/>
              </a:buClr>
              <a:buSzPts val="1500"/>
              <a:buFont typeface="Calibri"/>
              <a:buNone/>
            </a:pPr>
            <a:r>
              <a:rPr lang="en-US" sz="1700">
                <a:solidFill>
                  <a:srgbClr val="F5EDE3"/>
                </a:solidFill>
                <a:latin typeface="Calibri"/>
                <a:ea typeface="Calibri"/>
                <a:cs typeface="Calibri"/>
                <a:sym typeface="Calibri"/>
              </a:rPr>
              <a:t>U.S. Geological Survey [Dept. of Interior G&amp;C 23037] · USFS Slow the Spread Program · Virginia Tech College of Agriculture and Life Sciences</a:t>
            </a:r>
            <a:endParaRPr sz="1700">
              <a:solidFill>
                <a:srgbClr val="F5EDE3"/>
              </a:solidFill>
              <a:latin typeface="Calibri"/>
              <a:ea typeface="Calibri"/>
              <a:cs typeface="Calibri"/>
              <a:sym typeface="Calibri"/>
            </a:endParaRPr>
          </a:p>
        </p:txBody>
      </p:sp>
      <p:sp>
        <p:nvSpPr>
          <p:cNvPr id="536" name="Google Shape;536;p21"/>
          <p:cNvSpPr/>
          <p:nvPr/>
        </p:nvSpPr>
        <p:spPr>
          <a:xfrm>
            <a:off x="153525" y="1907999"/>
            <a:ext cx="5143500" cy="1338900"/>
          </a:xfrm>
          <a:prstGeom prst="rect">
            <a:avLst/>
          </a:prstGeom>
          <a:noFill/>
          <a:ln>
            <a:noFill/>
          </a:ln>
        </p:spPr>
        <p:txBody>
          <a:bodyPr anchorCtr="0" anchor="ctr" bIns="0" lIns="0" spcFirstLastPara="1" rIns="0" wrap="square" tIns="0">
            <a:noAutofit/>
          </a:bodyPr>
          <a:lstStyle/>
          <a:p>
            <a:pPr indent="0" lvl="0" marL="0" marR="0" rtl="0" algn="l">
              <a:lnSpc>
                <a:spcPct val="140000"/>
              </a:lnSpc>
              <a:spcBef>
                <a:spcPts val="0"/>
              </a:spcBef>
              <a:spcAft>
                <a:spcPts val="0"/>
              </a:spcAft>
              <a:buClr>
                <a:srgbClr val="A7C2C2"/>
              </a:buClr>
              <a:buSzPts val="1400"/>
              <a:buFont typeface="Calibri"/>
              <a:buNone/>
            </a:pPr>
            <a:r>
              <a:rPr b="0" i="0" lang="en-US" sz="2000" u="none" cap="none" strike="noStrike">
                <a:solidFill>
                  <a:srgbClr val="A7C2C2"/>
                </a:solidFill>
                <a:latin typeface="Calibri"/>
                <a:ea typeface="Calibri"/>
                <a:cs typeface="Calibri"/>
                <a:sym typeface="Calibri"/>
              </a:rPr>
              <a:t>Manuscript:</a:t>
            </a:r>
            <a:r>
              <a:rPr b="0" i="0" lang="en-US" sz="1700" u="none" cap="none" strike="noStrike">
                <a:solidFill>
                  <a:srgbClr val="A7C2C2"/>
                </a:solidFill>
                <a:latin typeface="Calibri"/>
                <a:ea typeface="Calibri"/>
                <a:cs typeface="Calibri"/>
                <a:sym typeface="Calibri"/>
              </a:rPr>
              <a:t>  </a:t>
            </a:r>
            <a:r>
              <a:rPr b="1" i="0" lang="en-US" sz="1700" u="none" cap="none" strike="noStrike">
                <a:solidFill>
                  <a:srgbClr val="FFFFFF"/>
                </a:solidFill>
                <a:latin typeface="Calibri"/>
                <a:ea typeface="Calibri"/>
                <a:cs typeface="Calibri"/>
                <a:sym typeface="Calibri"/>
              </a:rPr>
              <a:t>doi.org/10.1016/j.jenvman.2026.129172</a:t>
            </a:r>
            <a:endParaRPr b="0" i="0" sz="1700" u="none" cap="none" strike="noStrike">
              <a:solidFill>
                <a:srgbClr val="000000"/>
              </a:solidFill>
              <a:latin typeface="Calibri"/>
              <a:ea typeface="Calibri"/>
              <a:cs typeface="Calibri"/>
              <a:sym typeface="Calibri"/>
            </a:endParaRPr>
          </a:p>
          <a:p>
            <a:pPr indent="0" lvl="0" marL="0" marR="0" rtl="0" algn="l">
              <a:lnSpc>
                <a:spcPct val="140000"/>
              </a:lnSpc>
              <a:spcBef>
                <a:spcPts val="0"/>
              </a:spcBef>
              <a:spcAft>
                <a:spcPts val="0"/>
              </a:spcAft>
              <a:buClr>
                <a:srgbClr val="A7C2C2"/>
              </a:buClr>
              <a:buSzPts val="1400"/>
              <a:buFont typeface="Calibri"/>
              <a:buNone/>
            </a:pPr>
            <a:r>
              <a:rPr b="0" i="0" lang="en-US" sz="2000" u="none" cap="none" strike="noStrike">
                <a:solidFill>
                  <a:srgbClr val="A7C2C2"/>
                </a:solidFill>
                <a:latin typeface="Calibri"/>
                <a:ea typeface="Calibri"/>
                <a:cs typeface="Calibri"/>
                <a:sym typeface="Calibri"/>
              </a:rPr>
              <a:t>Data &amp; R code:  </a:t>
            </a:r>
            <a:r>
              <a:rPr b="0" i="0" lang="en-US" sz="1700" u="sng" cap="none" strike="noStrike">
                <a:solidFill>
                  <a:schemeClr val="hlink"/>
                </a:solidFill>
                <a:latin typeface="Calibri"/>
                <a:ea typeface="Calibri"/>
                <a:cs typeface="Calibri"/>
                <a:sym typeface="Calibri"/>
                <a:hlinkClick r:id="rId3"/>
              </a:rPr>
              <a:t>github.com/Ssaba</a:t>
            </a:r>
            <a:r>
              <a:rPr lang="en-US" sz="1700" u="sng">
                <a:solidFill>
                  <a:schemeClr val="hlink"/>
                </a:solidFill>
                <a:latin typeface="Calibri"/>
                <a:ea typeface="Calibri"/>
                <a:cs typeface="Calibri"/>
                <a:sym typeface="Calibri"/>
                <a:hlinkClick r:id="rId4"/>
              </a:rPr>
              <a:t>t</a:t>
            </a:r>
            <a:r>
              <a:rPr b="0" i="0" lang="en-US" sz="1700" u="sng" cap="none" strike="noStrike">
                <a:solidFill>
                  <a:schemeClr val="hlink"/>
                </a:solidFill>
                <a:latin typeface="Calibri"/>
                <a:ea typeface="Calibri"/>
                <a:cs typeface="Calibri"/>
                <a:sym typeface="Calibri"/>
                <a:hlinkClick r:id="rId5"/>
              </a:rPr>
              <a:t>bonilla/MacroResponsesToManagementPractices-Revie</a:t>
            </a:r>
            <a:r>
              <a:rPr b="0" i="0" lang="en-US" sz="1700" u="sng" cap="none" strike="noStrike">
                <a:solidFill>
                  <a:schemeClr val="hlink"/>
                </a:solidFill>
                <a:latin typeface="Calibri"/>
                <a:ea typeface="Calibri"/>
                <a:cs typeface="Calibri"/>
                <a:sym typeface="Calibri"/>
                <a:hlinkClick r:id="rId6"/>
              </a:rPr>
              <a:t>w</a:t>
            </a:r>
            <a:endParaRPr b="0" i="0" sz="2000" u="none" cap="none" strike="noStrike">
              <a:solidFill>
                <a:srgbClr val="000000"/>
              </a:solidFill>
              <a:latin typeface="Calibri"/>
              <a:ea typeface="Calibri"/>
              <a:cs typeface="Calibri"/>
              <a:sym typeface="Calibri"/>
            </a:endParaRPr>
          </a:p>
        </p:txBody>
      </p:sp>
      <p:pic>
        <p:nvPicPr>
          <p:cNvPr id="537" name="Google Shape;537;p21" title="IMG_3280.jpg"/>
          <p:cNvPicPr preferRelativeResize="0"/>
          <p:nvPr/>
        </p:nvPicPr>
        <p:blipFill>
          <a:blip r:embed="rId7">
            <a:alphaModFix/>
          </a:blip>
          <a:stretch>
            <a:fillRect/>
          </a:stretch>
        </p:blipFill>
        <p:spPr>
          <a:xfrm>
            <a:off x="5789629" y="405151"/>
            <a:ext cx="3248100" cy="4333189"/>
          </a:xfrm>
          <a:prstGeom prst="rect">
            <a:avLst/>
          </a:prstGeom>
          <a:noFill/>
          <a:ln>
            <a:noFill/>
          </a:ln>
        </p:spPr>
      </p:pic>
      <p:pic>
        <p:nvPicPr>
          <p:cNvPr id="538" name="Google Shape;538;p21" title="SHWG_slide_QR_GitHub_repo.png"/>
          <p:cNvPicPr preferRelativeResize="0"/>
          <p:nvPr/>
        </p:nvPicPr>
        <p:blipFill>
          <a:blip r:embed="rId8">
            <a:alphaModFix/>
          </a:blip>
          <a:stretch>
            <a:fillRect/>
          </a:stretch>
        </p:blipFill>
        <p:spPr>
          <a:xfrm>
            <a:off x="217300" y="3690400"/>
            <a:ext cx="1229924" cy="1229924"/>
          </a:xfrm>
          <a:prstGeom prst="rect">
            <a:avLst/>
          </a:prstGeom>
          <a:noFill/>
          <a:ln>
            <a:noFill/>
          </a:ln>
        </p:spPr>
      </p:pic>
      <p:sp>
        <p:nvSpPr>
          <p:cNvPr id="539" name="Google Shape;539;p21"/>
          <p:cNvSpPr txBox="1"/>
          <p:nvPr/>
        </p:nvSpPr>
        <p:spPr>
          <a:xfrm>
            <a:off x="2003675" y="4564562"/>
            <a:ext cx="3623100" cy="4926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US" sz="2000">
                <a:solidFill>
                  <a:srgbClr val="A7C2C2"/>
                </a:solidFill>
                <a:latin typeface="Calibri"/>
                <a:ea typeface="Calibri"/>
                <a:cs typeface="Calibri"/>
                <a:sym typeface="Calibri"/>
              </a:rPr>
              <a:t>Contact:  </a:t>
            </a:r>
            <a:r>
              <a:rPr b="1" lang="en-US" sz="2000">
                <a:solidFill>
                  <a:schemeClr val="lt1"/>
                </a:solidFill>
                <a:latin typeface="Calibri"/>
                <a:ea typeface="Calibri"/>
                <a:cs typeface="Calibri"/>
                <a:sym typeface="Calibri"/>
              </a:rPr>
              <a:t>ssabatbonilla@vt.edu</a:t>
            </a:r>
            <a:endParaRPr sz="2000">
              <a:solidFill>
                <a:schemeClr val="dk1"/>
              </a:solidFill>
              <a:latin typeface="Calibri"/>
              <a:ea typeface="Calibri"/>
              <a:cs typeface="Calibri"/>
              <a:sym typeface="Calibri"/>
            </a:endParaRPr>
          </a:p>
        </p:txBody>
      </p:sp>
      <p:pic>
        <p:nvPicPr>
          <p:cNvPr id="540" name="Google Shape;540;p21"/>
          <p:cNvPicPr preferRelativeResize="0"/>
          <p:nvPr/>
        </p:nvPicPr>
        <p:blipFill rotWithShape="1">
          <a:blip r:embed="rId9">
            <a:alphaModFix/>
          </a:blip>
          <a:srcRect b="0" l="0" r="0" t="0"/>
          <a:stretch/>
        </p:blipFill>
        <p:spPr>
          <a:xfrm>
            <a:off x="3472487" y="3154576"/>
            <a:ext cx="1591675" cy="1229933"/>
          </a:xfrm>
          <a:prstGeom prst="rect">
            <a:avLst/>
          </a:prstGeom>
          <a:noFill/>
          <a:ln>
            <a:noFill/>
          </a:ln>
        </p:spPr>
      </p:pic>
      <p:pic>
        <p:nvPicPr>
          <p:cNvPr id="541" name="Google Shape;541;p21"/>
          <p:cNvPicPr preferRelativeResize="0"/>
          <p:nvPr/>
        </p:nvPicPr>
        <p:blipFill rotWithShape="1">
          <a:blip r:embed="rId10">
            <a:alphaModFix/>
          </a:blip>
          <a:srcRect b="14632" l="25592" r="24376" t="15019"/>
          <a:stretch/>
        </p:blipFill>
        <p:spPr>
          <a:xfrm>
            <a:off x="1542477" y="3313045"/>
            <a:ext cx="1834726" cy="1425311"/>
          </a:xfrm>
          <a:prstGeom prst="rect">
            <a:avLst/>
          </a:prstGeom>
          <a:noFill/>
          <a:ln>
            <a:noFill/>
          </a:ln>
        </p:spPr>
      </p:pic>
      <p:pic>
        <p:nvPicPr>
          <p:cNvPr id="542" name="Google Shape;542;p21"/>
          <p:cNvPicPr preferRelativeResize="0"/>
          <p:nvPr/>
        </p:nvPicPr>
        <p:blipFill rotWithShape="1">
          <a:blip r:embed="rId11">
            <a:alphaModFix/>
          </a:blip>
          <a:srcRect b="0" l="0" r="0" t="71144"/>
          <a:stretch/>
        </p:blipFill>
        <p:spPr>
          <a:xfrm>
            <a:off x="2934775" y="3965691"/>
            <a:ext cx="2285555" cy="492600"/>
          </a:xfrm>
          <a:prstGeom prst="rect">
            <a:avLst/>
          </a:prstGeom>
          <a:noFill/>
          <a:ln>
            <a:noFill/>
          </a:ln>
        </p:spPr>
      </p:pic>
      <p:sp>
        <p:nvSpPr>
          <p:cNvPr id="543" name="Google Shape;543;p21"/>
          <p:cNvSpPr/>
          <p:nvPr/>
        </p:nvSpPr>
        <p:spPr>
          <a:xfrm>
            <a:off x="7962138" y="4869180"/>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D8080"/>
              </a:buClr>
              <a:buSzPts val="800"/>
              <a:buFont typeface="Calibri"/>
              <a:buNone/>
            </a:pPr>
            <a:r>
              <a:rPr b="1" i="0" lang="en-US" u="none" cap="none" strike="noStrike">
                <a:solidFill>
                  <a:srgbClr val="2D8080"/>
                </a:solidFill>
                <a:latin typeface="Calibri"/>
                <a:ea typeface="Calibri"/>
                <a:cs typeface="Calibri"/>
                <a:sym typeface="Calibri"/>
              </a:rPr>
              <a:t>1</a:t>
            </a:r>
            <a:r>
              <a:rPr b="1" lang="en-US">
                <a:solidFill>
                  <a:srgbClr val="2D8080"/>
                </a:solidFill>
                <a:latin typeface="Calibri"/>
                <a:ea typeface="Calibri"/>
                <a:cs typeface="Calibri"/>
                <a:sym typeface="Calibri"/>
              </a:rPr>
              <a:t>8</a:t>
            </a:r>
            <a:r>
              <a:rPr b="1" i="0" lang="en-US" u="none" cap="none" strike="noStrike">
                <a:solidFill>
                  <a:srgbClr val="2D8080"/>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33" name="Shape 33"/>
        <p:cNvGrpSpPr/>
        <p:nvPr/>
      </p:nvGrpSpPr>
      <p:grpSpPr>
        <a:xfrm>
          <a:off x="0" y="0"/>
          <a:ext cx="0" cy="0"/>
          <a:chOff x="0" y="0"/>
          <a:chExt cx="0" cy="0"/>
        </a:xfrm>
      </p:grpSpPr>
      <p:sp>
        <p:nvSpPr>
          <p:cNvPr id="34" name="Google Shape;34;p4"/>
          <p:cNvSpPr/>
          <p:nvPr/>
        </p:nvSpPr>
        <p:spPr>
          <a:xfrm>
            <a:off x="457200" y="19462"/>
            <a:ext cx="8229600" cy="548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3000"/>
              <a:buFont typeface="Georgia"/>
              <a:buNone/>
            </a:pPr>
            <a:r>
              <a:rPr b="1" i="0" lang="en-US" sz="3000" u="none" cap="none" strike="noStrike">
                <a:solidFill>
                  <a:srgbClr val="FFFFFF"/>
                </a:solidFill>
                <a:latin typeface="Georgia"/>
                <a:ea typeface="Georgia"/>
                <a:cs typeface="Georgia"/>
                <a:sym typeface="Georgia"/>
              </a:rPr>
              <a:t>What we'll cover today</a:t>
            </a:r>
            <a:endParaRPr b="0" i="0" sz="3000" u="none" cap="none" strike="noStrike">
              <a:solidFill>
                <a:schemeClr val="dk1"/>
              </a:solidFill>
              <a:latin typeface="Calibri"/>
              <a:ea typeface="Calibri"/>
              <a:cs typeface="Calibri"/>
              <a:sym typeface="Calibri"/>
            </a:endParaRPr>
          </a:p>
        </p:txBody>
      </p:sp>
      <p:pic>
        <p:nvPicPr>
          <p:cNvPr id="35" name="Google Shape;35;p4"/>
          <p:cNvPicPr preferRelativeResize="0"/>
          <p:nvPr/>
        </p:nvPicPr>
        <p:blipFill rotWithShape="1">
          <a:blip r:embed="rId3">
            <a:alphaModFix/>
          </a:blip>
          <a:srcRect b="0" l="0" r="0" t="0"/>
          <a:stretch/>
        </p:blipFill>
        <p:spPr>
          <a:xfrm>
            <a:off x="5536025" y="397675"/>
            <a:ext cx="3322798" cy="4430377"/>
          </a:xfrm>
          <a:prstGeom prst="rect">
            <a:avLst/>
          </a:prstGeom>
          <a:noFill/>
          <a:ln>
            <a:noFill/>
          </a:ln>
        </p:spPr>
      </p:pic>
      <p:sp>
        <p:nvSpPr>
          <p:cNvPr id="36" name="Google Shape;36;p4"/>
          <p:cNvSpPr/>
          <p:nvPr/>
        </p:nvSpPr>
        <p:spPr>
          <a:xfrm>
            <a:off x="265125" y="669776"/>
            <a:ext cx="5058000" cy="342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2000"/>
              <a:buFont typeface="Georgia"/>
              <a:buNone/>
            </a:pPr>
            <a:r>
              <a:rPr b="1" i="0" lang="en-US" sz="2300" u="none" cap="none" strike="noStrike">
                <a:solidFill>
                  <a:srgbClr val="D4806F"/>
                </a:solidFill>
                <a:latin typeface="Georgia"/>
                <a:ea typeface="Georgia"/>
                <a:cs typeface="Georgia"/>
                <a:sym typeface="Georgia"/>
              </a:rPr>
              <a:t>Roadmap</a:t>
            </a:r>
            <a:endParaRPr b="0" i="0" sz="2300" u="none" cap="none" strike="noStrike">
              <a:solidFill>
                <a:srgbClr val="000000"/>
              </a:solidFill>
              <a:latin typeface="Calibri"/>
              <a:ea typeface="Calibri"/>
              <a:cs typeface="Calibri"/>
              <a:sym typeface="Calibri"/>
            </a:endParaRPr>
          </a:p>
        </p:txBody>
      </p:sp>
      <p:grpSp>
        <p:nvGrpSpPr>
          <p:cNvPr id="37" name="Google Shape;37;p4"/>
          <p:cNvGrpSpPr/>
          <p:nvPr/>
        </p:nvGrpSpPr>
        <p:grpSpPr>
          <a:xfrm>
            <a:off x="265125" y="1175194"/>
            <a:ext cx="5270764" cy="472200"/>
            <a:chOff x="265125" y="1175194"/>
            <a:chExt cx="5270764" cy="472200"/>
          </a:xfrm>
        </p:grpSpPr>
        <p:grpSp>
          <p:nvGrpSpPr>
            <p:cNvPr id="38" name="Google Shape;38;p4"/>
            <p:cNvGrpSpPr/>
            <p:nvPr/>
          </p:nvGrpSpPr>
          <p:grpSpPr>
            <a:xfrm>
              <a:off x="265125" y="1268870"/>
              <a:ext cx="332700" cy="340800"/>
              <a:chOff x="265125" y="1565826"/>
              <a:chExt cx="332700" cy="340800"/>
            </a:xfrm>
          </p:grpSpPr>
          <p:sp>
            <p:nvSpPr>
              <p:cNvPr id="39" name="Google Shape;39;p4"/>
              <p:cNvSpPr/>
              <p:nvPr/>
            </p:nvSpPr>
            <p:spPr>
              <a:xfrm>
                <a:off x="265125" y="1565826"/>
                <a:ext cx="332700" cy="340800"/>
              </a:xfrm>
              <a:prstGeom prst="ellipse">
                <a:avLst/>
              </a:prstGeom>
              <a:solidFill>
                <a:srgbClr val="2D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0" name="Google Shape;40;p4"/>
              <p:cNvSpPr/>
              <p:nvPr/>
            </p:nvSpPr>
            <p:spPr>
              <a:xfrm>
                <a:off x="265125" y="1565826"/>
                <a:ext cx="332700" cy="34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Georgia"/>
                  <a:buNone/>
                </a:pPr>
                <a:r>
                  <a:rPr b="1" i="0" lang="en-US" sz="2200" u="none" cap="none" strike="noStrike">
                    <a:solidFill>
                      <a:srgbClr val="FFFFFF"/>
                    </a:solidFill>
                    <a:latin typeface="Georgia"/>
                    <a:ea typeface="Georgia"/>
                    <a:cs typeface="Georgia"/>
                    <a:sym typeface="Georgia"/>
                  </a:rPr>
                  <a:t>1</a:t>
                </a:r>
                <a:endParaRPr b="0" i="0" sz="2200" u="none" cap="none" strike="noStrike">
                  <a:solidFill>
                    <a:srgbClr val="000000"/>
                  </a:solidFill>
                  <a:latin typeface="Calibri"/>
                  <a:ea typeface="Calibri"/>
                  <a:cs typeface="Calibri"/>
                  <a:sym typeface="Calibri"/>
                </a:endParaRPr>
              </a:p>
            </p:txBody>
          </p:sp>
        </p:grpSp>
        <p:sp>
          <p:nvSpPr>
            <p:cNvPr id="41" name="Google Shape;41;p4"/>
            <p:cNvSpPr/>
            <p:nvPr/>
          </p:nvSpPr>
          <p:spPr>
            <a:xfrm>
              <a:off x="744289" y="1175194"/>
              <a:ext cx="4791600" cy="47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Calibri"/>
                <a:buNone/>
              </a:pPr>
              <a:r>
                <a:rPr b="1" i="0" lang="en-US" sz="2100" u="none" cap="none" strike="noStrike">
                  <a:solidFill>
                    <a:srgbClr val="FFFFFF"/>
                  </a:solidFill>
                  <a:latin typeface="Calibri"/>
                  <a:ea typeface="Calibri"/>
                  <a:cs typeface="Calibri"/>
                  <a:sym typeface="Calibri"/>
                </a:rPr>
                <a:t>Why this matters now</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1200"/>
                <a:buFont typeface="Calibri"/>
                <a:buNone/>
              </a:pPr>
              <a:r>
                <a:rPr b="0" i="0" lang="en-US" sz="1700" u="none" cap="none" strike="noStrike">
                  <a:solidFill>
                    <a:srgbClr val="A7C2C2"/>
                  </a:solidFill>
                  <a:latin typeface="Calibri"/>
                  <a:ea typeface="Calibri"/>
                  <a:cs typeface="Calibri"/>
                  <a:sym typeface="Calibri"/>
                </a:rPr>
                <a:t>Load-reduction goals vs. local stream </a:t>
              </a:r>
              <a:r>
                <a:rPr lang="en-US" sz="1700">
                  <a:solidFill>
                    <a:srgbClr val="A7C2C2"/>
                  </a:solidFill>
                  <a:latin typeface="Calibri"/>
                  <a:ea typeface="Calibri"/>
                  <a:cs typeface="Calibri"/>
                  <a:sym typeface="Calibri"/>
                </a:rPr>
                <a:t>condition</a:t>
              </a:r>
              <a:endParaRPr b="0" i="0" sz="2100" u="none" cap="none" strike="noStrike">
                <a:solidFill>
                  <a:srgbClr val="000000"/>
                </a:solidFill>
                <a:latin typeface="Calibri"/>
                <a:ea typeface="Calibri"/>
                <a:cs typeface="Calibri"/>
                <a:sym typeface="Calibri"/>
              </a:endParaRPr>
            </a:p>
          </p:txBody>
        </p:sp>
      </p:grpSp>
      <p:grpSp>
        <p:nvGrpSpPr>
          <p:cNvPr id="42" name="Google Shape;42;p4"/>
          <p:cNvGrpSpPr/>
          <p:nvPr/>
        </p:nvGrpSpPr>
        <p:grpSpPr>
          <a:xfrm>
            <a:off x="265125" y="1906403"/>
            <a:ext cx="5270764" cy="472200"/>
            <a:chOff x="265125" y="1906403"/>
            <a:chExt cx="5270764" cy="472200"/>
          </a:xfrm>
        </p:grpSpPr>
        <p:grpSp>
          <p:nvGrpSpPr>
            <p:cNvPr id="43" name="Google Shape;43;p4"/>
            <p:cNvGrpSpPr/>
            <p:nvPr/>
          </p:nvGrpSpPr>
          <p:grpSpPr>
            <a:xfrm>
              <a:off x="265125" y="1986945"/>
              <a:ext cx="332700" cy="367276"/>
              <a:chOff x="265125" y="2194253"/>
              <a:chExt cx="332700" cy="367276"/>
            </a:xfrm>
          </p:grpSpPr>
          <p:sp>
            <p:nvSpPr>
              <p:cNvPr id="44" name="Google Shape;44;p4"/>
              <p:cNvSpPr/>
              <p:nvPr/>
            </p:nvSpPr>
            <p:spPr>
              <a:xfrm>
                <a:off x="265125" y="2220729"/>
                <a:ext cx="332700" cy="340800"/>
              </a:xfrm>
              <a:prstGeom prst="ellipse">
                <a:avLst/>
              </a:prstGeom>
              <a:solidFill>
                <a:srgbClr val="2D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45" name="Google Shape;45;p4"/>
              <p:cNvSpPr/>
              <p:nvPr/>
            </p:nvSpPr>
            <p:spPr>
              <a:xfrm>
                <a:off x="265125" y="2194253"/>
                <a:ext cx="332700" cy="34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Georgia"/>
                  <a:buNone/>
                </a:pPr>
                <a:r>
                  <a:rPr b="1" i="0" lang="en-US" sz="2200" u="none" cap="none" strike="noStrike">
                    <a:solidFill>
                      <a:srgbClr val="FFFFFF"/>
                    </a:solidFill>
                    <a:latin typeface="Georgia"/>
                    <a:ea typeface="Georgia"/>
                    <a:cs typeface="Georgia"/>
                    <a:sym typeface="Georgia"/>
                  </a:rPr>
                  <a:t>2</a:t>
                </a:r>
                <a:endParaRPr b="0" i="0" sz="2200" u="none" cap="none" strike="noStrike">
                  <a:solidFill>
                    <a:srgbClr val="000000"/>
                  </a:solidFill>
                  <a:latin typeface="Calibri"/>
                  <a:ea typeface="Calibri"/>
                  <a:cs typeface="Calibri"/>
                  <a:sym typeface="Calibri"/>
                </a:endParaRPr>
              </a:p>
            </p:txBody>
          </p:sp>
        </p:grpSp>
        <p:sp>
          <p:nvSpPr>
            <p:cNvPr id="46" name="Google Shape;46;p4"/>
            <p:cNvSpPr/>
            <p:nvPr/>
          </p:nvSpPr>
          <p:spPr>
            <a:xfrm>
              <a:off x="744289" y="1906403"/>
              <a:ext cx="4791600" cy="47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Calibri"/>
                <a:buNone/>
              </a:pPr>
              <a:r>
                <a:rPr b="1" i="0" lang="en-US" sz="2100" u="none" cap="none" strike="noStrike">
                  <a:solidFill>
                    <a:srgbClr val="FFFFFF"/>
                  </a:solidFill>
                  <a:latin typeface="Calibri"/>
                  <a:ea typeface="Calibri"/>
                  <a:cs typeface="Calibri"/>
                  <a:sym typeface="Calibri"/>
                </a:rPr>
                <a:t>What we did</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1200"/>
                <a:buFont typeface="Calibri"/>
                <a:buNone/>
              </a:pPr>
              <a:r>
                <a:rPr b="0" i="0" lang="en-US" sz="1700" u="none" cap="none" strike="noStrike">
                  <a:solidFill>
                    <a:srgbClr val="A7C2C2"/>
                  </a:solidFill>
                  <a:latin typeface="Calibri"/>
                  <a:ea typeface="Calibri"/>
                  <a:cs typeface="Calibri"/>
                  <a:sym typeface="Calibri"/>
                </a:rPr>
                <a:t>A standardized evidence synthesis</a:t>
              </a:r>
              <a:endParaRPr b="0" i="0" sz="2100" u="none" cap="none" strike="noStrike">
                <a:solidFill>
                  <a:srgbClr val="000000"/>
                </a:solidFill>
                <a:latin typeface="Calibri"/>
                <a:ea typeface="Calibri"/>
                <a:cs typeface="Calibri"/>
                <a:sym typeface="Calibri"/>
              </a:endParaRPr>
            </a:p>
          </p:txBody>
        </p:sp>
      </p:grpSp>
      <p:grpSp>
        <p:nvGrpSpPr>
          <p:cNvPr id="47" name="Google Shape;47;p4"/>
          <p:cNvGrpSpPr/>
          <p:nvPr/>
        </p:nvGrpSpPr>
        <p:grpSpPr>
          <a:xfrm>
            <a:off x="265125" y="2637612"/>
            <a:ext cx="5270764" cy="472200"/>
            <a:chOff x="265125" y="2637612"/>
            <a:chExt cx="5270764" cy="472200"/>
          </a:xfrm>
        </p:grpSpPr>
        <p:grpSp>
          <p:nvGrpSpPr>
            <p:cNvPr id="48" name="Google Shape;48;p4"/>
            <p:cNvGrpSpPr/>
            <p:nvPr/>
          </p:nvGrpSpPr>
          <p:grpSpPr>
            <a:xfrm>
              <a:off x="265125" y="2697877"/>
              <a:ext cx="332700" cy="384085"/>
              <a:chOff x="265125" y="2697877"/>
              <a:chExt cx="332700" cy="384085"/>
            </a:xfrm>
          </p:grpSpPr>
          <p:sp>
            <p:nvSpPr>
              <p:cNvPr id="49" name="Google Shape;49;p4"/>
              <p:cNvSpPr/>
              <p:nvPr/>
            </p:nvSpPr>
            <p:spPr>
              <a:xfrm>
                <a:off x="265125" y="2741162"/>
                <a:ext cx="332700" cy="340800"/>
              </a:xfrm>
              <a:prstGeom prst="ellipse">
                <a:avLst/>
              </a:prstGeom>
              <a:solidFill>
                <a:srgbClr val="2D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50" name="Google Shape;50;p4"/>
              <p:cNvSpPr/>
              <p:nvPr/>
            </p:nvSpPr>
            <p:spPr>
              <a:xfrm>
                <a:off x="265125" y="2697877"/>
                <a:ext cx="332700" cy="34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Georgia"/>
                  <a:buNone/>
                </a:pPr>
                <a:r>
                  <a:rPr b="1" i="0" lang="en-US" sz="2200" u="none" cap="none" strike="noStrike">
                    <a:solidFill>
                      <a:srgbClr val="FFFFFF"/>
                    </a:solidFill>
                    <a:latin typeface="Georgia"/>
                    <a:ea typeface="Georgia"/>
                    <a:cs typeface="Georgia"/>
                    <a:sym typeface="Georgia"/>
                  </a:rPr>
                  <a:t>3</a:t>
                </a:r>
                <a:endParaRPr b="0" i="0" sz="2200" u="none" cap="none" strike="noStrike">
                  <a:solidFill>
                    <a:srgbClr val="000000"/>
                  </a:solidFill>
                  <a:latin typeface="Calibri"/>
                  <a:ea typeface="Calibri"/>
                  <a:cs typeface="Calibri"/>
                  <a:sym typeface="Calibri"/>
                </a:endParaRPr>
              </a:p>
            </p:txBody>
          </p:sp>
        </p:grpSp>
        <p:sp>
          <p:nvSpPr>
            <p:cNvPr id="51" name="Google Shape;51;p4"/>
            <p:cNvSpPr/>
            <p:nvPr/>
          </p:nvSpPr>
          <p:spPr>
            <a:xfrm>
              <a:off x="744289" y="2637612"/>
              <a:ext cx="4791600" cy="47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Calibri"/>
                <a:buNone/>
              </a:pPr>
              <a:r>
                <a:rPr b="1" i="0" lang="en-US" sz="2100" u="none" cap="none" strike="noStrike">
                  <a:solidFill>
                    <a:srgbClr val="FFFFFF"/>
                  </a:solidFill>
                  <a:latin typeface="Calibri"/>
                  <a:ea typeface="Calibri"/>
                  <a:cs typeface="Calibri"/>
                  <a:sym typeface="Calibri"/>
                </a:rPr>
                <a:t>What we found</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1200"/>
                <a:buFont typeface="Calibri"/>
                <a:buNone/>
              </a:pPr>
              <a:r>
                <a:rPr b="0" i="0" lang="en-US" sz="1700" u="none" cap="none" strike="noStrike">
                  <a:solidFill>
                    <a:srgbClr val="A7C2C2"/>
                  </a:solidFill>
                  <a:latin typeface="Calibri"/>
                  <a:ea typeface="Calibri"/>
                  <a:cs typeface="Calibri"/>
                  <a:sym typeface="Calibri"/>
                </a:rPr>
                <a:t>Region sets the biotic response</a:t>
              </a:r>
              <a:endParaRPr b="0" i="0" sz="2100" u="none" cap="none" strike="noStrike">
                <a:solidFill>
                  <a:srgbClr val="000000"/>
                </a:solidFill>
                <a:latin typeface="Calibri"/>
                <a:ea typeface="Calibri"/>
                <a:cs typeface="Calibri"/>
                <a:sym typeface="Calibri"/>
              </a:endParaRPr>
            </a:p>
          </p:txBody>
        </p:sp>
      </p:grpSp>
      <p:grpSp>
        <p:nvGrpSpPr>
          <p:cNvPr id="52" name="Google Shape;52;p4"/>
          <p:cNvGrpSpPr/>
          <p:nvPr/>
        </p:nvGrpSpPr>
        <p:grpSpPr>
          <a:xfrm>
            <a:off x="265125" y="3368820"/>
            <a:ext cx="5270764" cy="472200"/>
            <a:chOff x="265125" y="3368820"/>
            <a:chExt cx="5270764" cy="472200"/>
          </a:xfrm>
        </p:grpSpPr>
        <p:grpSp>
          <p:nvGrpSpPr>
            <p:cNvPr id="53" name="Google Shape;53;p4"/>
            <p:cNvGrpSpPr/>
            <p:nvPr/>
          </p:nvGrpSpPr>
          <p:grpSpPr>
            <a:xfrm>
              <a:off x="265125" y="3408810"/>
              <a:ext cx="332700" cy="395291"/>
              <a:chOff x="265125" y="3476045"/>
              <a:chExt cx="332700" cy="395291"/>
            </a:xfrm>
          </p:grpSpPr>
          <p:sp>
            <p:nvSpPr>
              <p:cNvPr id="54" name="Google Shape;54;p4"/>
              <p:cNvSpPr/>
              <p:nvPr/>
            </p:nvSpPr>
            <p:spPr>
              <a:xfrm>
                <a:off x="265125" y="3530536"/>
                <a:ext cx="332700" cy="340800"/>
              </a:xfrm>
              <a:prstGeom prst="ellipse">
                <a:avLst/>
              </a:prstGeom>
              <a:solidFill>
                <a:srgbClr val="2D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55" name="Google Shape;55;p4"/>
              <p:cNvSpPr/>
              <p:nvPr/>
            </p:nvSpPr>
            <p:spPr>
              <a:xfrm>
                <a:off x="265125" y="3476045"/>
                <a:ext cx="332700" cy="34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Georgia"/>
                  <a:buNone/>
                </a:pPr>
                <a:r>
                  <a:rPr b="1" i="0" lang="en-US" sz="2200" u="none" cap="none" strike="noStrike">
                    <a:solidFill>
                      <a:srgbClr val="FFFFFF"/>
                    </a:solidFill>
                    <a:latin typeface="Georgia"/>
                    <a:ea typeface="Georgia"/>
                    <a:cs typeface="Georgia"/>
                    <a:sym typeface="Georgia"/>
                  </a:rPr>
                  <a:t>4</a:t>
                </a:r>
                <a:endParaRPr b="0" i="0" sz="2200" u="none" cap="none" strike="noStrike">
                  <a:solidFill>
                    <a:srgbClr val="000000"/>
                  </a:solidFill>
                  <a:latin typeface="Calibri"/>
                  <a:ea typeface="Calibri"/>
                  <a:cs typeface="Calibri"/>
                  <a:sym typeface="Calibri"/>
                </a:endParaRPr>
              </a:p>
            </p:txBody>
          </p:sp>
        </p:grpSp>
        <p:sp>
          <p:nvSpPr>
            <p:cNvPr id="56" name="Google Shape;56;p4"/>
            <p:cNvSpPr/>
            <p:nvPr/>
          </p:nvSpPr>
          <p:spPr>
            <a:xfrm>
              <a:off x="744289" y="3368820"/>
              <a:ext cx="4791600" cy="47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Calibri"/>
                <a:buNone/>
              </a:pPr>
              <a:r>
                <a:rPr b="1" i="0" lang="en-US" sz="2100" u="none" cap="none" strike="noStrike">
                  <a:solidFill>
                    <a:srgbClr val="FFFFFF"/>
                  </a:solidFill>
                  <a:latin typeface="Calibri"/>
                  <a:ea typeface="Calibri"/>
                  <a:cs typeface="Calibri"/>
                  <a:sym typeface="Calibri"/>
                </a:rPr>
                <a:t>What it means for SHWG</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1200"/>
                <a:buFont typeface="Calibri"/>
                <a:buNone/>
              </a:pPr>
              <a:r>
                <a:rPr b="0" i="0" lang="en-US" sz="1700" u="none" cap="none" strike="noStrike">
                  <a:solidFill>
                    <a:srgbClr val="A7C2C2"/>
                  </a:solidFill>
                  <a:latin typeface="Calibri"/>
                  <a:ea typeface="Calibri"/>
                  <a:cs typeface="Calibri"/>
                  <a:sym typeface="Calibri"/>
                </a:rPr>
                <a:t>Coastal Plain &amp; Chessie B-IBI</a:t>
              </a:r>
              <a:endParaRPr b="0" i="0" sz="2100" u="none" cap="none" strike="noStrike">
                <a:solidFill>
                  <a:srgbClr val="000000"/>
                </a:solidFill>
                <a:latin typeface="Calibri"/>
                <a:ea typeface="Calibri"/>
                <a:cs typeface="Calibri"/>
                <a:sym typeface="Calibri"/>
              </a:endParaRPr>
            </a:p>
          </p:txBody>
        </p:sp>
      </p:grpSp>
      <p:grpSp>
        <p:nvGrpSpPr>
          <p:cNvPr id="57" name="Google Shape;57;p4"/>
          <p:cNvGrpSpPr/>
          <p:nvPr/>
        </p:nvGrpSpPr>
        <p:grpSpPr>
          <a:xfrm>
            <a:off x="265125" y="4100029"/>
            <a:ext cx="5270764" cy="472200"/>
            <a:chOff x="265125" y="4100029"/>
            <a:chExt cx="5270764" cy="472200"/>
          </a:xfrm>
        </p:grpSpPr>
        <p:grpSp>
          <p:nvGrpSpPr>
            <p:cNvPr id="58" name="Google Shape;58;p4"/>
            <p:cNvGrpSpPr/>
            <p:nvPr/>
          </p:nvGrpSpPr>
          <p:grpSpPr>
            <a:xfrm>
              <a:off x="265125" y="4147757"/>
              <a:ext cx="332700" cy="378482"/>
              <a:chOff x="265125" y="4147757"/>
              <a:chExt cx="332700" cy="378482"/>
            </a:xfrm>
          </p:grpSpPr>
          <p:sp>
            <p:nvSpPr>
              <p:cNvPr id="59" name="Google Shape;59;p4"/>
              <p:cNvSpPr/>
              <p:nvPr/>
            </p:nvSpPr>
            <p:spPr>
              <a:xfrm>
                <a:off x="265125" y="4185439"/>
                <a:ext cx="332700" cy="340800"/>
              </a:xfrm>
              <a:prstGeom prst="ellipse">
                <a:avLst/>
              </a:prstGeom>
              <a:solidFill>
                <a:srgbClr val="2D808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60" name="Google Shape;60;p4"/>
              <p:cNvSpPr/>
              <p:nvPr/>
            </p:nvSpPr>
            <p:spPr>
              <a:xfrm>
                <a:off x="265125" y="4147757"/>
                <a:ext cx="332700" cy="3408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FFFFFF"/>
                  </a:buClr>
                  <a:buSzPts val="1900"/>
                  <a:buFont typeface="Georgia"/>
                  <a:buNone/>
                </a:pPr>
                <a:r>
                  <a:rPr b="1" i="0" lang="en-US" sz="2200" u="none" cap="none" strike="noStrike">
                    <a:solidFill>
                      <a:srgbClr val="FFFFFF"/>
                    </a:solidFill>
                    <a:latin typeface="Georgia"/>
                    <a:ea typeface="Georgia"/>
                    <a:cs typeface="Georgia"/>
                    <a:sym typeface="Georgia"/>
                  </a:rPr>
                  <a:t>5</a:t>
                </a:r>
                <a:endParaRPr b="0" i="0" sz="2200" u="none" cap="none" strike="noStrike">
                  <a:solidFill>
                    <a:srgbClr val="000000"/>
                  </a:solidFill>
                  <a:latin typeface="Calibri"/>
                  <a:ea typeface="Calibri"/>
                  <a:cs typeface="Calibri"/>
                  <a:sym typeface="Calibri"/>
                </a:endParaRPr>
              </a:p>
            </p:txBody>
          </p:sp>
        </p:grpSp>
        <p:sp>
          <p:nvSpPr>
            <p:cNvPr id="61" name="Google Shape;61;p4"/>
            <p:cNvSpPr/>
            <p:nvPr/>
          </p:nvSpPr>
          <p:spPr>
            <a:xfrm>
              <a:off x="744289" y="4100029"/>
              <a:ext cx="4791600" cy="47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FFFFFF"/>
                </a:buClr>
                <a:buSzPts val="1600"/>
                <a:buFont typeface="Calibri"/>
                <a:buNone/>
              </a:pPr>
              <a:r>
                <a:rPr b="1" i="0" lang="en-US" sz="2100" u="none" cap="none" strike="noStrike">
                  <a:solidFill>
                    <a:srgbClr val="FFFFFF"/>
                  </a:solidFill>
                  <a:latin typeface="Calibri"/>
                  <a:ea typeface="Calibri"/>
                  <a:cs typeface="Calibri"/>
                  <a:sym typeface="Calibri"/>
                </a:rPr>
                <a:t>Where we go</a:t>
              </a:r>
              <a:endParaRPr b="0" i="0" sz="21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A7C2C2"/>
                </a:buClr>
                <a:buSzPts val="1200"/>
                <a:buFont typeface="Calibri"/>
                <a:buNone/>
              </a:pPr>
              <a:r>
                <a:rPr b="0" i="0" lang="en-US" sz="1700" u="none" cap="none" strike="noStrike">
                  <a:solidFill>
                    <a:srgbClr val="A7C2C2"/>
                  </a:solidFill>
                  <a:latin typeface="Calibri"/>
                  <a:ea typeface="Calibri"/>
                  <a:cs typeface="Calibri"/>
                  <a:sym typeface="Calibri"/>
                </a:rPr>
                <a:t>Forthcoming USGS Chesapeake stream science</a:t>
              </a:r>
              <a:endParaRPr b="0" i="0" sz="2100" u="none" cap="none" strike="noStrike">
                <a:solidFill>
                  <a:srgbClr val="000000"/>
                </a:solidFill>
                <a:latin typeface="Calibri"/>
                <a:ea typeface="Calibri"/>
                <a:cs typeface="Calibri"/>
                <a:sym typeface="Calibri"/>
              </a:endParaRPr>
            </a:p>
          </p:txBody>
        </p:sp>
      </p:grpSp>
      <p:sp>
        <p:nvSpPr>
          <p:cNvPr id="62" name="Google Shape;62;p4"/>
          <p:cNvSpPr/>
          <p:nvPr/>
        </p:nvSpPr>
        <p:spPr>
          <a:xfrm>
            <a:off x="8236963"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1</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2"/>
          <p:cNvSpPr txBox="1"/>
          <p:nvPr/>
        </p:nvSpPr>
        <p:spPr>
          <a:xfrm>
            <a:off x="365760" y="91440"/>
            <a:ext cx="8412600" cy="492600"/>
          </a:xfrm>
          <a:prstGeom prst="rect">
            <a:avLst/>
          </a:prstGeom>
          <a:noFill/>
          <a:ln>
            <a:noFill/>
          </a:ln>
        </p:spPr>
        <p:txBody>
          <a:bodyPr anchorCtr="0" anchor="t" bIns="45700" lIns="91425" spcFirstLastPara="1" rIns="91425" wrap="square" tIns="45700">
            <a:spAutoFit/>
          </a:bodyPr>
          <a:lstStyle/>
          <a:p>
            <a:pPr indent="0" lvl="0" marL="0" marR="0" rtl="0" algn="l">
              <a:lnSpc>
                <a:spcPct val="105000"/>
              </a:lnSpc>
              <a:spcBef>
                <a:spcPts val="0"/>
              </a:spcBef>
              <a:spcAft>
                <a:spcPts val="0"/>
              </a:spcAft>
              <a:buNone/>
            </a:pPr>
            <a:r>
              <a:rPr b="1" i="0" lang="en-US" sz="2600" u="none" cap="none" strike="noStrike">
                <a:solidFill>
                  <a:srgbClr val="1F2328"/>
                </a:solidFill>
                <a:latin typeface="Georgia"/>
                <a:ea typeface="Georgia"/>
                <a:cs typeface="Georgia"/>
                <a:sym typeface="Georgia"/>
              </a:rPr>
              <a:t>References</a:t>
            </a:r>
            <a:endParaRPr>
              <a:latin typeface="Georgia"/>
              <a:ea typeface="Georgia"/>
              <a:cs typeface="Georgia"/>
              <a:sym typeface="Georgia"/>
            </a:endParaRPr>
          </a:p>
        </p:txBody>
      </p:sp>
      <p:sp>
        <p:nvSpPr>
          <p:cNvPr id="549" name="Google Shape;549;p22"/>
          <p:cNvSpPr txBox="1"/>
          <p:nvPr/>
        </p:nvSpPr>
        <p:spPr>
          <a:xfrm>
            <a:off x="365700" y="584050"/>
            <a:ext cx="8412600" cy="3525600"/>
          </a:xfrm>
          <a:prstGeom prst="rect">
            <a:avLst/>
          </a:prstGeom>
          <a:noFill/>
          <a:ln>
            <a:noFill/>
          </a:ln>
        </p:spPr>
        <p:txBody>
          <a:bodyPr anchorCtr="0" anchor="t" bIns="45700" lIns="45700" spcFirstLastPara="1" rIns="45700" wrap="square" tIns="45700">
            <a:noAutofit/>
          </a:bodyPr>
          <a:lstStyle/>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[1] Sabat-Bonilla et al. 2026. Stream-macroinvertebrate responses to management practices across the Chesapeake Bay watershed. J. Environ. Manag. 403:129172.</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[2] STAC. 2023. Chesapeake Ecosystem Science Review (CESR). STAC Pub. 23-006.</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[3] Buchanan et al. 2025. Stream Biological Health in the Chesapeake Bay Watershed, 2018–2023 Update. ICPRB Report ICP25-1.</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[4] CAST. 2024. Management Practice Implementation Database. Chesapeake Bay Program.</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[5] Smith et al. 2017. Refinement of the Basin-Wide Index of Biotic Integrity for non-tidal streams and wadeable rivers in the Chesapeake Bay watershed. ICPRB Report 17-2.</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[6] Noe et al. 2024. Linking management practices to local stream condition. USGS Fact Sheet.</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[7] Emmons et al. 2024. Causal inference approaches reveal positive and negative effects of management practices on biological condition. J. Environ. Manag. 361:121234.</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[8] Emmons et al. 2025. Stressor-driven changes in freshwater biological indicators inform spatial management strategies. Ecol. Indic. 174:113501.</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[9] Mouser et al. 2026. Stream health shows indirect and threshold responses to agricultural conservation practices. Freshwater Science 45(3). doi:10.1086/742701.</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rPr lang="en-US" sz="1300">
                <a:solidFill>
                  <a:schemeClr val="dk1"/>
                </a:solidFill>
                <a:latin typeface="Georgia"/>
                <a:ea typeface="Georgia"/>
                <a:cs typeface="Georgia"/>
                <a:sym typeface="Georgia"/>
              </a:rPr>
              <a:t>[10] Zhang et al. 2023. Progress in reducing nutrient and sediment loads to Chesapeake Bay. WIREs Water 10(5):e1671.</a:t>
            </a:r>
            <a:endParaRPr sz="1300">
              <a:solidFill>
                <a:schemeClr val="dk1"/>
              </a:solidFill>
              <a:latin typeface="Georgia"/>
              <a:ea typeface="Georgia"/>
              <a:cs typeface="Georgia"/>
              <a:sym typeface="Georgia"/>
            </a:endParaRPr>
          </a:p>
          <a:p>
            <a:pPr indent="0" lvl="0" marL="0" marR="0" rtl="0" algn="l">
              <a:lnSpc>
                <a:spcPct val="110000"/>
              </a:lnSpc>
              <a:spcBef>
                <a:spcPts val="300"/>
              </a:spcBef>
              <a:spcAft>
                <a:spcPts val="0"/>
              </a:spcAft>
              <a:buNone/>
            </a:pPr>
            <a:r>
              <a:t/>
            </a:r>
            <a:endParaRPr sz="1300">
              <a:solidFill>
                <a:schemeClr val="dk1"/>
              </a:solidFill>
              <a:latin typeface="Georgia"/>
              <a:ea typeface="Georgia"/>
              <a:cs typeface="Georgia"/>
              <a:sym typeface="Georgia"/>
            </a:endParaRPr>
          </a:p>
        </p:txBody>
      </p:sp>
      <p:sp>
        <p:nvSpPr>
          <p:cNvPr id="550" name="Google Shape;550;p22"/>
          <p:cNvSpPr/>
          <p:nvPr/>
        </p:nvSpPr>
        <p:spPr>
          <a:xfrm>
            <a:off x="7962138" y="4869180"/>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2D8080"/>
              </a:buClr>
              <a:buSzPts val="800"/>
              <a:buFont typeface="Calibri"/>
              <a:buNone/>
            </a:pPr>
            <a:r>
              <a:rPr b="1" i="0" lang="en-US" u="none" cap="none" strike="noStrike">
                <a:solidFill>
                  <a:srgbClr val="2D8080"/>
                </a:solidFill>
                <a:latin typeface="Calibri"/>
                <a:ea typeface="Calibri"/>
                <a:cs typeface="Calibri"/>
                <a:sym typeface="Calibri"/>
              </a:rPr>
              <a:t>1</a:t>
            </a:r>
            <a:r>
              <a:rPr b="1" lang="en-US">
                <a:solidFill>
                  <a:srgbClr val="2D8080"/>
                </a:solidFill>
                <a:latin typeface="Calibri"/>
                <a:ea typeface="Calibri"/>
                <a:cs typeface="Calibri"/>
                <a:sym typeface="Calibri"/>
              </a:rPr>
              <a:t>9</a:t>
            </a:r>
            <a:r>
              <a:rPr b="1" i="0" lang="en-US" u="none" cap="none" strike="noStrike">
                <a:solidFill>
                  <a:srgbClr val="2D8080"/>
                </a:solidFill>
                <a:latin typeface="Calibri"/>
                <a:ea typeface="Calibri"/>
                <a:cs typeface="Calibri"/>
                <a:sym typeface="Calibri"/>
              </a:rPr>
              <a:t> </a:t>
            </a:r>
            <a:r>
              <a:rPr b="1" i="0" lang="en-US" u="none" cap="none" strike="noStrike">
                <a:solidFill>
                  <a:srgbClr val="2D8080"/>
                </a:solidFill>
                <a:latin typeface="Calibri"/>
                <a:ea typeface="Calibri"/>
                <a:cs typeface="Calibri"/>
                <a:sym typeface="Calibri"/>
              </a:rPr>
              <a:t>/ </a:t>
            </a:r>
            <a:r>
              <a:rPr b="1" lang="en-US">
                <a:solidFill>
                  <a:srgbClr val="2D8080"/>
                </a:solidFill>
                <a:latin typeface="Calibri"/>
                <a:ea typeface="Calibri"/>
                <a:cs typeface="Calibri"/>
                <a:sym typeface="Calibri"/>
              </a:rPr>
              <a:t>19</a:t>
            </a:r>
            <a:endParaRPr b="0" i="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1A3C3C"/>
        </a:solidFill>
      </p:bgPr>
    </p:bg>
    <p:spTree>
      <p:nvGrpSpPr>
        <p:cNvPr id="555" name="Shape 555"/>
        <p:cNvGrpSpPr/>
        <p:nvPr/>
      </p:nvGrpSpPr>
      <p:grpSpPr>
        <a:xfrm>
          <a:off x="0" y="0"/>
          <a:ext cx="0" cy="0"/>
          <a:chOff x="0" y="0"/>
          <a:chExt cx="0" cy="0"/>
        </a:xfrm>
      </p:grpSpPr>
      <p:sp>
        <p:nvSpPr>
          <p:cNvPr id="556" name="Google Shape;556;p23"/>
          <p:cNvSpPr/>
          <p:nvPr/>
        </p:nvSpPr>
        <p:spPr>
          <a:xfrm>
            <a:off x="273650" y="66925"/>
            <a:ext cx="8442900" cy="7905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FFFFFF"/>
              </a:buClr>
              <a:buSzPts val="2300"/>
              <a:buFont typeface="Georgia"/>
              <a:buNone/>
            </a:pPr>
            <a:r>
              <a:rPr b="1" i="0" lang="en-US" sz="3000" u="none" cap="none" strike="noStrike">
                <a:solidFill>
                  <a:srgbClr val="FFFFFF"/>
                </a:solidFill>
                <a:latin typeface="Georgia"/>
                <a:ea typeface="Georgia"/>
                <a:cs typeface="Georgia"/>
                <a:sym typeface="Georgia"/>
              </a:rPr>
              <a:t>The Coastal Plain: integrating our ecology with </a:t>
            </a:r>
            <a:r>
              <a:rPr b="1" i="0" lang="en-US" sz="3000" u="none" cap="none" strike="noStrike">
                <a:solidFill>
                  <a:srgbClr val="FFFFFF"/>
                </a:solidFill>
                <a:latin typeface="Georgia"/>
                <a:ea typeface="Georgia"/>
                <a:cs typeface="Georgia"/>
                <a:sym typeface="Georgia"/>
              </a:rPr>
              <a:t>ICPRB’s </a:t>
            </a:r>
            <a:r>
              <a:rPr b="1" i="0" lang="en-US" sz="3000" u="none" cap="none" strike="noStrike">
                <a:solidFill>
                  <a:srgbClr val="FFFFFF"/>
                </a:solidFill>
                <a:latin typeface="Georgia"/>
                <a:ea typeface="Georgia"/>
                <a:cs typeface="Georgia"/>
                <a:sym typeface="Georgia"/>
              </a:rPr>
              <a:t>work</a:t>
            </a:r>
            <a:endParaRPr b="0" i="0" sz="3000" u="none" cap="none" strike="noStrike">
              <a:solidFill>
                <a:schemeClr val="dk1"/>
              </a:solidFill>
              <a:latin typeface="Calibri"/>
              <a:ea typeface="Calibri"/>
              <a:cs typeface="Calibri"/>
              <a:sym typeface="Calibri"/>
            </a:endParaRPr>
          </a:p>
        </p:txBody>
      </p:sp>
      <p:sp>
        <p:nvSpPr>
          <p:cNvPr id="557" name="Google Shape;557;p23"/>
          <p:cNvSpPr/>
          <p:nvPr/>
        </p:nvSpPr>
        <p:spPr>
          <a:xfrm>
            <a:off x="425196" y="4869180"/>
            <a:ext cx="7468500" cy="219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7C2C2"/>
              </a:buClr>
              <a:buSzPts val="700"/>
              <a:buFont typeface="Calibri"/>
              <a:buNone/>
            </a:pPr>
            <a:r>
              <a:rPr b="0" i="1" lang="en-US" sz="700" u="none" cap="none" strike="noStrike">
                <a:solidFill>
                  <a:srgbClr val="A7C2C2"/>
                </a:solidFill>
                <a:latin typeface="Calibri"/>
                <a:ea typeface="Calibri"/>
                <a:cs typeface="Calibri"/>
                <a:sym typeface="Calibri"/>
              </a:rPr>
              <a:t>Sabat-Bonilla et al. 2026 · Smith, Buchanan &amp; Nagel 2017 (ICPRB) · Buchanan et al. 2025 · Chapter 2 (in prep)</a:t>
            </a:r>
            <a:endParaRPr b="0" i="0" sz="700" u="none" cap="none" strike="noStrike">
              <a:solidFill>
                <a:schemeClr val="dk1"/>
              </a:solidFill>
              <a:latin typeface="Calibri"/>
              <a:ea typeface="Calibri"/>
              <a:cs typeface="Calibri"/>
              <a:sym typeface="Calibri"/>
            </a:endParaRPr>
          </a:p>
        </p:txBody>
      </p:sp>
      <p:sp>
        <p:nvSpPr>
          <p:cNvPr id="558" name="Google Shape;558;p23"/>
          <p:cNvSpPr/>
          <p:nvPr/>
        </p:nvSpPr>
        <p:spPr>
          <a:xfrm>
            <a:off x="7962138" y="4869180"/>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i="0" lang="en-US" sz="800" u="none" cap="none" strike="noStrike">
                <a:solidFill>
                  <a:srgbClr val="3A9F9F"/>
                </a:solidFill>
                <a:latin typeface="Calibri"/>
                <a:ea typeface="Calibri"/>
                <a:cs typeface="Calibri"/>
                <a:sym typeface="Calibri"/>
              </a:rPr>
              <a:t>17 / 19</a:t>
            </a:r>
            <a:endParaRPr b="0" i="0" sz="800" u="none" cap="none" strike="noStrike">
              <a:solidFill>
                <a:schemeClr val="dk1"/>
              </a:solidFill>
              <a:latin typeface="Calibri"/>
              <a:ea typeface="Calibri"/>
              <a:cs typeface="Calibri"/>
              <a:sym typeface="Calibri"/>
            </a:endParaRPr>
          </a:p>
        </p:txBody>
      </p:sp>
      <p:sp>
        <p:nvSpPr>
          <p:cNvPr id="559" name="Google Shape;559;p23"/>
          <p:cNvSpPr/>
          <p:nvPr/>
        </p:nvSpPr>
        <p:spPr>
          <a:xfrm>
            <a:off x="186300" y="1814100"/>
            <a:ext cx="4212600" cy="2738400"/>
          </a:xfrm>
          <a:prstGeom prst="rect">
            <a:avLst/>
          </a:prstGeom>
          <a:solidFill>
            <a:srgbClr val="22504C"/>
          </a:solidFill>
          <a:ln>
            <a:noFill/>
          </a:ln>
          <a:effectLst>
            <a:outerShdw blurRad="98408" rotWithShape="0" algn="bl" dir="8100000" dist="42175">
              <a:srgbClr val="000000">
                <a:alpha val="21960"/>
              </a:srgbClr>
            </a:outerShdw>
          </a:effectLst>
        </p:spPr>
        <p:txBody>
          <a:bodyPr anchorCtr="0" anchor="ctr" bIns="101200" lIns="101200" spcFirstLastPara="1" rIns="101200" wrap="square" tIns="1012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0" name="Google Shape;560;p23"/>
          <p:cNvSpPr/>
          <p:nvPr/>
        </p:nvSpPr>
        <p:spPr>
          <a:xfrm>
            <a:off x="186300" y="1814100"/>
            <a:ext cx="114600" cy="2738400"/>
          </a:xfrm>
          <a:prstGeom prst="rect">
            <a:avLst/>
          </a:prstGeom>
          <a:solidFill>
            <a:srgbClr val="3A9F5F"/>
          </a:solidFill>
          <a:ln>
            <a:noFill/>
          </a:ln>
        </p:spPr>
        <p:txBody>
          <a:bodyPr anchorCtr="0" anchor="ctr" bIns="101200" lIns="101200" spcFirstLastPara="1" rIns="101200" wrap="square" tIns="1012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1" name="Google Shape;561;p23"/>
          <p:cNvSpPr/>
          <p:nvPr/>
        </p:nvSpPr>
        <p:spPr>
          <a:xfrm>
            <a:off x="456752" y="1951020"/>
            <a:ext cx="3693300" cy="520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5F"/>
              </a:buClr>
              <a:buSzPts val="1476"/>
              <a:buFont typeface="Georgia"/>
              <a:buNone/>
            </a:pPr>
            <a:r>
              <a:rPr b="1" i="0" lang="en-US" sz="2000" u="none" cap="none" strike="noStrike">
                <a:solidFill>
                  <a:srgbClr val="3A9F5F"/>
                </a:solidFill>
                <a:latin typeface="Georgia"/>
                <a:ea typeface="Georgia"/>
                <a:cs typeface="Georgia"/>
                <a:sym typeface="Georgia"/>
              </a:rPr>
              <a:t>Piedmont </a:t>
            </a:r>
            <a:endParaRPr b="1" i="0" sz="2000" u="none" cap="none" strike="noStrike">
              <a:solidFill>
                <a:srgbClr val="3A9F5F"/>
              </a:solidFill>
              <a:latin typeface="Georgia"/>
              <a:ea typeface="Georgia"/>
              <a:cs typeface="Georgia"/>
              <a:sym typeface="Georgia"/>
            </a:endParaRPr>
          </a:p>
          <a:p>
            <a:pPr indent="0" lvl="0" marL="0" marR="0" rtl="0" algn="l">
              <a:lnSpc>
                <a:spcPct val="100000"/>
              </a:lnSpc>
              <a:spcBef>
                <a:spcPts val="0"/>
              </a:spcBef>
              <a:spcAft>
                <a:spcPts val="0"/>
              </a:spcAft>
              <a:buClr>
                <a:srgbClr val="3A9F5F"/>
              </a:buClr>
              <a:buSzPts val="1476"/>
              <a:buFont typeface="Georgia"/>
              <a:buNone/>
            </a:pPr>
            <a:r>
              <a:rPr b="1" i="0" lang="en-US" sz="2000" u="none" cap="none" strike="noStrike">
                <a:solidFill>
                  <a:srgbClr val="3A9F5F"/>
                </a:solidFill>
                <a:latin typeface="Georgia"/>
                <a:ea typeface="Georgia"/>
                <a:cs typeface="Georgia"/>
                <a:sym typeface="Georgia"/>
              </a:rPr>
              <a:t>Agricultural · RFB</a:t>
            </a:r>
            <a:endParaRPr b="0" i="0" sz="2000" u="none" cap="none" strike="noStrike">
              <a:solidFill>
                <a:schemeClr val="dk1"/>
              </a:solidFill>
              <a:latin typeface="Calibri"/>
              <a:ea typeface="Calibri"/>
              <a:cs typeface="Calibri"/>
              <a:sym typeface="Calibri"/>
            </a:endParaRPr>
          </a:p>
        </p:txBody>
      </p:sp>
      <p:sp>
        <p:nvSpPr>
          <p:cNvPr id="562" name="Google Shape;562;p23"/>
          <p:cNvSpPr/>
          <p:nvPr/>
        </p:nvSpPr>
        <p:spPr>
          <a:xfrm>
            <a:off x="427913" y="2526080"/>
            <a:ext cx="3942300" cy="143730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1476"/>
              <a:buFont typeface="Consolas"/>
              <a:buNone/>
            </a:pPr>
            <a:r>
              <a:rPr b="0" i="0" lang="en-US" sz="1700" u="none" cap="none" strike="noStrike">
                <a:solidFill>
                  <a:srgbClr val="FFFFFF"/>
                </a:solidFill>
                <a:latin typeface="Consolas"/>
                <a:ea typeface="Consolas"/>
                <a:cs typeface="Consolas"/>
                <a:sym typeface="Consolas"/>
              </a:rPr>
              <a:t>IBI				+ 0.27</a:t>
            </a:r>
            <a:endParaRPr b="0" i="0" sz="1700" u="none" cap="none" strike="noStrike">
              <a:solidFill>
                <a:srgbClr val="FFFFFF"/>
              </a:solidFill>
              <a:latin typeface="Consolas"/>
              <a:ea typeface="Consolas"/>
              <a:cs typeface="Consolas"/>
              <a:sym typeface="Consolas"/>
            </a:endParaRPr>
          </a:p>
          <a:p>
            <a:pPr indent="0" lvl="0" marL="0" marR="0" rtl="0" algn="l">
              <a:lnSpc>
                <a:spcPct val="112000"/>
              </a:lnSpc>
              <a:spcBef>
                <a:spcPts val="0"/>
              </a:spcBef>
              <a:spcAft>
                <a:spcPts val="0"/>
              </a:spcAft>
              <a:buClr>
                <a:srgbClr val="FFFFFF"/>
              </a:buClr>
              <a:buSzPts val="1476"/>
              <a:buFont typeface="Consolas"/>
              <a:buNone/>
            </a:pPr>
            <a:r>
              <a:rPr b="0" i="0" lang="en-US" sz="1700" u="none" cap="none" strike="noStrike">
                <a:solidFill>
                  <a:srgbClr val="FFFFFF"/>
                </a:solidFill>
                <a:latin typeface="Consolas"/>
                <a:ea typeface="Consolas"/>
                <a:cs typeface="Consolas"/>
                <a:sym typeface="Consolas"/>
              </a:rPr>
              <a:t>Composition		+ 0.67</a:t>
            </a:r>
            <a:endParaRPr b="0" i="0" sz="1700" u="none" cap="none" strike="noStrike">
              <a:solidFill>
                <a:srgbClr val="FFFFFF"/>
              </a:solidFill>
              <a:latin typeface="Consolas"/>
              <a:ea typeface="Consolas"/>
              <a:cs typeface="Consolas"/>
              <a:sym typeface="Consolas"/>
            </a:endParaRPr>
          </a:p>
          <a:p>
            <a:pPr indent="0" lvl="0" marL="0" marR="0" rtl="0" algn="l">
              <a:lnSpc>
                <a:spcPct val="112000"/>
              </a:lnSpc>
              <a:spcBef>
                <a:spcPts val="0"/>
              </a:spcBef>
              <a:spcAft>
                <a:spcPts val="0"/>
              </a:spcAft>
              <a:buClr>
                <a:schemeClr val="lt1"/>
              </a:buClr>
              <a:buSzPts val="1476"/>
              <a:buFont typeface="Consolas"/>
              <a:buNone/>
            </a:pPr>
            <a:r>
              <a:rPr b="0" i="0" lang="en-US" sz="1700" u="none" cap="none" strike="noStrike">
                <a:solidFill>
                  <a:schemeClr val="lt1"/>
                </a:solidFill>
                <a:latin typeface="Consolas"/>
                <a:ea typeface="Consolas"/>
                <a:cs typeface="Consolas"/>
                <a:sym typeface="Consolas"/>
              </a:rPr>
              <a:t>Richness	  	</a:t>
            </a:r>
            <a:r>
              <a:rPr b="0" i="0" lang="en-US" sz="1700" u="none" cap="none" strike="noStrike">
                <a:solidFill>
                  <a:schemeClr val="lt1"/>
                </a:solidFill>
                <a:latin typeface="Consolas"/>
                <a:ea typeface="Consolas"/>
                <a:cs typeface="Consolas"/>
                <a:sym typeface="Consolas"/>
              </a:rPr>
              <a:t>weak response</a:t>
            </a:r>
            <a:endParaRPr b="0" i="0" sz="1700" u="none" cap="none" strike="noStrike">
              <a:solidFill>
                <a:srgbClr val="FFFFFF"/>
              </a:solidFill>
              <a:latin typeface="Consolas"/>
              <a:ea typeface="Consolas"/>
              <a:cs typeface="Consolas"/>
              <a:sym typeface="Consolas"/>
            </a:endParaRPr>
          </a:p>
          <a:p>
            <a:pPr indent="0" lvl="0" marL="0" marR="0" rtl="0" algn="l">
              <a:lnSpc>
                <a:spcPct val="112000"/>
              </a:lnSpc>
              <a:spcBef>
                <a:spcPts val="0"/>
              </a:spcBef>
              <a:spcAft>
                <a:spcPts val="0"/>
              </a:spcAft>
              <a:buClr>
                <a:srgbClr val="FFFFFF"/>
              </a:buClr>
              <a:buSzPts val="1476"/>
              <a:buFont typeface="Consolas"/>
              <a:buNone/>
            </a:pPr>
            <a:r>
              <a:rPr b="0" i="0" lang="en-US" sz="1700" u="none" cap="none" strike="noStrike">
                <a:solidFill>
                  <a:srgbClr val="FFFFFF"/>
                </a:solidFill>
                <a:latin typeface="Consolas"/>
                <a:ea typeface="Consolas"/>
                <a:cs typeface="Consolas"/>
                <a:sym typeface="Consolas"/>
              </a:rPr>
              <a:t>Tolerance		+ 0.59</a:t>
            </a:r>
            <a:endParaRPr b="0" i="0" sz="1700" u="none" cap="none" strike="noStrike">
              <a:solidFill>
                <a:srgbClr val="FFFFFF"/>
              </a:solidFill>
              <a:latin typeface="Consolas"/>
              <a:ea typeface="Consolas"/>
              <a:cs typeface="Consolas"/>
              <a:sym typeface="Consolas"/>
            </a:endParaRPr>
          </a:p>
        </p:txBody>
      </p:sp>
      <p:sp>
        <p:nvSpPr>
          <p:cNvPr id="563" name="Google Shape;563;p23"/>
          <p:cNvSpPr/>
          <p:nvPr/>
        </p:nvSpPr>
        <p:spPr>
          <a:xfrm>
            <a:off x="342450" y="3970950"/>
            <a:ext cx="3942300" cy="50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7C2C2"/>
              </a:buClr>
              <a:buSzPts val="1365"/>
              <a:buFont typeface="Calibri"/>
              <a:buNone/>
            </a:pPr>
            <a:r>
              <a:rPr b="0" i="1" lang="en-US" sz="1878" u="none" cap="none" strike="noStrike">
                <a:solidFill>
                  <a:srgbClr val="A7C2C2"/>
                </a:solidFill>
                <a:latin typeface="Calibri"/>
                <a:ea typeface="Calibri"/>
                <a:cs typeface="Calibri"/>
                <a:sym typeface="Calibri"/>
              </a:rPr>
              <a:t>Sensitive taxa gain — classic positive response</a:t>
            </a:r>
            <a:endParaRPr b="0" i="0" sz="1878" u="none" cap="none" strike="noStrike">
              <a:solidFill>
                <a:schemeClr val="dk1"/>
              </a:solidFill>
              <a:latin typeface="Calibri"/>
              <a:ea typeface="Calibri"/>
              <a:cs typeface="Calibri"/>
              <a:sym typeface="Calibri"/>
            </a:endParaRPr>
          </a:p>
        </p:txBody>
      </p:sp>
      <p:sp>
        <p:nvSpPr>
          <p:cNvPr id="564" name="Google Shape;564;p23"/>
          <p:cNvSpPr/>
          <p:nvPr/>
        </p:nvSpPr>
        <p:spPr>
          <a:xfrm>
            <a:off x="4711170" y="1814100"/>
            <a:ext cx="4212600" cy="2738400"/>
          </a:xfrm>
          <a:prstGeom prst="rect">
            <a:avLst/>
          </a:prstGeom>
          <a:solidFill>
            <a:srgbClr val="22504C"/>
          </a:solidFill>
          <a:ln>
            <a:noFill/>
          </a:ln>
          <a:effectLst>
            <a:outerShdw blurRad="98408" rotWithShape="0" algn="bl" dir="8100000" dist="42175">
              <a:srgbClr val="000000">
                <a:alpha val="21960"/>
              </a:srgbClr>
            </a:outerShdw>
          </a:effectLst>
        </p:spPr>
        <p:txBody>
          <a:bodyPr anchorCtr="0" anchor="ctr" bIns="101200" lIns="101200" spcFirstLastPara="1" rIns="101200" wrap="square" tIns="1012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5" name="Google Shape;565;p23"/>
          <p:cNvSpPr/>
          <p:nvPr/>
        </p:nvSpPr>
        <p:spPr>
          <a:xfrm>
            <a:off x="4711170" y="1814100"/>
            <a:ext cx="114600" cy="2738400"/>
          </a:xfrm>
          <a:prstGeom prst="rect">
            <a:avLst/>
          </a:prstGeom>
          <a:solidFill>
            <a:srgbClr val="C05E4D"/>
          </a:solidFill>
          <a:ln>
            <a:noFill/>
          </a:ln>
        </p:spPr>
        <p:txBody>
          <a:bodyPr anchorCtr="0" anchor="ctr" bIns="101200" lIns="101200" spcFirstLastPara="1" rIns="101200" wrap="square" tIns="1012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566" name="Google Shape;566;p23"/>
          <p:cNvSpPr/>
          <p:nvPr/>
        </p:nvSpPr>
        <p:spPr>
          <a:xfrm>
            <a:off x="4981622" y="1951020"/>
            <a:ext cx="3693300" cy="520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476"/>
              <a:buFont typeface="Georgia"/>
              <a:buNone/>
            </a:pPr>
            <a:r>
              <a:rPr b="1" i="0" lang="en-US" sz="2000" u="none" cap="none" strike="noStrike">
                <a:solidFill>
                  <a:srgbClr val="D4806F"/>
                </a:solidFill>
                <a:latin typeface="Georgia"/>
                <a:ea typeface="Georgia"/>
                <a:cs typeface="Georgia"/>
                <a:sym typeface="Georgia"/>
              </a:rPr>
              <a:t>Coastal Plain </a:t>
            </a:r>
            <a:endParaRPr b="1" i="0" sz="2000" u="none" cap="none" strike="noStrike">
              <a:solidFill>
                <a:srgbClr val="D4806F"/>
              </a:solidFill>
              <a:latin typeface="Georgia"/>
              <a:ea typeface="Georgia"/>
              <a:cs typeface="Georgia"/>
              <a:sym typeface="Georgia"/>
            </a:endParaRPr>
          </a:p>
          <a:p>
            <a:pPr indent="0" lvl="0" marL="0" marR="0" rtl="0" algn="l">
              <a:lnSpc>
                <a:spcPct val="100000"/>
              </a:lnSpc>
              <a:spcBef>
                <a:spcPts val="0"/>
              </a:spcBef>
              <a:spcAft>
                <a:spcPts val="0"/>
              </a:spcAft>
              <a:buClr>
                <a:srgbClr val="D4806F"/>
              </a:buClr>
              <a:buSzPts val="1476"/>
              <a:buFont typeface="Georgia"/>
              <a:buNone/>
            </a:pPr>
            <a:r>
              <a:rPr b="1" i="0" lang="en-US" sz="2000" u="none" cap="none" strike="noStrike">
                <a:solidFill>
                  <a:srgbClr val="D4806F"/>
                </a:solidFill>
                <a:latin typeface="Georgia"/>
                <a:ea typeface="Georgia"/>
                <a:cs typeface="Georgia"/>
                <a:sym typeface="Georgia"/>
              </a:rPr>
              <a:t>Agricultural · RFB</a:t>
            </a:r>
            <a:endParaRPr b="0" i="0" sz="2000" u="none" cap="none" strike="noStrike">
              <a:solidFill>
                <a:schemeClr val="dk1"/>
              </a:solidFill>
              <a:latin typeface="Calibri"/>
              <a:ea typeface="Calibri"/>
              <a:cs typeface="Calibri"/>
              <a:sym typeface="Calibri"/>
            </a:endParaRPr>
          </a:p>
        </p:txBody>
      </p:sp>
      <p:sp>
        <p:nvSpPr>
          <p:cNvPr id="567" name="Google Shape;567;p23"/>
          <p:cNvSpPr/>
          <p:nvPr/>
        </p:nvSpPr>
        <p:spPr>
          <a:xfrm>
            <a:off x="4981618" y="2526080"/>
            <a:ext cx="3837000" cy="1437300"/>
          </a:xfrm>
          <a:prstGeom prst="rect">
            <a:avLst/>
          </a:prstGeom>
          <a:noFill/>
          <a:ln>
            <a:noFill/>
          </a:ln>
        </p:spPr>
        <p:txBody>
          <a:bodyPr anchorCtr="0" anchor="ctr" bIns="0" lIns="0" spcFirstLastPara="1" rIns="0" wrap="square" tIns="0">
            <a:noAutofit/>
          </a:bodyPr>
          <a:lstStyle/>
          <a:p>
            <a:pPr indent="0" lvl="0" marL="0" marR="0" rtl="0" algn="l">
              <a:lnSpc>
                <a:spcPct val="112000"/>
              </a:lnSpc>
              <a:spcBef>
                <a:spcPts val="0"/>
              </a:spcBef>
              <a:spcAft>
                <a:spcPts val="0"/>
              </a:spcAft>
              <a:buClr>
                <a:srgbClr val="FFFFFF"/>
              </a:buClr>
              <a:buSzPts val="1476"/>
              <a:buFont typeface="Consolas"/>
              <a:buNone/>
            </a:pPr>
            <a:r>
              <a:rPr b="0" i="0" lang="en-US" sz="1700" u="none" cap="none" strike="noStrike">
                <a:solidFill>
                  <a:schemeClr val="lt1"/>
                </a:solidFill>
                <a:latin typeface="Consolas"/>
                <a:ea typeface="Consolas"/>
                <a:cs typeface="Consolas"/>
                <a:sym typeface="Consolas"/>
              </a:rPr>
              <a:t>IBI			  no response</a:t>
            </a:r>
            <a:endParaRPr b="0" i="0" sz="1700" u="none" cap="none" strike="noStrike">
              <a:solidFill>
                <a:schemeClr val="lt1"/>
              </a:solidFill>
              <a:latin typeface="Consolas"/>
              <a:ea typeface="Consolas"/>
              <a:cs typeface="Consolas"/>
              <a:sym typeface="Consolas"/>
            </a:endParaRPr>
          </a:p>
          <a:p>
            <a:pPr indent="0" lvl="0" marL="0" marR="0" rtl="0" algn="l">
              <a:lnSpc>
                <a:spcPct val="112000"/>
              </a:lnSpc>
              <a:spcBef>
                <a:spcPts val="0"/>
              </a:spcBef>
              <a:spcAft>
                <a:spcPts val="0"/>
              </a:spcAft>
              <a:buClr>
                <a:srgbClr val="FFFFFF"/>
              </a:buClr>
              <a:buSzPts val="1476"/>
              <a:buFont typeface="Consolas"/>
              <a:buNone/>
            </a:pPr>
            <a:r>
              <a:rPr b="0" i="0" lang="en-US" sz="1700" u="none" cap="none" strike="noStrike">
                <a:solidFill>
                  <a:schemeClr val="lt1"/>
                </a:solidFill>
                <a:latin typeface="Consolas"/>
                <a:ea typeface="Consolas"/>
                <a:cs typeface="Consolas"/>
                <a:sym typeface="Consolas"/>
              </a:rPr>
              <a:t>Composition	  weak response</a:t>
            </a:r>
            <a:endParaRPr b="0" i="0" sz="1700" u="none" cap="none" strike="noStrike">
              <a:solidFill>
                <a:schemeClr val="lt1"/>
              </a:solidFill>
              <a:latin typeface="Consolas"/>
              <a:ea typeface="Consolas"/>
              <a:cs typeface="Consolas"/>
              <a:sym typeface="Consolas"/>
            </a:endParaRPr>
          </a:p>
          <a:p>
            <a:pPr indent="0" lvl="0" marL="0" marR="0" rtl="0" algn="l">
              <a:lnSpc>
                <a:spcPct val="112000"/>
              </a:lnSpc>
              <a:spcBef>
                <a:spcPts val="0"/>
              </a:spcBef>
              <a:spcAft>
                <a:spcPts val="0"/>
              </a:spcAft>
              <a:buClr>
                <a:srgbClr val="FFFFFF"/>
              </a:buClr>
              <a:buSzPts val="1476"/>
              <a:buFont typeface="Consolas"/>
              <a:buNone/>
            </a:pPr>
            <a:r>
              <a:rPr b="0" i="0" lang="en-US" sz="1700" u="none" cap="none" strike="noStrike">
                <a:solidFill>
                  <a:schemeClr val="lt1"/>
                </a:solidFill>
                <a:latin typeface="Consolas"/>
                <a:ea typeface="Consolas"/>
                <a:cs typeface="Consolas"/>
                <a:sym typeface="Consolas"/>
              </a:rPr>
              <a:t>Richness	  + 0.69</a:t>
            </a:r>
            <a:endParaRPr b="0" i="0" sz="1700" u="none" cap="none" strike="noStrike">
              <a:solidFill>
                <a:schemeClr val="lt1"/>
              </a:solidFill>
              <a:latin typeface="Consolas"/>
              <a:ea typeface="Consolas"/>
              <a:cs typeface="Consolas"/>
              <a:sym typeface="Consolas"/>
            </a:endParaRPr>
          </a:p>
          <a:p>
            <a:pPr indent="0" lvl="0" marL="0" marR="0" rtl="0" algn="l">
              <a:lnSpc>
                <a:spcPct val="112000"/>
              </a:lnSpc>
              <a:spcBef>
                <a:spcPts val="0"/>
              </a:spcBef>
              <a:spcAft>
                <a:spcPts val="0"/>
              </a:spcAft>
              <a:buClr>
                <a:srgbClr val="FFFFFF"/>
              </a:buClr>
              <a:buSzPts val="1476"/>
              <a:buFont typeface="Consolas"/>
              <a:buNone/>
            </a:pPr>
            <a:r>
              <a:rPr b="0" i="0" lang="en-US" sz="1700" u="none" cap="none" strike="noStrike">
                <a:solidFill>
                  <a:schemeClr val="lt1"/>
                </a:solidFill>
                <a:latin typeface="Consolas"/>
                <a:ea typeface="Consolas"/>
                <a:cs typeface="Consolas"/>
                <a:sym typeface="Consolas"/>
              </a:rPr>
              <a:t>Tolerance	  no response</a:t>
            </a:r>
            <a:endParaRPr b="0" i="0" sz="1700" u="none" cap="none" strike="noStrike">
              <a:solidFill>
                <a:schemeClr val="lt1"/>
              </a:solidFill>
              <a:latin typeface="Consolas"/>
              <a:ea typeface="Consolas"/>
              <a:cs typeface="Consolas"/>
              <a:sym typeface="Consolas"/>
            </a:endParaRPr>
          </a:p>
        </p:txBody>
      </p:sp>
      <p:sp>
        <p:nvSpPr>
          <p:cNvPr id="568" name="Google Shape;568;p23"/>
          <p:cNvSpPr/>
          <p:nvPr/>
        </p:nvSpPr>
        <p:spPr>
          <a:xfrm>
            <a:off x="5009504" y="3970950"/>
            <a:ext cx="3809100" cy="506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365"/>
              <a:buFont typeface="Calibri"/>
              <a:buNone/>
            </a:pPr>
            <a:r>
              <a:rPr b="0" i="1" lang="en-US" sz="1878" u="none" cap="none" strike="noStrike">
                <a:solidFill>
                  <a:srgbClr val="D4806F"/>
                </a:solidFill>
                <a:latin typeface="Calibri"/>
                <a:ea typeface="Calibri"/>
                <a:cs typeface="Calibri"/>
                <a:sym typeface="Calibri"/>
              </a:rPr>
              <a:t>Inverse / no responses on same metrics</a:t>
            </a:r>
            <a:endParaRPr b="0" i="0" sz="1878" u="none" cap="none" strike="noStrike">
              <a:solidFill>
                <a:schemeClr val="dk1"/>
              </a:solidFill>
              <a:latin typeface="Calibri"/>
              <a:ea typeface="Calibri"/>
              <a:cs typeface="Calibri"/>
              <a:sym typeface="Calibri"/>
            </a:endParaRPr>
          </a:p>
        </p:txBody>
      </p:sp>
      <p:sp>
        <p:nvSpPr>
          <p:cNvPr id="569" name="Google Shape;569;p23"/>
          <p:cNvSpPr/>
          <p:nvPr/>
        </p:nvSpPr>
        <p:spPr>
          <a:xfrm>
            <a:off x="344675" y="1129350"/>
            <a:ext cx="8579100" cy="472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500"/>
              <a:buFont typeface="Calibri"/>
              <a:buNone/>
            </a:pPr>
            <a:r>
              <a:rPr b="0" i="1" lang="en-US" sz="2100" u="none" cap="none" strike="noStrike">
                <a:solidFill>
                  <a:srgbClr val="D4806F"/>
                </a:solidFill>
                <a:latin typeface="Calibri"/>
                <a:ea typeface="Calibri"/>
                <a:cs typeface="Calibri"/>
                <a:sym typeface="Calibri"/>
              </a:rPr>
              <a:t>Riparian forest buffers — our top Piedmont performer — were weak to inverse here, but on only ~2 Coastal Plain studies: a flag to explore, not a pattern.</a:t>
            </a:r>
            <a:endParaRPr b="0" i="0" sz="21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67" name="Shape 67"/>
        <p:cNvGrpSpPr/>
        <p:nvPr/>
      </p:nvGrpSpPr>
      <p:grpSpPr>
        <a:xfrm>
          <a:off x="0" y="0"/>
          <a:ext cx="0" cy="0"/>
          <a:chOff x="0" y="0"/>
          <a:chExt cx="0" cy="0"/>
        </a:xfrm>
      </p:grpSpPr>
      <p:sp>
        <p:nvSpPr>
          <p:cNvPr id="68" name="Google Shape;68;p5"/>
          <p:cNvSpPr/>
          <p:nvPr/>
        </p:nvSpPr>
        <p:spPr>
          <a:xfrm>
            <a:off x="137400" y="22412"/>
            <a:ext cx="8549400" cy="822900"/>
          </a:xfrm>
          <a:prstGeom prst="rect">
            <a:avLst/>
          </a:prstGeom>
          <a:noFill/>
          <a:ln>
            <a:noFill/>
          </a:ln>
        </p:spPr>
        <p:txBody>
          <a:bodyPr anchorCtr="0" anchor="ctr" bIns="45700" lIns="91425" spcFirstLastPara="1" rIns="91425" wrap="square" tIns="45700">
            <a:noAutofit/>
          </a:bodyPr>
          <a:lstStyle/>
          <a:p>
            <a:pPr indent="0" lvl="0" marL="0" marR="0" rtl="0" algn="l">
              <a:lnSpc>
                <a:spcPct val="95000"/>
              </a:lnSpc>
              <a:spcBef>
                <a:spcPts val="0"/>
              </a:spcBef>
              <a:spcAft>
                <a:spcPts val="0"/>
              </a:spcAft>
              <a:buClr>
                <a:schemeClr val="lt1"/>
              </a:buClr>
              <a:buSzPts val="3000"/>
              <a:buFont typeface="Georgia"/>
              <a:buNone/>
            </a:pPr>
            <a:r>
              <a:rPr b="1" i="0" lang="en-US" sz="3000" u="none" cap="none" strike="noStrike">
                <a:solidFill>
                  <a:schemeClr val="lt1"/>
                </a:solidFill>
                <a:latin typeface="Georgia"/>
                <a:ea typeface="Georgia"/>
                <a:cs typeface="Georgia"/>
                <a:sym typeface="Georgia"/>
              </a:rPr>
              <a:t>The problem: load-reduction goals don't ensure local stream </a:t>
            </a:r>
            <a:r>
              <a:rPr b="1" lang="en-US" sz="3000">
                <a:solidFill>
                  <a:schemeClr val="lt1"/>
                </a:solidFill>
                <a:latin typeface="Georgia"/>
                <a:ea typeface="Georgia"/>
                <a:cs typeface="Georgia"/>
                <a:sym typeface="Georgia"/>
              </a:rPr>
              <a:t>condition</a:t>
            </a:r>
            <a:endParaRPr b="1" i="0" sz="3000" u="none" cap="none" strike="noStrike">
              <a:solidFill>
                <a:srgbClr val="FFFFFF"/>
              </a:solidFill>
              <a:latin typeface="Georgia"/>
              <a:ea typeface="Georgia"/>
              <a:cs typeface="Georgia"/>
              <a:sym typeface="Georgia"/>
            </a:endParaRPr>
          </a:p>
        </p:txBody>
      </p:sp>
      <p:sp>
        <p:nvSpPr>
          <p:cNvPr id="69" name="Google Shape;69;p5"/>
          <p:cNvSpPr/>
          <p:nvPr/>
        </p:nvSpPr>
        <p:spPr>
          <a:xfrm>
            <a:off x="79550" y="1108278"/>
            <a:ext cx="4754700" cy="2187300"/>
          </a:xfrm>
          <a:prstGeom prst="rect">
            <a:avLst/>
          </a:prstGeom>
          <a:solidFill>
            <a:srgbClr val="22504C"/>
          </a:solidFill>
          <a:ln>
            <a:noFill/>
          </a:ln>
          <a:effectLst>
            <a:outerShdw blurRad="72339" rotWithShape="0" algn="bl" dir="8100000" dist="31003">
              <a:srgbClr val="000000">
                <a:alpha val="21960"/>
              </a:srgbClr>
            </a:outerShdw>
          </a:effectLst>
        </p:spPr>
        <p:txBody>
          <a:bodyPr anchorCtr="0" anchor="ctr" bIns="74400" lIns="74400" spcFirstLastPara="1" rIns="74400" wrap="square" tIns="744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70" name="Google Shape;70;p5"/>
          <p:cNvSpPr/>
          <p:nvPr/>
        </p:nvSpPr>
        <p:spPr>
          <a:xfrm>
            <a:off x="79550" y="1108280"/>
            <a:ext cx="63600" cy="2187300"/>
          </a:xfrm>
          <a:prstGeom prst="rect">
            <a:avLst/>
          </a:prstGeom>
          <a:solidFill>
            <a:srgbClr val="3A9F9F"/>
          </a:solidFill>
          <a:ln>
            <a:noFill/>
          </a:ln>
        </p:spPr>
        <p:txBody>
          <a:bodyPr anchorCtr="0" anchor="ctr" bIns="74400" lIns="74400" spcFirstLastPara="1" rIns="74400" wrap="square" tIns="744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71" name="Google Shape;71;p5"/>
          <p:cNvSpPr/>
          <p:nvPr/>
        </p:nvSpPr>
        <p:spPr>
          <a:xfrm>
            <a:off x="233758" y="1108278"/>
            <a:ext cx="4269000" cy="4482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302"/>
              <a:buFont typeface="Georgia"/>
              <a:buNone/>
            </a:pPr>
            <a:r>
              <a:rPr b="1" i="0" lang="en-US" sz="2000" u="none" cap="none" strike="noStrike">
                <a:solidFill>
                  <a:srgbClr val="3A9F9F"/>
                </a:solidFill>
                <a:latin typeface="Georgia"/>
                <a:ea typeface="Georgia"/>
                <a:cs typeface="Georgia"/>
                <a:sym typeface="Georgia"/>
              </a:rPr>
              <a:t>Where the CBP stands?</a:t>
            </a:r>
            <a:endParaRPr b="0" i="0" sz="2000" u="none" cap="none" strike="noStrike">
              <a:solidFill>
                <a:schemeClr val="dk1"/>
              </a:solidFill>
              <a:latin typeface="Calibri"/>
              <a:ea typeface="Calibri"/>
              <a:cs typeface="Calibri"/>
              <a:sym typeface="Calibri"/>
            </a:endParaRPr>
          </a:p>
        </p:txBody>
      </p:sp>
      <p:sp>
        <p:nvSpPr>
          <p:cNvPr id="72" name="Google Shape;72;p5"/>
          <p:cNvSpPr/>
          <p:nvPr/>
        </p:nvSpPr>
        <p:spPr>
          <a:xfrm>
            <a:off x="137750" y="1538775"/>
            <a:ext cx="4643400" cy="1662900"/>
          </a:xfrm>
          <a:prstGeom prst="rect">
            <a:avLst/>
          </a:prstGeom>
          <a:noFill/>
          <a:ln>
            <a:noFill/>
          </a:ln>
        </p:spPr>
        <p:txBody>
          <a:bodyPr anchorCtr="0" anchor="ctr" bIns="0" lIns="0" spcFirstLastPara="1" rIns="0" wrap="square" tIns="0">
            <a:noAutofit/>
          </a:bodyPr>
          <a:lstStyle/>
          <a:p>
            <a:pPr indent="-336550" lvl="0" marL="457200" marR="0" rtl="0" algn="l">
              <a:lnSpc>
                <a:spcPct val="108000"/>
              </a:lnSpc>
              <a:spcBef>
                <a:spcPts val="0"/>
              </a:spcBef>
              <a:spcAft>
                <a:spcPts val="0"/>
              </a:spcAft>
              <a:buClr>
                <a:srgbClr val="FFFFFF"/>
              </a:buClr>
              <a:buSzPts val="1700"/>
              <a:buFont typeface="Calibri"/>
              <a:buChar char="●"/>
            </a:pPr>
            <a:r>
              <a:rPr b="1" i="0" lang="en-US" sz="1700" u="none" cap="none" strike="noStrike">
                <a:solidFill>
                  <a:srgbClr val="FFFFFF"/>
                </a:solidFill>
                <a:latin typeface="Calibri"/>
                <a:ea typeface="Calibri"/>
                <a:cs typeface="Calibri"/>
                <a:sym typeface="Calibri"/>
              </a:rPr>
              <a:t>66.7%</a:t>
            </a:r>
            <a:r>
              <a:rPr i="0" lang="en-US" sz="1700" u="none" cap="none" strike="noStrike">
                <a:solidFill>
                  <a:srgbClr val="FFFFFF"/>
                </a:solidFill>
                <a:latin typeface="Calibri"/>
                <a:ea typeface="Calibri"/>
                <a:cs typeface="Calibri"/>
                <a:sym typeface="Calibri"/>
              </a:rPr>
              <a:t> of </a:t>
            </a:r>
            <a:r>
              <a:rPr lang="en-US" sz="1700">
                <a:solidFill>
                  <a:srgbClr val="FFFFFF"/>
                </a:solidFill>
                <a:latin typeface="Calibri"/>
                <a:ea typeface="Calibri"/>
                <a:cs typeface="Calibri"/>
                <a:sym typeface="Calibri"/>
              </a:rPr>
              <a:t>non tidal</a:t>
            </a:r>
            <a:r>
              <a:rPr i="0" lang="en-US" sz="1700" u="none" cap="none" strike="noStrike">
                <a:solidFill>
                  <a:srgbClr val="FFFFFF"/>
                </a:solidFill>
                <a:latin typeface="Calibri"/>
                <a:ea typeface="Calibri"/>
                <a:cs typeface="Calibri"/>
                <a:sym typeface="Calibri"/>
              </a:rPr>
              <a:t> stream miles rated healthy</a:t>
            </a:r>
            <a:endParaRPr sz="1700">
              <a:solidFill>
                <a:schemeClr val="dk1"/>
              </a:solidFill>
              <a:latin typeface="Calibri"/>
              <a:ea typeface="Calibri"/>
              <a:cs typeface="Calibri"/>
              <a:sym typeface="Calibri"/>
            </a:endParaRPr>
          </a:p>
          <a:p>
            <a:pPr indent="-336550" lvl="1" marL="914400" marR="0" rtl="0" algn="l">
              <a:lnSpc>
                <a:spcPct val="108000"/>
              </a:lnSpc>
              <a:spcBef>
                <a:spcPts val="0"/>
              </a:spcBef>
              <a:spcAft>
                <a:spcPts val="0"/>
              </a:spcAft>
              <a:buClr>
                <a:srgbClr val="FFFFFF"/>
              </a:buClr>
              <a:buSzPts val="1700"/>
              <a:buFont typeface="Calibri"/>
              <a:buChar char="○"/>
            </a:pPr>
            <a:r>
              <a:rPr lang="en-US" sz="1700">
                <a:solidFill>
                  <a:srgbClr val="FFFFFF"/>
                </a:solidFill>
                <a:latin typeface="Calibri"/>
                <a:ea typeface="Calibri"/>
                <a:cs typeface="Calibri"/>
                <a:sym typeface="Calibri"/>
              </a:rPr>
              <a:t>Watershed</a:t>
            </a:r>
            <a:r>
              <a:rPr b="1" lang="en-US" sz="1700">
                <a:solidFill>
                  <a:srgbClr val="FFFFFF"/>
                </a:solidFill>
                <a:latin typeface="Calibri"/>
                <a:ea typeface="Calibri"/>
                <a:cs typeface="Calibri"/>
                <a:sym typeface="Calibri"/>
              </a:rPr>
              <a:t> </a:t>
            </a:r>
            <a:r>
              <a:rPr lang="en-US" sz="1700">
                <a:solidFill>
                  <a:srgbClr val="FFFFFF"/>
                </a:solidFill>
                <a:latin typeface="Calibri"/>
                <a:ea typeface="Calibri"/>
                <a:cs typeface="Calibri"/>
                <a:sym typeface="Calibri"/>
              </a:rPr>
              <a:t>condition</a:t>
            </a:r>
            <a:r>
              <a:rPr b="1" lang="en-US" sz="1700">
                <a:solidFill>
                  <a:srgbClr val="FFFFFF"/>
                </a:solidFill>
                <a:latin typeface="Calibri"/>
                <a:ea typeface="Calibri"/>
                <a:cs typeface="Calibri"/>
                <a:sym typeface="Calibri"/>
              </a:rPr>
              <a:t> </a:t>
            </a:r>
            <a:r>
              <a:rPr b="0" i="0" lang="en-US" sz="1700" u="none" cap="none" strike="noStrike">
                <a:solidFill>
                  <a:srgbClr val="FFFFFF"/>
                </a:solidFill>
                <a:latin typeface="Calibri"/>
                <a:ea typeface="Calibri"/>
                <a:cs typeface="Calibri"/>
                <a:sym typeface="Calibri"/>
              </a:rPr>
              <a:t>improve</a:t>
            </a:r>
            <a:r>
              <a:rPr lang="en-US" sz="1700">
                <a:solidFill>
                  <a:srgbClr val="FFFFFF"/>
                </a:solidFill>
                <a:latin typeface="Calibri"/>
                <a:ea typeface="Calibri"/>
                <a:cs typeface="Calibri"/>
                <a:sym typeface="Calibri"/>
              </a:rPr>
              <a:t>d</a:t>
            </a:r>
            <a:r>
              <a:rPr b="0" i="0" lang="en-US" sz="1700" u="none" cap="none" strike="noStrike">
                <a:solidFill>
                  <a:srgbClr val="FFFFFF"/>
                </a:solidFill>
                <a:latin typeface="Calibri"/>
                <a:ea typeface="Calibri"/>
                <a:cs typeface="Calibri"/>
                <a:sym typeface="Calibri"/>
              </a:rPr>
              <a:t> (</a:t>
            </a:r>
            <a:r>
              <a:rPr b="1" lang="en-US" sz="1700">
                <a:solidFill>
                  <a:schemeClr val="lt1"/>
                </a:solidFill>
                <a:latin typeface="Calibri"/>
                <a:ea typeface="Calibri"/>
                <a:cs typeface="Calibri"/>
                <a:sym typeface="Calibri"/>
              </a:rPr>
              <a:t>+10.3%) </a:t>
            </a:r>
            <a:r>
              <a:rPr b="0" i="0" lang="en-US" sz="1700" u="none" cap="none" strike="noStrike">
                <a:solidFill>
                  <a:srgbClr val="FFFFFF"/>
                </a:solidFill>
                <a:latin typeface="Calibri"/>
                <a:ea typeface="Calibri"/>
                <a:cs typeface="Calibri"/>
                <a:sym typeface="Calibri"/>
              </a:rPr>
              <a:t>since 2000</a:t>
            </a:r>
            <a:endParaRPr b="0" i="0" sz="1700" u="none" cap="none" strike="noStrike">
              <a:solidFill>
                <a:schemeClr val="dk1"/>
              </a:solidFill>
              <a:latin typeface="Calibri"/>
              <a:ea typeface="Calibri"/>
              <a:cs typeface="Calibri"/>
              <a:sym typeface="Calibri"/>
            </a:endParaRPr>
          </a:p>
          <a:p>
            <a:pPr indent="-336550" lvl="0" marL="457200" marR="0" rtl="0" algn="l">
              <a:lnSpc>
                <a:spcPct val="108000"/>
              </a:lnSpc>
              <a:spcBef>
                <a:spcPts val="0"/>
              </a:spcBef>
              <a:spcAft>
                <a:spcPts val="0"/>
              </a:spcAft>
              <a:buClr>
                <a:schemeClr val="lt1"/>
              </a:buClr>
              <a:buSzPts val="1700"/>
              <a:buFont typeface="Calibri"/>
              <a:buChar char="●"/>
            </a:pPr>
            <a:r>
              <a:rPr lang="en-US" sz="1700">
                <a:solidFill>
                  <a:schemeClr val="lt1"/>
                </a:solidFill>
                <a:latin typeface="Calibri"/>
                <a:ea typeface="Calibri"/>
                <a:cs typeface="Calibri"/>
                <a:sym typeface="Calibri"/>
              </a:rPr>
              <a:t>However,</a:t>
            </a:r>
            <a:r>
              <a:rPr b="0" i="0" lang="en-US" sz="1700" u="none" cap="none" strike="noStrike">
                <a:solidFill>
                  <a:schemeClr val="lt1"/>
                </a:solidFill>
                <a:latin typeface="Calibri"/>
                <a:ea typeface="Calibri"/>
                <a:cs typeface="Calibri"/>
                <a:sym typeface="Calibri"/>
              </a:rPr>
              <a:t> trends </a:t>
            </a:r>
            <a:r>
              <a:rPr lang="en-US" sz="1700">
                <a:solidFill>
                  <a:schemeClr val="lt1"/>
                </a:solidFill>
                <a:latin typeface="Calibri"/>
                <a:ea typeface="Calibri"/>
                <a:cs typeface="Calibri"/>
                <a:sym typeface="Calibri"/>
              </a:rPr>
              <a:t>differ</a:t>
            </a:r>
            <a:r>
              <a:rPr b="0" i="0" lang="en-US" sz="1700" u="none" cap="none" strike="noStrike">
                <a:solidFill>
                  <a:schemeClr val="lt1"/>
                </a:solidFill>
                <a:latin typeface="Calibri"/>
                <a:ea typeface="Calibri"/>
                <a:cs typeface="Calibri"/>
                <a:sym typeface="Calibri"/>
              </a:rPr>
              <a:t> by bioregion:</a:t>
            </a:r>
            <a:endParaRPr b="0" i="0" sz="1700" u="none" cap="none" strike="noStrike">
              <a:solidFill>
                <a:schemeClr val="lt1"/>
              </a:solidFill>
              <a:latin typeface="Calibri"/>
              <a:ea typeface="Calibri"/>
              <a:cs typeface="Calibri"/>
              <a:sym typeface="Calibri"/>
            </a:endParaRPr>
          </a:p>
          <a:p>
            <a:pPr indent="-336550" lvl="1" marL="914400" marR="0" rtl="0" algn="l">
              <a:lnSpc>
                <a:spcPct val="108000"/>
              </a:lnSpc>
              <a:spcBef>
                <a:spcPts val="0"/>
              </a:spcBef>
              <a:spcAft>
                <a:spcPts val="0"/>
              </a:spcAft>
              <a:buClr>
                <a:schemeClr val="lt1"/>
              </a:buClr>
              <a:buSzPts val="1700"/>
              <a:buFont typeface="Calibri"/>
              <a:buChar char="○"/>
            </a:pPr>
            <a:r>
              <a:rPr b="0" i="0" lang="en-US" sz="1700" u="none" cap="none" strike="noStrike">
                <a:solidFill>
                  <a:schemeClr val="lt1"/>
                </a:solidFill>
                <a:latin typeface="Calibri"/>
                <a:ea typeface="Calibri"/>
                <a:cs typeface="Calibri"/>
                <a:sym typeface="Calibri"/>
              </a:rPr>
              <a:t>Coastal Plain </a:t>
            </a:r>
            <a:r>
              <a:rPr lang="en-US" sz="1700">
                <a:solidFill>
                  <a:schemeClr val="lt1"/>
                </a:solidFill>
                <a:latin typeface="Calibri"/>
                <a:ea typeface="Calibri"/>
                <a:cs typeface="Calibri"/>
                <a:sym typeface="Calibri"/>
              </a:rPr>
              <a:t>has</a:t>
            </a:r>
            <a:r>
              <a:rPr b="0" i="0" lang="en-US" sz="1700" u="none" cap="none" strike="noStrike">
                <a:solidFill>
                  <a:schemeClr val="lt1"/>
                </a:solidFill>
                <a:latin typeface="Calibri"/>
                <a:ea typeface="Calibri"/>
                <a:cs typeface="Calibri"/>
                <a:sym typeface="Calibri"/>
              </a:rPr>
              <a:t> declin</a:t>
            </a:r>
            <a:r>
              <a:rPr lang="en-US" sz="1700">
                <a:solidFill>
                  <a:schemeClr val="lt1"/>
                </a:solidFill>
                <a:latin typeface="Calibri"/>
                <a:ea typeface="Calibri"/>
                <a:cs typeface="Calibri"/>
                <a:sym typeface="Calibri"/>
              </a:rPr>
              <a:t>ed</a:t>
            </a:r>
            <a:r>
              <a:rPr b="0" i="0" lang="en-US" sz="1700" u="none" cap="none" strike="noStrike">
                <a:solidFill>
                  <a:schemeClr val="lt1"/>
                </a:solidFill>
                <a:latin typeface="Calibri"/>
                <a:ea typeface="Calibri"/>
                <a:cs typeface="Calibri"/>
                <a:sym typeface="Calibri"/>
              </a:rPr>
              <a:t> </a:t>
            </a:r>
            <a:r>
              <a:rPr b="1" lang="en-US" sz="1700">
                <a:solidFill>
                  <a:schemeClr val="lt1"/>
                </a:solidFill>
                <a:latin typeface="Calibri"/>
                <a:ea typeface="Calibri"/>
                <a:cs typeface="Calibri"/>
                <a:sym typeface="Calibri"/>
              </a:rPr>
              <a:t>-10%</a:t>
            </a:r>
            <a:endParaRPr i="0" sz="1700" u="none" cap="none" strike="noStrike">
              <a:solidFill>
                <a:schemeClr val="lt1"/>
              </a:solidFill>
              <a:latin typeface="Calibri"/>
              <a:ea typeface="Calibri"/>
              <a:cs typeface="Calibri"/>
              <a:sym typeface="Calibri"/>
            </a:endParaRPr>
          </a:p>
        </p:txBody>
      </p:sp>
      <p:grpSp>
        <p:nvGrpSpPr>
          <p:cNvPr id="73" name="Google Shape;73;p5"/>
          <p:cNvGrpSpPr/>
          <p:nvPr/>
        </p:nvGrpSpPr>
        <p:grpSpPr>
          <a:xfrm>
            <a:off x="4985745" y="1108250"/>
            <a:ext cx="4089822" cy="2187076"/>
            <a:chOff x="5112786" y="1107097"/>
            <a:chExt cx="3962621" cy="2096105"/>
          </a:xfrm>
        </p:grpSpPr>
        <p:sp>
          <p:nvSpPr>
            <p:cNvPr id="74" name="Google Shape;74;p5"/>
            <p:cNvSpPr/>
            <p:nvPr/>
          </p:nvSpPr>
          <p:spPr>
            <a:xfrm>
              <a:off x="5115408" y="1107097"/>
              <a:ext cx="3960000" cy="2096100"/>
            </a:xfrm>
            <a:prstGeom prst="rect">
              <a:avLst/>
            </a:prstGeom>
            <a:solidFill>
              <a:srgbClr val="22504C"/>
            </a:solidFill>
            <a:ln>
              <a:noFill/>
            </a:ln>
            <a:effectLst>
              <a:outerShdw blurRad="72339" rotWithShape="0" algn="bl" dir="8100000" dist="31003">
                <a:srgbClr val="000000">
                  <a:alpha val="21960"/>
                </a:srgbClr>
              </a:outerShdw>
            </a:effectLst>
          </p:spPr>
          <p:txBody>
            <a:bodyPr anchorCtr="0" anchor="ctr" bIns="74400" lIns="74400" spcFirstLastPara="1" rIns="74400" wrap="square" tIns="744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75" name="Google Shape;75;p5"/>
            <p:cNvSpPr/>
            <p:nvPr/>
          </p:nvSpPr>
          <p:spPr>
            <a:xfrm>
              <a:off x="5112786" y="1107102"/>
              <a:ext cx="56700" cy="2096100"/>
            </a:xfrm>
            <a:prstGeom prst="rect">
              <a:avLst/>
            </a:prstGeom>
            <a:solidFill>
              <a:srgbClr val="D4806F"/>
            </a:solidFill>
            <a:ln>
              <a:noFill/>
            </a:ln>
          </p:spPr>
          <p:txBody>
            <a:bodyPr anchorCtr="0" anchor="ctr" bIns="74400" lIns="74400" spcFirstLastPara="1" rIns="74400" wrap="square" tIns="744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76" name="Google Shape;76;p5"/>
            <p:cNvSpPr/>
            <p:nvPr/>
          </p:nvSpPr>
          <p:spPr>
            <a:xfrm>
              <a:off x="5279563" y="1190717"/>
              <a:ext cx="3586200" cy="429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302"/>
                <a:buFont typeface="Georgia"/>
                <a:buNone/>
              </a:pPr>
              <a:r>
                <a:rPr b="1" i="0" lang="en-US" sz="2000" u="none" cap="none" strike="noStrike">
                  <a:solidFill>
                    <a:srgbClr val="D4806F"/>
                  </a:solidFill>
                  <a:latin typeface="Georgia"/>
                  <a:ea typeface="Georgia"/>
                  <a:cs typeface="Georgia"/>
                  <a:sym typeface="Georgia"/>
                </a:rPr>
                <a:t>What practices target vs. deliver?</a:t>
              </a:r>
              <a:endParaRPr b="0" i="0" sz="2000" u="none" cap="none" strike="noStrike">
                <a:solidFill>
                  <a:schemeClr val="dk1"/>
                </a:solidFill>
                <a:latin typeface="Calibri"/>
                <a:ea typeface="Calibri"/>
                <a:cs typeface="Calibri"/>
                <a:sym typeface="Calibri"/>
              </a:endParaRPr>
            </a:p>
          </p:txBody>
        </p:sp>
        <p:sp>
          <p:nvSpPr>
            <p:cNvPr id="77" name="Google Shape;77;p5"/>
            <p:cNvSpPr/>
            <p:nvPr/>
          </p:nvSpPr>
          <p:spPr>
            <a:xfrm>
              <a:off x="5257278" y="2016383"/>
              <a:ext cx="3755400" cy="1125600"/>
            </a:xfrm>
            <a:prstGeom prst="rect">
              <a:avLst/>
            </a:prstGeom>
            <a:noFill/>
            <a:ln>
              <a:noFill/>
            </a:ln>
          </p:spPr>
          <p:txBody>
            <a:bodyPr anchorCtr="0" anchor="ctr" bIns="0" lIns="0" spcFirstLastPara="1" rIns="0" wrap="square" tIns="0">
              <a:noAutofit/>
            </a:bodyPr>
            <a:lstStyle/>
            <a:p>
              <a:pPr indent="0" lvl="0" marL="0" marR="0" rtl="0" algn="l">
                <a:lnSpc>
                  <a:spcPct val="108000"/>
                </a:lnSpc>
                <a:spcBef>
                  <a:spcPts val="0"/>
                </a:spcBef>
                <a:spcAft>
                  <a:spcPts val="0"/>
                </a:spcAft>
                <a:buClr>
                  <a:srgbClr val="000000"/>
                </a:buClr>
                <a:buSzPts val="1700"/>
                <a:buFont typeface="Arial"/>
                <a:buNone/>
              </a:pPr>
              <a:r>
                <a:rPr b="0" i="0" lang="en-US" sz="1700" u="none" cap="none" strike="noStrike">
                  <a:solidFill>
                    <a:srgbClr val="FFFFFF"/>
                  </a:solidFill>
                  <a:latin typeface="Calibri"/>
                  <a:ea typeface="Calibri"/>
                  <a:cs typeface="Calibri"/>
                  <a:sym typeface="Calibri"/>
                </a:rPr>
                <a:t>Most management practices target </a:t>
              </a:r>
              <a:r>
                <a:rPr lang="en-US" sz="1700">
                  <a:solidFill>
                    <a:srgbClr val="FFFFFF"/>
                  </a:solidFill>
                  <a:latin typeface="Calibri"/>
                  <a:ea typeface="Calibri"/>
                  <a:cs typeface="Calibri"/>
                  <a:sym typeface="Calibri"/>
                </a:rPr>
                <a:t>reductions</a:t>
              </a:r>
              <a:r>
                <a:rPr b="0" i="0" lang="en-US" sz="1700" u="none" cap="none" strike="noStrike">
                  <a:solidFill>
                    <a:srgbClr val="FFFFFF"/>
                  </a:solidFill>
                  <a:latin typeface="Calibri"/>
                  <a:ea typeface="Calibri"/>
                  <a:cs typeface="Calibri"/>
                  <a:sym typeface="Calibri"/>
                </a:rPr>
                <a:t> </a:t>
              </a:r>
              <a:r>
                <a:rPr lang="en-US" sz="1700">
                  <a:solidFill>
                    <a:srgbClr val="FFFFFF"/>
                  </a:solidFill>
                  <a:latin typeface="Calibri"/>
                  <a:ea typeface="Calibri"/>
                  <a:cs typeface="Calibri"/>
                  <a:sym typeface="Calibri"/>
                </a:rPr>
                <a:t>nitrogen</a:t>
              </a:r>
              <a:r>
                <a:rPr b="0" i="0" lang="en-US" sz="1700" u="none" cap="none" strike="noStrike">
                  <a:solidFill>
                    <a:srgbClr val="FFFFFF"/>
                  </a:solidFill>
                  <a:latin typeface="Calibri"/>
                  <a:ea typeface="Calibri"/>
                  <a:cs typeface="Calibri"/>
                  <a:sym typeface="Calibri"/>
                </a:rPr>
                <a:t>, </a:t>
              </a:r>
              <a:r>
                <a:rPr lang="en-US" sz="1700">
                  <a:solidFill>
                    <a:srgbClr val="FFFFFF"/>
                  </a:solidFill>
                  <a:latin typeface="Calibri"/>
                  <a:ea typeface="Calibri"/>
                  <a:cs typeface="Calibri"/>
                  <a:sym typeface="Calibri"/>
                </a:rPr>
                <a:t>phosphorous</a:t>
              </a:r>
              <a:r>
                <a:rPr b="0" i="0" lang="en-US" sz="1700" u="none" cap="none" strike="noStrike">
                  <a:solidFill>
                    <a:srgbClr val="FFFFFF"/>
                  </a:solidFill>
                  <a:latin typeface="Calibri"/>
                  <a:ea typeface="Calibri"/>
                  <a:cs typeface="Calibri"/>
                  <a:sym typeface="Calibri"/>
                </a:rPr>
                <a:t> &amp; sediment loads to the Bay </a:t>
              </a:r>
              <a:endParaRPr b="0" i="0" sz="1700" u="none" cap="none" strike="noStrike">
                <a:solidFill>
                  <a:schemeClr val="dk1"/>
                </a:solidFill>
                <a:latin typeface="Calibri"/>
                <a:ea typeface="Calibri"/>
                <a:cs typeface="Calibri"/>
                <a:sym typeface="Calibri"/>
              </a:endParaRPr>
            </a:p>
            <a:p>
              <a:pPr indent="-336550" lvl="0" marL="457200" marR="0" rtl="0" algn="l">
                <a:lnSpc>
                  <a:spcPct val="108000"/>
                </a:lnSpc>
                <a:spcBef>
                  <a:spcPts val="434"/>
                </a:spcBef>
                <a:spcAft>
                  <a:spcPts val="0"/>
                </a:spcAft>
                <a:buClr>
                  <a:srgbClr val="FFFFFF"/>
                </a:buClr>
                <a:buSzPts val="1700"/>
                <a:buFont typeface="Calibri"/>
                <a:buChar char="●"/>
              </a:pPr>
              <a:r>
                <a:rPr lang="en-US" sz="1700">
                  <a:solidFill>
                    <a:srgbClr val="FFFFFF"/>
                  </a:solidFill>
                  <a:latin typeface="Calibri"/>
                  <a:ea typeface="Calibri"/>
                  <a:cs typeface="Calibri"/>
                  <a:sym typeface="Calibri"/>
                </a:rPr>
                <a:t>However, in</a:t>
              </a:r>
              <a:r>
                <a:rPr lang="en-US" sz="1700" u="none" cap="none" strike="noStrike">
                  <a:solidFill>
                    <a:srgbClr val="FFFFFF"/>
                  </a:solidFill>
                  <a:latin typeface="Calibri"/>
                  <a:ea typeface="Calibri"/>
                  <a:cs typeface="Calibri"/>
                  <a:sym typeface="Calibri"/>
                </a:rPr>
                <a:t> water quality monitoring, only nitrogen is reliably declining</a:t>
              </a:r>
              <a:endParaRPr sz="1700" u="none" cap="none" strike="noStrike">
                <a:solidFill>
                  <a:srgbClr val="FFFFFF"/>
                </a:solidFill>
                <a:latin typeface="Calibri"/>
                <a:ea typeface="Calibri"/>
                <a:cs typeface="Calibri"/>
                <a:sym typeface="Calibri"/>
              </a:endParaRPr>
            </a:p>
            <a:p>
              <a:pPr indent="0" lvl="0" marL="0" marR="0" rtl="0" algn="l">
                <a:lnSpc>
                  <a:spcPct val="108000"/>
                </a:lnSpc>
                <a:spcBef>
                  <a:spcPts val="434"/>
                </a:spcBef>
                <a:spcAft>
                  <a:spcPts val="0"/>
                </a:spcAft>
                <a:buClr>
                  <a:srgbClr val="FFFFFF"/>
                </a:buClr>
                <a:buSzPts val="1085"/>
                <a:buFont typeface="Calibri"/>
                <a:buNone/>
              </a:pPr>
              <a:r>
                <a:t/>
              </a:r>
              <a:endParaRPr b="0" i="0" sz="1700" u="none" cap="none" strike="noStrike">
                <a:solidFill>
                  <a:srgbClr val="D0E8DF"/>
                </a:solidFill>
                <a:latin typeface="Calibri"/>
                <a:ea typeface="Calibri"/>
                <a:cs typeface="Calibri"/>
                <a:sym typeface="Calibri"/>
              </a:endParaRPr>
            </a:p>
          </p:txBody>
        </p:sp>
      </p:grpSp>
      <p:grpSp>
        <p:nvGrpSpPr>
          <p:cNvPr id="78" name="Google Shape;78;p5"/>
          <p:cNvGrpSpPr/>
          <p:nvPr/>
        </p:nvGrpSpPr>
        <p:grpSpPr>
          <a:xfrm>
            <a:off x="2307297" y="3725142"/>
            <a:ext cx="6582325" cy="732633"/>
            <a:chOff x="1106725" y="3482700"/>
            <a:chExt cx="6582325" cy="1117500"/>
          </a:xfrm>
        </p:grpSpPr>
        <p:sp>
          <p:nvSpPr>
            <p:cNvPr id="79" name="Google Shape;79;p5"/>
            <p:cNvSpPr/>
            <p:nvPr/>
          </p:nvSpPr>
          <p:spPr>
            <a:xfrm>
              <a:off x="1106725" y="3558750"/>
              <a:ext cx="6582300" cy="965400"/>
            </a:xfrm>
            <a:prstGeom prst="rect">
              <a:avLst/>
            </a:prstGeom>
            <a:solidFill>
              <a:srgbClr val="143230"/>
            </a:solidFill>
            <a:ln>
              <a:noFill/>
            </a:ln>
            <a:effectLst>
              <a:outerShdw blurRad="72339" rotWithShape="0" algn="bl" dir="8100000" dist="31003">
                <a:srgbClr val="000000">
                  <a:alpha val="21960"/>
                </a:srgbClr>
              </a:outerShdw>
            </a:effectLst>
          </p:spPr>
          <p:txBody>
            <a:bodyPr anchorCtr="0" anchor="ctr" bIns="74400" lIns="74400" spcFirstLastPara="1" rIns="74400" wrap="square" tIns="744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80" name="Google Shape;80;p5"/>
            <p:cNvSpPr/>
            <p:nvPr/>
          </p:nvSpPr>
          <p:spPr>
            <a:xfrm>
              <a:off x="1106750" y="3482700"/>
              <a:ext cx="6582300" cy="1117500"/>
            </a:xfrm>
            <a:prstGeom prst="rect">
              <a:avLst/>
            </a:prstGeom>
            <a:noFill/>
            <a:ln>
              <a:noFill/>
            </a:ln>
          </p:spPr>
          <p:txBody>
            <a:bodyPr anchorCtr="0" anchor="ctr" bIns="0" lIns="0" spcFirstLastPara="1" rIns="0" wrap="square" tIns="0">
              <a:noAutofit/>
            </a:bodyPr>
            <a:lstStyle/>
            <a:p>
              <a:pPr indent="0" lvl="0" marL="0" rtl="0" algn="ctr">
                <a:lnSpc>
                  <a:spcPct val="105000"/>
                </a:lnSpc>
                <a:spcBef>
                  <a:spcPts val="0"/>
                </a:spcBef>
                <a:spcAft>
                  <a:spcPts val="0"/>
                </a:spcAft>
                <a:buClr>
                  <a:schemeClr val="lt1"/>
                </a:buClr>
                <a:buSzPts val="1519"/>
                <a:buFont typeface="Georgia"/>
                <a:buNone/>
              </a:pPr>
              <a:r>
                <a:rPr lang="en-US" sz="1600">
                  <a:solidFill>
                    <a:srgbClr val="F5EDE3"/>
                  </a:solidFill>
                  <a:latin typeface="Georgia"/>
                  <a:ea typeface="Georgia"/>
                  <a:cs typeface="Georgia"/>
                  <a:sym typeface="Georgia"/>
                </a:rPr>
                <a:t>Which practices improve condition, where and can standard biomonitoring detect it?</a:t>
              </a:r>
              <a:endParaRPr i="0" sz="1819" u="none" cap="none" strike="noStrike">
                <a:solidFill>
                  <a:srgbClr val="F5EDE3"/>
                </a:solidFill>
                <a:latin typeface="Calibri"/>
                <a:ea typeface="Calibri"/>
                <a:cs typeface="Calibri"/>
                <a:sym typeface="Calibri"/>
              </a:endParaRPr>
            </a:p>
          </p:txBody>
        </p:sp>
      </p:grpSp>
      <p:sp>
        <p:nvSpPr>
          <p:cNvPr id="81" name="Google Shape;81;p5"/>
          <p:cNvSpPr/>
          <p:nvPr/>
        </p:nvSpPr>
        <p:spPr>
          <a:xfrm>
            <a:off x="254372" y="3917751"/>
            <a:ext cx="1926900" cy="347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7C2C2"/>
              </a:buClr>
              <a:buSzPts val="1250"/>
              <a:buFont typeface="Calibri"/>
              <a:buNone/>
            </a:pPr>
            <a:r>
              <a:rPr b="1" i="1" lang="en-US" sz="2000" u="none" cap="none" strike="noStrike">
                <a:solidFill>
                  <a:srgbClr val="C05E4D"/>
                </a:solidFill>
                <a:latin typeface="Calibri"/>
                <a:ea typeface="Calibri"/>
                <a:cs typeface="Calibri"/>
                <a:sym typeface="Calibri"/>
              </a:rPr>
              <a:t>The literature gap</a:t>
            </a:r>
            <a:endParaRPr b="1" i="0" sz="2000" u="none" cap="none" strike="noStrike">
              <a:solidFill>
                <a:srgbClr val="C05E4D"/>
              </a:solidFill>
              <a:latin typeface="Calibri"/>
              <a:ea typeface="Calibri"/>
              <a:cs typeface="Calibri"/>
              <a:sym typeface="Calibri"/>
            </a:endParaRPr>
          </a:p>
        </p:txBody>
      </p:sp>
      <p:grpSp>
        <p:nvGrpSpPr>
          <p:cNvPr id="82" name="Google Shape;82;p5"/>
          <p:cNvGrpSpPr/>
          <p:nvPr/>
        </p:nvGrpSpPr>
        <p:grpSpPr>
          <a:xfrm>
            <a:off x="78634" y="4887597"/>
            <a:ext cx="8965838" cy="292500"/>
            <a:chOff x="25625" y="4887597"/>
            <a:chExt cx="8965838" cy="292500"/>
          </a:xfrm>
        </p:grpSpPr>
        <p:sp>
          <p:nvSpPr>
            <p:cNvPr id="83" name="Google Shape;83;p5"/>
            <p:cNvSpPr/>
            <p:nvPr/>
          </p:nvSpPr>
          <p:spPr>
            <a:xfrm>
              <a:off x="25625" y="4887597"/>
              <a:ext cx="7846800" cy="292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[3] Buchanan et al. 2025 · [10] Zhang et al. 2025</a:t>
              </a:r>
              <a:endParaRPr i="1">
                <a:solidFill>
                  <a:srgbClr val="A7C2C2"/>
                </a:solidFill>
                <a:latin typeface="Calibri"/>
                <a:ea typeface="Calibri"/>
                <a:cs typeface="Calibri"/>
                <a:sym typeface="Calibri"/>
              </a:endParaRPr>
            </a:p>
          </p:txBody>
        </p:sp>
        <p:sp>
          <p:nvSpPr>
            <p:cNvPr id="84" name="Google Shape;84;p5"/>
            <p:cNvSpPr/>
            <p:nvPr/>
          </p:nvSpPr>
          <p:spPr>
            <a:xfrm>
              <a:off x="8236963"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2</a:t>
              </a:r>
              <a:r>
                <a:rPr b="1" i="0" lang="en-US" u="none" cap="none" strike="noStrike">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grpSp>
      <p:sp>
        <p:nvSpPr>
          <p:cNvPr id="85" name="Google Shape;85;p5"/>
          <p:cNvSpPr txBox="1"/>
          <p:nvPr/>
        </p:nvSpPr>
        <p:spPr>
          <a:xfrm>
            <a:off x="8383040" y="2803414"/>
            <a:ext cx="425400" cy="384900"/>
          </a:xfrm>
          <a:prstGeom prst="rect">
            <a:avLst/>
          </a:prstGeom>
          <a:noFill/>
          <a:ln>
            <a:noFill/>
          </a:ln>
        </p:spPr>
        <p:txBody>
          <a:bodyPr anchorCtr="0" anchor="t" bIns="91425" lIns="91425" spcFirstLastPara="1" rIns="91425" wrap="square" tIns="91425">
            <a:spAutoFit/>
          </a:bodyPr>
          <a:lstStyle/>
          <a:p>
            <a:pPr indent="0" lvl="0" marL="0" rtl="0" algn="l">
              <a:lnSpc>
                <a:spcPct val="108000"/>
              </a:lnSpc>
              <a:spcBef>
                <a:spcPts val="434"/>
              </a:spcBef>
              <a:spcAft>
                <a:spcPts val="0"/>
              </a:spcAft>
              <a:buNone/>
            </a:pPr>
            <a:r>
              <a:rPr lang="en-US" sz="1300">
                <a:solidFill>
                  <a:schemeClr val="lt1"/>
                </a:solidFill>
                <a:latin typeface="Calibri"/>
                <a:ea typeface="Calibri"/>
                <a:cs typeface="Calibri"/>
                <a:sym typeface="Calibri"/>
              </a:rPr>
              <a:t>10</a:t>
            </a:r>
            <a:endParaRPr sz="1000"/>
          </a:p>
        </p:txBody>
      </p:sp>
      <p:sp>
        <p:nvSpPr>
          <p:cNvPr id="86" name="Google Shape;86;p5"/>
          <p:cNvSpPr txBox="1"/>
          <p:nvPr/>
        </p:nvSpPr>
        <p:spPr>
          <a:xfrm>
            <a:off x="3716285" y="2637250"/>
            <a:ext cx="425400" cy="384900"/>
          </a:xfrm>
          <a:prstGeom prst="rect">
            <a:avLst/>
          </a:prstGeom>
          <a:noFill/>
          <a:ln>
            <a:noFill/>
          </a:ln>
        </p:spPr>
        <p:txBody>
          <a:bodyPr anchorCtr="0" anchor="t" bIns="91425" lIns="91425" spcFirstLastPara="1" rIns="91425" wrap="square" tIns="91425">
            <a:spAutoFit/>
          </a:bodyPr>
          <a:lstStyle/>
          <a:p>
            <a:pPr indent="0" lvl="0" marL="0" rtl="0" algn="l">
              <a:lnSpc>
                <a:spcPct val="108000"/>
              </a:lnSpc>
              <a:spcBef>
                <a:spcPts val="434"/>
              </a:spcBef>
              <a:spcAft>
                <a:spcPts val="0"/>
              </a:spcAft>
              <a:buNone/>
            </a:pPr>
            <a:r>
              <a:rPr lang="en-US" sz="1300">
                <a:solidFill>
                  <a:schemeClr val="lt1"/>
                </a:solidFill>
                <a:latin typeface="Calibri"/>
                <a:ea typeface="Calibri"/>
                <a:cs typeface="Calibri"/>
                <a:sym typeface="Calibri"/>
              </a:rPr>
              <a:t>3</a:t>
            </a:r>
            <a:endParaRPr sz="1000"/>
          </a:p>
        </p:txBody>
      </p:sp>
      <p:sp>
        <p:nvSpPr>
          <p:cNvPr id="87" name="Google Shape;87;p5"/>
          <p:cNvSpPr txBox="1"/>
          <p:nvPr/>
        </p:nvSpPr>
        <p:spPr>
          <a:xfrm>
            <a:off x="1893526" y="2100364"/>
            <a:ext cx="425400" cy="384900"/>
          </a:xfrm>
          <a:prstGeom prst="rect">
            <a:avLst/>
          </a:prstGeom>
          <a:noFill/>
          <a:ln>
            <a:noFill/>
          </a:ln>
        </p:spPr>
        <p:txBody>
          <a:bodyPr anchorCtr="0" anchor="t" bIns="91425" lIns="91425" spcFirstLastPara="1" rIns="91425" wrap="square" tIns="91425">
            <a:spAutoFit/>
          </a:bodyPr>
          <a:lstStyle/>
          <a:p>
            <a:pPr indent="0" lvl="0" marL="0" rtl="0" algn="l">
              <a:lnSpc>
                <a:spcPct val="108000"/>
              </a:lnSpc>
              <a:spcBef>
                <a:spcPts val="434"/>
              </a:spcBef>
              <a:spcAft>
                <a:spcPts val="0"/>
              </a:spcAft>
              <a:buNone/>
            </a:pPr>
            <a:r>
              <a:rPr lang="en-US" sz="1300">
                <a:solidFill>
                  <a:schemeClr val="lt1"/>
                </a:solidFill>
                <a:latin typeface="Calibri"/>
                <a:ea typeface="Calibri"/>
                <a:cs typeface="Calibri"/>
                <a:sym typeface="Calibri"/>
              </a:rPr>
              <a:t>3</a:t>
            </a:r>
            <a:endParaRPr sz="1000"/>
          </a:p>
        </p:txBody>
      </p:sp>
      <p:sp>
        <p:nvSpPr>
          <p:cNvPr id="88" name="Google Shape;88;p5"/>
          <p:cNvSpPr txBox="1"/>
          <p:nvPr/>
        </p:nvSpPr>
        <p:spPr>
          <a:xfrm>
            <a:off x="4507631" y="1563505"/>
            <a:ext cx="425400" cy="384900"/>
          </a:xfrm>
          <a:prstGeom prst="rect">
            <a:avLst/>
          </a:prstGeom>
          <a:noFill/>
          <a:ln>
            <a:noFill/>
          </a:ln>
        </p:spPr>
        <p:txBody>
          <a:bodyPr anchorCtr="0" anchor="t" bIns="91425" lIns="91425" spcFirstLastPara="1" rIns="91425" wrap="square" tIns="91425">
            <a:spAutoFit/>
          </a:bodyPr>
          <a:lstStyle/>
          <a:p>
            <a:pPr indent="0" lvl="0" marL="0" rtl="0" algn="l">
              <a:lnSpc>
                <a:spcPct val="108000"/>
              </a:lnSpc>
              <a:spcBef>
                <a:spcPts val="434"/>
              </a:spcBef>
              <a:spcAft>
                <a:spcPts val="0"/>
              </a:spcAft>
              <a:buNone/>
            </a:pPr>
            <a:r>
              <a:rPr lang="en-US" sz="1300">
                <a:solidFill>
                  <a:schemeClr val="lt1"/>
                </a:solidFill>
                <a:latin typeface="Calibri"/>
                <a:ea typeface="Calibri"/>
                <a:cs typeface="Calibri"/>
                <a:sym typeface="Calibri"/>
              </a:rPr>
              <a:t>3</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93" name="Shape 93"/>
        <p:cNvGrpSpPr/>
        <p:nvPr/>
      </p:nvGrpSpPr>
      <p:grpSpPr>
        <a:xfrm>
          <a:off x="0" y="0"/>
          <a:ext cx="0" cy="0"/>
          <a:chOff x="0" y="0"/>
          <a:chExt cx="0" cy="0"/>
        </a:xfrm>
      </p:grpSpPr>
      <p:sp>
        <p:nvSpPr>
          <p:cNvPr id="94" name="Google Shape;94;p6"/>
          <p:cNvSpPr/>
          <p:nvPr/>
        </p:nvSpPr>
        <p:spPr>
          <a:xfrm>
            <a:off x="425200" y="65827"/>
            <a:ext cx="8291400" cy="7914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rgbClr val="FFFFFF"/>
              </a:buClr>
              <a:buSzPts val="2300"/>
              <a:buFont typeface="Georgia"/>
              <a:buNone/>
            </a:pPr>
            <a:r>
              <a:rPr b="1" i="0" lang="en-US" sz="2800" u="none" cap="none" strike="noStrike">
                <a:solidFill>
                  <a:srgbClr val="FFFFFF"/>
                </a:solidFill>
                <a:latin typeface="Georgia"/>
                <a:ea typeface="Georgia"/>
                <a:cs typeface="Georgia"/>
                <a:sym typeface="Georgia"/>
              </a:rPr>
              <a:t>From load reductions to biological response: </a:t>
            </a:r>
            <a:r>
              <a:rPr b="1" lang="en-US" sz="2800">
                <a:solidFill>
                  <a:srgbClr val="FFFFFF"/>
                </a:solidFill>
                <a:latin typeface="Georgia"/>
                <a:ea typeface="Georgia"/>
                <a:cs typeface="Georgia"/>
                <a:sym typeface="Georgia"/>
              </a:rPr>
              <a:t>three</a:t>
            </a:r>
            <a:r>
              <a:rPr b="1" i="0" lang="en-US" sz="2800" u="none" cap="none" strike="noStrike">
                <a:solidFill>
                  <a:srgbClr val="FFFFFF"/>
                </a:solidFill>
                <a:latin typeface="Georgia"/>
                <a:ea typeface="Georgia"/>
                <a:cs typeface="Georgia"/>
                <a:sym typeface="Georgia"/>
              </a:rPr>
              <a:t> gaps</a:t>
            </a:r>
            <a:endParaRPr b="0" i="0" sz="2800" u="none" cap="none" strike="noStrike">
              <a:solidFill>
                <a:schemeClr val="dk1"/>
              </a:solidFill>
              <a:latin typeface="Calibri"/>
              <a:ea typeface="Calibri"/>
              <a:cs typeface="Calibri"/>
              <a:sym typeface="Calibri"/>
            </a:endParaRPr>
          </a:p>
        </p:txBody>
      </p:sp>
      <p:grpSp>
        <p:nvGrpSpPr>
          <p:cNvPr id="95" name="Google Shape;95;p6"/>
          <p:cNvGrpSpPr/>
          <p:nvPr/>
        </p:nvGrpSpPr>
        <p:grpSpPr>
          <a:xfrm>
            <a:off x="4003595" y="1071659"/>
            <a:ext cx="2543125" cy="1235880"/>
            <a:chOff x="425192" y="1063001"/>
            <a:chExt cx="2543125" cy="1361401"/>
          </a:xfrm>
        </p:grpSpPr>
        <p:sp>
          <p:nvSpPr>
            <p:cNvPr id="96" name="Google Shape;96;p6"/>
            <p:cNvSpPr/>
            <p:nvPr/>
          </p:nvSpPr>
          <p:spPr>
            <a:xfrm>
              <a:off x="425192" y="1063002"/>
              <a:ext cx="2543100" cy="13614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6"/>
            <p:cNvSpPr/>
            <p:nvPr/>
          </p:nvSpPr>
          <p:spPr>
            <a:xfrm>
              <a:off x="425200" y="1063001"/>
              <a:ext cx="75300" cy="13614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6"/>
            <p:cNvSpPr/>
            <p:nvPr/>
          </p:nvSpPr>
          <p:spPr>
            <a:xfrm>
              <a:off x="578816" y="1077551"/>
              <a:ext cx="2389500" cy="35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400"/>
                <a:buFont typeface="Georgia"/>
                <a:buNone/>
              </a:pPr>
              <a:r>
                <a:rPr b="1" i="0" lang="en-US" sz="2000" u="none" cap="none" strike="noStrike">
                  <a:solidFill>
                    <a:srgbClr val="3A9F9F"/>
                  </a:solidFill>
                  <a:latin typeface="Georgia"/>
                  <a:ea typeface="Georgia"/>
                  <a:cs typeface="Georgia"/>
                  <a:sym typeface="Georgia"/>
                </a:rPr>
                <a:t>Implementation </a:t>
              </a:r>
              <a:endParaRPr b="0" i="0" sz="2000" u="none" cap="none" strike="noStrike">
                <a:solidFill>
                  <a:schemeClr val="dk1"/>
                </a:solidFill>
                <a:latin typeface="Calibri"/>
                <a:ea typeface="Calibri"/>
                <a:cs typeface="Calibri"/>
                <a:sym typeface="Calibri"/>
              </a:endParaRPr>
            </a:p>
          </p:txBody>
        </p:sp>
        <p:sp>
          <p:nvSpPr>
            <p:cNvPr id="99" name="Google Shape;99;p6"/>
            <p:cNvSpPr/>
            <p:nvPr/>
          </p:nvSpPr>
          <p:spPr>
            <a:xfrm>
              <a:off x="578811" y="1468993"/>
              <a:ext cx="2389500" cy="874500"/>
            </a:xfrm>
            <a:prstGeom prst="rect">
              <a:avLst/>
            </a:prstGeom>
            <a:noFill/>
            <a:ln>
              <a:noFill/>
            </a:ln>
          </p:spPr>
          <p:txBody>
            <a:bodyPr anchorCtr="0" anchor="ctr" bIns="0" lIns="0" spcFirstLastPara="1" rIns="0" wrap="square" tIns="0">
              <a:noAutofit/>
            </a:bodyPr>
            <a:lstStyle/>
            <a:p>
              <a:pPr indent="0" lvl="0" marL="0" marR="0" rtl="0" algn="l">
                <a:lnSpc>
                  <a:spcPct val="106000"/>
                </a:lnSpc>
                <a:spcBef>
                  <a:spcPts val="0"/>
                </a:spcBef>
                <a:spcAft>
                  <a:spcPts val="0"/>
                </a:spcAft>
                <a:buClr>
                  <a:srgbClr val="FFFFFF"/>
                </a:buClr>
                <a:buSzPts val="1100"/>
                <a:buFont typeface="Calibri"/>
                <a:buNone/>
              </a:pPr>
              <a:r>
                <a:rPr b="0" i="0" lang="en-US" sz="1700" u="none" cap="none" strike="noStrike">
                  <a:solidFill>
                    <a:srgbClr val="FFFFFF"/>
                  </a:solidFill>
                  <a:latin typeface="Calibri"/>
                  <a:ea typeface="Calibri"/>
                  <a:cs typeface="Calibri"/>
                  <a:sym typeface="Calibri"/>
                </a:rPr>
                <a:t>Practices not at the scale, density or configuration needed</a:t>
              </a:r>
              <a:endParaRPr b="0" i="0" sz="1700" u="none" cap="none" strike="noStrike">
                <a:solidFill>
                  <a:schemeClr val="dk1"/>
                </a:solidFill>
                <a:latin typeface="Calibri"/>
                <a:ea typeface="Calibri"/>
                <a:cs typeface="Calibri"/>
                <a:sym typeface="Calibri"/>
              </a:endParaRPr>
            </a:p>
          </p:txBody>
        </p:sp>
      </p:grpSp>
      <p:grpSp>
        <p:nvGrpSpPr>
          <p:cNvPr id="100" name="Google Shape;100;p6"/>
          <p:cNvGrpSpPr/>
          <p:nvPr/>
        </p:nvGrpSpPr>
        <p:grpSpPr>
          <a:xfrm>
            <a:off x="6696052" y="1071659"/>
            <a:ext cx="2309423" cy="1235879"/>
            <a:chOff x="4678705" y="1063001"/>
            <a:chExt cx="2204700" cy="1361400"/>
          </a:xfrm>
        </p:grpSpPr>
        <p:sp>
          <p:nvSpPr>
            <p:cNvPr id="101" name="Google Shape;101;p6"/>
            <p:cNvSpPr/>
            <p:nvPr/>
          </p:nvSpPr>
          <p:spPr>
            <a:xfrm>
              <a:off x="4678705" y="1063001"/>
              <a:ext cx="2204700" cy="13614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6"/>
            <p:cNvSpPr/>
            <p:nvPr/>
          </p:nvSpPr>
          <p:spPr>
            <a:xfrm>
              <a:off x="4685906" y="1063001"/>
              <a:ext cx="75300" cy="1361400"/>
            </a:xfrm>
            <a:prstGeom prst="rect">
              <a:avLst/>
            </a:prstGeom>
            <a:solidFill>
              <a:srgbClr val="D4806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6"/>
            <p:cNvSpPr/>
            <p:nvPr/>
          </p:nvSpPr>
          <p:spPr>
            <a:xfrm>
              <a:off x="4847347" y="1072150"/>
              <a:ext cx="1971000" cy="35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400"/>
                <a:buFont typeface="Georgia"/>
                <a:buNone/>
              </a:pPr>
              <a:r>
                <a:rPr b="1" i="0" lang="en-US" sz="2000" u="none" cap="none" strike="noStrike">
                  <a:solidFill>
                    <a:srgbClr val="D4806F"/>
                  </a:solidFill>
                  <a:latin typeface="Georgia"/>
                  <a:ea typeface="Georgia"/>
                  <a:cs typeface="Georgia"/>
                  <a:sym typeface="Georgia"/>
                </a:rPr>
                <a:t>Response </a:t>
              </a:r>
              <a:endParaRPr b="0" i="0" sz="2000" u="none" cap="none" strike="noStrike">
                <a:solidFill>
                  <a:schemeClr val="dk1"/>
                </a:solidFill>
                <a:latin typeface="Calibri"/>
                <a:ea typeface="Calibri"/>
                <a:cs typeface="Calibri"/>
                <a:sym typeface="Calibri"/>
              </a:endParaRPr>
            </a:p>
          </p:txBody>
        </p:sp>
        <p:sp>
          <p:nvSpPr>
            <p:cNvPr id="104" name="Google Shape;104;p6"/>
            <p:cNvSpPr/>
            <p:nvPr/>
          </p:nvSpPr>
          <p:spPr>
            <a:xfrm>
              <a:off x="4847347" y="1523530"/>
              <a:ext cx="1971000" cy="777900"/>
            </a:xfrm>
            <a:prstGeom prst="rect">
              <a:avLst/>
            </a:prstGeom>
            <a:noFill/>
            <a:ln>
              <a:noFill/>
            </a:ln>
          </p:spPr>
          <p:txBody>
            <a:bodyPr anchorCtr="0" anchor="ctr" bIns="0" lIns="0" spcFirstLastPara="1" rIns="0" wrap="square" tIns="0">
              <a:noAutofit/>
            </a:bodyPr>
            <a:lstStyle/>
            <a:p>
              <a:pPr indent="0" lvl="0" marL="0" marR="0" rtl="0" algn="l">
                <a:lnSpc>
                  <a:spcPct val="106000"/>
                </a:lnSpc>
                <a:spcBef>
                  <a:spcPts val="0"/>
                </a:spcBef>
                <a:spcAft>
                  <a:spcPts val="0"/>
                </a:spcAft>
                <a:buClr>
                  <a:srgbClr val="FFFFFF"/>
                </a:buClr>
                <a:buSzPts val="1100"/>
                <a:buFont typeface="Calibri"/>
                <a:buNone/>
              </a:pPr>
              <a:r>
                <a:rPr b="0" i="0" lang="en-US" sz="1700" u="none" cap="none" strike="noStrike">
                  <a:solidFill>
                    <a:srgbClr val="FFFFFF"/>
                  </a:solidFill>
                  <a:latin typeface="Calibri"/>
                  <a:ea typeface="Calibri"/>
                  <a:cs typeface="Calibri"/>
                  <a:sym typeface="Calibri"/>
                </a:rPr>
                <a:t>Where practices are   in place, </a:t>
              </a:r>
              <a:r>
                <a:rPr lang="en-US" sz="1700">
                  <a:solidFill>
                    <a:srgbClr val="FFFFFF"/>
                  </a:solidFill>
                  <a:latin typeface="Calibri"/>
                  <a:ea typeface="Calibri"/>
                  <a:cs typeface="Calibri"/>
                  <a:sym typeface="Calibri"/>
                </a:rPr>
                <a:t>lack</a:t>
              </a:r>
              <a:r>
                <a:rPr b="0" i="0" lang="en-US" sz="1700" u="none" cap="none" strike="noStrike">
                  <a:solidFill>
                    <a:srgbClr val="FFFFFF"/>
                  </a:solidFill>
                  <a:latin typeface="Calibri"/>
                  <a:ea typeface="Calibri"/>
                  <a:cs typeface="Calibri"/>
                  <a:sym typeface="Calibri"/>
                </a:rPr>
                <a:t> expected biological response</a:t>
              </a:r>
              <a:endParaRPr b="0" i="0" sz="1700" u="none" cap="none" strike="noStrike">
                <a:solidFill>
                  <a:schemeClr val="dk1"/>
                </a:solidFill>
                <a:latin typeface="Calibri"/>
                <a:ea typeface="Calibri"/>
                <a:cs typeface="Calibri"/>
                <a:sym typeface="Calibri"/>
              </a:endParaRPr>
            </a:p>
          </p:txBody>
        </p:sp>
      </p:grpSp>
      <p:grpSp>
        <p:nvGrpSpPr>
          <p:cNvPr id="105" name="Google Shape;105;p6"/>
          <p:cNvGrpSpPr/>
          <p:nvPr/>
        </p:nvGrpSpPr>
        <p:grpSpPr>
          <a:xfrm>
            <a:off x="78634" y="4887597"/>
            <a:ext cx="8965838" cy="292500"/>
            <a:chOff x="25625" y="4887597"/>
            <a:chExt cx="8965838" cy="292500"/>
          </a:xfrm>
        </p:grpSpPr>
        <p:sp>
          <p:nvSpPr>
            <p:cNvPr id="106" name="Google Shape;106;p6"/>
            <p:cNvSpPr/>
            <p:nvPr/>
          </p:nvSpPr>
          <p:spPr>
            <a:xfrm>
              <a:off x="25625" y="4887597"/>
              <a:ext cx="7846800" cy="2925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[2] CESR, STAC Pub. 23-006</a:t>
              </a:r>
              <a:endParaRPr i="1">
                <a:solidFill>
                  <a:srgbClr val="A7C2C2"/>
                </a:solidFill>
                <a:latin typeface="Calibri"/>
                <a:ea typeface="Calibri"/>
                <a:cs typeface="Calibri"/>
                <a:sym typeface="Calibri"/>
              </a:endParaRPr>
            </a:p>
          </p:txBody>
        </p:sp>
        <p:sp>
          <p:nvSpPr>
            <p:cNvPr id="107" name="Google Shape;107;p6"/>
            <p:cNvSpPr/>
            <p:nvPr/>
          </p:nvSpPr>
          <p:spPr>
            <a:xfrm>
              <a:off x="8236963"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i="0" lang="en-US" u="none" cap="none" strike="noStrike">
                  <a:solidFill>
                    <a:srgbClr val="3A9F9F"/>
                  </a:solidFill>
                  <a:latin typeface="Calibri"/>
                  <a:ea typeface="Calibri"/>
                  <a:cs typeface="Calibri"/>
                  <a:sym typeface="Calibri"/>
                </a:rPr>
                <a:t>3 / </a:t>
              </a:r>
              <a:r>
                <a:rPr b="1" lang="en-US">
                  <a:solidFill>
                    <a:srgbClr val="2D8080"/>
                  </a:solidFill>
                  <a:latin typeface="Calibri"/>
                  <a:ea typeface="Calibri"/>
                  <a:cs typeface="Calibri"/>
                  <a:sym typeface="Calibri"/>
                </a:rPr>
                <a:t>19</a:t>
              </a:r>
              <a:endParaRPr b="0" i="0" u="none" cap="none" strike="noStrike">
                <a:solidFill>
                  <a:schemeClr val="dk1"/>
                </a:solidFill>
                <a:latin typeface="Calibri"/>
                <a:ea typeface="Calibri"/>
                <a:cs typeface="Calibri"/>
                <a:sym typeface="Calibri"/>
              </a:endParaRPr>
            </a:p>
          </p:txBody>
        </p:sp>
      </p:grpSp>
      <p:grpSp>
        <p:nvGrpSpPr>
          <p:cNvPr id="108" name="Google Shape;108;p6"/>
          <p:cNvGrpSpPr/>
          <p:nvPr/>
        </p:nvGrpSpPr>
        <p:grpSpPr>
          <a:xfrm>
            <a:off x="425200" y="2545284"/>
            <a:ext cx="8291400" cy="2084279"/>
            <a:chOff x="425200" y="2630175"/>
            <a:chExt cx="8291400" cy="1999500"/>
          </a:xfrm>
        </p:grpSpPr>
        <p:sp>
          <p:nvSpPr>
            <p:cNvPr id="109" name="Google Shape;109;p6"/>
            <p:cNvSpPr/>
            <p:nvPr/>
          </p:nvSpPr>
          <p:spPr>
            <a:xfrm>
              <a:off x="425200" y="2630175"/>
              <a:ext cx="8291400" cy="1999500"/>
            </a:xfrm>
            <a:prstGeom prst="rect">
              <a:avLst/>
            </a:prstGeom>
            <a:solidFill>
              <a:srgbClr val="143230"/>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000000"/>
                </a:solidFill>
                <a:latin typeface="Arial"/>
                <a:ea typeface="Arial"/>
                <a:cs typeface="Arial"/>
                <a:sym typeface="Arial"/>
              </a:endParaRPr>
            </a:p>
          </p:txBody>
        </p:sp>
        <p:sp>
          <p:nvSpPr>
            <p:cNvPr id="110" name="Google Shape;110;p6"/>
            <p:cNvSpPr/>
            <p:nvPr/>
          </p:nvSpPr>
          <p:spPr>
            <a:xfrm>
              <a:off x="630950" y="2735895"/>
              <a:ext cx="7880100" cy="485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100"/>
                <a:buFont typeface="Georgia"/>
                <a:buNone/>
              </a:pPr>
              <a:r>
                <a:rPr b="1" lang="en-US" sz="2000">
                  <a:solidFill>
                    <a:srgbClr val="3A9F9F"/>
                  </a:solidFill>
                  <a:latin typeface="Georgia"/>
                  <a:ea typeface="Georgia"/>
                  <a:cs typeface="Georgia"/>
                  <a:sym typeface="Georgia"/>
                </a:rPr>
                <a:t>Chesapeake Ecosystem Science Review (CESR)</a:t>
              </a:r>
              <a:r>
                <a:rPr b="1" i="0" lang="en-US" sz="2000" u="none" cap="none" strike="noStrike">
                  <a:solidFill>
                    <a:srgbClr val="3A9F9F"/>
                  </a:solidFill>
                  <a:latin typeface="Georgia"/>
                  <a:ea typeface="Georgia"/>
                  <a:cs typeface="Georgia"/>
                  <a:sym typeface="Georgia"/>
                </a:rPr>
                <a:t> names two drivers of the response gap :</a:t>
              </a:r>
              <a:endParaRPr b="0" i="0" sz="2000" u="none" cap="none" strike="noStrike">
                <a:solidFill>
                  <a:schemeClr val="dk1"/>
                </a:solidFill>
                <a:latin typeface="Calibri"/>
                <a:ea typeface="Calibri"/>
                <a:cs typeface="Calibri"/>
                <a:sym typeface="Calibri"/>
              </a:endParaRPr>
            </a:p>
          </p:txBody>
        </p:sp>
        <p:sp>
          <p:nvSpPr>
            <p:cNvPr id="111" name="Google Shape;111;p6"/>
            <p:cNvSpPr/>
            <p:nvPr/>
          </p:nvSpPr>
          <p:spPr>
            <a:xfrm>
              <a:off x="1004625" y="3305195"/>
              <a:ext cx="7506300" cy="680100"/>
            </a:xfrm>
            <a:prstGeom prst="rect">
              <a:avLst/>
            </a:prstGeom>
            <a:noFill/>
            <a:ln>
              <a:noFill/>
            </a:ln>
          </p:spPr>
          <p:txBody>
            <a:bodyPr anchorCtr="0" anchor="ctr" bIns="0" lIns="0" spcFirstLastPara="1" rIns="0" wrap="square" tIns="0">
              <a:noAutofit/>
            </a:bodyPr>
            <a:lstStyle/>
            <a:p>
              <a:pPr indent="-139700" lvl="0" marL="139700" marR="0" rtl="0" algn="l">
                <a:lnSpc>
                  <a:spcPct val="110000"/>
                </a:lnSpc>
                <a:spcBef>
                  <a:spcPts val="0"/>
                </a:spcBef>
                <a:spcAft>
                  <a:spcPts val="0"/>
                </a:spcAft>
                <a:buClr>
                  <a:srgbClr val="FFFFFF"/>
                </a:buClr>
                <a:buSzPts val="1700"/>
                <a:buFont typeface="Calibri"/>
                <a:buChar char="•"/>
              </a:pPr>
              <a:r>
                <a:rPr b="0" i="0" lang="en-US" sz="1700" u="none" cap="none" strike="noStrike">
                  <a:solidFill>
                    <a:srgbClr val="FFFFFF"/>
                  </a:solidFill>
                  <a:latin typeface="Calibri"/>
                  <a:ea typeface="Calibri"/>
                  <a:cs typeface="Calibri"/>
                  <a:sym typeface="Calibri"/>
                </a:rPr>
                <a:t>Overestimating nonpoint-source practice effectiveness</a:t>
              </a:r>
              <a:endParaRPr b="0" i="0" sz="1700" u="none" cap="none" strike="noStrike">
                <a:solidFill>
                  <a:schemeClr val="dk1"/>
                </a:solidFill>
                <a:latin typeface="Calibri"/>
                <a:ea typeface="Calibri"/>
                <a:cs typeface="Calibri"/>
                <a:sym typeface="Calibri"/>
              </a:endParaRPr>
            </a:p>
            <a:p>
              <a:pPr indent="-139700" lvl="0" marL="139700" marR="0" rtl="0" algn="l">
                <a:lnSpc>
                  <a:spcPct val="110000"/>
                </a:lnSpc>
                <a:spcBef>
                  <a:spcPts val="0"/>
                </a:spcBef>
                <a:spcAft>
                  <a:spcPts val="0"/>
                </a:spcAft>
                <a:buClr>
                  <a:srgbClr val="FFFFFF"/>
                </a:buClr>
                <a:buSzPts val="1700"/>
                <a:buFont typeface="Calibri"/>
                <a:buChar char="•"/>
              </a:pPr>
              <a:r>
                <a:rPr b="0" i="0" lang="en-US" sz="1700" u="none" cap="none" strike="noStrike">
                  <a:solidFill>
                    <a:srgbClr val="FFFFFF"/>
                  </a:solidFill>
                  <a:latin typeface="Calibri"/>
                  <a:ea typeface="Calibri"/>
                  <a:cs typeface="Calibri"/>
                  <a:sym typeface="Calibri"/>
                </a:rPr>
                <a:t>Monitoring not designed to detect a biological response</a:t>
              </a:r>
              <a:endParaRPr b="0" i="0" sz="1700" u="none" cap="none" strike="noStrike">
                <a:solidFill>
                  <a:schemeClr val="dk1"/>
                </a:solidFill>
                <a:latin typeface="Calibri"/>
                <a:ea typeface="Calibri"/>
                <a:cs typeface="Calibri"/>
                <a:sym typeface="Calibri"/>
              </a:endParaRPr>
            </a:p>
          </p:txBody>
        </p:sp>
        <p:sp>
          <p:nvSpPr>
            <p:cNvPr id="112" name="Google Shape;112;p6"/>
            <p:cNvSpPr/>
            <p:nvPr/>
          </p:nvSpPr>
          <p:spPr>
            <a:xfrm>
              <a:off x="425200" y="4038672"/>
              <a:ext cx="8291400" cy="5241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D4806F"/>
                </a:buClr>
                <a:buSzPts val="1000"/>
                <a:buFont typeface="Calibri"/>
                <a:buNone/>
              </a:pPr>
              <a:r>
                <a:rPr b="0" i="1" lang="en-US" sz="2000" u="none" cap="none" strike="noStrike">
                  <a:solidFill>
                    <a:srgbClr val="D4806F"/>
                  </a:solidFill>
                  <a:latin typeface="Calibri"/>
                  <a:ea typeface="Calibri"/>
                  <a:cs typeface="Calibri"/>
                  <a:sym typeface="Calibri"/>
                </a:rPr>
                <a:t>Our synthesis quantif</a:t>
              </a:r>
              <a:r>
                <a:rPr i="1" lang="en-US" sz="2000">
                  <a:solidFill>
                    <a:srgbClr val="D4806F"/>
                  </a:solidFill>
                  <a:latin typeface="Calibri"/>
                  <a:ea typeface="Calibri"/>
                  <a:cs typeface="Calibri"/>
                  <a:sym typeface="Calibri"/>
                </a:rPr>
                <a:t>ied</a:t>
              </a:r>
              <a:r>
                <a:rPr b="0" i="1" lang="en-US" sz="2000" u="none" cap="none" strike="noStrike">
                  <a:solidFill>
                    <a:srgbClr val="D4806F"/>
                  </a:solidFill>
                  <a:latin typeface="Calibri"/>
                  <a:ea typeface="Calibri"/>
                  <a:cs typeface="Calibri"/>
                  <a:sym typeface="Calibri"/>
                </a:rPr>
                <a:t> what common practices are leading to biological response for stream macroinvertebrates</a:t>
              </a:r>
              <a:endParaRPr b="0" i="0" sz="2000" u="none" cap="none" strike="noStrike">
                <a:solidFill>
                  <a:schemeClr val="dk1"/>
                </a:solidFill>
                <a:latin typeface="Calibri"/>
                <a:ea typeface="Calibri"/>
                <a:cs typeface="Calibri"/>
                <a:sym typeface="Calibri"/>
              </a:endParaRPr>
            </a:p>
          </p:txBody>
        </p:sp>
        <p:sp>
          <p:nvSpPr>
            <p:cNvPr id="113" name="Google Shape;113;p6"/>
            <p:cNvSpPr txBox="1"/>
            <p:nvPr/>
          </p:nvSpPr>
          <p:spPr>
            <a:xfrm>
              <a:off x="4057154" y="2810662"/>
              <a:ext cx="272100" cy="38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3A9F9F"/>
                </a:buClr>
                <a:buSzPts val="1100"/>
                <a:buFont typeface="Georgia"/>
                <a:buNone/>
              </a:pPr>
              <a:r>
                <a:rPr b="1" lang="en-US">
                  <a:solidFill>
                    <a:srgbClr val="3A9F9F"/>
                  </a:solidFill>
                  <a:latin typeface="Georgia"/>
                  <a:ea typeface="Georgia"/>
                  <a:cs typeface="Georgia"/>
                  <a:sym typeface="Georgia"/>
                </a:rPr>
                <a:t>2</a:t>
              </a:r>
              <a:endParaRPr sz="800"/>
            </a:p>
          </p:txBody>
        </p:sp>
      </p:grpSp>
      <p:grpSp>
        <p:nvGrpSpPr>
          <p:cNvPr id="114" name="Google Shape;114;p6"/>
          <p:cNvGrpSpPr/>
          <p:nvPr/>
        </p:nvGrpSpPr>
        <p:grpSpPr>
          <a:xfrm>
            <a:off x="112622" y="1071622"/>
            <a:ext cx="3794093" cy="1236000"/>
            <a:chOff x="112622" y="1071622"/>
            <a:chExt cx="3794093" cy="1236000"/>
          </a:xfrm>
        </p:grpSpPr>
        <p:grpSp>
          <p:nvGrpSpPr>
            <p:cNvPr id="115" name="Google Shape;115;p6"/>
            <p:cNvGrpSpPr/>
            <p:nvPr/>
          </p:nvGrpSpPr>
          <p:grpSpPr>
            <a:xfrm>
              <a:off x="112622" y="1071668"/>
              <a:ext cx="3794093" cy="1235879"/>
              <a:chOff x="425191" y="1063010"/>
              <a:chExt cx="2546542" cy="1361400"/>
            </a:xfrm>
          </p:grpSpPr>
          <p:sp>
            <p:nvSpPr>
              <p:cNvPr id="116" name="Google Shape;116;p6"/>
              <p:cNvSpPr/>
              <p:nvPr/>
            </p:nvSpPr>
            <p:spPr>
              <a:xfrm>
                <a:off x="425191" y="1063010"/>
                <a:ext cx="2546400" cy="1361400"/>
              </a:xfrm>
              <a:prstGeom prst="rect">
                <a:avLst/>
              </a:prstGeom>
              <a:solidFill>
                <a:srgbClr val="22504C"/>
              </a:solidFill>
              <a:ln>
                <a:noFill/>
              </a:ln>
              <a:effectLst>
                <a:outerShdw blurRad="66675" rotWithShape="0" algn="bl" dir="8100000" dist="28575">
                  <a:srgbClr val="000000">
                    <a:alpha val="21960"/>
                  </a:srgbClr>
                </a:outerShdw>
              </a:effectLst>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6"/>
              <p:cNvSpPr/>
              <p:nvPr/>
            </p:nvSpPr>
            <p:spPr>
              <a:xfrm>
                <a:off x="475733" y="1072161"/>
                <a:ext cx="2496000" cy="350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400"/>
                  <a:buFont typeface="Georgia"/>
                  <a:buNone/>
                </a:pPr>
                <a:r>
                  <a:rPr b="1" i="0" lang="en-US" sz="2000" u="none" cap="none" strike="noStrike">
                    <a:solidFill>
                      <a:srgbClr val="3A9F9F"/>
                    </a:solidFill>
                    <a:latin typeface="Georgia"/>
                    <a:ea typeface="Georgia"/>
                    <a:cs typeface="Georgia"/>
                    <a:sym typeface="Georgia"/>
                  </a:rPr>
                  <a:t> Targeting</a:t>
                </a:r>
                <a:endParaRPr b="0" i="0" sz="2000" u="none" cap="none" strike="noStrike">
                  <a:solidFill>
                    <a:schemeClr val="dk1"/>
                  </a:solidFill>
                  <a:latin typeface="Calibri"/>
                  <a:ea typeface="Calibri"/>
                  <a:cs typeface="Calibri"/>
                  <a:sym typeface="Calibri"/>
                </a:endParaRPr>
              </a:p>
            </p:txBody>
          </p:sp>
          <p:sp>
            <p:nvSpPr>
              <p:cNvPr id="118" name="Google Shape;118;p6"/>
              <p:cNvSpPr/>
              <p:nvPr/>
            </p:nvSpPr>
            <p:spPr>
              <a:xfrm>
                <a:off x="541014" y="1422266"/>
                <a:ext cx="2415600" cy="921300"/>
              </a:xfrm>
              <a:prstGeom prst="rect">
                <a:avLst/>
              </a:prstGeom>
              <a:noFill/>
              <a:ln>
                <a:noFill/>
              </a:ln>
            </p:spPr>
            <p:txBody>
              <a:bodyPr anchorCtr="0" anchor="ctr" bIns="0" lIns="0" spcFirstLastPara="1" rIns="0" wrap="square" tIns="0">
                <a:noAutofit/>
              </a:bodyPr>
              <a:lstStyle/>
              <a:p>
                <a:pPr indent="0" lvl="0" marL="0" marR="0" rtl="0" algn="l">
                  <a:lnSpc>
                    <a:spcPct val="106000"/>
                  </a:lnSpc>
                  <a:spcBef>
                    <a:spcPts val="0"/>
                  </a:spcBef>
                  <a:spcAft>
                    <a:spcPts val="0"/>
                  </a:spcAft>
                  <a:buClr>
                    <a:srgbClr val="FFFFFF"/>
                  </a:buClr>
                  <a:buSzPts val="1100"/>
                  <a:buFont typeface="Calibri"/>
                  <a:buNone/>
                </a:pPr>
                <a:r>
                  <a:rPr lang="en-US" sz="1700">
                    <a:solidFill>
                      <a:schemeClr val="lt1"/>
                    </a:solidFill>
                    <a:latin typeface="Calibri"/>
                    <a:ea typeface="Calibri"/>
                    <a:cs typeface="Calibri"/>
                    <a:sym typeface="Calibri"/>
                  </a:rPr>
                  <a:t>Practices must reduce nutrient loads and address biological limitants (habitat → richness; resources → biomass)</a:t>
                </a:r>
                <a:endParaRPr b="0" i="0" sz="1700" u="none" cap="none" strike="noStrike">
                  <a:solidFill>
                    <a:schemeClr val="lt1"/>
                  </a:solidFill>
                  <a:latin typeface="Calibri"/>
                  <a:ea typeface="Calibri"/>
                  <a:cs typeface="Calibri"/>
                  <a:sym typeface="Calibri"/>
                </a:endParaRPr>
              </a:p>
            </p:txBody>
          </p:sp>
        </p:grpSp>
        <p:sp>
          <p:nvSpPr>
            <p:cNvPr id="119" name="Google Shape;119;p6"/>
            <p:cNvSpPr/>
            <p:nvPr/>
          </p:nvSpPr>
          <p:spPr>
            <a:xfrm>
              <a:off x="112628" y="1071622"/>
              <a:ext cx="75300" cy="1236000"/>
            </a:xfrm>
            <a:prstGeom prst="rect">
              <a:avLst/>
            </a:prstGeom>
            <a:solidFill>
              <a:srgbClr val="3A9F9F"/>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0EC"/>
        </a:solidFill>
      </p:bgPr>
    </p:bg>
    <p:spTree>
      <p:nvGrpSpPr>
        <p:cNvPr id="124" name="Shape 124"/>
        <p:cNvGrpSpPr/>
        <p:nvPr/>
      </p:nvGrpSpPr>
      <p:grpSpPr>
        <a:xfrm>
          <a:off x="0" y="0"/>
          <a:ext cx="0" cy="0"/>
          <a:chOff x="0" y="0"/>
          <a:chExt cx="0" cy="0"/>
        </a:xfrm>
      </p:grpSpPr>
      <p:sp>
        <p:nvSpPr>
          <p:cNvPr id="125" name="Google Shape;125;p7"/>
          <p:cNvSpPr/>
          <p:nvPr/>
        </p:nvSpPr>
        <p:spPr>
          <a:xfrm>
            <a:off x="254238" y="52800"/>
            <a:ext cx="8635500" cy="869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3C3C"/>
              </a:buClr>
              <a:buSzPts val="2600"/>
              <a:buFont typeface="Georgia"/>
              <a:buNone/>
            </a:pPr>
            <a:r>
              <a:rPr b="1" lang="en-US" sz="2800">
                <a:solidFill>
                  <a:srgbClr val="1A3C3C"/>
                </a:solidFill>
                <a:latin typeface="Georgia"/>
                <a:ea typeface="Georgia"/>
                <a:cs typeface="Georgia"/>
                <a:sym typeface="Georgia"/>
              </a:rPr>
              <a:t>Community structure + ecosystem function: two lenses of biological response</a:t>
            </a:r>
            <a:endParaRPr b="0" i="0" sz="2800" u="none" cap="none" strike="noStrike">
              <a:solidFill>
                <a:schemeClr val="dk1"/>
              </a:solidFill>
              <a:latin typeface="Calibri"/>
              <a:ea typeface="Calibri"/>
              <a:cs typeface="Calibri"/>
              <a:sym typeface="Calibri"/>
            </a:endParaRPr>
          </a:p>
        </p:txBody>
      </p:sp>
      <p:grpSp>
        <p:nvGrpSpPr>
          <p:cNvPr id="126" name="Google Shape;126;p7"/>
          <p:cNvGrpSpPr/>
          <p:nvPr/>
        </p:nvGrpSpPr>
        <p:grpSpPr>
          <a:xfrm>
            <a:off x="387000" y="1067863"/>
            <a:ext cx="4012925" cy="2917500"/>
            <a:chOff x="181225" y="1060675"/>
            <a:chExt cx="4012925" cy="2917500"/>
          </a:xfrm>
        </p:grpSpPr>
        <p:sp>
          <p:nvSpPr>
            <p:cNvPr id="127" name="Google Shape;127;p7"/>
            <p:cNvSpPr/>
            <p:nvPr/>
          </p:nvSpPr>
          <p:spPr>
            <a:xfrm>
              <a:off x="181225" y="1060675"/>
              <a:ext cx="3867600" cy="2917500"/>
            </a:xfrm>
            <a:prstGeom prst="rect">
              <a:avLst/>
            </a:prstGeom>
            <a:solidFill>
              <a:srgbClr val="1A3C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128" name="Google Shape;128;p7"/>
            <p:cNvSpPr/>
            <p:nvPr/>
          </p:nvSpPr>
          <p:spPr>
            <a:xfrm>
              <a:off x="228764" y="1090377"/>
              <a:ext cx="34746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9F"/>
                </a:buClr>
                <a:buSzPts val="2000"/>
                <a:buFont typeface="Georgia"/>
                <a:buNone/>
              </a:pPr>
              <a:r>
                <a:rPr b="1" i="0" lang="en-US" sz="2000" u="none" cap="none" strike="noStrike">
                  <a:solidFill>
                    <a:srgbClr val="3A9F9F"/>
                  </a:solidFill>
                  <a:latin typeface="Georgia"/>
                  <a:ea typeface="Georgia"/>
                  <a:cs typeface="Georgia"/>
                  <a:sym typeface="Georgia"/>
                </a:rPr>
                <a:t>Structural </a:t>
              </a:r>
              <a:endParaRPr b="0" i="0" sz="2000" u="none" cap="none" strike="noStrike">
                <a:solidFill>
                  <a:schemeClr val="dk1"/>
                </a:solidFill>
                <a:latin typeface="Calibri"/>
                <a:ea typeface="Calibri"/>
                <a:cs typeface="Calibri"/>
                <a:sym typeface="Calibri"/>
              </a:endParaRPr>
            </a:p>
          </p:txBody>
        </p:sp>
        <p:sp>
          <p:nvSpPr>
            <p:cNvPr id="129" name="Google Shape;129;p7"/>
            <p:cNvSpPr/>
            <p:nvPr/>
          </p:nvSpPr>
          <p:spPr>
            <a:xfrm>
              <a:off x="277964" y="1555094"/>
              <a:ext cx="3674100" cy="304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1300"/>
                <a:buFont typeface="Calibri"/>
                <a:buNone/>
              </a:pPr>
              <a:r>
                <a:rPr i="1" lang="en-US" sz="1800">
                  <a:solidFill>
                    <a:srgbClr val="A0BBBB"/>
                  </a:solidFill>
                  <a:latin typeface="Calibri"/>
                  <a:ea typeface="Calibri"/>
                  <a:cs typeface="Calibri"/>
                  <a:sym typeface="Calibri"/>
                </a:rPr>
                <a:t>Who is </a:t>
              </a:r>
              <a:r>
                <a:rPr i="1" lang="en-US" sz="1800">
                  <a:solidFill>
                    <a:srgbClr val="A0BBBB"/>
                  </a:solidFill>
                  <a:latin typeface="Calibri"/>
                  <a:ea typeface="Calibri"/>
                  <a:cs typeface="Calibri"/>
                  <a:sym typeface="Calibri"/>
                </a:rPr>
                <a:t>present</a:t>
              </a:r>
              <a:r>
                <a:rPr i="1" lang="en-US" sz="1800">
                  <a:solidFill>
                    <a:srgbClr val="A0BBBB"/>
                  </a:solidFill>
                  <a:latin typeface="Calibri"/>
                  <a:ea typeface="Calibri"/>
                  <a:cs typeface="Calibri"/>
                  <a:sym typeface="Calibri"/>
                </a:rPr>
                <a:t> and how many?</a:t>
              </a:r>
              <a:endParaRPr b="0" i="0" sz="1800" u="none" cap="none" strike="noStrike">
                <a:solidFill>
                  <a:schemeClr val="dk1"/>
                </a:solidFill>
                <a:latin typeface="Calibri"/>
                <a:ea typeface="Calibri"/>
                <a:cs typeface="Calibri"/>
                <a:sym typeface="Calibri"/>
              </a:endParaRPr>
            </a:p>
          </p:txBody>
        </p:sp>
        <p:sp>
          <p:nvSpPr>
            <p:cNvPr id="130" name="Google Shape;130;p7"/>
            <p:cNvSpPr/>
            <p:nvPr/>
          </p:nvSpPr>
          <p:spPr>
            <a:xfrm>
              <a:off x="374624" y="1958900"/>
              <a:ext cx="34746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Taxa richness, abundance, density</a:t>
              </a:r>
              <a:endParaRPr b="0" i="0" sz="1700" u="none" cap="none" strike="noStrike">
                <a:solidFill>
                  <a:schemeClr val="dk1"/>
                </a:solidFill>
                <a:latin typeface="Calibri"/>
                <a:ea typeface="Calibri"/>
                <a:cs typeface="Calibri"/>
                <a:sym typeface="Calibri"/>
              </a:endParaRPr>
            </a:p>
          </p:txBody>
        </p:sp>
        <p:sp>
          <p:nvSpPr>
            <p:cNvPr id="131" name="Google Shape;131;p7"/>
            <p:cNvSpPr/>
            <p:nvPr/>
          </p:nvSpPr>
          <p:spPr>
            <a:xfrm>
              <a:off x="374864" y="2314700"/>
              <a:ext cx="36741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EPT richness, % EPT</a:t>
              </a:r>
              <a:endParaRPr b="0" i="0" sz="1700" u="none" cap="none" strike="noStrike">
                <a:solidFill>
                  <a:schemeClr val="dk1"/>
                </a:solidFill>
                <a:latin typeface="Calibri"/>
                <a:ea typeface="Calibri"/>
                <a:cs typeface="Calibri"/>
                <a:sym typeface="Calibri"/>
              </a:endParaRPr>
            </a:p>
          </p:txBody>
        </p:sp>
        <p:sp>
          <p:nvSpPr>
            <p:cNvPr id="132" name="Google Shape;132;p7"/>
            <p:cNvSpPr/>
            <p:nvPr/>
          </p:nvSpPr>
          <p:spPr>
            <a:xfrm>
              <a:off x="374864" y="2670503"/>
              <a:ext cx="36741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Shannon diversity</a:t>
              </a:r>
              <a:endParaRPr b="0" i="0" sz="1700" u="none" cap="none" strike="noStrike">
                <a:solidFill>
                  <a:schemeClr val="dk1"/>
                </a:solidFill>
                <a:latin typeface="Calibri"/>
                <a:ea typeface="Calibri"/>
                <a:cs typeface="Calibri"/>
                <a:sym typeface="Calibri"/>
              </a:endParaRPr>
            </a:p>
          </p:txBody>
        </p:sp>
        <p:sp>
          <p:nvSpPr>
            <p:cNvPr id="133" name="Google Shape;133;p7"/>
            <p:cNvSpPr/>
            <p:nvPr/>
          </p:nvSpPr>
          <p:spPr>
            <a:xfrm>
              <a:off x="374864" y="3026306"/>
              <a:ext cx="36741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Tolerance indices (HBI, % tolerant)</a:t>
              </a:r>
              <a:endParaRPr b="0" i="0" sz="1700" u="none" cap="none" strike="noStrike">
                <a:solidFill>
                  <a:schemeClr val="dk1"/>
                </a:solidFill>
                <a:latin typeface="Calibri"/>
                <a:ea typeface="Calibri"/>
                <a:cs typeface="Calibri"/>
                <a:sym typeface="Calibri"/>
              </a:endParaRPr>
            </a:p>
          </p:txBody>
        </p:sp>
        <p:sp>
          <p:nvSpPr>
            <p:cNvPr id="134" name="Google Shape;134;p7"/>
            <p:cNvSpPr/>
            <p:nvPr/>
          </p:nvSpPr>
          <p:spPr>
            <a:xfrm>
              <a:off x="254250" y="3382100"/>
              <a:ext cx="39399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1200"/>
                <a:buFont typeface="Calibri"/>
                <a:buNone/>
              </a:pPr>
              <a:r>
                <a:rPr i="1" lang="en-US" sz="1700">
                  <a:solidFill>
                    <a:srgbClr val="D4806F"/>
                  </a:solidFill>
                  <a:latin typeface="Calibri"/>
                  <a:ea typeface="Calibri"/>
                  <a:cs typeface="Calibri"/>
                  <a:sym typeface="Calibri"/>
                </a:rPr>
                <a:t>compositional change, sensitive-taxa loss, dominance shifts</a:t>
              </a:r>
              <a:endParaRPr b="0" i="0" sz="1700" u="none" cap="none" strike="noStrike">
                <a:solidFill>
                  <a:schemeClr val="dk1"/>
                </a:solidFill>
                <a:latin typeface="Calibri"/>
                <a:ea typeface="Calibri"/>
                <a:cs typeface="Calibri"/>
                <a:sym typeface="Calibri"/>
              </a:endParaRPr>
            </a:p>
          </p:txBody>
        </p:sp>
      </p:grpSp>
      <p:sp>
        <p:nvSpPr>
          <p:cNvPr id="135" name="Google Shape;135;p7"/>
          <p:cNvSpPr/>
          <p:nvPr/>
        </p:nvSpPr>
        <p:spPr>
          <a:xfrm>
            <a:off x="4731850" y="1060675"/>
            <a:ext cx="3939900" cy="2917500"/>
          </a:xfrm>
          <a:prstGeom prst="rect">
            <a:avLst/>
          </a:prstGeom>
          <a:solidFill>
            <a:srgbClr val="1A3C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7"/>
          <p:cNvSpPr/>
          <p:nvPr/>
        </p:nvSpPr>
        <p:spPr>
          <a:xfrm>
            <a:off x="4741562" y="1090377"/>
            <a:ext cx="3749100" cy="365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2000"/>
              <a:buFont typeface="Georgia"/>
              <a:buNone/>
            </a:pPr>
            <a:r>
              <a:rPr b="1" i="0" lang="en-US" sz="2000" u="none" cap="none" strike="noStrike">
                <a:solidFill>
                  <a:srgbClr val="D4806F"/>
                </a:solidFill>
                <a:latin typeface="Georgia"/>
                <a:ea typeface="Georgia"/>
                <a:cs typeface="Georgia"/>
                <a:sym typeface="Georgia"/>
              </a:rPr>
              <a:t>Functional </a:t>
            </a:r>
            <a:endParaRPr b="0" i="0" sz="2000" u="none" cap="none" strike="noStrike">
              <a:solidFill>
                <a:schemeClr val="dk1"/>
              </a:solidFill>
              <a:latin typeface="Calibri"/>
              <a:ea typeface="Calibri"/>
              <a:cs typeface="Calibri"/>
              <a:sym typeface="Calibri"/>
            </a:endParaRPr>
          </a:p>
        </p:txBody>
      </p:sp>
      <p:sp>
        <p:nvSpPr>
          <p:cNvPr id="137" name="Google Shape;137;p7"/>
          <p:cNvSpPr/>
          <p:nvPr/>
        </p:nvSpPr>
        <p:spPr>
          <a:xfrm>
            <a:off x="4859750" y="1456100"/>
            <a:ext cx="3606900" cy="502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A0BBBB"/>
              </a:buClr>
              <a:buSzPts val="1300"/>
              <a:buFont typeface="Calibri"/>
              <a:buNone/>
            </a:pPr>
            <a:r>
              <a:rPr i="1" lang="en-US" sz="1800">
                <a:solidFill>
                  <a:srgbClr val="A0BBBB"/>
                </a:solidFill>
                <a:latin typeface="Calibri"/>
                <a:ea typeface="Calibri"/>
                <a:cs typeface="Calibri"/>
                <a:sym typeface="Calibri"/>
              </a:rPr>
              <a:t>What roles and energy pathways are supported?</a:t>
            </a:r>
            <a:endParaRPr b="0" i="0" sz="1800" u="none" cap="none" strike="noStrike">
              <a:solidFill>
                <a:schemeClr val="dk1"/>
              </a:solidFill>
              <a:latin typeface="Calibri"/>
              <a:ea typeface="Calibri"/>
              <a:cs typeface="Calibri"/>
              <a:sym typeface="Calibri"/>
            </a:endParaRPr>
          </a:p>
        </p:txBody>
      </p:sp>
      <p:sp>
        <p:nvSpPr>
          <p:cNvPr id="138" name="Google Shape;138;p7"/>
          <p:cNvSpPr/>
          <p:nvPr/>
        </p:nvSpPr>
        <p:spPr>
          <a:xfrm>
            <a:off x="4925243" y="1958897"/>
            <a:ext cx="39645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Total community biomass</a:t>
            </a:r>
            <a:endParaRPr b="0" i="0" sz="1700" u="none" cap="none" strike="noStrike">
              <a:solidFill>
                <a:schemeClr val="dk1"/>
              </a:solidFill>
              <a:latin typeface="Calibri"/>
              <a:ea typeface="Calibri"/>
              <a:cs typeface="Calibri"/>
              <a:sym typeface="Calibri"/>
            </a:endParaRPr>
          </a:p>
        </p:txBody>
      </p:sp>
      <p:sp>
        <p:nvSpPr>
          <p:cNvPr id="139" name="Google Shape;139;p7"/>
          <p:cNvSpPr/>
          <p:nvPr/>
        </p:nvSpPr>
        <p:spPr>
          <a:xfrm>
            <a:off x="4925243" y="2314700"/>
            <a:ext cx="39645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Feeding-group biomass</a:t>
            </a:r>
            <a:endParaRPr b="0" i="0" sz="1700" u="none" cap="none" strike="noStrike">
              <a:solidFill>
                <a:schemeClr val="dk1"/>
              </a:solidFill>
              <a:latin typeface="Calibri"/>
              <a:ea typeface="Calibri"/>
              <a:cs typeface="Calibri"/>
              <a:sym typeface="Calibri"/>
            </a:endParaRPr>
          </a:p>
        </p:txBody>
      </p:sp>
      <p:sp>
        <p:nvSpPr>
          <p:cNvPr id="140" name="Google Shape;140;p7"/>
          <p:cNvSpPr/>
          <p:nvPr/>
        </p:nvSpPr>
        <p:spPr>
          <a:xfrm>
            <a:off x="4925243" y="2670503"/>
            <a:ext cx="39645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Secondary production</a:t>
            </a:r>
            <a:endParaRPr b="0" i="0" sz="1700" u="none" cap="none" strike="noStrike">
              <a:solidFill>
                <a:schemeClr val="dk1"/>
              </a:solidFill>
              <a:latin typeface="Calibri"/>
              <a:ea typeface="Calibri"/>
              <a:cs typeface="Calibri"/>
              <a:sym typeface="Calibri"/>
            </a:endParaRPr>
          </a:p>
        </p:txBody>
      </p:sp>
      <p:sp>
        <p:nvSpPr>
          <p:cNvPr id="141" name="Google Shape;141;p7"/>
          <p:cNvSpPr/>
          <p:nvPr/>
        </p:nvSpPr>
        <p:spPr>
          <a:xfrm>
            <a:off x="4925243" y="3026306"/>
            <a:ext cx="3964500" cy="35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400"/>
              <a:buFont typeface="Calibri"/>
              <a:buNone/>
            </a:pPr>
            <a:r>
              <a:rPr b="0" i="0" lang="en-US" sz="1700" u="none" cap="none" strike="noStrike">
                <a:solidFill>
                  <a:srgbClr val="D9E4E4"/>
                </a:solidFill>
                <a:latin typeface="Calibri"/>
                <a:ea typeface="Calibri"/>
                <a:cs typeface="Calibri"/>
                <a:sym typeface="Calibri"/>
              </a:rPr>
              <a:t>■  Trait-based indices</a:t>
            </a:r>
            <a:endParaRPr b="0" i="0" sz="1700" u="none" cap="none" strike="noStrike">
              <a:solidFill>
                <a:schemeClr val="dk1"/>
              </a:solidFill>
              <a:latin typeface="Calibri"/>
              <a:ea typeface="Calibri"/>
              <a:cs typeface="Calibri"/>
              <a:sym typeface="Calibri"/>
            </a:endParaRPr>
          </a:p>
        </p:txBody>
      </p:sp>
      <p:sp>
        <p:nvSpPr>
          <p:cNvPr id="142" name="Google Shape;142;p7"/>
          <p:cNvSpPr/>
          <p:nvPr/>
        </p:nvSpPr>
        <p:spPr>
          <a:xfrm>
            <a:off x="4970550" y="3382100"/>
            <a:ext cx="3606900" cy="58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9F"/>
              </a:buClr>
              <a:buSzPts val="1200"/>
              <a:buFont typeface="Calibri"/>
              <a:buNone/>
            </a:pPr>
            <a:r>
              <a:rPr i="1" lang="en-US" sz="1800">
                <a:solidFill>
                  <a:srgbClr val="3A9F9F"/>
                </a:solidFill>
                <a:latin typeface="Calibri"/>
                <a:ea typeface="Calibri"/>
                <a:cs typeface="Calibri"/>
                <a:sym typeface="Calibri"/>
              </a:rPr>
              <a:t>resource use, energetic recovery</a:t>
            </a:r>
            <a:endParaRPr b="0" i="0" sz="1800" u="none" cap="none" strike="noStrike">
              <a:solidFill>
                <a:schemeClr val="dk1"/>
              </a:solidFill>
              <a:latin typeface="Calibri"/>
              <a:ea typeface="Calibri"/>
              <a:cs typeface="Calibri"/>
              <a:sym typeface="Calibri"/>
            </a:endParaRPr>
          </a:p>
        </p:txBody>
      </p:sp>
      <p:sp>
        <p:nvSpPr>
          <p:cNvPr id="143" name="Google Shape;143;p7"/>
          <p:cNvSpPr/>
          <p:nvPr/>
        </p:nvSpPr>
        <p:spPr>
          <a:xfrm>
            <a:off x="820350" y="4125350"/>
            <a:ext cx="7503300" cy="5847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C05E4D"/>
              </a:buClr>
              <a:buSzPts val="1800"/>
              <a:buFont typeface="Calibri"/>
              <a:buNone/>
            </a:pPr>
            <a:r>
              <a:rPr b="1" lang="en-US" sz="2000">
                <a:solidFill>
                  <a:srgbClr val="C05E4D"/>
                </a:solidFill>
                <a:latin typeface="Calibri"/>
                <a:ea typeface="Calibri"/>
                <a:cs typeface="Calibri"/>
                <a:sym typeface="Calibri"/>
              </a:rPr>
              <a:t>Pairing community and ecosystem metrics expands assessment from “who responds?” to “what ecological functions are responding?”</a:t>
            </a:r>
            <a:endParaRPr b="0" i="0" sz="2000" u="none" cap="none" strike="noStrike">
              <a:solidFill>
                <a:schemeClr val="dk1"/>
              </a:solidFill>
              <a:latin typeface="Calibri"/>
              <a:ea typeface="Calibri"/>
              <a:cs typeface="Calibri"/>
              <a:sym typeface="Calibri"/>
            </a:endParaRPr>
          </a:p>
        </p:txBody>
      </p:sp>
      <p:grpSp>
        <p:nvGrpSpPr>
          <p:cNvPr id="144" name="Google Shape;144;p7"/>
          <p:cNvGrpSpPr/>
          <p:nvPr/>
        </p:nvGrpSpPr>
        <p:grpSpPr>
          <a:xfrm>
            <a:off x="78634" y="4887597"/>
            <a:ext cx="8965838" cy="292500"/>
            <a:chOff x="25625" y="4887597"/>
            <a:chExt cx="8965838" cy="292500"/>
          </a:xfrm>
        </p:grpSpPr>
        <p:sp>
          <p:nvSpPr>
            <p:cNvPr id="145" name="Google Shape;145;p7"/>
            <p:cNvSpPr/>
            <p:nvPr/>
          </p:nvSpPr>
          <p:spPr>
            <a:xfrm>
              <a:off x="25625" y="4887597"/>
              <a:ext cx="7846800" cy="292500"/>
            </a:xfrm>
            <a:prstGeom prst="rect">
              <a:avLst/>
            </a:prstGeom>
            <a:noFill/>
            <a:ln>
              <a:noFill/>
            </a:ln>
          </p:spPr>
          <p:txBody>
            <a:bodyPr anchorCtr="0" anchor="ctr" bIns="0" lIns="0" spcFirstLastPara="1" rIns="0" wrap="square" tIns="0">
              <a:noAutofit/>
            </a:bodyPr>
            <a:lstStyle/>
            <a:p>
              <a:pPr indent="0" lvl="0" marL="0" rtl="0" algn="l">
                <a:lnSpc>
                  <a:spcPct val="105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[1] Sabat-Bonilla et al. 2026</a:t>
              </a:r>
              <a:endParaRPr i="1">
                <a:solidFill>
                  <a:srgbClr val="A7C2C2"/>
                </a:solidFill>
                <a:latin typeface="Calibri"/>
                <a:ea typeface="Calibri"/>
                <a:cs typeface="Calibri"/>
                <a:sym typeface="Calibri"/>
              </a:endParaRPr>
            </a:p>
          </p:txBody>
        </p:sp>
        <p:sp>
          <p:nvSpPr>
            <p:cNvPr id="146" name="Google Shape;146;p7"/>
            <p:cNvSpPr/>
            <p:nvPr/>
          </p:nvSpPr>
          <p:spPr>
            <a:xfrm>
              <a:off x="8236963"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A7C2C2"/>
                  </a:solidFill>
                  <a:latin typeface="Calibri"/>
                  <a:ea typeface="Calibri"/>
                  <a:cs typeface="Calibri"/>
                  <a:sym typeface="Calibri"/>
                </a:rPr>
                <a:t>4</a:t>
              </a:r>
              <a:r>
                <a:rPr b="1" i="0" lang="en-US" u="none" cap="none" strike="noStrike">
                  <a:solidFill>
                    <a:srgbClr val="A7C2C2"/>
                  </a:solidFill>
                  <a:latin typeface="Calibri"/>
                  <a:ea typeface="Calibri"/>
                  <a:cs typeface="Calibri"/>
                  <a:sym typeface="Calibri"/>
                </a:rPr>
                <a:t> / </a:t>
              </a:r>
              <a:r>
                <a:rPr b="1" lang="en-US">
                  <a:solidFill>
                    <a:srgbClr val="A7C2C2"/>
                  </a:solidFill>
                  <a:latin typeface="Calibri"/>
                  <a:ea typeface="Calibri"/>
                  <a:cs typeface="Calibri"/>
                  <a:sym typeface="Calibri"/>
                </a:rPr>
                <a:t>19</a:t>
              </a:r>
              <a:endParaRPr b="0" i="0" u="none" cap="none" strike="noStrike">
                <a:solidFill>
                  <a:srgbClr val="A7C2C2"/>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0EC"/>
        </a:solidFill>
      </p:bgPr>
    </p:bg>
    <p:spTree>
      <p:nvGrpSpPr>
        <p:cNvPr id="151" name="Shape 151"/>
        <p:cNvGrpSpPr/>
        <p:nvPr/>
      </p:nvGrpSpPr>
      <p:grpSpPr>
        <a:xfrm>
          <a:off x="0" y="0"/>
          <a:ext cx="0" cy="0"/>
          <a:chOff x="0" y="0"/>
          <a:chExt cx="0" cy="0"/>
        </a:xfrm>
      </p:grpSpPr>
      <p:sp>
        <p:nvSpPr>
          <p:cNvPr id="152" name="Google Shape;152;p8"/>
          <p:cNvSpPr/>
          <p:nvPr/>
        </p:nvSpPr>
        <p:spPr>
          <a:xfrm>
            <a:off x="202650" y="52450"/>
            <a:ext cx="8631600" cy="823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3C3C"/>
              </a:buClr>
              <a:buSzPts val="2600"/>
              <a:buFont typeface="Georgia"/>
              <a:buNone/>
            </a:pPr>
            <a:r>
              <a:rPr b="1" i="0" lang="en-US" sz="2800" u="none" cap="none" strike="noStrike">
                <a:solidFill>
                  <a:srgbClr val="1A3C3C"/>
                </a:solidFill>
                <a:latin typeface="Georgia"/>
                <a:ea typeface="Georgia"/>
                <a:cs typeface="Georgia"/>
                <a:sym typeface="Georgia"/>
              </a:rPr>
              <a:t>Systematic review + standardized effect-size synthesis</a:t>
            </a:r>
            <a:endParaRPr b="0" i="0" sz="2800" u="none" cap="none" strike="noStrike">
              <a:solidFill>
                <a:schemeClr val="dk1"/>
              </a:solidFill>
              <a:latin typeface="Calibri"/>
              <a:ea typeface="Calibri"/>
              <a:cs typeface="Calibri"/>
              <a:sym typeface="Calibri"/>
            </a:endParaRPr>
          </a:p>
        </p:txBody>
      </p:sp>
      <p:grpSp>
        <p:nvGrpSpPr>
          <p:cNvPr id="153" name="Google Shape;153;p8"/>
          <p:cNvGrpSpPr/>
          <p:nvPr/>
        </p:nvGrpSpPr>
        <p:grpSpPr>
          <a:xfrm>
            <a:off x="3627083" y="853704"/>
            <a:ext cx="5259300" cy="3839770"/>
            <a:chOff x="3614345" y="766315"/>
            <a:chExt cx="5259300" cy="3529200"/>
          </a:xfrm>
        </p:grpSpPr>
        <p:sp>
          <p:nvSpPr>
            <p:cNvPr id="154" name="Google Shape;154;p8"/>
            <p:cNvSpPr/>
            <p:nvPr/>
          </p:nvSpPr>
          <p:spPr>
            <a:xfrm>
              <a:off x="3614345" y="766315"/>
              <a:ext cx="5259300" cy="3529200"/>
            </a:xfrm>
            <a:prstGeom prst="rect">
              <a:avLst/>
            </a:prstGeom>
            <a:solidFill>
              <a:srgbClr val="1A3C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3681487" y="808889"/>
              <a:ext cx="51921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9F"/>
                </a:buClr>
                <a:buSzPts val="1600"/>
                <a:buFont typeface="Georgia"/>
                <a:buNone/>
              </a:pPr>
              <a:r>
                <a:rPr b="1" i="0" lang="en-US" sz="2000" u="none" cap="none" strike="noStrike">
                  <a:solidFill>
                    <a:srgbClr val="3A9F9F"/>
                  </a:solidFill>
                  <a:latin typeface="Georgia"/>
                  <a:ea typeface="Georgia"/>
                  <a:cs typeface="Georgia"/>
                  <a:sym typeface="Georgia"/>
                </a:rPr>
                <a:t>Scope of the synthesis</a:t>
              </a:r>
              <a:endParaRPr b="0" i="0" sz="2000" u="none" cap="none" strike="noStrike">
                <a:solidFill>
                  <a:schemeClr val="dk1"/>
                </a:solidFill>
                <a:latin typeface="Calibri"/>
                <a:ea typeface="Calibri"/>
                <a:cs typeface="Calibri"/>
                <a:sym typeface="Calibri"/>
              </a:endParaRPr>
            </a:p>
          </p:txBody>
        </p:sp>
        <p:sp>
          <p:nvSpPr>
            <p:cNvPr id="156" name="Google Shape;156;p8"/>
            <p:cNvSpPr/>
            <p:nvPr/>
          </p:nvSpPr>
          <p:spPr>
            <a:xfrm>
              <a:off x="3767795" y="1128996"/>
              <a:ext cx="4952400" cy="3101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A0BBBB"/>
                </a:buClr>
                <a:buSzPts val="1300"/>
                <a:buFont typeface="Calibri"/>
                <a:buNone/>
              </a:pPr>
              <a:r>
                <a:rPr b="1" lang="en-US" sz="1700">
                  <a:solidFill>
                    <a:srgbClr val="F5EDE3"/>
                  </a:solidFill>
                  <a:latin typeface="Calibri"/>
                  <a:ea typeface="Calibri"/>
                  <a:cs typeface="Calibri"/>
                  <a:sym typeface="Calibri"/>
                </a:rPr>
                <a:t>4 physiographic provinces — </a:t>
              </a:r>
              <a:r>
                <a:rPr lang="en-US" sz="1700">
                  <a:solidFill>
                    <a:srgbClr val="F5EDE3"/>
                  </a:solidFill>
                  <a:latin typeface="Calibri"/>
                  <a:ea typeface="Calibri"/>
                  <a:cs typeface="Calibri"/>
                  <a:sym typeface="Calibri"/>
                </a:rPr>
                <a:t>Appalachian Plateau       · Valley &amp; Ridge · Piedmont · Coastal Plain</a:t>
              </a:r>
              <a:endParaRPr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rPr b="1" lang="en-US" sz="1700">
                  <a:solidFill>
                    <a:srgbClr val="F5EDE3"/>
                  </a:solidFill>
                  <a:latin typeface="Calibri"/>
                  <a:ea typeface="Calibri"/>
                  <a:cs typeface="Calibri"/>
                  <a:sym typeface="Calibri"/>
                </a:rPr>
                <a:t>8 NRCS practice groups — </a:t>
              </a:r>
              <a:endParaRPr b="1"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rPr lang="en-US" sz="1700">
                  <a:solidFill>
                    <a:srgbClr val="F5EDE3"/>
                  </a:solidFill>
                  <a:latin typeface="Calibri"/>
                  <a:ea typeface="Calibri"/>
                  <a:cs typeface="Calibri"/>
                  <a:sym typeface="Calibri"/>
                </a:rPr>
                <a:t>AC · OC · RFB · RHC · SRC · SSP · SHIM · SW</a:t>
              </a:r>
              <a:endParaRPr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rPr b="1" lang="en-US" sz="1700">
                  <a:solidFill>
                    <a:srgbClr val="F5EDE3"/>
                  </a:solidFill>
                  <a:latin typeface="Calibri"/>
                  <a:ea typeface="Calibri"/>
                  <a:cs typeface="Calibri"/>
                  <a:sym typeface="Calibri"/>
                </a:rPr>
                <a:t>390 → 29 studies — </a:t>
              </a:r>
              <a:r>
                <a:rPr lang="en-US" sz="1700">
                  <a:solidFill>
                    <a:srgbClr val="F5EDE3"/>
                  </a:solidFill>
                  <a:latin typeface="Calibri"/>
                  <a:ea typeface="Calibri"/>
                  <a:cs typeface="Calibri"/>
                  <a:sym typeface="Calibri"/>
                </a:rPr>
                <a:t>Strict before-after-control-impact (BACI) inclusion</a:t>
              </a:r>
              <a:endParaRPr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rPr b="1" lang="en-US" sz="1700">
                  <a:solidFill>
                    <a:srgbClr val="F5EDE3"/>
                  </a:solidFill>
                  <a:latin typeface="Calibri"/>
                  <a:ea typeface="Calibri"/>
                  <a:cs typeface="Calibri"/>
                  <a:sym typeface="Calibri"/>
                </a:rPr>
                <a:t>123 response metrics — </a:t>
              </a:r>
              <a:r>
                <a:rPr lang="en-US" sz="1700">
                  <a:solidFill>
                    <a:srgbClr val="F5EDE3"/>
                  </a:solidFill>
                  <a:latin typeface="Calibri"/>
                  <a:ea typeface="Calibri"/>
                  <a:cs typeface="Calibri"/>
                  <a:sym typeface="Calibri"/>
                </a:rPr>
                <a:t>Standardized across studies</a:t>
              </a:r>
              <a:endParaRPr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rPr b="1" lang="en-US" sz="1700">
                  <a:solidFill>
                    <a:srgbClr val="F5EDE3"/>
                  </a:solidFill>
                  <a:latin typeface="Calibri"/>
                  <a:ea typeface="Calibri"/>
                  <a:cs typeface="Calibri"/>
                  <a:sym typeface="Calibri"/>
                </a:rPr>
                <a:t>Effect sizes — </a:t>
              </a:r>
              <a:r>
                <a:rPr lang="en-US" sz="1700">
                  <a:solidFill>
                    <a:srgbClr val="F5EDE3"/>
                  </a:solidFill>
                  <a:latin typeface="Calibri"/>
                  <a:ea typeface="Calibri"/>
                  <a:cs typeface="Calibri"/>
                  <a:sym typeface="Calibri"/>
                </a:rPr>
                <a:t>Log-response ratios + Hedges' g</a:t>
              </a:r>
              <a:endParaRPr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rPr b="1" lang="en-US" sz="1700">
                  <a:solidFill>
                    <a:srgbClr val="F5EDE3"/>
                  </a:solidFill>
                  <a:latin typeface="Calibri"/>
                  <a:ea typeface="Calibri"/>
                  <a:cs typeface="Calibri"/>
                  <a:sym typeface="Calibri"/>
                </a:rPr>
                <a:t>Model selection — </a:t>
              </a:r>
              <a:r>
                <a:rPr lang="en-US" sz="1700">
                  <a:solidFill>
                    <a:srgbClr val="F5EDE3"/>
                  </a:solidFill>
                  <a:latin typeface="Calibri"/>
                  <a:ea typeface="Calibri"/>
                  <a:cs typeface="Calibri"/>
                  <a:sym typeface="Calibri"/>
                </a:rPr>
                <a:t>AICc to find the best predictors</a:t>
              </a:r>
              <a:endParaRPr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t/>
              </a:r>
              <a:endParaRPr b="1" sz="1700">
                <a:solidFill>
                  <a:srgbClr val="F5EDE3"/>
                </a:solidFill>
                <a:latin typeface="Calibri"/>
                <a:ea typeface="Calibri"/>
                <a:cs typeface="Calibri"/>
                <a:sym typeface="Calibri"/>
              </a:endParaRPr>
            </a:p>
            <a:p>
              <a:pPr indent="0" lvl="0" marL="0" marR="0" rtl="0" algn="l">
                <a:lnSpc>
                  <a:spcPct val="150000"/>
                </a:lnSpc>
                <a:spcBef>
                  <a:spcPts val="0"/>
                </a:spcBef>
                <a:spcAft>
                  <a:spcPts val="0"/>
                </a:spcAft>
                <a:buClr>
                  <a:srgbClr val="A0BBBB"/>
                </a:buClr>
                <a:buSzPts val="1300"/>
                <a:buFont typeface="Calibri"/>
                <a:buNone/>
              </a:pPr>
              <a:r>
                <a:t/>
              </a:r>
              <a:endParaRPr b="0" i="0" sz="1700" u="none" cap="none" strike="noStrike">
                <a:solidFill>
                  <a:srgbClr val="A0BBBB"/>
                </a:solidFill>
                <a:latin typeface="Calibri"/>
                <a:ea typeface="Calibri"/>
                <a:cs typeface="Calibri"/>
                <a:sym typeface="Calibri"/>
              </a:endParaRPr>
            </a:p>
          </p:txBody>
        </p:sp>
      </p:grpSp>
      <p:grpSp>
        <p:nvGrpSpPr>
          <p:cNvPr id="157" name="Google Shape;157;p8"/>
          <p:cNvGrpSpPr/>
          <p:nvPr/>
        </p:nvGrpSpPr>
        <p:grpSpPr>
          <a:xfrm>
            <a:off x="216349" y="1277016"/>
            <a:ext cx="3089992" cy="2993129"/>
            <a:chOff x="108150" y="1238168"/>
            <a:chExt cx="3089992" cy="2993129"/>
          </a:xfrm>
        </p:grpSpPr>
        <p:grpSp>
          <p:nvGrpSpPr>
            <p:cNvPr id="158" name="Google Shape;158;p8"/>
            <p:cNvGrpSpPr/>
            <p:nvPr/>
          </p:nvGrpSpPr>
          <p:grpSpPr>
            <a:xfrm>
              <a:off x="108150" y="1238168"/>
              <a:ext cx="3089992" cy="2993129"/>
              <a:chOff x="108150" y="1238200"/>
              <a:chExt cx="3089992" cy="2735700"/>
            </a:xfrm>
          </p:grpSpPr>
          <p:sp>
            <p:nvSpPr>
              <p:cNvPr id="159" name="Google Shape;159;p8"/>
              <p:cNvSpPr/>
              <p:nvPr/>
            </p:nvSpPr>
            <p:spPr>
              <a:xfrm>
                <a:off x="108150" y="1238200"/>
                <a:ext cx="3085200" cy="2735700"/>
              </a:xfrm>
              <a:prstGeom prst="rect">
                <a:avLst/>
              </a:prstGeom>
              <a:solidFill>
                <a:srgbClr val="1A3C3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8"/>
              <p:cNvSpPr/>
              <p:nvPr/>
            </p:nvSpPr>
            <p:spPr>
              <a:xfrm>
                <a:off x="139001" y="1361392"/>
                <a:ext cx="3054300" cy="320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9F"/>
                  </a:buClr>
                  <a:buSzPts val="1600"/>
                  <a:buFont typeface="Georgia"/>
                  <a:buNone/>
                </a:pPr>
                <a:r>
                  <a:rPr b="1" i="0" lang="en-US" sz="2000" u="none" cap="none" strike="noStrike">
                    <a:solidFill>
                      <a:srgbClr val="3A9F9F"/>
                    </a:solidFill>
                    <a:latin typeface="Georgia"/>
                    <a:ea typeface="Georgia"/>
                    <a:cs typeface="Georgia"/>
                    <a:sym typeface="Georgia"/>
                  </a:rPr>
                  <a:t>Filtering the evidence</a:t>
                </a:r>
                <a:endParaRPr b="0" i="0" sz="2000" u="none" cap="none" strike="noStrike">
                  <a:solidFill>
                    <a:schemeClr val="dk1"/>
                  </a:solidFill>
                  <a:latin typeface="Calibri"/>
                  <a:ea typeface="Calibri"/>
                  <a:cs typeface="Calibri"/>
                  <a:sym typeface="Calibri"/>
                </a:endParaRPr>
              </a:p>
            </p:txBody>
          </p:sp>
          <p:sp>
            <p:nvSpPr>
              <p:cNvPr id="161" name="Google Shape;161;p8"/>
              <p:cNvSpPr/>
              <p:nvPr/>
            </p:nvSpPr>
            <p:spPr>
              <a:xfrm>
                <a:off x="330450" y="1836954"/>
                <a:ext cx="1221900" cy="630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5E4D"/>
                  </a:buClr>
                  <a:buSzPts val="4000"/>
                  <a:buFont typeface="Georgia"/>
                  <a:buNone/>
                </a:pPr>
                <a:r>
                  <a:rPr b="1" i="0" lang="en-US" sz="4000" u="none" cap="none" strike="noStrike">
                    <a:solidFill>
                      <a:srgbClr val="C05E4D"/>
                    </a:solidFill>
                    <a:latin typeface="Georgia"/>
                    <a:ea typeface="Georgia"/>
                    <a:cs typeface="Georgia"/>
                    <a:sym typeface="Georgia"/>
                  </a:rPr>
                  <a:t>390</a:t>
                </a:r>
                <a:endParaRPr b="0" i="0" sz="4000" u="none" cap="none" strike="noStrike">
                  <a:solidFill>
                    <a:schemeClr val="dk1"/>
                  </a:solidFill>
                  <a:latin typeface="Calibri"/>
                  <a:ea typeface="Calibri"/>
                  <a:cs typeface="Calibri"/>
                  <a:sym typeface="Calibri"/>
                </a:endParaRPr>
              </a:p>
            </p:txBody>
          </p:sp>
          <p:sp>
            <p:nvSpPr>
              <p:cNvPr id="162" name="Google Shape;162;p8"/>
              <p:cNvSpPr/>
              <p:nvPr/>
            </p:nvSpPr>
            <p:spPr>
              <a:xfrm>
                <a:off x="1552342" y="1836789"/>
                <a:ext cx="1645800" cy="6303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200"/>
                  <a:buFont typeface="Calibri"/>
                  <a:buNone/>
                </a:pPr>
                <a:r>
                  <a:rPr b="0" i="0" lang="en-US" sz="1800" u="none" cap="none" strike="noStrike">
                    <a:solidFill>
                      <a:srgbClr val="D9E4E4"/>
                    </a:solidFill>
                    <a:latin typeface="Calibri"/>
                    <a:ea typeface="Calibri"/>
                    <a:cs typeface="Calibri"/>
                    <a:sym typeface="Calibri"/>
                  </a:rPr>
                  <a:t>papers from Web of Science</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D9E4E4"/>
                  </a:buClr>
                  <a:buSzPts val="1200"/>
                  <a:buFont typeface="Calibri"/>
                  <a:buNone/>
                </a:pPr>
                <a:r>
                  <a:rPr b="0" i="0" lang="en-US" sz="1800" u="none" cap="none" strike="noStrike">
                    <a:solidFill>
                      <a:srgbClr val="D9E4E4"/>
                    </a:solidFill>
                    <a:latin typeface="Calibri"/>
                    <a:ea typeface="Calibri"/>
                    <a:cs typeface="Calibri"/>
                    <a:sym typeface="Calibri"/>
                  </a:rPr>
                  <a:t>(initial query)</a:t>
                </a:r>
                <a:endParaRPr b="0" i="0" sz="1800" u="none" cap="none" strike="noStrike">
                  <a:solidFill>
                    <a:schemeClr val="dk1"/>
                  </a:solidFill>
                  <a:latin typeface="Calibri"/>
                  <a:ea typeface="Calibri"/>
                  <a:cs typeface="Calibri"/>
                  <a:sym typeface="Calibri"/>
                </a:endParaRPr>
              </a:p>
            </p:txBody>
          </p:sp>
          <p:sp>
            <p:nvSpPr>
              <p:cNvPr id="163" name="Google Shape;163;p8"/>
              <p:cNvSpPr/>
              <p:nvPr/>
            </p:nvSpPr>
            <p:spPr>
              <a:xfrm>
                <a:off x="455066" y="2908965"/>
                <a:ext cx="1097400" cy="85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3A9F9F"/>
                  </a:buClr>
                  <a:buSzPts val="4000"/>
                  <a:buFont typeface="Georgia"/>
                  <a:buNone/>
                </a:pPr>
                <a:r>
                  <a:rPr b="1" i="0" lang="en-US" sz="4000" u="none" cap="none" strike="noStrike">
                    <a:solidFill>
                      <a:srgbClr val="3A9F9F"/>
                    </a:solidFill>
                    <a:latin typeface="Georgia"/>
                    <a:ea typeface="Georgia"/>
                    <a:cs typeface="Georgia"/>
                    <a:sym typeface="Georgia"/>
                  </a:rPr>
                  <a:t>29</a:t>
                </a:r>
                <a:endParaRPr b="0" i="0" sz="4000" u="none" cap="none" strike="noStrike">
                  <a:solidFill>
                    <a:schemeClr val="dk1"/>
                  </a:solidFill>
                  <a:latin typeface="Calibri"/>
                  <a:ea typeface="Calibri"/>
                  <a:cs typeface="Calibri"/>
                  <a:sym typeface="Calibri"/>
                </a:endParaRPr>
              </a:p>
            </p:txBody>
          </p:sp>
          <p:sp>
            <p:nvSpPr>
              <p:cNvPr id="164" name="Google Shape;164;p8"/>
              <p:cNvSpPr/>
              <p:nvPr/>
            </p:nvSpPr>
            <p:spPr>
              <a:xfrm>
                <a:off x="1552342" y="2908965"/>
                <a:ext cx="1645800" cy="856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200"/>
                  <a:buFont typeface="Calibri"/>
                  <a:buNone/>
                </a:pPr>
                <a:r>
                  <a:rPr b="0" i="0" lang="en-US" sz="1800" u="none" cap="none" strike="noStrike">
                    <a:solidFill>
                      <a:srgbClr val="D9E4E4"/>
                    </a:solidFill>
                    <a:latin typeface="Calibri"/>
                    <a:ea typeface="Calibri"/>
                    <a:cs typeface="Calibri"/>
                    <a:sym typeface="Calibri"/>
                  </a:rPr>
                  <a:t>studies retained after</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D9E4E4"/>
                  </a:buClr>
                  <a:buSzPts val="1200"/>
                  <a:buFont typeface="Calibri"/>
                  <a:buNone/>
                </a:pPr>
                <a:r>
                  <a:rPr b="0" i="0" lang="en-US" sz="1800" u="none" cap="none" strike="noStrike">
                    <a:solidFill>
                      <a:srgbClr val="D9E4E4"/>
                    </a:solidFill>
                    <a:latin typeface="Calibri"/>
                    <a:ea typeface="Calibri"/>
                    <a:cs typeface="Calibri"/>
                    <a:sym typeface="Calibri"/>
                  </a:rPr>
                  <a:t>BACI inclusion criteria</a:t>
                </a:r>
                <a:endParaRPr b="0" i="0" sz="1800" u="none" cap="none" strike="noStrike">
                  <a:solidFill>
                    <a:schemeClr val="dk1"/>
                  </a:solidFill>
                  <a:latin typeface="Calibri"/>
                  <a:ea typeface="Calibri"/>
                  <a:cs typeface="Calibri"/>
                  <a:sym typeface="Calibri"/>
                </a:endParaRPr>
              </a:p>
            </p:txBody>
          </p:sp>
        </p:grpSp>
        <p:sp>
          <p:nvSpPr>
            <p:cNvPr id="165" name="Google Shape;165;p8"/>
            <p:cNvSpPr/>
            <p:nvPr/>
          </p:nvSpPr>
          <p:spPr>
            <a:xfrm>
              <a:off x="764775" y="2723667"/>
              <a:ext cx="278100" cy="556200"/>
            </a:xfrm>
            <a:prstGeom prst="downArrow">
              <a:avLst>
                <a:gd fmla="val 50000" name="adj1"/>
                <a:gd fmla="val 50000" name="adj2"/>
              </a:avLst>
            </a:prstGeom>
            <a:solidFill>
              <a:srgbClr val="F5EDE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6" name="Google Shape;166;p8"/>
          <p:cNvGrpSpPr/>
          <p:nvPr/>
        </p:nvGrpSpPr>
        <p:grpSpPr>
          <a:xfrm>
            <a:off x="78634" y="4887597"/>
            <a:ext cx="8965838" cy="292500"/>
            <a:chOff x="25625" y="4887597"/>
            <a:chExt cx="8965838" cy="292500"/>
          </a:xfrm>
        </p:grpSpPr>
        <p:sp>
          <p:nvSpPr>
            <p:cNvPr id="167" name="Google Shape;167;p8"/>
            <p:cNvSpPr/>
            <p:nvPr/>
          </p:nvSpPr>
          <p:spPr>
            <a:xfrm>
              <a:off x="25625" y="4887597"/>
              <a:ext cx="7846800" cy="292500"/>
            </a:xfrm>
            <a:prstGeom prst="rect">
              <a:avLst/>
            </a:prstGeom>
            <a:noFill/>
            <a:ln>
              <a:noFill/>
            </a:ln>
          </p:spPr>
          <p:txBody>
            <a:bodyPr anchorCtr="0" anchor="ctr" bIns="0" lIns="0" spcFirstLastPara="1" rIns="0" wrap="square" tIns="0">
              <a:noAutofit/>
            </a:bodyPr>
            <a:lstStyle/>
            <a:p>
              <a:pPr indent="0" lvl="0" marL="0" rtl="0" algn="l">
                <a:lnSpc>
                  <a:spcPct val="105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[1] Sabat-Bonilla et al. 2026</a:t>
              </a:r>
              <a:endParaRPr i="1">
                <a:solidFill>
                  <a:srgbClr val="A7C2C2"/>
                </a:solidFill>
                <a:latin typeface="Calibri"/>
                <a:ea typeface="Calibri"/>
                <a:cs typeface="Calibri"/>
                <a:sym typeface="Calibri"/>
              </a:endParaRPr>
            </a:p>
          </p:txBody>
        </p:sp>
        <p:sp>
          <p:nvSpPr>
            <p:cNvPr id="168" name="Google Shape;168;p8"/>
            <p:cNvSpPr/>
            <p:nvPr/>
          </p:nvSpPr>
          <p:spPr>
            <a:xfrm>
              <a:off x="8236963"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A7C2C2"/>
                  </a:solidFill>
                  <a:latin typeface="Calibri"/>
                  <a:ea typeface="Calibri"/>
                  <a:cs typeface="Calibri"/>
                  <a:sym typeface="Calibri"/>
                </a:rPr>
                <a:t>5</a:t>
              </a:r>
              <a:r>
                <a:rPr b="1" i="0" lang="en-US" u="none" cap="none" strike="noStrike">
                  <a:solidFill>
                    <a:srgbClr val="A7C2C2"/>
                  </a:solidFill>
                  <a:latin typeface="Calibri"/>
                  <a:ea typeface="Calibri"/>
                  <a:cs typeface="Calibri"/>
                  <a:sym typeface="Calibri"/>
                </a:rPr>
                <a:t> / </a:t>
              </a:r>
              <a:r>
                <a:rPr b="1" lang="en-US">
                  <a:solidFill>
                    <a:srgbClr val="A7C2C2"/>
                  </a:solidFill>
                  <a:latin typeface="Calibri"/>
                  <a:ea typeface="Calibri"/>
                  <a:cs typeface="Calibri"/>
                  <a:sym typeface="Calibri"/>
                </a:rPr>
                <a:t>19</a:t>
              </a:r>
              <a:endParaRPr b="0" i="0" u="none" cap="none" strike="noStrike">
                <a:solidFill>
                  <a:srgbClr val="A7C2C2"/>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173" name="Shape 173"/>
        <p:cNvGrpSpPr/>
        <p:nvPr/>
      </p:nvGrpSpPr>
      <p:grpSpPr>
        <a:xfrm>
          <a:off x="0" y="0"/>
          <a:ext cx="0" cy="0"/>
          <a:chOff x="0" y="0"/>
          <a:chExt cx="0" cy="0"/>
        </a:xfrm>
      </p:grpSpPr>
      <p:sp>
        <p:nvSpPr>
          <p:cNvPr id="174" name="Google Shape;174;p9"/>
          <p:cNvSpPr/>
          <p:nvPr/>
        </p:nvSpPr>
        <p:spPr>
          <a:xfrm>
            <a:off x="182250" y="75475"/>
            <a:ext cx="7863900" cy="548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2400"/>
              <a:buFont typeface="Georgia"/>
              <a:buNone/>
            </a:pPr>
            <a:r>
              <a:rPr b="1" i="0" lang="en-US" sz="2800" u="none" cap="none" strike="noStrike">
                <a:solidFill>
                  <a:srgbClr val="FFFFFF"/>
                </a:solidFill>
                <a:latin typeface="Georgia"/>
                <a:ea typeface="Georgia"/>
                <a:cs typeface="Georgia"/>
                <a:sym typeface="Georgia"/>
              </a:rPr>
              <a:t>Management Practice (MP) categories</a:t>
            </a:r>
            <a:endParaRPr b="0" i="0" sz="2800" u="none" cap="none" strike="noStrike">
              <a:solidFill>
                <a:srgbClr val="FFFFFF"/>
              </a:solidFill>
              <a:latin typeface="Calibri"/>
              <a:ea typeface="Calibri"/>
              <a:cs typeface="Calibri"/>
              <a:sym typeface="Calibri"/>
            </a:endParaRPr>
          </a:p>
        </p:txBody>
      </p:sp>
      <p:sp>
        <p:nvSpPr>
          <p:cNvPr id="175" name="Google Shape;175;p9"/>
          <p:cNvSpPr/>
          <p:nvPr/>
        </p:nvSpPr>
        <p:spPr>
          <a:xfrm>
            <a:off x="640050" y="1093279"/>
            <a:ext cx="7863900" cy="418800"/>
          </a:xfrm>
          <a:prstGeom prst="rect">
            <a:avLst/>
          </a:prstGeom>
          <a:solidFill>
            <a:srgbClr val="E3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
          <p:cNvSpPr/>
          <p:nvPr/>
        </p:nvSpPr>
        <p:spPr>
          <a:xfrm>
            <a:off x="680270" y="1093275"/>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AC</a:t>
            </a:r>
            <a:endParaRPr b="0" i="0" sz="1800" u="none" cap="none" strike="noStrike">
              <a:solidFill>
                <a:srgbClr val="000000"/>
              </a:solidFill>
              <a:latin typeface="Calibri"/>
              <a:ea typeface="Calibri"/>
              <a:cs typeface="Calibri"/>
              <a:sym typeface="Calibri"/>
            </a:endParaRPr>
          </a:p>
        </p:txBody>
      </p:sp>
      <p:sp>
        <p:nvSpPr>
          <p:cNvPr id="177" name="Google Shape;177;p9"/>
          <p:cNvSpPr/>
          <p:nvPr/>
        </p:nvSpPr>
        <p:spPr>
          <a:xfrm>
            <a:off x="1528621" y="1093275"/>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lang="en-US" sz="1700">
                <a:solidFill>
                  <a:srgbClr val="1E293B"/>
                </a:solidFill>
                <a:latin typeface="Calibri"/>
                <a:ea typeface="Calibri"/>
                <a:cs typeface="Calibri"/>
                <a:sym typeface="Calibri"/>
              </a:rPr>
              <a:t>Access Control</a:t>
            </a:r>
            <a:endParaRPr b="0" i="0" sz="1700" u="none" cap="none" strike="noStrike">
              <a:solidFill>
                <a:srgbClr val="000000"/>
              </a:solidFill>
              <a:latin typeface="Calibri"/>
              <a:ea typeface="Calibri"/>
              <a:cs typeface="Calibri"/>
              <a:sym typeface="Calibri"/>
            </a:endParaRPr>
          </a:p>
        </p:txBody>
      </p:sp>
      <p:sp>
        <p:nvSpPr>
          <p:cNvPr id="178" name="Google Shape;178;p9"/>
          <p:cNvSpPr/>
          <p:nvPr/>
        </p:nvSpPr>
        <p:spPr>
          <a:xfrm>
            <a:off x="5204807" y="1093275"/>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lang="en-US" sz="1600">
                <a:solidFill>
                  <a:srgbClr val="64748B"/>
                </a:solidFill>
                <a:latin typeface="Calibri"/>
                <a:ea typeface="Calibri"/>
                <a:cs typeface="Calibri"/>
                <a:sym typeface="Calibri"/>
              </a:rPr>
              <a:t>livestock &amp; stream access fencing</a:t>
            </a:r>
            <a:endParaRPr b="0" i="0" sz="1600" u="none" cap="none" strike="noStrike">
              <a:solidFill>
                <a:srgbClr val="000000"/>
              </a:solidFill>
              <a:latin typeface="Calibri"/>
              <a:ea typeface="Calibri"/>
              <a:cs typeface="Calibri"/>
              <a:sym typeface="Calibri"/>
            </a:endParaRPr>
          </a:p>
        </p:txBody>
      </p:sp>
      <p:sp>
        <p:nvSpPr>
          <p:cNvPr id="179" name="Google Shape;179;p9"/>
          <p:cNvSpPr/>
          <p:nvPr/>
        </p:nvSpPr>
        <p:spPr>
          <a:xfrm>
            <a:off x="640050" y="1546607"/>
            <a:ext cx="7863900" cy="418800"/>
          </a:xfrm>
          <a:prstGeom prst="rect">
            <a:avLst/>
          </a:prstGeom>
          <a:solidFill>
            <a:srgbClr val="F0F0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9"/>
          <p:cNvSpPr/>
          <p:nvPr/>
        </p:nvSpPr>
        <p:spPr>
          <a:xfrm>
            <a:off x="680270" y="1546603"/>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OC</a:t>
            </a:r>
            <a:endParaRPr b="0" i="0" sz="1800" u="none" cap="none" strike="noStrike">
              <a:solidFill>
                <a:srgbClr val="000000"/>
              </a:solidFill>
              <a:latin typeface="Calibri"/>
              <a:ea typeface="Calibri"/>
              <a:cs typeface="Calibri"/>
              <a:sym typeface="Calibri"/>
            </a:endParaRPr>
          </a:p>
        </p:txBody>
      </p:sp>
      <p:sp>
        <p:nvSpPr>
          <p:cNvPr id="181" name="Google Shape;181;p9"/>
          <p:cNvSpPr/>
          <p:nvPr/>
        </p:nvSpPr>
        <p:spPr>
          <a:xfrm>
            <a:off x="1528621" y="1546603"/>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lang="en-US" sz="1700">
                <a:solidFill>
                  <a:srgbClr val="1E293B"/>
                </a:solidFill>
                <a:latin typeface="Calibri"/>
                <a:ea typeface="Calibri"/>
                <a:cs typeface="Calibri"/>
                <a:sym typeface="Calibri"/>
              </a:rPr>
              <a:t>Open Channel</a:t>
            </a:r>
            <a:endParaRPr b="0" i="0" sz="1700" u="none" cap="none" strike="noStrike">
              <a:solidFill>
                <a:srgbClr val="000000"/>
              </a:solidFill>
              <a:latin typeface="Calibri"/>
              <a:ea typeface="Calibri"/>
              <a:cs typeface="Calibri"/>
              <a:sym typeface="Calibri"/>
            </a:endParaRPr>
          </a:p>
        </p:txBody>
      </p:sp>
      <p:sp>
        <p:nvSpPr>
          <p:cNvPr id="182" name="Google Shape;182;p9"/>
          <p:cNvSpPr/>
          <p:nvPr/>
        </p:nvSpPr>
        <p:spPr>
          <a:xfrm>
            <a:off x="5204807" y="1546603"/>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lang="en-US" sz="1600">
                <a:solidFill>
                  <a:srgbClr val="64748B"/>
                </a:solidFill>
                <a:latin typeface="Calibri"/>
                <a:ea typeface="Calibri"/>
                <a:cs typeface="Calibri"/>
                <a:sym typeface="Calibri"/>
              </a:rPr>
              <a:t>drainage ditches, re-graded channels</a:t>
            </a:r>
            <a:endParaRPr b="0" i="0" sz="1600" u="none" cap="none" strike="noStrike">
              <a:solidFill>
                <a:srgbClr val="000000"/>
              </a:solidFill>
              <a:latin typeface="Calibri"/>
              <a:ea typeface="Calibri"/>
              <a:cs typeface="Calibri"/>
              <a:sym typeface="Calibri"/>
            </a:endParaRPr>
          </a:p>
        </p:txBody>
      </p:sp>
      <p:sp>
        <p:nvSpPr>
          <p:cNvPr id="183" name="Google Shape;183;p9"/>
          <p:cNvSpPr/>
          <p:nvPr/>
        </p:nvSpPr>
        <p:spPr>
          <a:xfrm>
            <a:off x="640050" y="1999934"/>
            <a:ext cx="7863900" cy="418800"/>
          </a:xfrm>
          <a:prstGeom prst="rect">
            <a:avLst/>
          </a:prstGeom>
          <a:solidFill>
            <a:srgbClr val="E3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9"/>
          <p:cNvSpPr/>
          <p:nvPr/>
        </p:nvSpPr>
        <p:spPr>
          <a:xfrm>
            <a:off x="680270" y="1999932"/>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RFB</a:t>
            </a:r>
            <a:endParaRPr b="0" i="0" sz="1800" u="none" cap="none" strike="noStrike">
              <a:solidFill>
                <a:srgbClr val="000000"/>
              </a:solidFill>
              <a:latin typeface="Calibri"/>
              <a:ea typeface="Calibri"/>
              <a:cs typeface="Calibri"/>
              <a:sym typeface="Calibri"/>
            </a:endParaRPr>
          </a:p>
        </p:txBody>
      </p:sp>
      <p:sp>
        <p:nvSpPr>
          <p:cNvPr id="185" name="Google Shape;185;p9"/>
          <p:cNvSpPr/>
          <p:nvPr/>
        </p:nvSpPr>
        <p:spPr>
          <a:xfrm>
            <a:off x="1528621" y="1999932"/>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i="0" lang="en-US" sz="1700" u="none" cap="none" strike="noStrike">
                <a:solidFill>
                  <a:srgbClr val="1E293B"/>
                </a:solidFill>
                <a:latin typeface="Calibri"/>
                <a:ea typeface="Calibri"/>
                <a:cs typeface="Calibri"/>
                <a:sym typeface="Calibri"/>
              </a:rPr>
              <a:t>Riparian Forest Buffers</a:t>
            </a:r>
            <a:endParaRPr b="0" i="0" sz="1700" u="none" cap="none" strike="noStrike">
              <a:solidFill>
                <a:srgbClr val="000000"/>
              </a:solidFill>
              <a:latin typeface="Calibri"/>
              <a:ea typeface="Calibri"/>
              <a:cs typeface="Calibri"/>
              <a:sym typeface="Calibri"/>
            </a:endParaRPr>
          </a:p>
        </p:txBody>
      </p:sp>
      <p:sp>
        <p:nvSpPr>
          <p:cNvPr id="186" name="Google Shape;186;p9"/>
          <p:cNvSpPr/>
          <p:nvPr/>
        </p:nvSpPr>
        <p:spPr>
          <a:xfrm>
            <a:off x="5204807" y="1999932"/>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b="0" i="0" lang="en-US" sz="1600" u="none" cap="none" strike="noStrike">
                <a:solidFill>
                  <a:srgbClr val="64748B"/>
                </a:solidFill>
                <a:latin typeface="Calibri"/>
                <a:ea typeface="Calibri"/>
                <a:cs typeface="Calibri"/>
                <a:sym typeface="Calibri"/>
              </a:rPr>
              <a:t>Forested riparian zones along streams</a:t>
            </a:r>
            <a:endParaRPr b="0" i="0" sz="1600" u="none" cap="none" strike="noStrike">
              <a:solidFill>
                <a:srgbClr val="000000"/>
              </a:solidFill>
              <a:latin typeface="Calibri"/>
              <a:ea typeface="Calibri"/>
              <a:cs typeface="Calibri"/>
              <a:sym typeface="Calibri"/>
            </a:endParaRPr>
          </a:p>
        </p:txBody>
      </p:sp>
      <p:sp>
        <p:nvSpPr>
          <p:cNvPr id="187" name="Google Shape;187;p9"/>
          <p:cNvSpPr/>
          <p:nvPr/>
        </p:nvSpPr>
        <p:spPr>
          <a:xfrm>
            <a:off x="640050" y="2453261"/>
            <a:ext cx="7863900" cy="418800"/>
          </a:xfrm>
          <a:prstGeom prst="rect">
            <a:avLst/>
          </a:prstGeom>
          <a:solidFill>
            <a:srgbClr val="F0F0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
          <p:cNvSpPr/>
          <p:nvPr/>
        </p:nvSpPr>
        <p:spPr>
          <a:xfrm>
            <a:off x="680270" y="2453260"/>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RHC</a:t>
            </a:r>
            <a:endParaRPr b="0" i="0" sz="1800" u="none" cap="none" strike="noStrike">
              <a:solidFill>
                <a:srgbClr val="000000"/>
              </a:solidFill>
              <a:latin typeface="Calibri"/>
              <a:ea typeface="Calibri"/>
              <a:cs typeface="Calibri"/>
              <a:sym typeface="Calibri"/>
            </a:endParaRPr>
          </a:p>
        </p:txBody>
      </p:sp>
      <p:sp>
        <p:nvSpPr>
          <p:cNvPr id="189" name="Google Shape;189;p9"/>
          <p:cNvSpPr/>
          <p:nvPr/>
        </p:nvSpPr>
        <p:spPr>
          <a:xfrm>
            <a:off x="1528621" y="2453260"/>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i="0" lang="en-US" sz="1700" u="none" cap="none" strike="noStrike">
                <a:solidFill>
                  <a:srgbClr val="1E293B"/>
                </a:solidFill>
                <a:latin typeface="Calibri"/>
                <a:ea typeface="Calibri"/>
                <a:cs typeface="Calibri"/>
                <a:sym typeface="Calibri"/>
              </a:rPr>
              <a:t>Riparian Herbaceous Cover</a:t>
            </a:r>
            <a:endParaRPr b="0" i="0" sz="1700" u="none" cap="none" strike="noStrike">
              <a:solidFill>
                <a:srgbClr val="000000"/>
              </a:solidFill>
              <a:latin typeface="Calibri"/>
              <a:ea typeface="Calibri"/>
              <a:cs typeface="Calibri"/>
              <a:sym typeface="Calibri"/>
            </a:endParaRPr>
          </a:p>
        </p:txBody>
      </p:sp>
      <p:sp>
        <p:nvSpPr>
          <p:cNvPr id="190" name="Google Shape;190;p9"/>
          <p:cNvSpPr/>
          <p:nvPr/>
        </p:nvSpPr>
        <p:spPr>
          <a:xfrm>
            <a:off x="5204807" y="2453260"/>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b="0" i="0" lang="en-US" sz="1600" u="none" cap="none" strike="noStrike">
                <a:solidFill>
                  <a:srgbClr val="64748B"/>
                </a:solidFill>
                <a:latin typeface="Calibri"/>
                <a:ea typeface="Calibri"/>
                <a:cs typeface="Calibri"/>
                <a:sym typeface="Calibri"/>
              </a:rPr>
              <a:t>Grass buffers, filter strips</a:t>
            </a:r>
            <a:endParaRPr b="0" i="0" sz="1600" u="none" cap="none" strike="noStrike">
              <a:solidFill>
                <a:srgbClr val="000000"/>
              </a:solidFill>
              <a:latin typeface="Calibri"/>
              <a:ea typeface="Calibri"/>
              <a:cs typeface="Calibri"/>
              <a:sym typeface="Calibri"/>
            </a:endParaRPr>
          </a:p>
        </p:txBody>
      </p:sp>
      <p:sp>
        <p:nvSpPr>
          <p:cNvPr id="191" name="Google Shape;191;p9"/>
          <p:cNvSpPr/>
          <p:nvPr/>
        </p:nvSpPr>
        <p:spPr>
          <a:xfrm>
            <a:off x="640050" y="2906588"/>
            <a:ext cx="7863900" cy="418800"/>
          </a:xfrm>
          <a:prstGeom prst="rect">
            <a:avLst/>
          </a:prstGeom>
          <a:solidFill>
            <a:srgbClr val="E3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9"/>
          <p:cNvSpPr/>
          <p:nvPr/>
        </p:nvSpPr>
        <p:spPr>
          <a:xfrm>
            <a:off x="680270" y="2906588"/>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SRC</a:t>
            </a:r>
            <a:endParaRPr b="0" i="0" sz="1800" u="none" cap="none" strike="noStrike">
              <a:solidFill>
                <a:srgbClr val="000000"/>
              </a:solidFill>
              <a:latin typeface="Calibri"/>
              <a:ea typeface="Calibri"/>
              <a:cs typeface="Calibri"/>
              <a:sym typeface="Calibri"/>
            </a:endParaRPr>
          </a:p>
        </p:txBody>
      </p:sp>
      <p:sp>
        <p:nvSpPr>
          <p:cNvPr id="193" name="Google Shape;193;p9"/>
          <p:cNvSpPr/>
          <p:nvPr/>
        </p:nvSpPr>
        <p:spPr>
          <a:xfrm>
            <a:off x="1528621" y="2906588"/>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lang="en-US" sz="1700">
                <a:solidFill>
                  <a:srgbClr val="1E293B"/>
                </a:solidFill>
                <a:latin typeface="Calibri"/>
                <a:ea typeface="Calibri"/>
                <a:cs typeface="Calibri"/>
                <a:sym typeface="Calibri"/>
              </a:rPr>
              <a:t>Stormwater Runoff Control</a:t>
            </a:r>
            <a:endParaRPr b="0" i="0" sz="1700" u="none" cap="none" strike="noStrike">
              <a:solidFill>
                <a:srgbClr val="000000"/>
              </a:solidFill>
              <a:latin typeface="Calibri"/>
              <a:ea typeface="Calibri"/>
              <a:cs typeface="Calibri"/>
              <a:sym typeface="Calibri"/>
            </a:endParaRPr>
          </a:p>
        </p:txBody>
      </p:sp>
      <p:sp>
        <p:nvSpPr>
          <p:cNvPr id="194" name="Google Shape;194;p9"/>
          <p:cNvSpPr/>
          <p:nvPr/>
        </p:nvSpPr>
        <p:spPr>
          <a:xfrm>
            <a:off x="5204807" y="2906588"/>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lang="en-US" sz="1600">
                <a:solidFill>
                  <a:srgbClr val="64748B"/>
                </a:solidFill>
                <a:latin typeface="Calibri"/>
                <a:ea typeface="Calibri"/>
                <a:cs typeface="Calibri"/>
                <a:sym typeface="Calibri"/>
              </a:rPr>
              <a:t>Stormwater retention ponds</a:t>
            </a:r>
            <a:endParaRPr b="0" i="0" sz="1600" u="none" cap="none" strike="noStrike">
              <a:solidFill>
                <a:srgbClr val="000000"/>
              </a:solidFill>
              <a:latin typeface="Calibri"/>
              <a:ea typeface="Calibri"/>
              <a:cs typeface="Calibri"/>
              <a:sym typeface="Calibri"/>
            </a:endParaRPr>
          </a:p>
        </p:txBody>
      </p:sp>
      <p:sp>
        <p:nvSpPr>
          <p:cNvPr id="195" name="Google Shape;195;p9"/>
          <p:cNvSpPr/>
          <p:nvPr/>
        </p:nvSpPr>
        <p:spPr>
          <a:xfrm>
            <a:off x="640050" y="3359916"/>
            <a:ext cx="7863900" cy="418800"/>
          </a:xfrm>
          <a:prstGeom prst="rect">
            <a:avLst/>
          </a:prstGeom>
          <a:solidFill>
            <a:srgbClr val="F0F0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9"/>
          <p:cNvSpPr/>
          <p:nvPr/>
        </p:nvSpPr>
        <p:spPr>
          <a:xfrm>
            <a:off x="680270" y="3359917"/>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SSP</a:t>
            </a:r>
            <a:endParaRPr b="0" i="0" sz="1800" u="none" cap="none" strike="noStrike">
              <a:solidFill>
                <a:srgbClr val="000000"/>
              </a:solidFill>
              <a:latin typeface="Calibri"/>
              <a:ea typeface="Calibri"/>
              <a:cs typeface="Calibri"/>
              <a:sym typeface="Calibri"/>
            </a:endParaRPr>
          </a:p>
        </p:txBody>
      </p:sp>
      <p:sp>
        <p:nvSpPr>
          <p:cNvPr id="197" name="Google Shape;197;p9"/>
          <p:cNvSpPr/>
          <p:nvPr/>
        </p:nvSpPr>
        <p:spPr>
          <a:xfrm>
            <a:off x="1528621" y="3359917"/>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i="0" lang="en-US" sz="1700" u="none" cap="none" strike="noStrike">
                <a:solidFill>
                  <a:srgbClr val="1E293B"/>
                </a:solidFill>
                <a:latin typeface="Calibri"/>
                <a:ea typeface="Calibri"/>
                <a:cs typeface="Calibri"/>
                <a:sym typeface="Calibri"/>
              </a:rPr>
              <a:t>Streambank &amp; Shoreline Protection</a:t>
            </a:r>
            <a:endParaRPr b="0" i="0" sz="1700" u="none" cap="none" strike="noStrike">
              <a:solidFill>
                <a:srgbClr val="000000"/>
              </a:solidFill>
              <a:latin typeface="Calibri"/>
              <a:ea typeface="Calibri"/>
              <a:cs typeface="Calibri"/>
              <a:sym typeface="Calibri"/>
            </a:endParaRPr>
          </a:p>
        </p:txBody>
      </p:sp>
      <p:sp>
        <p:nvSpPr>
          <p:cNvPr id="198" name="Google Shape;198;p9"/>
          <p:cNvSpPr/>
          <p:nvPr/>
        </p:nvSpPr>
        <p:spPr>
          <a:xfrm>
            <a:off x="5204807" y="3359917"/>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b="0" i="0" lang="en-US" sz="1600" u="none" cap="none" strike="noStrike">
                <a:solidFill>
                  <a:srgbClr val="64748B"/>
                </a:solidFill>
                <a:latin typeface="Calibri"/>
                <a:ea typeface="Calibri"/>
                <a:cs typeface="Calibri"/>
                <a:sym typeface="Calibri"/>
              </a:rPr>
              <a:t>Bioengineering, armoring</a:t>
            </a:r>
            <a:endParaRPr b="0" i="0" sz="1600" u="none" cap="none" strike="noStrike">
              <a:solidFill>
                <a:srgbClr val="000000"/>
              </a:solidFill>
              <a:latin typeface="Calibri"/>
              <a:ea typeface="Calibri"/>
              <a:cs typeface="Calibri"/>
              <a:sym typeface="Calibri"/>
            </a:endParaRPr>
          </a:p>
        </p:txBody>
      </p:sp>
      <p:sp>
        <p:nvSpPr>
          <p:cNvPr id="199" name="Google Shape;199;p9"/>
          <p:cNvSpPr/>
          <p:nvPr/>
        </p:nvSpPr>
        <p:spPr>
          <a:xfrm>
            <a:off x="640050" y="3813243"/>
            <a:ext cx="7863900" cy="418800"/>
          </a:xfrm>
          <a:prstGeom prst="rect">
            <a:avLst/>
          </a:prstGeom>
          <a:solidFill>
            <a:srgbClr val="E3ED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9"/>
          <p:cNvSpPr/>
          <p:nvPr/>
        </p:nvSpPr>
        <p:spPr>
          <a:xfrm>
            <a:off x="680270" y="3813245"/>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SHIM</a:t>
            </a:r>
            <a:endParaRPr b="0" i="0" sz="1800" u="none" cap="none" strike="noStrike">
              <a:solidFill>
                <a:srgbClr val="000000"/>
              </a:solidFill>
              <a:latin typeface="Calibri"/>
              <a:ea typeface="Calibri"/>
              <a:cs typeface="Calibri"/>
              <a:sym typeface="Calibri"/>
            </a:endParaRPr>
          </a:p>
        </p:txBody>
      </p:sp>
      <p:sp>
        <p:nvSpPr>
          <p:cNvPr id="201" name="Google Shape;201;p9"/>
          <p:cNvSpPr/>
          <p:nvPr/>
        </p:nvSpPr>
        <p:spPr>
          <a:xfrm>
            <a:off x="1528621" y="3813245"/>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i="0" lang="en-US" sz="1700" u="none" cap="none" strike="noStrike">
                <a:solidFill>
                  <a:srgbClr val="1E293B"/>
                </a:solidFill>
                <a:latin typeface="Calibri"/>
                <a:ea typeface="Calibri"/>
                <a:cs typeface="Calibri"/>
                <a:sym typeface="Calibri"/>
              </a:rPr>
              <a:t>Stream Habitat Improvement &amp; Mgmt</a:t>
            </a:r>
            <a:endParaRPr b="0" i="0" sz="1700" u="none" cap="none" strike="noStrike">
              <a:solidFill>
                <a:srgbClr val="000000"/>
              </a:solidFill>
              <a:latin typeface="Calibri"/>
              <a:ea typeface="Calibri"/>
              <a:cs typeface="Calibri"/>
              <a:sym typeface="Calibri"/>
            </a:endParaRPr>
          </a:p>
        </p:txBody>
      </p:sp>
      <p:sp>
        <p:nvSpPr>
          <p:cNvPr id="202" name="Google Shape;202;p9"/>
          <p:cNvSpPr/>
          <p:nvPr/>
        </p:nvSpPr>
        <p:spPr>
          <a:xfrm>
            <a:off x="5204807" y="3813245"/>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b="0" i="0" lang="en-US" sz="1600" u="none" cap="none" strike="noStrike">
                <a:solidFill>
                  <a:srgbClr val="64748B"/>
                </a:solidFill>
                <a:latin typeface="Calibri"/>
                <a:ea typeface="Calibri"/>
                <a:cs typeface="Calibri"/>
                <a:sym typeface="Calibri"/>
              </a:rPr>
              <a:t>In-stream restoration, large wood</a:t>
            </a:r>
            <a:endParaRPr b="0" i="0" sz="1600" u="none" cap="none" strike="noStrike">
              <a:solidFill>
                <a:srgbClr val="000000"/>
              </a:solidFill>
              <a:latin typeface="Calibri"/>
              <a:ea typeface="Calibri"/>
              <a:cs typeface="Calibri"/>
              <a:sym typeface="Calibri"/>
            </a:endParaRPr>
          </a:p>
        </p:txBody>
      </p:sp>
      <p:sp>
        <p:nvSpPr>
          <p:cNvPr id="203" name="Google Shape;203;p9"/>
          <p:cNvSpPr/>
          <p:nvPr/>
        </p:nvSpPr>
        <p:spPr>
          <a:xfrm>
            <a:off x="640050" y="4266570"/>
            <a:ext cx="7863900" cy="418800"/>
          </a:xfrm>
          <a:prstGeom prst="rect">
            <a:avLst/>
          </a:prstGeom>
          <a:solidFill>
            <a:srgbClr val="F0F0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9"/>
          <p:cNvSpPr/>
          <p:nvPr/>
        </p:nvSpPr>
        <p:spPr>
          <a:xfrm>
            <a:off x="680270" y="4266574"/>
            <a:ext cx="7539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B4965"/>
              </a:buClr>
              <a:buSzPts val="1400"/>
              <a:buFont typeface="Calibri"/>
              <a:buNone/>
            </a:pPr>
            <a:r>
              <a:rPr b="1" i="0" lang="en-US" sz="1800" u="none" cap="none" strike="noStrike">
                <a:solidFill>
                  <a:srgbClr val="1B4965"/>
                </a:solidFill>
                <a:latin typeface="Calibri"/>
                <a:ea typeface="Calibri"/>
                <a:cs typeface="Calibri"/>
                <a:sym typeface="Calibri"/>
              </a:rPr>
              <a:t>SW</a:t>
            </a:r>
            <a:endParaRPr b="0" i="0" sz="1800" u="none" cap="none" strike="noStrike">
              <a:solidFill>
                <a:srgbClr val="000000"/>
              </a:solidFill>
              <a:latin typeface="Calibri"/>
              <a:ea typeface="Calibri"/>
              <a:cs typeface="Calibri"/>
              <a:sym typeface="Calibri"/>
            </a:endParaRPr>
          </a:p>
        </p:txBody>
      </p:sp>
      <p:sp>
        <p:nvSpPr>
          <p:cNvPr id="205" name="Google Shape;205;p9"/>
          <p:cNvSpPr/>
          <p:nvPr/>
        </p:nvSpPr>
        <p:spPr>
          <a:xfrm>
            <a:off x="1528621" y="4266574"/>
            <a:ext cx="35817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1E293B"/>
              </a:buClr>
              <a:buSzPts val="1200"/>
              <a:buFont typeface="Calibri"/>
              <a:buNone/>
            </a:pPr>
            <a:r>
              <a:rPr b="1" i="0" lang="en-US" sz="1700" u="none" cap="none" strike="noStrike">
                <a:solidFill>
                  <a:srgbClr val="1E293B"/>
                </a:solidFill>
                <a:latin typeface="Calibri"/>
                <a:ea typeface="Calibri"/>
                <a:cs typeface="Calibri"/>
                <a:sym typeface="Calibri"/>
              </a:rPr>
              <a:t>Structures for Wildlife</a:t>
            </a:r>
            <a:endParaRPr b="0" i="0" sz="1700" u="none" cap="none" strike="noStrike">
              <a:solidFill>
                <a:srgbClr val="000000"/>
              </a:solidFill>
              <a:latin typeface="Calibri"/>
              <a:ea typeface="Calibri"/>
              <a:cs typeface="Calibri"/>
              <a:sym typeface="Calibri"/>
            </a:endParaRPr>
          </a:p>
        </p:txBody>
      </p:sp>
      <p:sp>
        <p:nvSpPr>
          <p:cNvPr id="206" name="Google Shape;206;p9"/>
          <p:cNvSpPr/>
          <p:nvPr/>
        </p:nvSpPr>
        <p:spPr>
          <a:xfrm>
            <a:off x="5204807" y="4266574"/>
            <a:ext cx="3299100" cy="418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64748B"/>
              </a:buClr>
              <a:buSzPts val="1100"/>
              <a:buFont typeface="Calibri"/>
              <a:buNone/>
            </a:pPr>
            <a:r>
              <a:rPr b="0" i="0" lang="en-US" sz="1600" u="none" cap="none" strike="noStrike">
                <a:solidFill>
                  <a:srgbClr val="64748B"/>
                </a:solidFill>
                <a:latin typeface="Calibri"/>
                <a:ea typeface="Calibri"/>
                <a:cs typeface="Calibri"/>
                <a:sym typeface="Calibri"/>
              </a:rPr>
              <a:t>Habitat structures, wetland creation</a:t>
            </a:r>
            <a:endParaRPr b="0" i="0" sz="1600" u="none" cap="none" strike="noStrike">
              <a:solidFill>
                <a:srgbClr val="000000"/>
              </a:solidFill>
              <a:latin typeface="Calibri"/>
              <a:ea typeface="Calibri"/>
              <a:cs typeface="Calibri"/>
              <a:sym typeface="Calibri"/>
            </a:endParaRPr>
          </a:p>
        </p:txBody>
      </p:sp>
      <p:sp>
        <p:nvSpPr>
          <p:cNvPr id="207" name="Google Shape;207;p9"/>
          <p:cNvSpPr/>
          <p:nvPr/>
        </p:nvSpPr>
        <p:spPr>
          <a:xfrm>
            <a:off x="537375" y="631573"/>
            <a:ext cx="7463400" cy="365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D4806F"/>
              </a:buClr>
              <a:buSzPts val="1500"/>
              <a:buFont typeface="Calibri"/>
              <a:buNone/>
            </a:pPr>
            <a:r>
              <a:rPr i="1" lang="en-US" sz="2000">
                <a:solidFill>
                  <a:srgbClr val="D4806F"/>
                </a:solidFill>
                <a:latin typeface="Calibri"/>
                <a:ea typeface="Calibri"/>
                <a:cs typeface="Calibri"/>
                <a:sym typeface="Calibri"/>
              </a:rPr>
              <a:t>Natural Resources Conservation Service</a:t>
            </a:r>
            <a:r>
              <a:rPr b="0" i="1" lang="en-US" sz="2000" u="none" cap="none" strike="noStrike">
                <a:solidFill>
                  <a:srgbClr val="D4806F"/>
                </a:solidFill>
                <a:latin typeface="Calibri"/>
                <a:ea typeface="Calibri"/>
                <a:cs typeface="Calibri"/>
                <a:sym typeface="Calibri"/>
              </a:rPr>
              <a:t> Conservation Practice Standards</a:t>
            </a:r>
            <a:endParaRPr b="0" i="0" sz="2000" u="none" cap="none" strike="noStrike">
              <a:solidFill>
                <a:srgbClr val="000000"/>
              </a:solidFill>
              <a:latin typeface="Calibri"/>
              <a:ea typeface="Calibri"/>
              <a:cs typeface="Calibri"/>
              <a:sym typeface="Calibri"/>
            </a:endParaRPr>
          </a:p>
        </p:txBody>
      </p:sp>
      <p:grpSp>
        <p:nvGrpSpPr>
          <p:cNvPr id="208" name="Google Shape;208;p9"/>
          <p:cNvGrpSpPr/>
          <p:nvPr/>
        </p:nvGrpSpPr>
        <p:grpSpPr>
          <a:xfrm>
            <a:off x="78634" y="4887597"/>
            <a:ext cx="8965838" cy="292500"/>
            <a:chOff x="25625" y="4887597"/>
            <a:chExt cx="8965838" cy="292500"/>
          </a:xfrm>
        </p:grpSpPr>
        <p:sp>
          <p:nvSpPr>
            <p:cNvPr id="209" name="Google Shape;209;p9"/>
            <p:cNvSpPr/>
            <p:nvPr/>
          </p:nvSpPr>
          <p:spPr>
            <a:xfrm>
              <a:off x="25625" y="4887597"/>
              <a:ext cx="7846800" cy="292500"/>
            </a:xfrm>
            <a:prstGeom prst="rect">
              <a:avLst/>
            </a:prstGeom>
            <a:noFill/>
            <a:ln>
              <a:noFill/>
            </a:ln>
          </p:spPr>
          <p:txBody>
            <a:bodyPr anchorCtr="0" anchor="ctr" bIns="0" lIns="0" spcFirstLastPara="1" rIns="0" wrap="square" tIns="0">
              <a:noAutofit/>
            </a:bodyPr>
            <a:lstStyle/>
            <a:p>
              <a:pPr indent="0" lvl="0" marL="0" rtl="0" algn="l">
                <a:lnSpc>
                  <a:spcPct val="105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[1] Sabat-Bonilla et al. 2026</a:t>
              </a:r>
              <a:endParaRPr i="1">
                <a:solidFill>
                  <a:srgbClr val="A7C2C2"/>
                </a:solidFill>
                <a:latin typeface="Calibri"/>
                <a:ea typeface="Calibri"/>
                <a:cs typeface="Calibri"/>
                <a:sym typeface="Calibri"/>
              </a:endParaRPr>
            </a:p>
          </p:txBody>
        </p:sp>
        <p:sp>
          <p:nvSpPr>
            <p:cNvPr id="210" name="Google Shape;210;p9"/>
            <p:cNvSpPr/>
            <p:nvPr/>
          </p:nvSpPr>
          <p:spPr>
            <a:xfrm>
              <a:off x="8236963"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A7C2C2"/>
                  </a:solidFill>
                  <a:latin typeface="Calibri"/>
                  <a:ea typeface="Calibri"/>
                  <a:cs typeface="Calibri"/>
                  <a:sym typeface="Calibri"/>
                </a:rPr>
                <a:t>6</a:t>
              </a:r>
              <a:r>
                <a:rPr b="1" i="0" lang="en-US" u="none" cap="none" strike="noStrike">
                  <a:solidFill>
                    <a:srgbClr val="A7C2C2"/>
                  </a:solidFill>
                  <a:latin typeface="Calibri"/>
                  <a:ea typeface="Calibri"/>
                  <a:cs typeface="Calibri"/>
                  <a:sym typeface="Calibri"/>
                </a:rPr>
                <a:t> / </a:t>
              </a:r>
              <a:r>
                <a:rPr b="1" lang="en-US">
                  <a:solidFill>
                    <a:srgbClr val="A7C2C2"/>
                  </a:solidFill>
                  <a:latin typeface="Calibri"/>
                  <a:ea typeface="Calibri"/>
                  <a:cs typeface="Calibri"/>
                  <a:sym typeface="Calibri"/>
                </a:rPr>
                <a:t>19</a:t>
              </a:r>
              <a:endParaRPr b="0" i="0" u="none" cap="none" strike="noStrike">
                <a:solidFill>
                  <a:srgbClr val="A7C2C2"/>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3C3C"/>
        </a:solidFill>
      </p:bgPr>
    </p:bg>
    <p:spTree>
      <p:nvGrpSpPr>
        <p:cNvPr id="215" name="Shape 215"/>
        <p:cNvGrpSpPr/>
        <p:nvPr/>
      </p:nvGrpSpPr>
      <p:grpSpPr>
        <a:xfrm>
          <a:off x="0" y="0"/>
          <a:ext cx="0" cy="0"/>
          <a:chOff x="0" y="0"/>
          <a:chExt cx="0" cy="0"/>
        </a:xfrm>
      </p:grpSpPr>
      <p:sp>
        <p:nvSpPr>
          <p:cNvPr id="216" name="Google Shape;216;p10"/>
          <p:cNvSpPr/>
          <p:nvPr/>
        </p:nvSpPr>
        <p:spPr>
          <a:xfrm>
            <a:off x="108900" y="125825"/>
            <a:ext cx="8982000" cy="69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600"/>
              <a:buFont typeface="Georgia"/>
              <a:buNone/>
            </a:pPr>
            <a:r>
              <a:rPr b="1" i="0" lang="en-US" sz="2800" u="none" cap="none" strike="noStrike">
                <a:solidFill>
                  <a:srgbClr val="FFFFFF"/>
                </a:solidFill>
                <a:latin typeface="Georgia"/>
                <a:ea typeface="Georgia"/>
                <a:cs typeface="Georgia"/>
                <a:sym typeface="Georgia"/>
              </a:rPr>
              <a:t>The evidence base is uneven, </a:t>
            </a:r>
            <a:r>
              <a:rPr b="1" lang="en-US" sz="2800">
                <a:solidFill>
                  <a:srgbClr val="FFFFFF"/>
                </a:solidFill>
                <a:latin typeface="Georgia"/>
                <a:ea typeface="Georgia"/>
                <a:cs typeface="Georgia"/>
                <a:sym typeface="Georgia"/>
              </a:rPr>
              <a:t>dominated by Piedmont studies</a:t>
            </a:r>
            <a:endParaRPr b="1" sz="2800">
              <a:solidFill>
                <a:srgbClr val="FFFFFF"/>
              </a:solidFill>
              <a:latin typeface="Georgia"/>
              <a:ea typeface="Georgia"/>
              <a:cs typeface="Georgia"/>
              <a:sym typeface="Georgia"/>
            </a:endParaRPr>
          </a:p>
        </p:txBody>
      </p:sp>
      <p:sp>
        <p:nvSpPr>
          <p:cNvPr id="217" name="Google Shape;217;p10"/>
          <p:cNvSpPr/>
          <p:nvPr/>
        </p:nvSpPr>
        <p:spPr>
          <a:xfrm>
            <a:off x="676650" y="4053713"/>
            <a:ext cx="7790700" cy="614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1400"/>
              <a:buFont typeface="Calibri"/>
              <a:buNone/>
            </a:pPr>
            <a:r>
              <a:rPr b="0" i="1" lang="en-US" sz="2000" u="none" cap="none" strike="noStrike">
                <a:solidFill>
                  <a:srgbClr val="A7C2C2"/>
                </a:solidFill>
                <a:latin typeface="Calibri"/>
                <a:ea typeface="Calibri"/>
                <a:cs typeface="Calibri"/>
                <a:sym typeface="Calibri"/>
              </a:rPr>
              <a:t>The regions with the most diversity of practice is among the least-studied</a:t>
            </a:r>
            <a:endParaRPr b="0" i="1" sz="2000" u="none" cap="none" strike="noStrike">
              <a:solidFill>
                <a:srgbClr val="A7C2C2"/>
              </a:solidFill>
              <a:latin typeface="Calibri"/>
              <a:ea typeface="Calibri"/>
              <a:cs typeface="Calibri"/>
              <a:sym typeface="Calibri"/>
            </a:endParaRPr>
          </a:p>
        </p:txBody>
      </p:sp>
      <p:grpSp>
        <p:nvGrpSpPr>
          <p:cNvPr id="218" name="Google Shape;218;p10"/>
          <p:cNvGrpSpPr/>
          <p:nvPr/>
        </p:nvGrpSpPr>
        <p:grpSpPr>
          <a:xfrm>
            <a:off x="87242" y="1291713"/>
            <a:ext cx="5635800" cy="2542800"/>
            <a:chOff x="199525" y="1101213"/>
            <a:chExt cx="5635800" cy="2542800"/>
          </a:xfrm>
        </p:grpSpPr>
        <p:sp>
          <p:nvSpPr>
            <p:cNvPr id="219" name="Google Shape;219;p10"/>
            <p:cNvSpPr/>
            <p:nvPr/>
          </p:nvSpPr>
          <p:spPr>
            <a:xfrm>
              <a:off x="199525" y="1101213"/>
              <a:ext cx="5635800" cy="25428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0" name="Google Shape;220;p10"/>
            <p:cNvPicPr preferRelativeResize="0"/>
            <p:nvPr/>
          </p:nvPicPr>
          <p:blipFill rotWithShape="1">
            <a:blip r:embed="rId3">
              <a:alphaModFix/>
            </a:blip>
            <a:srcRect b="0" l="0" r="4178" t="0"/>
            <a:stretch/>
          </p:blipFill>
          <p:spPr>
            <a:xfrm>
              <a:off x="271525" y="1172475"/>
              <a:ext cx="5491800" cy="2400300"/>
            </a:xfrm>
            <a:prstGeom prst="rect">
              <a:avLst/>
            </a:prstGeom>
            <a:noFill/>
            <a:ln>
              <a:noFill/>
            </a:ln>
          </p:spPr>
        </p:pic>
      </p:grpSp>
      <p:grpSp>
        <p:nvGrpSpPr>
          <p:cNvPr id="221" name="Google Shape;221;p10"/>
          <p:cNvGrpSpPr/>
          <p:nvPr/>
        </p:nvGrpSpPr>
        <p:grpSpPr>
          <a:xfrm>
            <a:off x="78634" y="4887597"/>
            <a:ext cx="8965838" cy="292500"/>
            <a:chOff x="25625" y="4887597"/>
            <a:chExt cx="8965838" cy="292500"/>
          </a:xfrm>
        </p:grpSpPr>
        <p:sp>
          <p:nvSpPr>
            <p:cNvPr id="222" name="Google Shape;222;p10"/>
            <p:cNvSpPr/>
            <p:nvPr/>
          </p:nvSpPr>
          <p:spPr>
            <a:xfrm>
              <a:off x="25625" y="4887597"/>
              <a:ext cx="7846800" cy="292500"/>
            </a:xfrm>
            <a:prstGeom prst="rect">
              <a:avLst/>
            </a:prstGeom>
            <a:noFill/>
            <a:ln>
              <a:noFill/>
            </a:ln>
          </p:spPr>
          <p:txBody>
            <a:bodyPr anchorCtr="0" anchor="ctr" bIns="0" lIns="0" spcFirstLastPara="1" rIns="0" wrap="square" tIns="0">
              <a:noAutofit/>
            </a:bodyPr>
            <a:lstStyle/>
            <a:p>
              <a:pPr indent="0" lvl="0" marL="0" rtl="0" algn="l">
                <a:lnSpc>
                  <a:spcPct val="105000"/>
                </a:lnSpc>
                <a:spcBef>
                  <a:spcPts val="0"/>
                </a:spcBef>
                <a:spcAft>
                  <a:spcPts val="0"/>
                </a:spcAft>
                <a:buClr>
                  <a:srgbClr val="A7C2C2"/>
                </a:buClr>
                <a:buSzPts val="900"/>
                <a:buFont typeface="Calibri"/>
                <a:buNone/>
              </a:pPr>
              <a:r>
                <a:rPr i="1" lang="en-US">
                  <a:solidFill>
                    <a:srgbClr val="A7C2C2"/>
                  </a:solidFill>
                  <a:latin typeface="Calibri"/>
                  <a:ea typeface="Calibri"/>
                  <a:cs typeface="Calibri"/>
                  <a:sym typeface="Calibri"/>
                </a:rPr>
                <a:t>[1] Sabat-Bonilla et al. 2026, Fig. 1 · [4] CAST 2024</a:t>
              </a:r>
              <a:endParaRPr i="1">
                <a:solidFill>
                  <a:srgbClr val="A7C2C2"/>
                </a:solidFill>
                <a:latin typeface="Calibri"/>
                <a:ea typeface="Calibri"/>
                <a:cs typeface="Calibri"/>
                <a:sym typeface="Calibri"/>
              </a:endParaRPr>
            </a:p>
          </p:txBody>
        </p:sp>
        <p:sp>
          <p:nvSpPr>
            <p:cNvPr id="223" name="Google Shape;223;p10"/>
            <p:cNvSpPr/>
            <p:nvPr/>
          </p:nvSpPr>
          <p:spPr>
            <a:xfrm>
              <a:off x="8236963" y="4924205"/>
              <a:ext cx="754500" cy="219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3A9F9F"/>
                </a:buClr>
                <a:buSzPts val="800"/>
                <a:buFont typeface="Calibri"/>
                <a:buNone/>
              </a:pPr>
              <a:r>
                <a:rPr b="1" lang="en-US">
                  <a:solidFill>
                    <a:srgbClr val="A7C2C2"/>
                  </a:solidFill>
                  <a:latin typeface="Calibri"/>
                  <a:ea typeface="Calibri"/>
                  <a:cs typeface="Calibri"/>
                  <a:sym typeface="Calibri"/>
                </a:rPr>
                <a:t>7</a:t>
              </a:r>
              <a:r>
                <a:rPr b="1" i="0" lang="en-US" u="none" cap="none" strike="noStrike">
                  <a:solidFill>
                    <a:srgbClr val="A7C2C2"/>
                  </a:solidFill>
                  <a:latin typeface="Calibri"/>
                  <a:ea typeface="Calibri"/>
                  <a:cs typeface="Calibri"/>
                  <a:sym typeface="Calibri"/>
                </a:rPr>
                <a:t> / </a:t>
              </a:r>
              <a:r>
                <a:rPr b="1" lang="en-US">
                  <a:solidFill>
                    <a:srgbClr val="A7C2C2"/>
                  </a:solidFill>
                  <a:latin typeface="Calibri"/>
                  <a:ea typeface="Calibri"/>
                  <a:cs typeface="Calibri"/>
                  <a:sym typeface="Calibri"/>
                </a:rPr>
                <a:t>19</a:t>
              </a:r>
              <a:endParaRPr b="0" i="0" u="none" cap="none" strike="noStrike">
                <a:solidFill>
                  <a:srgbClr val="A7C2C2"/>
                </a:solidFill>
                <a:latin typeface="Calibri"/>
                <a:ea typeface="Calibri"/>
                <a:cs typeface="Calibri"/>
                <a:sym typeface="Calibri"/>
              </a:endParaRPr>
            </a:p>
          </p:txBody>
        </p:sp>
      </p:grpSp>
      <p:grpSp>
        <p:nvGrpSpPr>
          <p:cNvPr id="224" name="Google Shape;224;p10"/>
          <p:cNvGrpSpPr/>
          <p:nvPr/>
        </p:nvGrpSpPr>
        <p:grpSpPr>
          <a:xfrm>
            <a:off x="5888687" y="1326943"/>
            <a:ext cx="3358995" cy="2472346"/>
            <a:chOff x="5888687" y="1326943"/>
            <a:chExt cx="3358995" cy="2472346"/>
          </a:xfrm>
        </p:grpSpPr>
        <p:grpSp>
          <p:nvGrpSpPr>
            <p:cNvPr id="225" name="Google Shape;225;p10"/>
            <p:cNvGrpSpPr/>
            <p:nvPr/>
          </p:nvGrpSpPr>
          <p:grpSpPr>
            <a:xfrm>
              <a:off x="5888687" y="1326943"/>
              <a:ext cx="3358995" cy="2472346"/>
              <a:chOff x="5902912" y="1011843"/>
              <a:chExt cx="3358995" cy="2472346"/>
            </a:xfrm>
          </p:grpSpPr>
          <p:grpSp>
            <p:nvGrpSpPr>
              <p:cNvPr id="226" name="Google Shape;226;p10"/>
              <p:cNvGrpSpPr/>
              <p:nvPr/>
            </p:nvGrpSpPr>
            <p:grpSpPr>
              <a:xfrm>
                <a:off x="5902912" y="1011843"/>
                <a:ext cx="3162599" cy="2472346"/>
                <a:chOff x="6036167" y="1143000"/>
                <a:chExt cx="2880327" cy="2926200"/>
              </a:xfrm>
            </p:grpSpPr>
            <p:sp>
              <p:nvSpPr>
                <p:cNvPr id="227" name="Google Shape;227;p10"/>
                <p:cNvSpPr/>
                <p:nvPr/>
              </p:nvSpPr>
              <p:spPr>
                <a:xfrm>
                  <a:off x="6036167" y="1143000"/>
                  <a:ext cx="2856300" cy="2926200"/>
                </a:xfrm>
                <a:prstGeom prst="rect">
                  <a:avLst/>
                </a:prstGeom>
                <a:solidFill>
                  <a:srgbClr val="224A4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0"/>
                <p:cNvSpPr/>
                <p:nvPr/>
              </p:nvSpPr>
              <p:spPr>
                <a:xfrm>
                  <a:off x="6036169" y="1143000"/>
                  <a:ext cx="73200" cy="2926200"/>
                </a:xfrm>
                <a:prstGeom prst="rect">
                  <a:avLst/>
                </a:prstGeom>
                <a:solidFill>
                  <a:srgbClr val="C05E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0"/>
                <p:cNvSpPr/>
                <p:nvPr/>
              </p:nvSpPr>
              <p:spPr>
                <a:xfrm>
                  <a:off x="6159494" y="1234430"/>
                  <a:ext cx="2757000" cy="6189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C05E4D"/>
                    </a:buClr>
                    <a:buSzPts val="1600"/>
                    <a:buFont typeface="Georgia"/>
                    <a:buNone/>
                  </a:pPr>
                  <a:r>
                    <a:rPr b="1" i="0" lang="en-US" sz="1800" u="none" cap="none" strike="noStrike">
                      <a:solidFill>
                        <a:srgbClr val="C05E4D"/>
                      </a:solidFill>
                      <a:latin typeface="Georgia"/>
                      <a:ea typeface="Georgia"/>
                      <a:cs typeface="Georgia"/>
                      <a:sym typeface="Georgia"/>
                    </a:rPr>
                    <a:t>The Coastal Plain paradox</a:t>
                  </a:r>
                  <a:endParaRPr b="0" i="0" sz="1800" u="none" cap="none" strike="noStrike">
                    <a:solidFill>
                      <a:schemeClr val="dk1"/>
                    </a:solidFill>
                    <a:latin typeface="Calibri"/>
                    <a:ea typeface="Calibri"/>
                    <a:cs typeface="Calibri"/>
                    <a:sym typeface="Calibri"/>
                  </a:endParaRPr>
                </a:p>
              </p:txBody>
            </p:sp>
            <p:sp>
              <p:nvSpPr>
                <p:cNvPr id="230" name="Google Shape;230;p10"/>
                <p:cNvSpPr/>
                <p:nvPr/>
              </p:nvSpPr>
              <p:spPr>
                <a:xfrm>
                  <a:off x="6109371" y="2185428"/>
                  <a:ext cx="905100" cy="53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5200"/>
                    <a:buFont typeface="Georgia"/>
                    <a:buNone/>
                  </a:pPr>
                  <a:r>
                    <a:rPr b="1" i="0" lang="en-US" sz="4000" u="none" cap="none" strike="noStrike">
                      <a:solidFill>
                        <a:schemeClr val="accent5"/>
                      </a:solidFill>
                      <a:latin typeface="Georgia"/>
                      <a:ea typeface="Georgia"/>
                      <a:cs typeface="Georgia"/>
                      <a:sym typeface="Georgia"/>
                    </a:rPr>
                    <a:t>171</a:t>
                  </a:r>
                  <a:endParaRPr b="0" i="0" sz="4000" u="none" cap="none" strike="noStrike">
                    <a:solidFill>
                      <a:schemeClr val="accent5"/>
                    </a:solidFill>
                    <a:latin typeface="Calibri"/>
                    <a:ea typeface="Calibri"/>
                    <a:cs typeface="Calibri"/>
                    <a:sym typeface="Calibri"/>
                  </a:endParaRPr>
                </a:p>
              </p:txBody>
            </p:sp>
            <p:sp>
              <p:nvSpPr>
                <p:cNvPr id="231" name="Google Shape;231;p10"/>
                <p:cNvSpPr/>
                <p:nvPr/>
              </p:nvSpPr>
              <p:spPr>
                <a:xfrm>
                  <a:off x="6916884" y="1984952"/>
                  <a:ext cx="1999500" cy="9507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distinct management practices implemented in</a:t>
                  </a:r>
                  <a:r>
                    <a:rPr b="0" i="0" lang="en-US" sz="1700" u="none" cap="none" strike="noStrike">
                      <a:solidFill>
                        <a:schemeClr val="dk1"/>
                      </a:solidFill>
                      <a:latin typeface="Calibri"/>
                      <a:ea typeface="Calibri"/>
                      <a:cs typeface="Calibri"/>
                      <a:sym typeface="Calibri"/>
                    </a:rPr>
                    <a:t> </a:t>
                  </a:r>
                  <a:r>
                    <a:rPr b="0" i="0" lang="en-US" sz="1700" u="none" cap="none" strike="noStrike">
                      <a:solidFill>
                        <a:srgbClr val="D9E4E4"/>
                      </a:solidFill>
                      <a:latin typeface="Calibri"/>
                      <a:ea typeface="Calibri"/>
                      <a:cs typeface="Calibri"/>
                      <a:sym typeface="Calibri"/>
                    </a:rPr>
                    <a:t>Coastal Plain </a:t>
                  </a:r>
                  <a:endParaRPr b="0" i="0" sz="1700" u="none" cap="none" strike="noStrike">
                    <a:solidFill>
                      <a:schemeClr val="dk1"/>
                    </a:solidFill>
                    <a:latin typeface="Calibri"/>
                    <a:ea typeface="Calibri"/>
                    <a:cs typeface="Calibri"/>
                    <a:sym typeface="Calibri"/>
                  </a:endParaRPr>
                </a:p>
              </p:txBody>
            </p:sp>
          </p:grpSp>
          <p:grpSp>
            <p:nvGrpSpPr>
              <p:cNvPr id="232" name="Google Shape;232;p10"/>
              <p:cNvGrpSpPr/>
              <p:nvPr/>
            </p:nvGrpSpPr>
            <p:grpSpPr>
              <a:xfrm>
                <a:off x="6038325" y="2687000"/>
                <a:ext cx="3223582" cy="564742"/>
                <a:chOff x="6159507" y="1891100"/>
                <a:chExt cx="2935867" cy="536725"/>
              </a:xfrm>
            </p:grpSpPr>
            <p:sp>
              <p:nvSpPr>
                <p:cNvPr id="233" name="Google Shape;233;p10"/>
                <p:cNvSpPr/>
                <p:nvPr/>
              </p:nvSpPr>
              <p:spPr>
                <a:xfrm>
                  <a:off x="6159507" y="1891100"/>
                  <a:ext cx="1216200" cy="53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4806F"/>
                    </a:buClr>
                    <a:buSzPts val="5200"/>
                    <a:buFont typeface="Georgia"/>
                    <a:buNone/>
                  </a:pPr>
                  <a:r>
                    <a:rPr b="1" i="0" lang="en-US" sz="4000" u="none" cap="none" strike="noStrike">
                      <a:solidFill>
                        <a:schemeClr val="accent5"/>
                      </a:solidFill>
                      <a:latin typeface="Georgia"/>
                      <a:ea typeface="Georgia"/>
                      <a:cs typeface="Georgia"/>
                      <a:sym typeface="Georgia"/>
                    </a:rPr>
                    <a:t>15%</a:t>
                  </a:r>
                  <a:endParaRPr b="0" i="0" sz="4000" u="none" cap="none" strike="noStrike">
                    <a:solidFill>
                      <a:schemeClr val="accent5"/>
                    </a:solidFill>
                    <a:latin typeface="Calibri"/>
                    <a:ea typeface="Calibri"/>
                    <a:cs typeface="Calibri"/>
                    <a:sym typeface="Calibri"/>
                  </a:endParaRPr>
                </a:p>
              </p:txBody>
            </p:sp>
            <p:sp>
              <p:nvSpPr>
                <p:cNvPr id="234" name="Google Shape;234;p10"/>
                <p:cNvSpPr/>
                <p:nvPr/>
              </p:nvSpPr>
              <p:spPr>
                <a:xfrm>
                  <a:off x="7168774" y="1892025"/>
                  <a:ext cx="1926600" cy="5358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of studies</a:t>
                  </a:r>
                  <a:endParaRPr b="0" i="0" sz="1700" u="none" cap="none" strike="noStrike">
                    <a:solidFill>
                      <a:srgbClr val="D9E4E4"/>
                    </a:solidFill>
                    <a:latin typeface="Calibri"/>
                    <a:ea typeface="Calibri"/>
                    <a:cs typeface="Calibri"/>
                    <a:sym typeface="Calibri"/>
                  </a:endParaRPr>
                </a:p>
                <a:p>
                  <a:pPr indent="0" lvl="0" marL="0" marR="0" rtl="0" algn="l">
                    <a:lnSpc>
                      <a:spcPct val="100000"/>
                    </a:lnSpc>
                    <a:spcBef>
                      <a:spcPts val="0"/>
                    </a:spcBef>
                    <a:spcAft>
                      <a:spcPts val="0"/>
                    </a:spcAft>
                    <a:buClr>
                      <a:srgbClr val="D9E4E4"/>
                    </a:buClr>
                    <a:buSzPts val="1300"/>
                    <a:buFont typeface="Calibri"/>
                    <a:buNone/>
                  </a:pPr>
                  <a:r>
                    <a:rPr b="0" i="0" lang="en-US" sz="1700" u="none" cap="none" strike="noStrike">
                      <a:solidFill>
                        <a:srgbClr val="D9E4E4"/>
                      </a:solidFill>
                      <a:latin typeface="Calibri"/>
                      <a:ea typeface="Calibri"/>
                      <a:cs typeface="Calibri"/>
                      <a:sym typeface="Calibri"/>
                    </a:rPr>
                    <a:t>in our synthesis</a:t>
                  </a:r>
                  <a:endParaRPr b="0" i="0" sz="1700" u="none" cap="none" strike="noStrike">
                    <a:solidFill>
                      <a:srgbClr val="D9E4E4"/>
                    </a:solidFill>
                    <a:latin typeface="Calibri"/>
                    <a:ea typeface="Calibri"/>
                    <a:cs typeface="Calibri"/>
                    <a:sym typeface="Calibri"/>
                  </a:endParaRPr>
                </a:p>
              </p:txBody>
            </p:sp>
          </p:grpSp>
        </p:grpSp>
        <p:sp>
          <p:nvSpPr>
            <p:cNvPr id="235" name="Google Shape;235;p10"/>
            <p:cNvSpPr txBox="1"/>
            <p:nvPr/>
          </p:nvSpPr>
          <p:spPr>
            <a:xfrm>
              <a:off x="8194451" y="2459550"/>
              <a:ext cx="425400" cy="384900"/>
            </a:xfrm>
            <a:prstGeom prst="rect">
              <a:avLst/>
            </a:prstGeom>
            <a:noFill/>
            <a:ln>
              <a:noFill/>
            </a:ln>
          </p:spPr>
          <p:txBody>
            <a:bodyPr anchorCtr="0" anchor="t" bIns="91425" lIns="91425" spcFirstLastPara="1" rIns="91425" wrap="square" tIns="91425">
              <a:spAutoFit/>
            </a:bodyPr>
            <a:lstStyle/>
            <a:p>
              <a:pPr indent="0" lvl="0" marL="0" rtl="0" algn="l">
                <a:lnSpc>
                  <a:spcPct val="108000"/>
                </a:lnSpc>
                <a:spcBef>
                  <a:spcPts val="434"/>
                </a:spcBef>
                <a:spcAft>
                  <a:spcPts val="0"/>
                </a:spcAft>
                <a:buNone/>
              </a:pPr>
              <a:r>
                <a:rPr lang="en-US" sz="1300">
                  <a:solidFill>
                    <a:schemeClr val="lt1"/>
                  </a:solidFill>
                  <a:latin typeface="Calibri"/>
                  <a:ea typeface="Calibri"/>
                  <a:cs typeface="Calibri"/>
                  <a:sym typeface="Calibri"/>
                </a:rPr>
                <a:t>4</a:t>
              </a:r>
              <a:endParaRPr sz="1000"/>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0F0EC"/>
        </a:solidFill>
      </p:bgPr>
    </p:bg>
    <p:spTree>
      <p:nvGrpSpPr>
        <p:cNvPr id="240" name="Shape 240"/>
        <p:cNvGrpSpPr/>
        <p:nvPr/>
      </p:nvGrpSpPr>
      <p:grpSpPr>
        <a:xfrm>
          <a:off x="0" y="0"/>
          <a:ext cx="0" cy="0"/>
          <a:chOff x="0" y="0"/>
          <a:chExt cx="0" cy="0"/>
        </a:xfrm>
      </p:grpSpPr>
      <p:sp>
        <p:nvSpPr>
          <p:cNvPr id="241" name="Google Shape;241;p11"/>
          <p:cNvSpPr/>
          <p:nvPr/>
        </p:nvSpPr>
        <p:spPr>
          <a:xfrm>
            <a:off x="77261" y="1188725"/>
            <a:ext cx="5058600" cy="34626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
          <p:cNvSpPr/>
          <p:nvPr/>
        </p:nvSpPr>
        <p:spPr>
          <a:xfrm>
            <a:off x="216300" y="10425"/>
            <a:ext cx="8711400" cy="978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1A3C3C"/>
              </a:buClr>
              <a:buSzPts val="2600"/>
              <a:buFont typeface="Georgia"/>
              <a:buNone/>
            </a:pPr>
            <a:r>
              <a:rPr b="1" i="0" lang="en-US" sz="2800" u="none" cap="none" strike="noStrike">
                <a:solidFill>
                  <a:srgbClr val="1A3C3C"/>
                </a:solidFill>
                <a:latin typeface="Georgia"/>
                <a:ea typeface="Georgia"/>
                <a:cs typeface="Georgia"/>
                <a:sym typeface="Georgia"/>
              </a:rPr>
              <a:t>Finding </a:t>
            </a:r>
            <a:r>
              <a:rPr b="1" lang="en-US" sz="2800">
                <a:solidFill>
                  <a:srgbClr val="1A3C3C"/>
                </a:solidFill>
                <a:latin typeface="Georgia"/>
                <a:ea typeface="Georgia"/>
                <a:cs typeface="Georgia"/>
                <a:sym typeface="Georgia"/>
              </a:rPr>
              <a:t>1</a:t>
            </a:r>
            <a:r>
              <a:rPr b="1" i="0" lang="en-US" sz="2800" u="none" cap="none" strike="noStrike">
                <a:solidFill>
                  <a:srgbClr val="1A3C3C"/>
                </a:solidFill>
                <a:latin typeface="Georgia"/>
                <a:ea typeface="Georgia"/>
                <a:cs typeface="Georgia"/>
                <a:sym typeface="Georgia"/>
              </a:rPr>
              <a:t>: Macroinvertebr</a:t>
            </a:r>
            <a:r>
              <a:rPr b="1" lang="en-US" sz="2800">
                <a:solidFill>
                  <a:srgbClr val="1A3C3C"/>
                </a:solidFill>
                <a:latin typeface="Georgia"/>
                <a:ea typeface="Georgia"/>
                <a:cs typeface="Georgia"/>
                <a:sym typeface="Georgia"/>
              </a:rPr>
              <a:t>ate responses are r</a:t>
            </a:r>
            <a:r>
              <a:rPr b="1" i="0" lang="en-US" sz="2800" u="none" cap="none" strike="noStrike">
                <a:solidFill>
                  <a:srgbClr val="1A3C3C"/>
                </a:solidFill>
                <a:latin typeface="Georgia"/>
                <a:ea typeface="Georgia"/>
                <a:cs typeface="Georgia"/>
                <a:sym typeface="Georgia"/>
              </a:rPr>
              <a:t>egion </a:t>
            </a:r>
            <a:r>
              <a:rPr b="1" lang="en-US" sz="2800">
                <a:solidFill>
                  <a:srgbClr val="1A3C3C"/>
                </a:solidFill>
                <a:latin typeface="Georgia"/>
                <a:ea typeface="Georgia"/>
                <a:cs typeface="Georgia"/>
                <a:sym typeface="Georgia"/>
              </a:rPr>
              <a:t>dependent</a:t>
            </a:r>
            <a:endParaRPr b="0" i="0" sz="2800" u="none" cap="none" strike="noStrike">
              <a:solidFill>
                <a:schemeClr val="dk1"/>
              </a:solidFill>
              <a:latin typeface="Calibri"/>
              <a:ea typeface="Calibri"/>
              <a:cs typeface="Calibri"/>
              <a:sym typeface="Calibri"/>
            </a:endParaRPr>
          </a:p>
        </p:txBody>
      </p:sp>
      <p:pic>
        <p:nvPicPr>
          <p:cNvPr descr="/home/claude/v1_images/ppt/media/image4.png" id="243" name="Google Shape;243;p11"/>
          <p:cNvPicPr preferRelativeResize="0"/>
          <p:nvPr/>
        </p:nvPicPr>
        <p:blipFill rotWithShape="1">
          <a:blip r:embed="rId3">
            <a:alphaModFix/>
          </a:blip>
          <a:srcRect b="0" l="0" r="0" t="0"/>
          <a:stretch/>
        </p:blipFill>
        <p:spPr>
          <a:xfrm>
            <a:off x="144973" y="1149400"/>
            <a:ext cx="5037400" cy="3605824"/>
          </a:xfrm>
          <a:prstGeom prst="rect">
            <a:avLst/>
          </a:prstGeom>
          <a:noFill/>
          <a:ln>
            <a:noFill/>
          </a:ln>
        </p:spPr>
      </p:pic>
      <p:sp>
        <p:nvSpPr>
          <p:cNvPr id="244" name="Google Shape;244;p11"/>
          <p:cNvSpPr/>
          <p:nvPr/>
        </p:nvSpPr>
        <p:spPr>
          <a:xfrm>
            <a:off x="5244550" y="1184925"/>
            <a:ext cx="3708900" cy="2090700"/>
          </a:xfrm>
          <a:prstGeom prst="rect">
            <a:avLst/>
          </a:prstGeom>
          <a:solidFill>
            <a:srgbClr val="1A3C3C"/>
          </a:solidFill>
          <a:ln>
            <a:noFill/>
          </a:ln>
          <a:effectLst>
            <a:outerShdw blurRad="88900" rotWithShape="0" algn="bl" dir="8100000" dist="38100">
              <a:srgbClr val="000000">
                <a:alpha val="2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
          <p:cNvSpPr/>
          <p:nvPr/>
        </p:nvSpPr>
        <p:spPr>
          <a:xfrm>
            <a:off x="5244550" y="1184925"/>
            <a:ext cx="93900" cy="2090700"/>
          </a:xfrm>
          <a:prstGeom prst="rect">
            <a:avLst/>
          </a:prstGeom>
          <a:solidFill>
            <a:srgbClr val="3A9F9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
          <p:cNvSpPr/>
          <p:nvPr/>
        </p:nvSpPr>
        <p:spPr>
          <a:xfrm>
            <a:off x="5447150" y="1266587"/>
            <a:ext cx="3281700" cy="365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9F"/>
              </a:buClr>
              <a:buSzPts val="1500"/>
              <a:buFont typeface="Georgia"/>
              <a:buNone/>
            </a:pPr>
            <a:r>
              <a:rPr b="1" i="0" lang="en-US" sz="2000" u="none" cap="none" strike="noStrike">
                <a:solidFill>
                  <a:srgbClr val="3A9F9F"/>
                </a:solidFill>
                <a:latin typeface="Georgia"/>
                <a:ea typeface="Georgia"/>
                <a:cs typeface="Georgia"/>
                <a:sym typeface="Georgia"/>
              </a:rPr>
              <a:t>Why region dominates</a:t>
            </a:r>
            <a:endParaRPr b="0" i="0" sz="2000" u="none" cap="none" strike="noStrike">
              <a:solidFill>
                <a:srgbClr val="000000"/>
              </a:solidFill>
              <a:latin typeface="Calibri"/>
              <a:ea typeface="Calibri"/>
              <a:cs typeface="Calibri"/>
              <a:sym typeface="Calibri"/>
            </a:endParaRPr>
          </a:p>
        </p:txBody>
      </p:sp>
      <p:sp>
        <p:nvSpPr>
          <p:cNvPr id="247" name="Google Shape;247;p11"/>
          <p:cNvSpPr/>
          <p:nvPr/>
        </p:nvSpPr>
        <p:spPr>
          <a:xfrm>
            <a:off x="5466750" y="1675550"/>
            <a:ext cx="3390900" cy="1495500"/>
          </a:xfrm>
          <a:prstGeom prst="rect">
            <a:avLst/>
          </a:prstGeom>
          <a:noFill/>
          <a:ln>
            <a:noFill/>
          </a:ln>
        </p:spPr>
        <p:txBody>
          <a:bodyPr anchorCtr="0" anchor="ctr" bIns="0" lIns="0" spcFirstLastPara="1" rIns="0" wrap="square" tIns="0">
            <a:noAutofit/>
          </a:bodyPr>
          <a:lstStyle/>
          <a:p>
            <a:pPr indent="0" lvl="0" marL="0" marR="0" rtl="0" algn="l">
              <a:lnSpc>
                <a:spcPct val="108000"/>
              </a:lnSpc>
              <a:spcBef>
                <a:spcPts val="0"/>
              </a:spcBef>
              <a:spcAft>
                <a:spcPts val="0"/>
              </a:spcAft>
              <a:buClr>
                <a:srgbClr val="FFFFFF"/>
              </a:buClr>
              <a:buSzPts val="1300"/>
              <a:buFont typeface="Calibri"/>
              <a:buNone/>
            </a:pPr>
            <a:r>
              <a:rPr lang="en-US" sz="1700">
                <a:solidFill>
                  <a:srgbClr val="FFFFFF"/>
                </a:solidFill>
                <a:latin typeface="Calibri"/>
                <a:ea typeface="Calibri"/>
                <a:cs typeface="Calibri"/>
                <a:sym typeface="Calibri"/>
              </a:rPr>
              <a:t>Macroinvertebrate respond primarily driven by the Region based on our model. Followed by the </a:t>
            </a:r>
            <a:r>
              <a:rPr lang="en-US" sz="1700">
                <a:solidFill>
                  <a:srgbClr val="FFFFFF"/>
                </a:solidFill>
                <a:latin typeface="Calibri"/>
                <a:ea typeface="Calibri"/>
                <a:cs typeface="Calibri"/>
                <a:sym typeface="Calibri"/>
              </a:rPr>
              <a:t>relationship</a:t>
            </a:r>
            <a:r>
              <a:rPr lang="en-US" sz="1700">
                <a:solidFill>
                  <a:srgbClr val="FFFFFF"/>
                </a:solidFill>
                <a:latin typeface="Calibri"/>
                <a:ea typeface="Calibri"/>
                <a:cs typeface="Calibri"/>
                <a:sym typeface="Calibri"/>
              </a:rPr>
              <a:t> between Region</a:t>
            </a:r>
            <a:r>
              <a:rPr b="0" i="0" lang="en-US" sz="1700" u="none" cap="none" strike="noStrike">
                <a:solidFill>
                  <a:srgbClr val="FFFFFF"/>
                </a:solidFill>
                <a:latin typeface="Calibri"/>
                <a:ea typeface="Calibri"/>
                <a:cs typeface="Calibri"/>
                <a:sym typeface="Calibri"/>
              </a:rPr>
              <a:t> × </a:t>
            </a:r>
            <a:r>
              <a:rPr lang="en-US" sz="1700">
                <a:solidFill>
                  <a:srgbClr val="FFFFFF"/>
                </a:solidFill>
                <a:latin typeface="Calibri"/>
                <a:ea typeface="Calibri"/>
                <a:cs typeface="Calibri"/>
                <a:sym typeface="Calibri"/>
              </a:rPr>
              <a:t>L</a:t>
            </a:r>
            <a:r>
              <a:rPr b="0" i="0" lang="en-US" sz="1700" u="none" cap="none" strike="noStrike">
                <a:solidFill>
                  <a:srgbClr val="FFFFFF"/>
                </a:solidFill>
                <a:latin typeface="Calibri"/>
                <a:ea typeface="Calibri"/>
                <a:cs typeface="Calibri"/>
                <a:sym typeface="Calibri"/>
              </a:rPr>
              <a:t>and use &amp;</a:t>
            </a:r>
            <a:r>
              <a:rPr lang="en-US" sz="1700">
                <a:solidFill>
                  <a:srgbClr val="FFFFFF"/>
                </a:solidFill>
                <a:latin typeface="Calibri"/>
                <a:ea typeface="Calibri"/>
                <a:cs typeface="Calibri"/>
                <a:sym typeface="Calibri"/>
              </a:rPr>
              <a:t> Region</a:t>
            </a:r>
            <a:r>
              <a:rPr b="0" i="0" lang="en-US" sz="1700" u="none" cap="none" strike="noStrike">
                <a:solidFill>
                  <a:srgbClr val="FFFFFF"/>
                </a:solidFill>
                <a:latin typeface="Calibri"/>
                <a:ea typeface="Calibri"/>
                <a:cs typeface="Calibri"/>
                <a:sym typeface="Calibri"/>
              </a:rPr>
              <a:t> × metric</a:t>
            </a:r>
            <a:endParaRPr b="0" i="0" sz="1700" u="none" cap="none" strike="noStrike">
              <a:solidFill>
                <a:srgbClr val="000000"/>
              </a:solidFill>
              <a:latin typeface="Calibri"/>
              <a:ea typeface="Calibri"/>
              <a:cs typeface="Calibri"/>
              <a:sym typeface="Calibri"/>
            </a:endParaRPr>
          </a:p>
        </p:txBody>
      </p:sp>
      <p:grpSp>
        <p:nvGrpSpPr>
          <p:cNvPr id="248" name="Google Shape;248;p11"/>
          <p:cNvGrpSpPr/>
          <p:nvPr/>
        </p:nvGrpSpPr>
        <p:grpSpPr>
          <a:xfrm>
            <a:off x="5244550" y="3424648"/>
            <a:ext cx="3708900" cy="495902"/>
            <a:chOff x="5244550" y="3481798"/>
            <a:chExt cx="3708900" cy="495902"/>
          </a:xfrm>
        </p:grpSpPr>
        <p:sp>
          <p:nvSpPr>
            <p:cNvPr id="249" name="Google Shape;249;p11"/>
            <p:cNvSpPr/>
            <p:nvPr/>
          </p:nvSpPr>
          <p:spPr>
            <a:xfrm>
              <a:off x="5244550" y="3481798"/>
              <a:ext cx="3708900" cy="495900"/>
            </a:xfrm>
            <a:prstGeom prst="rect">
              <a:avLst/>
            </a:prstGeom>
            <a:solidFill>
              <a:srgbClr val="143230"/>
            </a:solidFill>
            <a:ln>
              <a:noFill/>
            </a:ln>
            <a:effectLst>
              <a:outerShdw blurRad="88900" rotWithShape="0" algn="bl" dir="8100000" dist="38100">
                <a:srgbClr val="000000">
                  <a:alpha val="2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
            <p:cNvSpPr/>
            <p:nvPr/>
          </p:nvSpPr>
          <p:spPr>
            <a:xfrm>
              <a:off x="5244550" y="3481798"/>
              <a:ext cx="93900" cy="495900"/>
            </a:xfrm>
            <a:prstGeom prst="rect">
              <a:avLst/>
            </a:prstGeom>
            <a:solidFill>
              <a:srgbClr val="3A9F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1"/>
            <p:cNvSpPr/>
            <p:nvPr/>
          </p:nvSpPr>
          <p:spPr>
            <a:xfrm>
              <a:off x="5438175" y="3481800"/>
              <a:ext cx="3461100" cy="4959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3A9F5F"/>
                </a:buClr>
                <a:buSzPts val="1350"/>
                <a:buFont typeface="Calibri"/>
                <a:buNone/>
              </a:pPr>
              <a:r>
                <a:rPr b="1" lang="en-US" sz="1700">
                  <a:solidFill>
                    <a:srgbClr val="3A9F5F"/>
                  </a:solidFill>
                  <a:latin typeface="Calibri"/>
                  <a:ea typeface="Calibri"/>
                  <a:cs typeface="Calibri"/>
                  <a:sym typeface="Calibri"/>
                </a:rPr>
                <a:t>effect size = </a:t>
              </a:r>
              <a:r>
                <a:rPr b="1" i="0" lang="en-US" sz="1700" u="none" cap="none" strike="noStrike">
                  <a:solidFill>
                    <a:srgbClr val="3A9F5F"/>
                  </a:solidFill>
                  <a:latin typeface="Calibri"/>
                  <a:ea typeface="Calibri"/>
                  <a:cs typeface="Calibri"/>
                  <a:sym typeface="Calibri"/>
                </a:rPr>
                <a:t>+  </a:t>
              </a:r>
              <a:r>
                <a:rPr b="0" i="0" lang="en-US" sz="1700" u="none" cap="none" strike="noStrike">
                  <a:solidFill>
                    <a:srgbClr val="FFFFFF"/>
                  </a:solidFill>
                  <a:latin typeface="Calibri"/>
                  <a:ea typeface="Calibri"/>
                  <a:cs typeface="Calibri"/>
                  <a:sym typeface="Calibri"/>
                </a:rPr>
                <a:t>App. Plateau, Piedmont</a:t>
              </a:r>
              <a:endParaRPr b="0" i="0" sz="1700" u="none" cap="none" strike="noStrike">
                <a:solidFill>
                  <a:srgbClr val="000000"/>
                </a:solidFill>
                <a:latin typeface="Calibri"/>
                <a:ea typeface="Calibri"/>
                <a:cs typeface="Calibri"/>
                <a:sym typeface="Calibri"/>
              </a:endParaRPr>
            </a:p>
          </p:txBody>
        </p:sp>
      </p:grpSp>
      <p:sp>
        <p:nvSpPr>
          <p:cNvPr id="252" name="Google Shape;252;p11"/>
          <p:cNvSpPr/>
          <p:nvPr/>
        </p:nvSpPr>
        <p:spPr>
          <a:xfrm>
            <a:off x="216350" y="4850997"/>
            <a:ext cx="7846800" cy="292500"/>
          </a:xfrm>
          <a:prstGeom prst="rect">
            <a:avLst/>
          </a:prstGeom>
          <a:noFill/>
          <a:ln>
            <a:noFill/>
          </a:ln>
        </p:spPr>
        <p:txBody>
          <a:bodyPr anchorCtr="0" anchor="ctr" bIns="0" lIns="0" spcFirstLastPara="1" rIns="0" wrap="square" tIns="0">
            <a:noAutofit/>
          </a:bodyPr>
          <a:lstStyle/>
          <a:p>
            <a:pPr indent="0" lvl="0" marL="0" marR="0" rtl="0" algn="l">
              <a:lnSpc>
                <a:spcPct val="105000"/>
              </a:lnSpc>
              <a:spcBef>
                <a:spcPts val="0"/>
              </a:spcBef>
              <a:spcAft>
                <a:spcPts val="0"/>
              </a:spcAft>
              <a:buClr>
                <a:srgbClr val="A7C2C2"/>
              </a:buClr>
              <a:buSzPts val="900"/>
              <a:buFont typeface="Calibri"/>
              <a:buNone/>
            </a:pPr>
            <a:r>
              <a:rPr b="0" i="1" lang="en-US" sz="1400" u="none" cap="none" strike="noStrike">
                <a:solidFill>
                  <a:srgbClr val="A7C2C2"/>
                </a:solidFill>
                <a:latin typeface="Calibri"/>
                <a:ea typeface="Calibri"/>
                <a:cs typeface="Calibri"/>
                <a:sym typeface="Calibri"/>
              </a:rPr>
              <a:t>[1] Sabat-Bonilla et al. 2026, Fig. 6</a:t>
            </a:r>
            <a:endParaRPr b="0" i="1" sz="900" u="none" cap="none" strike="noStrike">
              <a:solidFill>
                <a:srgbClr val="A7C2C2"/>
              </a:solidFill>
              <a:latin typeface="Calibri"/>
              <a:ea typeface="Calibri"/>
              <a:cs typeface="Calibri"/>
              <a:sym typeface="Calibri"/>
            </a:endParaRPr>
          </a:p>
        </p:txBody>
      </p:sp>
      <p:sp>
        <p:nvSpPr>
          <p:cNvPr id="253" name="Google Shape;253;p11"/>
          <p:cNvSpPr/>
          <p:nvPr/>
        </p:nvSpPr>
        <p:spPr>
          <a:xfrm>
            <a:off x="8225329" y="4869180"/>
            <a:ext cx="754500" cy="219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Clr>
                <a:srgbClr val="3A9F9F"/>
              </a:buClr>
              <a:buSzPts val="800"/>
              <a:buFont typeface="Calibri"/>
              <a:buNone/>
            </a:pPr>
            <a:r>
              <a:rPr b="1" lang="en-US">
                <a:solidFill>
                  <a:srgbClr val="3A9F9F"/>
                </a:solidFill>
                <a:latin typeface="Calibri"/>
                <a:ea typeface="Calibri"/>
                <a:cs typeface="Calibri"/>
                <a:sym typeface="Calibri"/>
              </a:rPr>
              <a:t>8</a:t>
            </a:r>
            <a:r>
              <a:rPr b="1" lang="en-US">
                <a:solidFill>
                  <a:srgbClr val="3A9F9F"/>
                </a:solidFill>
                <a:latin typeface="Calibri"/>
                <a:ea typeface="Calibri"/>
                <a:cs typeface="Calibri"/>
                <a:sym typeface="Calibri"/>
              </a:rPr>
              <a:t> / </a:t>
            </a:r>
            <a:r>
              <a:rPr b="1" lang="en-US">
                <a:solidFill>
                  <a:srgbClr val="2D8080"/>
                </a:solidFill>
                <a:latin typeface="Calibri"/>
                <a:ea typeface="Calibri"/>
                <a:cs typeface="Calibri"/>
                <a:sym typeface="Calibri"/>
              </a:rPr>
              <a:t>19</a:t>
            </a:r>
            <a:endParaRPr b="1" sz="1000">
              <a:solidFill>
                <a:srgbClr val="3A9F9F"/>
              </a:solidFill>
              <a:latin typeface="Calibri"/>
              <a:ea typeface="Calibri"/>
              <a:cs typeface="Calibri"/>
              <a:sym typeface="Calibri"/>
            </a:endParaRPr>
          </a:p>
        </p:txBody>
      </p:sp>
      <p:grpSp>
        <p:nvGrpSpPr>
          <p:cNvPr id="254" name="Google Shape;254;p11"/>
          <p:cNvGrpSpPr/>
          <p:nvPr/>
        </p:nvGrpSpPr>
        <p:grpSpPr>
          <a:xfrm>
            <a:off x="5244550" y="4066125"/>
            <a:ext cx="3708900" cy="572714"/>
            <a:chOff x="5244550" y="4123275"/>
            <a:chExt cx="3708900" cy="572714"/>
          </a:xfrm>
        </p:grpSpPr>
        <p:sp>
          <p:nvSpPr>
            <p:cNvPr id="255" name="Google Shape;255;p11"/>
            <p:cNvSpPr/>
            <p:nvPr/>
          </p:nvSpPr>
          <p:spPr>
            <a:xfrm>
              <a:off x="5244550" y="4123275"/>
              <a:ext cx="3708900" cy="572700"/>
            </a:xfrm>
            <a:prstGeom prst="rect">
              <a:avLst/>
            </a:prstGeom>
            <a:solidFill>
              <a:srgbClr val="143230"/>
            </a:solidFill>
            <a:ln>
              <a:noFill/>
            </a:ln>
            <a:effectLst>
              <a:outerShdw blurRad="88900" rotWithShape="0" algn="bl" dir="8100000" dist="38100">
                <a:srgbClr val="000000">
                  <a:alpha val="2196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1"/>
            <p:cNvSpPr/>
            <p:nvPr/>
          </p:nvSpPr>
          <p:spPr>
            <a:xfrm>
              <a:off x="5244550" y="4123275"/>
              <a:ext cx="93900" cy="572700"/>
            </a:xfrm>
            <a:prstGeom prst="rect">
              <a:avLst/>
            </a:prstGeom>
            <a:solidFill>
              <a:srgbClr val="C05E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1"/>
            <p:cNvSpPr/>
            <p:nvPr/>
          </p:nvSpPr>
          <p:spPr>
            <a:xfrm>
              <a:off x="6690850" y="4123289"/>
              <a:ext cx="2262300" cy="572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D4806F"/>
                </a:buClr>
                <a:buSzPts val="1350"/>
                <a:buFont typeface="Calibri"/>
                <a:buNone/>
              </a:pPr>
              <a:r>
                <a:rPr b="0" i="0" lang="en-US" sz="1700" u="none" cap="none" strike="noStrike">
                  <a:solidFill>
                    <a:srgbClr val="FFFFFF"/>
                  </a:solidFill>
                  <a:latin typeface="Calibri"/>
                  <a:ea typeface="Calibri"/>
                  <a:cs typeface="Calibri"/>
                  <a:sym typeface="Calibri"/>
                </a:rPr>
                <a:t>Valley &amp; Ridge, </a:t>
              </a:r>
              <a:endParaRPr b="0" i="0" sz="1700" u="none" cap="none" strike="noStrike">
                <a:solidFill>
                  <a:srgbClr val="FFFFFF"/>
                </a:solidFill>
                <a:latin typeface="Calibri"/>
                <a:ea typeface="Calibri"/>
                <a:cs typeface="Calibri"/>
                <a:sym typeface="Calibri"/>
              </a:endParaRPr>
            </a:p>
            <a:p>
              <a:pPr indent="0" lvl="0" marL="457200" marR="0" rtl="0" algn="l">
                <a:lnSpc>
                  <a:spcPct val="100000"/>
                </a:lnSpc>
                <a:spcBef>
                  <a:spcPts val="0"/>
                </a:spcBef>
                <a:spcAft>
                  <a:spcPts val="0"/>
                </a:spcAft>
                <a:buClr>
                  <a:srgbClr val="D4806F"/>
                </a:buClr>
                <a:buSzPts val="1350"/>
                <a:buFont typeface="Calibri"/>
                <a:buNone/>
              </a:pPr>
              <a:r>
                <a:rPr lang="en-US" sz="1700">
                  <a:solidFill>
                    <a:srgbClr val="FFFFFF"/>
                  </a:solidFill>
                  <a:latin typeface="Calibri"/>
                  <a:ea typeface="Calibri"/>
                  <a:cs typeface="Calibri"/>
                  <a:sym typeface="Calibri"/>
                </a:rPr>
                <a:t>             </a:t>
              </a:r>
              <a:r>
                <a:rPr b="0" i="0" lang="en-US" sz="1700" u="none" cap="none" strike="noStrike">
                  <a:solidFill>
                    <a:srgbClr val="FFFFFF"/>
                  </a:solidFill>
                  <a:latin typeface="Calibri"/>
                  <a:ea typeface="Calibri"/>
                  <a:cs typeface="Calibri"/>
                  <a:sym typeface="Calibri"/>
                </a:rPr>
                <a:t>Coastal Plain</a:t>
              </a:r>
              <a:endParaRPr b="0" i="0" sz="1700" u="none" cap="none" strike="noStrike">
                <a:solidFill>
                  <a:srgbClr val="000000"/>
                </a:solidFill>
                <a:latin typeface="Calibri"/>
                <a:ea typeface="Calibri"/>
                <a:cs typeface="Calibri"/>
                <a:sym typeface="Calibri"/>
              </a:endParaRPr>
            </a:p>
          </p:txBody>
        </p:sp>
        <p:sp>
          <p:nvSpPr>
            <p:cNvPr id="258" name="Google Shape;258;p11"/>
            <p:cNvSpPr txBox="1"/>
            <p:nvPr/>
          </p:nvSpPr>
          <p:spPr>
            <a:xfrm>
              <a:off x="5338450" y="4189975"/>
              <a:ext cx="13524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700">
                  <a:solidFill>
                    <a:srgbClr val="D4806F"/>
                  </a:solidFill>
                  <a:latin typeface="Calibri"/>
                  <a:ea typeface="Calibri"/>
                  <a:cs typeface="Calibri"/>
                  <a:sym typeface="Calibri"/>
                </a:rPr>
                <a:t>effect size = -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