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Roboto Slab"/>
      <p:regular r:id="rId15"/>
      <p:bold r:id="rId16"/>
    </p:embeddedFont>
    <p:embeddedFont>
      <p:font typeface="Nixie One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Slab-regular.fntdata"/><Relationship Id="rId14" Type="http://schemas.openxmlformats.org/officeDocument/2006/relationships/slide" Target="slides/slide10.xml"/><Relationship Id="rId17" Type="http://schemas.openxmlformats.org/officeDocument/2006/relationships/font" Target="fonts/NixieOne-regular.fntdata"/><Relationship Id="rId16" Type="http://schemas.openxmlformats.org/officeDocument/2006/relationships/font" Target="fonts/RobotoSlab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ef5454479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3ef5454479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ef2c169313_0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g3ef2c169313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ef2c169313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g3ef2c169313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ef2c169313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g3ef2c169313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ef2c169313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g3ef2c169313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ef2c169313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3ef2c169313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ef2c169313_0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3ef2c169313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ef2c169313_0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3ef2c169313_0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ef2c169313_0_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3ef2c169313_0_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0" y="1"/>
            <a:ext cx="329600" cy="7075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" y="667501"/>
            <a:ext cx="329599" cy="14115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0" y="2071207"/>
            <a:ext cx="329600" cy="20436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0" y="4114800"/>
            <a:ext cx="329600" cy="807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0" y="4922001"/>
            <a:ext cx="329600" cy="1935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 txBox="1"/>
          <p:nvPr>
            <p:ph type="title"/>
          </p:nvPr>
        </p:nvSpPr>
        <p:spPr>
          <a:xfrm>
            <a:off x="1528034" y="707633"/>
            <a:ext cx="427839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body"/>
          </p:nvPr>
        </p:nvSpPr>
        <p:spPr>
          <a:xfrm>
            <a:off x="1528033" y="2356367"/>
            <a:ext cx="10054400" cy="421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65646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Char char="▪"/>
              <a:defRPr sz="3733"/>
            </a:lvl1pPr>
            <a:lvl2pPr indent="-465646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Char char="▫"/>
              <a:defRPr sz="3733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Sub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ctrTitle"/>
          </p:nvPr>
        </p:nvSpPr>
        <p:spPr>
          <a:xfrm>
            <a:off x="5484801" y="3838334"/>
            <a:ext cx="6007599" cy="15463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6400"/>
              <a:buNone/>
              <a:defRPr sz="6400">
                <a:solidFill>
                  <a:srgbClr val="11445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6400"/>
              <a:buNone/>
              <a:defRPr sz="6400">
                <a:solidFill>
                  <a:srgbClr val="11445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6400"/>
              <a:buNone/>
              <a:defRPr sz="6400">
                <a:solidFill>
                  <a:srgbClr val="11445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6400"/>
              <a:buNone/>
              <a:defRPr sz="6400">
                <a:solidFill>
                  <a:srgbClr val="11445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6400"/>
              <a:buNone/>
              <a:defRPr sz="6400">
                <a:solidFill>
                  <a:srgbClr val="11445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6400"/>
              <a:buNone/>
              <a:defRPr sz="6400">
                <a:solidFill>
                  <a:srgbClr val="11445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6400"/>
              <a:buNone/>
              <a:defRPr sz="6400">
                <a:solidFill>
                  <a:srgbClr val="11445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6400"/>
              <a:buNone/>
              <a:defRPr sz="6400">
                <a:solidFill>
                  <a:srgbClr val="11445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6400"/>
              <a:buNone/>
              <a:defRPr sz="6400">
                <a:solidFill>
                  <a:srgbClr val="114454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" type="subTitle"/>
          </p:nvPr>
        </p:nvSpPr>
        <p:spPr>
          <a:xfrm>
            <a:off x="5484801" y="5310734"/>
            <a:ext cx="6007599" cy="104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2400"/>
              <a:buNone/>
              <a:defRPr b="1" sz="2400">
                <a:solidFill>
                  <a:srgbClr val="94BF6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2400"/>
              <a:buNone/>
              <a:defRPr b="1" sz="2400">
                <a:solidFill>
                  <a:srgbClr val="94BF6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2400"/>
              <a:buNone/>
              <a:defRPr b="1" sz="2400">
                <a:solidFill>
                  <a:srgbClr val="94BF6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9pPr>
          </a:lstStyle>
          <a:p/>
        </p:txBody>
      </p:sp>
      <p:sp>
        <p:nvSpPr>
          <p:cNvPr id="23" name="Google Shape;23;p3"/>
          <p:cNvSpPr/>
          <p:nvPr/>
        </p:nvSpPr>
        <p:spPr>
          <a:xfrm>
            <a:off x="0" y="5717999"/>
            <a:ext cx="4632400" cy="330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0" y="1"/>
            <a:ext cx="4632400" cy="7075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0" y="667500"/>
            <a:ext cx="4632400" cy="50988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0" y="5991472"/>
            <a:ext cx="4632400" cy="1576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0" y="6112101"/>
            <a:ext cx="4632400" cy="745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0" y="1"/>
            <a:ext cx="329600" cy="7075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0" y="667501"/>
            <a:ext cx="6096000" cy="14115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0" y="2071207"/>
            <a:ext cx="329600" cy="20436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0" y="4114800"/>
            <a:ext cx="329600" cy="807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0" y="4922001"/>
            <a:ext cx="329600" cy="1935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Google Shape;34;p4"/>
          <p:cNvCxnSpPr/>
          <p:nvPr/>
        </p:nvCxnSpPr>
        <p:spPr>
          <a:xfrm>
            <a:off x="1383267" y="1079633"/>
            <a:ext cx="0" cy="627600"/>
          </a:xfrm>
          <a:prstGeom prst="straightConnector1">
            <a:avLst/>
          </a:prstGeom>
          <a:noFill/>
          <a:ln cap="flat" cmpd="sng" w="9525">
            <a:solidFill>
              <a:srgbClr val="18637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" name="Google Shape;35;p4"/>
          <p:cNvSpPr txBox="1"/>
          <p:nvPr>
            <p:ph type="title"/>
          </p:nvPr>
        </p:nvSpPr>
        <p:spPr>
          <a:xfrm>
            <a:off x="1528034" y="707633"/>
            <a:ext cx="427839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B">
  <p:cSld name="Blank style B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>
            <a:off x="0" y="5726067"/>
            <a:ext cx="12192000" cy="321599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0" y="1"/>
            <a:ext cx="12192000" cy="7075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0" y="667500"/>
            <a:ext cx="12192000" cy="50988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0" y="5991472"/>
            <a:ext cx="12192000" cy="1576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0" y="6112101"/>
            <a:ext cx="12192000" cy="745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528034" y="707633"/>
            <a:ext cx="427839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b="1" i="0" sz="1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b="1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b="1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b="1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b="1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b="1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b="1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b="1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b="1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528033" y="2356367"/>
            <a:ext cx="10054400" cy="421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b="0" i="0" sz="3000" u="none" cap="none" strike="noStrik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b="0" i="0" sz="2400" u="none" cap="none" strike="noStrik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None/>
              <a:defRPr b="0" i="0" sz="2400" u="none" cap="none" strike="noStrik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None/>
              <a:defRPr b="0" i="0" sz="1800" u="none" cap="none" strike="noStrik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None/>
              <a:defRPr b="0" i="0" sz="1800" u="none" cap="none" strike="noStrik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None/>
              <a:defRPr b="0" i="0" sz="1800" u="none" cap="none" strike="noStrik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None/>
              <a:defRPr b="0" i="0" sz="1800" u="none" cap="none" strike="noStrik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None/>
              <a:defRPr b="0" i="0" sz="1800" u="none" cap="none" strike="noStrik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None/>
              <a:defRPr b="0" i="0" sz="1800" u="none" cap="none" strike="noStrik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hyperlink" Target="https://www.chesapeakebay.net/files/documents/CBWA-2025-IV-Final-Facing.pdf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>
            <a:off x="325125" y="-1"/>
            <a:ext cx="11582700" cy="2205600"/>
          </a:xfrm>
          <a:prstGeom prst="rect">
            <a:avLst/>
          </a:prstGeom>
          <a:solidFill>
            <a:srgbClr val="13314B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7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 </a:t>
            </a:r>
            <a:endParaRPr/>
          </a:p>
        </p:txBody>
      </p:sp>
      <p:sp>
        <p:nvSpPr>
          <p:cNvPr id="47" name="Google Shape;47;p6"/>
          <p:cNvSpPr txBox="1"/>
          <p:nvPr/>
        </p:nvSpPr>
        <p:spPr>
          <a:xfrm>
            <a:off x="528742" y="195065"/>
            <a:ext cx="7768591" cy="1156215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Stream Health Workgroup Meeting </a:t>
            </a:r>
            <a:r>
              <a:rPr b="1" lang="en-US" sz="2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June 26, 2026</a:t>
            </a:r>
            <a:endParaRPr b="1" sz="2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" name="Google Shape;48;p6"/>
          <p:cNvSpPr txBox="1"/>
          <p:nvPr/>
        </p:nvSpPr>
        <p:spPr>
          <a:xfrm>
            <a:off x="1365525" y="2720350"/>
            <a:ext cx="9501900" cy="40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114454"/>
                </a:solidFill>
              </a:rPr>
              <a:t>Goal Team Structure and Management Strategy Development</a:t>
            </a:r>
            <a:endParaRPr b="1" sz="3000">
              <a:solidFill>
                <a:srgbClr val="11445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1445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14454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300">
                <a:solidFill>
                  <a:srgbClr val="114454"/>
                </a:solidFill>
              </a:rPr>
              <a:t>Alison Santoro</a:t>
            </a:r>
            <a:endParaRPr i="1" sz="2300">
              <a:solidFill>
                <a:srgbClr val="114454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300">
                <a:solidFill>
                  <a:srgbClr val="114454"/>
                </a:solidFill>
              </a:rPr>
              <a:t>MD DNR</a:t>
            </a:r>
            <a:endParaRPr i="1" sz="2300">
              <a:solidFill>
                <a:srgbClr val="114454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300">
                <a:solidFill>
                  <a:srgbClr val="114454"/>
                </a:solidFill>
              </a:rPr>
              <a:t>Co-chair, SHWG</a:t>
            </a:r>
            <a:endParaRPr i="1" sz="2300">
              <a:solidFill>
                <a:srgbClr val="11445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1445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1445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/>
          <p:nvPr/>
        </p:nvSpPr>
        <p:spPr>
          <a:xfrm>
            <a:off x="325119" y="2"/>
            <a:ext cx="11582700" cy="1460400"/>
          </a:xfrm>
          <a:prstGeom prst="rect">
            <a:avLst/>
          </a:prstGeom>
          <a:solidFill>
            <a:srgbClr val="13314B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7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 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528742" y="195065"/>
            <a:ext cx="7768500" cy="1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Stream Health Outcome</a:t>
            </a:r>
            <a:endParaRPr b="1" sz="3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Management Strategy</a:t>
            </a:r>
            <a:endParaRPr b="1" sz="3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8439152" y="0"/>
            <a:ext cx="3752700" cy="14604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1421850" y="2120075"/>
            <a:ext cx="99576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14454"/>
                </a:solidFill>
              </a:rPr>
              <a:t>How you can help now:</a:t>
            </a:r>
            <a:endParaRPr sz="3000">
              <a:solidFill>
                <a:srgbClr val="114454"/>
              </a:solidFill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700"/>
              <a:buChar char="●"/>
            </a:pPr>
            <a:r>
              <a:rPr lang="en-US" sz="2700">
                <a:solidFill>
                  <a:srgbClr val="114454"/>
                </a:solidFill>
              </a:rPr>
              <a:t>Develop and review Management Strategy draft</a:t>
            </a:r>
            <a:endParaRPr sz="2700">
              <a:solidFill>
                <a:srgbClr val="114454"/>
              </a:solidFill>
            </a:endParaRPr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700"/>
              <a:buChar char="○"/>
            </a:pPr>
            <a:r>
              <a:rPr lang="en-US" sz="2700">
                <a:solidFill>
                  <a:srgbClr val="114454"/>
                </a:solidFill>
              </a:rPr>
              <a:t>especially</a:t>
            </a:r>
            <a:r>
              <a:rPr lang="en-US" sz="2700">
                <a:solidFill>
                  <a:srgbClr val="114454"/>
                </a:solidFill>
              </a:rPr>
              <a:t> signatory programs sections</a:t>
            </a:r>
            <a:endParaRPr sz="2700">
              <a:solidFill>
                <a:srgbClr val="11445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11445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114454"/>
                </a:solidFill>
              </a:rPr>
              <a:t>How you can help later:</a:t>
            </a:r>
            <a:endParaRPr sz="2800">
              <a:solidFill>
                <a:srgbClr val="114454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800"/>
              <a:buChar char="●"/>
            </a:pPr>
            <a:r>
              <a:rPr lang="en-US" sz="2800">
                <a:solidFill>
                  <a:srgbClr val="114454"/>
                </a:solidFill>
              </a:rPr>
              <a:t>Develop and review the new workplan</a:t>
            </a:r>
            <a:endParaRPr sz="2800">
              <a:solidFill>
                <a:srgbClr val="114454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/>
          <p:nvPr/>
        </p:nvSpPr>
        <p:spPr>
          <a:xfrm>
            <a:off x="325119" y="2"/>
            <a:ext cx="11582700" cy="1460400"/>
          </a:xfrm>
          <a:prstGeom prst="rect">
            <a:avLst/>
          </a:prstGeom>
          <a:solidFill>
            <a:srgbClr val="13314B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7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 </a:t>
            </a:r>
            <a:endParaRPr/>
          </a:p>
        </p:txBody>
      </p:sp>
      <p:sp>
        <p:nvSpPr>
          <p:cNvPr id="54" name="Google Shape;54;p7"/>
          <p:cNvSpPr txBox="1"/>
          <p:nvPr/>
        </p:nvSpPr>
        <p:spPr>
          <a:xfrm>
            <a:off x="528742" y="195065"/>
            <a:ext cx="7768500" cy="1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Stream Health Outcome</a:t>
            </a:r>
            <a:endParaRPr b="1" sz="3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2025 Agreement - Structure</a:t>
            </a:r>
            <a:endParaRPr b="1" sz="3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8439152" y="0"/>
            <a:ext cx="3752700" cy="14604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300" y="1676077"/>
            <a:ext cx="10302201" cy="5092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/>
          <p:nvPr/>
        </p:nvSpPr>
        <p:spPr>
          <a:xfrm>
            <a:off x="325119" y="2"/>
            <a:ext cx="11582700" cy="1460400"/>
          </a:xfrm>
          <a:prstGeom prst="rect">
            <a:avLst/>
          </a:prstGeom>
          <a:solidFill>
            <a:srgbClr val="13314B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7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 </a:t>
            </a:r>
            <a:endParaRPr/>
          </a:p>
        </p:txBody>
      </p:sp>
      <p:sp>
        <p:nvSpPr>
          <p:cNvPr id="62" name="Google Shape;62;p8"/>
          <p:cNvSpPr txBox="1"/>
          <p:nvPr/>
        </p:nvSpPr>
        <p:spPr>
          <a:xfrm>
            <a:off x="528742" y="195065"/>
            <a:ext cx="7768500" cy="1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Stream Health Outcome</a:t>
            </a:r>
            <a:endParaRPr b="1" sz="3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2025 Agreement - Structure</a:t>
            </a:r>
            <a:endParaRPr b="1" sz="3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8439152" y="0"/>
            <a:ext cx="3752700" cy="14604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7200" y="1594752"/>
            <a:ext cx="7298341" cy="509279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/>
          <p:nvPr/>
        </p:nvSpPr>
        <p:spPr>
          <a:xfrm>
            <a:off x="451800" y="3036925"/>
            <a:ext cx="38154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14454"/>
                </a:solidFill>
              </a:rPr>
              <a:t>Thriving Habitat, Fisheries, and Wildlife Goal Team</a:t>
            </a:r>
            <a:endParaRPr sz="3000">
              <a:solidFill>
                <a:srgbClr val="114454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/>
          <p:nvPr/>
        </p:nvSpPr>
        <p:spPr>
          <a:xfrm>
            <a:off x="325119" y="2"/>
            <a:ext cx="11582700" cy="1460400"/>
          </a:xfrm>
          <a:prstGeom prst="rect">
            <a:avLst/>
          </a:prstGeom>
          <a:solidFill>
            <a:srgbClr val="13314B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7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 </a:t>
            </a:r>
            <a:endParaRPr/>
          </a:p>
        </p:txBody>
      </p:sp>
      <p:sp>
        <p:nvSpPr>
          <p:cNvPr id="71" name="Google Shape;71;p9"/>
          <p:cNvSpPr txBox="1"/>
          <p:nvPr/>
        </p:nvSpPr>
        <p:spPr>
          <a:xfrm>
            <a:off x="528742" y="195065"/>
            <a:ext cx="7768500" cy="1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Stream Health Outcome</a:t>
            </a:r>
            <a:endParaRPr b="1" sz="3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2025 Agreement - Structure</a:t>
            </a:r>
            <a:endParaRPr b="1" sz="3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2" name="Google Shape;72;p9"/>
          <p:cNvSpPr/>
          <p:nvPr/>
        </p:nvSpPr>
        <p:spPr>
          <a:xfrm>
            <a:off x="8439152" y="0"/>
            <a:ext cx="3752700" cy="14604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9"/>
          <p:cNvSpPr txBox="1"/>
          <p:nvPr/>
        </p:nvSpPr>
        <p:spPr>
          <a:xfrm>
            <a:off x="1377600" y="1857275"/>
            <a:ext cx="10325400" cy="50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14454"/>
                </a:solidFill>
              </a:rPr>
              <a:t>Changes to our Goal Team</a:t>
            </a:r>
            <a:endParaRPr sz="3000">
              <a:solidFill>
                <a:srgbClr val="114454"/>
              </a:solidFill>
            </a:endParaRPr>
          </a:p>
          <a:p>
            <a:pPr indent="-400050" lvl="0" marL="914400" rtl="0" algn="l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700"/>
              <a:buChar char="●"/>
            </a:pPr>
            <a:r>
              <a:rPr lang="en-US" sz="2700">
                <a:solidFill>
                  <a:srgbClr val="114454"/>
                </a:solidFill>
              </a:rPr>
              <a:t>Combined Habitat GIT and Sustainable Fisheries GIT</a:t>
            </a:r>
            <a:endParaRPr sz="2700">
              <a:solidFill>
                <a:srgbClr val="114454"/>
              </a:solidFill>
            </a:endParaRPr>
          </a:p>
          <a:p>
            <a:pPr indent="-400050" lvl="0" marL="914400" rtl="0" algn="l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700"/>
              <a:buChar char="●"/>
            </a:pPr>
            <a:r>
              <a:rPr lang="en-US" sz="2700">
                <a:solidFill>
                  <a:srgbClr val="114454"/>
                </a:solidFill>
              </a:rPr>
              <a:t>Management Board will be retired July 1</a:t>
            </a:r>
            <a:endParaRPr sz="2700">
              <a:solidFill>
                <a:srgbClr val="114454"/>
              </a:solidFill>
            </a:endParaRPr>
          </a:p>
          <a:p>
            <a:pPr indent="-400050" lvl="0" marL="914400" rtl="0" algn="l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700"/>
              <a:buChar char="●"/>
            </a:pPr>
            <a:r>
              <a:rPr lang="en-US" sz="2700">
                <a:solidFill>
                  <a:srgbClr val="114454"/>
                </a:solidFill>
              </a:rPr>
              <a:t>New “PSC” - Policy Steering Committee</a:t>
            </a:r>
            <a:endParaRPr sz="2700">
              <a:solidFill>
                <a:srgbClr val="114454"/>
              </a:solidFill>
            </a:endParaRPr>
          </a:p>
          <a:p>
            <a:pPr indent="-387350" lvl="1" marL="1371600" rtl="0" algn="l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500"/>
              <a:buChar char="○"/>
            </a:pPr>
            <a:r>
              <a:rPr lang="en-US" sz="2500">
                <a:solidFill>
                  <a:srgbClr val="114454"/>
                </a:solidFill>
              </a:rPr>
              <a:t>similar level of leadership as Principals’ Staff Committee</a:t>
            </a:r>
            <a:endParaRPr sz="2500">
              <a:solidFill>
                <a:srgbClr val="11445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11445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14454"/>
                </a:solidFill>
              </a:rPr>
              <a:t>Changes to Stream Health Workgroup</a:t>
            </a:r>
            <a:endParaRPr sz="3000">
              <a:solidFill>
                <a:srgbClr val="114454"/>
              </a:solidFill>
            </a:endParaRPr>
          </a:p>
          <a:p>
            <a:pPr indent="-400050" lvl="0" marL="914400" rtl="0" algn="l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700"/>
              <a:buChar char="●"/>
            </a:pPr>
            <a:r>
              <a:rPr lang="en-US" sz="2700">
                <a:solidFill>
                  <a:srgbClr val="114454"/>
                </a:solidFill>
              </a:rPr>
              <a:t>Designate up to 15 “voting” members</a:t>
            </a:r>
            <a:endParaRPr sz="2700">
              <a:solidFill>
                <a:srgbClr val="114454"/>
              </a:solidFill>
            </a:endParaRPr>
          </a:p>
          <a:p>
            <a:pPr indent="-387350" lvl="1" marL="1371600" rtl="0" algn="l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500"/>
              <a:buChar char="○"/>
            </a:pPr>
            <a:r>
              <a:rPr lang="en-US" sz="2500">
                <a:solidFill>
                  <a:srgbClr val="114454"/>
                </a:solidFill>
              </a:rPr>
              <a:t>where unanimous consent cannot be reached</a:t>
            </a:r>
            <a:endParaRPr sz="2500">
              <a:solidFill>
                <a:srgbClr val="114454"/>
              </a:solidFill>
            </a:endParaRPr>
          </a:p>
          <a:p>
            <a:pPr indent="-387350" lvl="1" marL="1371600" rtl="0" algn="l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500"/>
              <a:buChar char="○"/>
            </a:pPr>
            <a:r>
              <a:rPr lang="en-US" sz="2500">
                <a:solidFill>
                  <a:srgbClr val="114454"/>
                </a:solidFill>
              </a:rPr>
              <a:t>CBWA signatory representatives and subject matter experts</a:t>
            </a:r>
            <a:endParaRPr sz="2500">
              <a:solidFill>
                <a:srgbClr val="114454"/>
              </a:solidFill>
            </a:endParaRPr>
          </a:p>
          <a:p>
            <a:pPr indent="-387350" lvl="1" marL="1371600" rtl="0" algn="l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500"/>
              <a:buChar char="○"/>
            </a:pPr>
            <a:r>
              <a:rPr lang="en-US" sz="2500">
                <a:solidFill>
                  <a:srgbClr val="114454"/>
                </a:solidFill>
              </a:rPr>
              <a:t>co-chairs are discussing membership with GIT leadership</a:t>
            </a:r>
            <a:endParaRPr sz="2500">
              <a:solidFill>
                <a:srgbClr val="11445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114454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/>
          <p:nvPr/>
        </p:nvSpPr>
        <p:spPr>
          <a:xfrm>
            <a:off x="325119" y="2"/>
            <a:ext cx="11582700" cy="1460400"/>
          </a:xfrm>
          <a:prstGeom prst="rect">
            <a:avLst/>
          </a:prstGeom>
          <a:solidFill>
            <a:srgbClr val="13314B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7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 </a:t>
            </a:r>
            <a:endParaRPr/>
          </a:p>
        </p:txBody>
      </p:sp>
      <p:sp>
        <p:nvSpPr>
          <p:cNvPr id="79" name="Google Shape;79;p10"/>
          <p:cNvSpPr txBox="1"/>
          <p:nvPr/>
        </p:nvSpPr>
        <p:spPr>
          <a:xfrm>
            <a:off x="528742" y="195065"/>
            <a:ext cx="7768500" cy="1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Stream Health Outcome</a:t>
            </a:r>
            <a:endParaRPr b="1" sz="3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Management Strategy</a:t>
            </a:r>
            <a:endParaRPr b="1" sz="3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8439152" y="0"/>
            <a:ext cx="3752700" cy="14604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7225" y="1505524"/>
            <a:ext cx="3752700" cy="529752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0"/>
          <p:cNvSpPr txBox="1"/>
          <p:nvPr/>
        </p:nvSpPr>
        <p:spPr>
          <a:xfrm>
            <a:off x="528750" y="2068688"/>
            <a:ext cx="7302000" cy="41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14454"/>
                </a:solidFill>
              </a:rPr>
              <a:t>These strategies shall </a:t>
            </a:r>
            <a:r>
              <a:rPr b="1" lang="en-US" sz="3000">
                <a:solidFill>
                  <a:srgbClr val="114454"/>
                </a:solidFill>
              </a:rPr>
              <a:t>outline the means for accomplishing each Outcome and its Targets</a:t>
            </a:r>
            <a:r>
              <a:rPr lang="en-US" sz="3000">
                <a:solidFill>
                  <a:srgbClr val="114454"/>
                </a:solidFill>
              </a:rPr>
              <a:t> as well as </a:t>
            </a:r>
            <a:r>
              <a:rPr b="1" lang="en-US" sz="3000">
                <a:solidFill>
                  <a:srgbClr val="114454"/>
                </a:solidFill>
              </a:rPr>
              <a:t>monitoring, assessing and reporting progress</a:t>
            </a:r>
            <a:r>
              <a:rPr lang="en-US" sz="3000">
                <a:solidFill>
                  <a:srgbClr val="114454"/>
                </a:solidFill>
              </a:rPr>
              <a:t> and </a:t>
            </a:r>
            <a:r>
              <a:rPr b="1" lang="en-US" sz="3000">
                <a:solidFill>
                  <a:srgbClr val="114454"/>
                </a:solidFill>
              </a:rPr>
              <a:t>coordinating actions</a:t>
            </a:r>
            <a:r>
              <a:rPr lang="en-US" sz="3000">
                <a:solidFill>
                  <a:srgbClr val="114454"/>
                </a:solidFill>
              </a:rPr>
              <a:t> among partners and stakeholders as necessary.</a:t>
            </a:r>
            <a:endParaRPr sz="3000">
              <a:solidFill>
                <a:srgbClr val="11445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1445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1445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u="sng">
                <a:solidFill>
                  <a:schemeClr val="hlink"/>
                </a:solidFill>
                <a:hlinkClick r:id="rId4"/>
              </a:rPr>
              <a:t>Chesapeake Bay Watershed Agreement (CBP, 2025)</a:t>
            </a:r>
            <a:endParaRPr sz="1900">
              <a:solidFill>
                <a:srgbClr val="114454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/>
          <p:nvPr/>
        </p:nvSpPr>
        <p:spPr>
          <a:xfrm>
            <a:off x="325119" y="2"/>
            <a:ext cx="11582700" cy="1460400"/>
          </a:xfrm>
          <a:prstGeom prst="rect">
            <a:avLst/>
          </a:prstGeom>
          <a:solidFill>
            <a:srgbClr val="13314B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7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 </a:t>
            </a:r>
            <a:endParaRPr/>
          </a:p>
        </p:txBody>
      </p:sp>
      <p:sp>
        <p:nvSpPr>
          <p:cNvPr id="88" name="Google Shape;88;p11"/>
          <p:cNvSpPr txBox="1"/>
          <p:nvPr/>
        </p:nvSpPr>
        <p:spPr>
          <a:xfrm>
            <a:off x="528742" y="195065"/>
            <a:ext cx="7768500" cy="1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Stream Health Outcome</a:t>
            </a:r>
            <a:endParaRPr b="1" sz="3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Management Strategy</a:t>
            </a:r>
            <a:endParaRPr b="1" sz="3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9" name="Google Shape;89;p11"/>
          <p:cNvSpPr/>
          <p:nvPr/>
        </p:nvSpPr>
        <p:spPr>
          <a:xfrm>
            <a:off x="8439152" y="0"/>
            <a:ext cx="3752700" cy="14604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3599" y="1788175"/>
            <a:ext cx="7925751" cy="452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/>
          <p:nvPr/>
        </p:nvSpPr>
        <p:spPr>
          <a:xfrm>
            <a:off x="325119" y="2"/>
            <a:ext cx="11582700" cy="1460400"/>
          </a:xfrm>
          <a:prstGeom prst="rect">
            <a:avLst/>
          </a:prstGeom>
          <a:solidFill>
            <a:srgbClr val="13314B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7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 </a:t>
            </a:r>
            <a:endParaRPr/>
          </a:p>
        </p:txBody>
      </p:sp>
      <p:sp>
        <p:nvSpPr>
          <p:cNvPr id="96" name="Google Shape;96;p12"/>
          <p:cNvSpPr txBox="1"/>
          <p:nvPr/>
        </p:nvSpPr>
        <p:spPr>
          <a:xfrm>
            <a:off x="528742" y="195065"/>
            <a:ext cx="7768500" cy="1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Stream Health Outcome</a:t>
            </a:r>
            <a:endParaRPr b="1" sz="3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Management Strategy</a:t>
            </a:r>
            <a:endParaRPr b="1" sz="3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7" name="Google Shape;97;p12"/>
          <p:cNvSpPr/>
          <p:nvPr/>
        </p:nvSpPr>
        <p:spPr>
          <a:xfrm>
            <a:off x="8439152" y="0"/>
            <a:ext cx="3752700" cy="14604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6075" y="1652025"/>
            <a:ext cx="9999852" cy="475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/>
          <p:nvPr/>
        </p:nvSpPr>
        <p:spPr>
          <a:xfrm>
            <a:off x="325119" y="2"/>
            <a:ext cx="11582700" cy="1460400"/>
          </a:xfrm>
          <a:prstGeom prst="rect">
            <a:avLst/>
          </a:prstGeom>
          <a:solidFill>
            <a:srgbClr val="13314B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7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 </a:t>
            </a:r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528742" y="195065"/>
            <a:ext cx="7768500" cy="1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Stream Health Outcome</a:t>
            </a:r>
            <a:endParaRPr b="1" sz="3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Management Strategy</a:t>
            </a:r>
            <a:endParaRPr b="1" sz="3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8439152" y="0"/>
            <a:ext cx="3752700" cy="14604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813" y="1823525"/>
            <a:ext cx="11173325" cy="400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/>
          <p:nvPr/>
        </p:nvSpPr>
        <p:spPr>
          <a:xfrm>
            <a:off x="325119" y="2"/>
            <a:ext cx="11582700" cy="1460400"/>
          </a:xfrm>
          <a:prstGeom prst="rect">
            <a:avLst/>
          </a:prstGeom>
          <a:solidFill>
            <a:srgbClr val="13314B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7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 </a:t>
            </a:r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528742" y="195065"/>
            <a:ext cx="7768500" cy="1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Stream Health Outcome</a:t>
            </a:r>
            <a:endParaRPr b="1" sz="3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Management Strategy</a:t>
            </a:r>
            <a:endParaRPr b="1" sz="3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8439152" y="0"/>
            <a:ext cx="3752700" cy="14604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1398675" y="1795700"/>
            <a:ext cx="99576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114454"/>
                </a:solidFill>
              </a:rPr>
              <a:t>Timeline:</a:t>
            </a:r>
            <a:endParaRPr sz="2800">
              <a:solidFill>
                <a:srgbClr val="11445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14454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Char char="●"/>
            </a:pPr>
            <a:r>
              <a:rPr lang="en-US" sz="2400">
                <a:solidFill>
                  <a:srgbClr val="114454"/>
                </a:solidFill>
              </a:rPr>
              <a:t>June - August 2026: workgroups fill out management strategy subchapter template</a:t>
            </a:r>
            <a:endParaRPr sz="2400">
              <a:solidFill>
                <a:srgbClr val="114454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14454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Char char="●"/>
            </a:pPr>
            <a:r>
              <a:rPr lang="en-US" sz="2400">
                <a:solidFill>
                  <a:srgbClr val="114454"/>
                </a:solidFill>
                <a:highlight>
                  <a:srgbClr val="FFFF00"/>
                </a:highlight>
              </a:rPr>
              <a:t>August 21, 2026:</a:t>
            </a:r>
            <a:r>
              <a:rPr lang="en-US" sz="2400">
                <a:solidFill>
                  <a:srgbClr val="114454"/>
                </a:solidFill>
              </a:rPr>
              <a:t> Completed draft MS due to Goal Team chairs</a:t>
            </a:r>
            <a:endParaRPr sz="2400">
              <a:solidFill>
                <a:srgbClr val="114454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200"/>
              <a:buChar char="○"/>
            </a:pPr>
            <a:r>
              <a:rPr lang="en-US" sz="2200">
                <a:solidFill>
                  <a:srgbClr val="114454"/>
                </a:solidFill>
              </a:rPr>
              <a:t>This is the same day as our next WG meeting - do we want to schedule a late July/early August check-in to review the draft Strategy?</a:t>
            </a:r>
            <a:endParaRPr sz="2200">
              <a:solidFill>
                <a:srgbClr val="114454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14454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Char char="●"/>
            </a:pPr>
            <a:r>
              <a:rPr lang="en-US" sz="2400">
                <a:solidFill>
                  <a:srgbClr val="114454"/>
                </a:solidFill>
              </a:rPr>
              <a:t>Additional revisions after GT chair review</a:t>
            </a:r>
            <a:endParaRPr sz="2400">
              <a:solidFill>
                <a:srgbClr val="114454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14454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Char char="●"/>
            </a:pPr>
            <a:r>
              <a:rPr lang="en-US" sz="2400">
                <a:solidFill>
                  <a:srgbClr val="114454"/>
                </a:solidFill>
              </a:rPr>
              <a:t>September 2026 - June 2027: Develop outcome work plans</a:t>
            </a:r>
            <a:endParaRPr sz="2400">
              <a:solidFill>
                <a:srgbClr val="11445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arw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