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Roboto Slab"/>
      <p:regular r:id="rId15"/>
      <p:bold r:id="rId16"/>
    </p:embeddedFont>
    <p:embeddedFont>
      <p:font typeface="Nixie One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RobotoSlab-regular.fntdata"/><Relationship Id="rId14" Type="http://schemas.openxmlformats.org/officeDocument/2006/relationships/slide" Target="slides/slide8.xml"/><Relationship Id="rId17" Type="http://schemas.openxmlformats.org/officeDocument/2006/relationships/font" Target="fonts/NixieOne-regular.fntdata"/><Relationship Id="rId16" Type="http://schemas.openxmlformats.org/officeDocument/2006/relationships/font" Target="fonts/RobotoSlab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84cded8b4_0_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3284cded8b4_0_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284cded8b4_0_1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3284cded8b4_0_1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284cded8b4_0_1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3284cded8b4_0_10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284cded8b4_0_1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284cded8b4_0_1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84cded8b4_0_1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3284cded8b4_0_13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284cded8b4_0_15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3284cded8b4_0_15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284cded8b4_0_17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284cded8b4_0_1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284cded8b4_0_16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3284cded8b4_0_16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/>
          <p:nvPr/>
        </p:nvSpPr>
        <p:spPr>
          <a:xfrm>
            <a:off x="0" y="1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>
            <a:off x="1" y="500626"/>
            <a:ext cx="247200" cy="10587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0" y="3691501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▪"/>
              <a:defRPr sz="2800"/>
            </a:lvl1pPr>
            <a:lvl2pPr indent="-4064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Subtitle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ctrTitle"/>
          </p:nvPr>
        </p:nvSpPr>
        <p:spPr>
          <a:xfrm>
            <a:off x="4113601" y="2878751"/>
            <a:ext cx="45057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4800"/>
              <a:buNone/>
              <a:defRPr sz="4800">
                <a:solidFill>
                  <a:srgbClr val="114454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subTitle"/>
          </p:nvPr>
        </p:nvSpPr>
        <p:spPr>
          <a:xfrm>
            <a:off x="4113601" y="3983051"/>
            <a:ext cx="45057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 sz="1800">
                <a:solidFill>
                  <a:srgbClr val="94BF6E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 sz="1800">
                <a:solidFill>
                  <a:srgbClr val="94BF6E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800"/>
              <a:buNone/>
              <a:defRPr b="1" sz="1800">
                <a:solidFill>
                  <a:srgbClr val="94BF6E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BF6E"/>
              </a:buClr>
              <a:buSzPts val="1400"/>
              <a:buNone/>
              <a:defRPr b="1">
                <a:solidFill>
                  <a:srgbClr val="94BF6E"/>
                </a:solidFill>
              </a:defRPr>
            </a:lvl9pPr>
          </a:lstStyle>
          <a:p/>
        </p:txBody>
      </p:sp>
      <p:sp>
        <p:nvSpPr>
          <p:cNvPr id="64" name="Google Shape;64;p15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0" y="1"/>
            <a:ext cx="34743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0" y="500625"/>
            <a:ext cx="34743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0" y="4584076"/>
            <a:ext cx="3474300" cy="5595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/>
          <p:nvPr/>
        </p:nvSpPr>
        <p:spPr>
          <a:xfrm>
            <a:off x="0" y="1148250"/>
            <a:ext cx="9144000" cy="28470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6"/>
          <p:cNvSpPr/>
          <p:nvPr/>
        </p:nvSpPr>
        <p:spPr>
          <a:xfrm>
            <a:off x="3398538" y="1599538"/>
            <a:ext cx="2346925" cy="19444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0E3142">
                    <a:alpha val="20000"/>
                  </a:srgbClr>
                </a:solidFill>
                <a:latin typeface="Impact"/>
              </a:rPr>
              <a:t>“</a:t>
            </a:r>
          </a:p>
        </p:txBody>
      </p:sp>
      <p:sp>
        <p:nvSpPr>
          <p:cNvPr id="72" name="Google Shape;72;p16"/>
          <p:cNvSpPr/>
          <p:nvPr/>
        </p:nvSpPr>
        <p:spPr>
          <a:xfrm>
            <a:off x="0" y="1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6"/>
          <p:cNvSpPr/>
          <p:nvPr/>
        </p:nvSpPr>
        <p:spPr>
          <a:xfrm>
            <a:off x="0" y="500624"/>
            <a:ext cx="9144000" cy="7320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6"/>
          <p:cNvSpPr/>
          <p:nvPr/>
        </p:nvSpPr>
        <p:spPr>
          <a:xfrm>
            <a:off x="0" y="3962800"/>
            <a:ext cx="9144000" cy="370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0" y="4333126"/>
            <a:ext cx="9144000" cy="8103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1556175" y="2300275"/>
            <a:ext cx="6031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indent="-355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Char char="▪"/>
              <a:defRPr sz="2000">
                <a:solidFill>
                  <a:srgbClr val="FFFFFF"/>
                </a:solidFill>
              </a:defRPr>
            </a:lvl1pPr>
            <a:lvl2pPr indent="-355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Char char="▫"/>
              <a:defRPr sz="2000">
                <a:solidFill>
                  <a:srgbClr val="FFFFFF"/>
                </a:solidFill>
              </a:defRPr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5pPr>
            <a:lvl6pPr indent="-228600" lvl="5" marL="2743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6pPr>
            <a:lvl7pPr indent="-228600" lvl="6" marL="3200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7pPr>
            <a:lvl8pPr indent="-228600" lvl="7" marL="3657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8pPr>
            <a:lvl9pPr indent="-228600" lvl="8" marL="4114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/>
          <p:nvPr/>
        </p:nvSpPr>
        <p:spPr>
          <a:xfrm>
            <a:off x="0" y="1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0" y="500626"/>
            <a:ext cx="4572000" cy="10587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7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7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7"/>
          <p:cNvSpPr/>
          <p:nvPr/>
        </p:nvSpPr>
        <p:spPr>
          <a:xfrm>
            <a:off x="0" y="3691501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3" name="Google Shape;83;p17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cap="flat" cmpd="sng" w="9525">
            <a:solidFill>
              <a:srgbClr val="18637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4" name="Google Shape;84;p17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tyle B">
  <p:cSld name="Blank style B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/>
          <p:nvPr/>
        </p:nvSpPr>
        <p:spPr>
          <a:xfrm>
            <a:off x="0" y="4294550"/>
            <a:ext cx="9144000" cy="2412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0" y="1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8"/>
          <p:cNvSpPr/>
          <p:nvPr/>
        </p:nvSpPr>
        <p:spPr>
          <a:xfrm>
            <a:off x="0" y="500625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8"/>
          <p:cNvSpPr/>
          <p:nvPr/>
        </p:nvSpPr>
        <p:spPr>
          <a:xfrm>
            <a:off x="0" y="4493604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/>
          <p:nvPr/>
        </p:nvSpPr>
        <p:spPr>
          <a:xfrm>
            <a:off x="0" y="4584076"/>
            <a:ext cx="9144000" cy="5595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i="0" sz="1400" u="none" cap="none" strike="noStrik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Slab"/>
              <a:buNone/>
              <a:defRPr b="1" sz="1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7465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14454"/>
              </a:buClr>
              <a:buSzPts val="2300"/>
              <a:buFont typeface="Nixie One"/>
              <a:buChar char="▪"/>
              <a:defRPr b="0" i="0" sz="23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▫"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14454"/>
              </a:buClr>
              <a:buSzPts val="1400"/>
              <a:buFont typeface="Nixie One"/>
              <a:buNone/>
              <a:defRPr b="0" i="0" sz="1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miro.com/app/board/uXjVLsXrI-Y=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96" name="Google Shape;96;p19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Google Shape;97;p19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396550" y="1174999"/>
            <a:ext cx="8523900" cy="9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What advice do you have for the Management Board on how to </a:t>
            </a:r>
            <a:r>
              <a:rPr b="1"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consolidate, reduce, update, remove, replace or add new outcomes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within your Cohort/GIT?​</a:t>
            </a:r>
            <a:endParaRPr sz="1700"/>
          </a:p>
        </p:txBody>
      </p:sp>
      <p:sp>
        <p:nvSpPr>
          <p:cNvPr id="99" name="Google Shape;99;p19"/>
          <p:cNvSpPr txBox="1"/>
          <p:nvPr/>
        </p:nvSpPr>
        <p:spPr>
          <a:xfrm>
            <a:off x="396550" y="1838175"/>
            <a:ext cx="85239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“Update”</a:t>
            </a: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= Outcome intent is largely kept intact. Unique language may be necessary if it is more than just a SMART update. Key principle is maintaining the intent.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“Replace”</a:t>
            </a: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= This language suggests that a novel Outcome replaces a current one and that it relates in its intent or subject area.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“Consolidate”</a:t>
            </a: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(i.e., Combine) = Multiple Outcomes would be combined in a single Outcome, or activities contributing to an Outcome are dispersed across others.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“Reclassify</a:t>
            </a: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” = Outcome is changed to output or a different structure is adopted.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“Remove”</a:t>
            </a: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= The Outcome is removed from the 2014 Agreement.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05" name="Google Shape;105;p20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396550" y="1174999"/>
            <a:ext cx="8523900" cy="9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What advice do you have for the Management Board on how to </a:t>
            </a:r>
            <a:r>
              <a:rPr b="1"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consolidate, reduce, update, remove, replace or add new outcomes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within your Cohort/GIT?​</a:t>
            </a:r>
            <a:endParaRPr sz="1700"/>
          </a:p>
        </p:txBody>
      </p:sp>
      <p:sp>
        <p:nvSpPr>
          <p:cNvPr id="108" name="Google Shape;108;p20"/>
          <p:cNvSpPr txBox="1"/>
          <p:nvPr/>
        </p:nvSpPr>
        <p:spPr>
          <a:xfrm>
            <a:off x="396550" y="1838175"/>
            <a:ext cx="85344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Decision points: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Should Stream Health still be an outcome in the Bay Agreement?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Do we need to update the outcome?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Continually improve stream health and function throughout the watershed. Improve health and function of 10 percent of stream miles above the 2008 baseline for the Chesapeake Bay watershed.</a:t>
            </a:r>
            <a:endParaRPr i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Specific language and outcome target will be discussed in Feb SHWG meeting, due in April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Should we add new outcomes to the Bay Agreement?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14" name="Google Shape;114;p21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1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310050" y="1131600"/>
            <a:ext cx="85239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Is Stream Health an OUTCOME or an OUTPUT?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None/>
            </a:pPr>
            <a:r>
              <a:t/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1"/>
          <p:cNvSpPr txBox="1"/>
          <p:nvPr/>
        </p:nvSpPr>
        <p:spPr>
          <a:xfrm>
            <a:off x="396550" y="1838175"/>
            <a:ext cx="8534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6975" y="1477475"/>
            <a:ext cx="6360627" cy="3608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24" name="Google Shape;124;p22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22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2"/>
          <p:cNvSpPr txBox="1"/>
          <p:nvPr/>
        </p:nvSpPr>
        <p:spPr>
          <a:xfrm>
            <a:off x="396550" y="1175000"/>
            <a:ext cx="8523900" cy="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Is the Outcome SMART (Specific, Measurable, Achievable, Realistic, Time-bound)?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5891" y="1926800"/>
            <a:ext cx="8455709" cy="10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608000" y="3350825"/>
            <a:ext cx="83115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Specific language and outcome target will be discussed in Feb SHWG meeting, due in April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114454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34" name="Google Shape;134;p23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23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6000" y="1663950"/>
            <a:ext cx="4892125" cy="329649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3"/>
          <p:cNvSpPr txBox="1"/>
          <p:nvPr/>
        </p:nvSpPr>
        <p:spPr>
          <a:xfrm>
            <a:off x="2152650" y="1095300"/>
            <a:ext cx="39936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Connections to other Outcomes</a:t>
            </a:r>
            <a:endParaRPr sz="2300">
              <a:solidFill>
                <a:srgbClr val="114454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6329375" y="1572300"/>
            <a:ext cx="2814600" cy="29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Top Related Outcomes: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Brook Trout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Fish Habitat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Fish Passage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Healthy Watersheds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Wetlands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Forest Buffer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Water Quality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Toxic Contaminants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44" name="Google Shape;144;p24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4"/>
          <p:cNvSpPr txBox="1"/>
          <p:nvPr/>
        </p:nvSpPr>
        <p:spPr>
          <a:xfrm>
            <a:off x="292675" y="1095300"/>
            <a:ext cx="8851200" cy="4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EC Charge: That changes reflect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 renewed and </a:t>
            </a:r>
            <a:r>
              <a:rPr b="1"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greater emphasis on engaging all communities </a:t>
            </a: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of the watershed as active stewards of a healthy and resilient Chesapeake Bay and its watershed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Our mandate to address water quality </a:t>
            </a:r>
            <a:r>
              <a:rPr b="1"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and living resources </a:t>
            </a: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throughout the Bay and watershed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b="1"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Elevating conservation</a:t>
            </a: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as a key pillar of the Chesapeake Bay Program, alongside science, restoration, and partnership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 grounding in the most recent scientific understandings and issues that have emerged since the current Chesapeake Bay Watershed Agreement was signed in 2014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Goals and outcomes that are </a:t>
            </a:r>
            <a:r>
              <a:rPr b="1"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measurable and time bound.</a:t>
            </a: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Time frames should be sufficient to accomplish the outcomes as quickly as possible. In particular, our regulated nutrient and sediment load reductions, especially those within non-point sources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Acknowledgement that our scientific understanding is continuously evolving and that our efforts need to constantly adapt accordingly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5715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3335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The fact that while each partner shares a common goal, we are all approaching this goal from different perspectives, challenges, and opportunities. </a:t>
            </a:r>
            <a:endParaRPr sz="1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52" name="Google Shape;152;p25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25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5"/>
          <p:cNvSpPr txBox="1"/>
          <p:nvPr/>
        </p:nvSpPr>
        <p:spPr>
          <a:xfrm>
            <a:off x="292675" y="1095300"/>
            <a:ext cx="88512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The Task: Develop a 2 page Outcome Review document for Management Board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February 11 - d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ocument due to our GIT chairs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February 27 - </a:t>
            </a: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MB Meeting with 20 minute discussion on Stream Health Outcome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5" name="Google Shape;15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2500" y="2064900"/>
            <a:ext cx="4218003" cy="2996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5"/>
          <p:cNvSpPr txBox="1"/>
          <p:nvPr/>
        </p:nvSpPr>
        <p:spPr>
          <a:xfrm>
            <a:off x="1357275" y="4615400"/>
            <a:ext cx="11874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Example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/>
          <p:nvPr/>
        </p:nvSpPr>
        <p:spPr>
          <a:xfrm>
            <a:off x="243839" y="2"/>
            <a:ext cx="8687100" cy="1095300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100"/>
          </a:p>
        </p:txBody>
      </p:sp>
      <p:sp>
        <p:nvSpPr>
          <p:cNvPr id="162" name="Google Shape;162;p26"/>
          <p:cNvSpPr txBox="1"/>
          <p:nvPr/>
        </p:nvSpPr>
        <p:spPr>
          <a:xfrm>
            <a:off x="396557" y="146299"/>
            <a:ext cx="58263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25" spcFirstLastPara="1" rIns="91425" wrap="square" tIns="45725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Stream Health Workgroup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Outcome Assessment</a:t>
            </a:r>
            <a:endParaRPr b="1" sz="2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3" name="Google Shape;163;p26"/>
          <p:cNvSpPr/>
          <p:nvPr/>
        </p:nvSpPr>
        <p:spPr>
          <a:xfrm>
            <a:off x="6329364" y="0"/>
            <a:ext cx="2814600" cy="10953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6"/>
          <p:cNvSpPr txBox="1"/>
          <p:nvPr/>
        </p:nvSpPr>
        <p:spPr>
          <a:xfrm>
            <a:off x="292675" y="1095300"/>
            <a:ext cx="8851200" cy="33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Miro discussion - we need your input!</a:t>
            </a:r>
            <a:endParaRPr sz="23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Four sets of topics based on the guidance questions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Input will be synthesized into the Outcome Review document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11445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3"/>
              </a:rPr>
              <a:t>https://miro.com/app/board/uXjVLsXrI-Y=/</a:t>
            </a:r>
            <a:endParaRPr sz="1700">
              <a:solidFill>
                <a:srgbClr val="11445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11445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Specific outcome language with targets will be discussed at the SHWG meeting on Feb 21</a:t>
            </a:r>
            <a:endParaRPr sz="2600">
              <a:solidFill>
                <a:srgbClr val="11445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