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44">
          <p15:clr>
            <a:srgbClr val="747775"/>
          </p15:clr>
        </p15:guide>
        <p15:guide id="2" pos="5616">
          <p15:clr>
            <a:srgbClr val="747775"/>
          </p15:clr>
        </p15:guide>
        <p15:guide id="3" orient="horz" pos="144">
          <p15:clr>
            <a:srgbClr val="747775"/>
          </p15:clr>
        </p15:guide>
        <p15:guide id="4" orient="horz" pos="27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68"/>
      </p:cViewPr>
      <p:guideLst>
        <p:guide pos="144"/>
        <p:guide pos="5616"/>
        <p:guide orient="horz" pos="144"/>
        <p:guide orient="horz" pos="2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esapeakebay.net/files/documents/CCWC-Workforce-Webinar-Summary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esapeakebay.net/what/event/k12-cte-action-team-meeting-august-2026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PRESENTATION TITLE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en"/>
            </a:b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CONCLUSION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ebc255da2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ebc255da2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745e25f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745e25f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CBP Updates: Julie Lawson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745e25f5e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g3f745e25f5e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CBP Updates: Julie Lawson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770281a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f770281a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78394b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f78394bf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Meredith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https://www.chesapeakebay.net/files/documents/CCWC-Workforce-Webinar-Summary.pdf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78394bf8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f78394bf82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https://www.chesapeakebay.net/what/event/k12-cte-action-team-meeting-august-2026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c91c9e211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g3c91c9e211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Collaborative Learning: Julie Lawson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-238975"/>
            <a:ext cx="9167400" cy="1620900"/>
            <a:chOff x="0" y="-238975"/>
            <a:chExt cx="9167400" cy="1620900"/>
          </a:xfrm>
        </p:grpSpPr>
        <p:sp>
          <p:nvSpPr>
            <p:cNvPr id="11" name="Google Shape;11;p2"/>
            <p:cNvSpPr/>
            <p:nvPr/>
          </p:nvSpPr>
          <p:spPr>
            <a:xfrm>
              <a:off x="0" y="237325"/>
              <a:ext cx="9167400" cy="609600"/>
            </a:xfrm>
            <a:prstGeom prst="rect">
              <a:avLst/>
            </a:prstGeom>
            <a:solidFill>
              <a:srgbClr val="11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304" y="430367"/>
              <a:ext cx="9144252" cy="237431"/>
              <a:chOff x="18025" y="276802"/>
              <a:chExt cx="9126000" cy="356128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8025" y="276802"/>
                <a:ext cx="9126000" cy="54300"/>
              </a:xfrm>
              <a:prstGeom prst="rect">
                <a:avLst/>
              </a:prstGeom>
              <a:solidFill>
                <a:srgbClr val="FFE8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8025" y="433752"/>
                <a:ext cx="9126000" cy="54300"/>
              </a:xfrm>
              <a:prstGeom prst="rect">
                <a:avLst/>
              </a:prstGeom>
              <a:solidFill>
                <a:srgbClr val="FDB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8025" y="578630"/>
                <a:ext cx="9126000" cy="54300"/>
              </a:xfrm>
              <a:prstGeom prst="rect">
                <a:avLst/>
              </a:prstGeom>
              <a:solidFill>
                <a:srgbClr val="06A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>
              <a:off x="3761525" y="-238975"/>
              <a:ext cx="1620900" cy="1620900"/>
              <a:chOff x="3761525" y="-238975"/>
              <a:chExt cx="1620900" cy="162090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3761525" y="-238975"/>
                <a:ext cx="1620900" cy="1620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8" name="Google Shape;18;p2"/>
              <p:cNvPicPr preferRelativeResize="0"/>
              <p:nvPr/>
            </p:nvPicPr>
            <p:blipFill rotWithShape="1">
              <a:blip r:embed="rId2">
                <a:alphaModFix/>
              </a:blip>
              <a:srcRect t="797" b="787"/>
              <a:stretch/>
            </p:blipFill>
            <p:spPr>
              <a:xfrm>
                <a:off x="3943425" y="170263"/>
                <a:ext cx="1238100" cy="10234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3577200" y="1828100"/>
            <a:ext cx="1989600" cy="2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■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■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■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title"/>
          </p:nvPr>
        </p:nvSpPr>
        <p:spPr>
          <a:xfrm>
            <a:off x="592675" y="2229550"/>
            <a:ext cx="7995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2"/>
          </p:nvPr>
        </p:nvSpPr>
        <p:spPr>
          <a:xfrm>
            <a:off x="592675" y="3214500"/>
            <a:ext cx="79956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Slide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"/>
          <p:cNvSpPr txBox="1"/>
          <p:nvPr/>
        </p:nvSpPr>
        <p:spPr>
          <a:xfrm>
            <a:off x="574200" y="1796025"/>
            <a:ext cx="7995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en" sz="5100" b="0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5100" b="0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12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123" name="Google Shape;123;p12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2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2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12"/>
          <p:cNvSpPr/>
          <p:nvPr/>
        </p:nvSpPr>
        <p:spPr>
          <a:xfrm>
            <a:off x="4117500" y="91398"/>
            <a:ext cx="909000" cy="90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2"/>
          <p:cNvSpPr/>
          <p:nvPr/>
        </p:nvSpPr>
        <p:spPr>
          <a:xfrm>
            <a:off x="4181775" y="158786"/>
            <a:ext cx="780600" cy="7806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2"/>
          <p:cNvSpPr txBox="1">
            <a:spLocks noGrp="1"/>
          </p:cNvSpPr>
          <p:nvPr>
            <p:ph type="body" idx="1"/>
          </p:nvPr>
        </p:nvSpPr>
        <p:spPr>
          <a:xfrm>
            <a:off x="4181775" y="204471"/>
            <a:ext cx="7806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●"/>
              <a:defRPr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○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■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●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5461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○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■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●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○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546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Char char="■"/>
              <a:defRPr sz="5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2"/>
          <p:cNvSpPr txBox="1">
            <a:spLocks noGrp="1"/>
          </p:cNvSpPr>
          <p:nvPr>
            <p:ph type="title"/>
          </p:nvPr>
        </p:nvSpPr>
        <p:spPr>
          <a:xfrm>
            <a:off x="228600" y="1733550"/>
            <a:ext cx="8687100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subTitle" idx="2"/>
          </p:nvPr>
        </p:nvSpPr>
        <p:spPr>
          <a:xfrm>
            <a:off x="228600" y="2705100"/>
            <a:ext cx="86871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3-6 Columns Slide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3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133" name="Google Shape;133;p13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13"/>
          <p:cNvSpPr txBox="1">
            <a:spLocks noGrp="1"/>
          </p:cNvSpPr>
          <p:nvPr>
            <p:ph type="body" idx="1"/>
          </p:nvPr>
        </p:nvSpPr>
        <p:spPr>
          <a:xfrm>
            <a:off x="228600" y="14478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body" idx="2"/>
          </p:nvPr>
        </p:nvSpPr>
        <p:spPr>
          <a:xfrm>
            <a:off x="3314700" y="14478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body" idx="3"/>
          </p:nvPr>
        </p:nvSpPr>
        <p:spPr>
          <a:xfrm>
            <a:off x="6400800" y="14478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body" idx="4"/>
          </p:nvPr>
        </p:nvSpPr>
        <p:spPr>
          <a:xfrm>
            <a:off x="228600" y="32004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body" idx="5"/>
          </p:nvPr>
        </p:nvSpPr>
        <p:spPr>
          <a:xfrm>
            <a:off x="3314700" y="32004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body" idx="6"/>
          </p:nvPr>
        </p:nvSpPr>
        <p:spPr>
          <a:xfrm>
            <a:off x="6400800" y="3200400"/>
            <a:ext cx="25146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686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2 Images and Text Slide" type="blank">
  <p:cSld name="BLANK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4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145" name="Google Shape;145;p14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14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686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14"/>
          <p:cNvSpPr>
            <a:spLocks noGrp="1"/>
          </p:cNvSpPr>
          <p:nvPr>
            <p:ph type="pic" idx="2"/>
          </p:nvPr>
        </p:nvSpPr>
        <p:spPr>
          <a:xfrm>
            <a:off x="990600" y="1447800"/>
            <a:ext cx="3276600" cy="2209800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14"/>
          <p:cNvSpPr>
            <a:spLocks noGrp="1"/>
          </p:cNvSpPr>
          <p:nvPr>
            <p:ph type="pic" idx="3"/>
          </p:nvPr>
        </p:nvSpPr>
        <p:spPr>
          <a:xfrm>
            <a:off x="4876800" y="1447800"/>
            <a:ext cx="3276600" cy="22098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p14"/>
          <p:cNvSpPr txBox="1">
            <a:spLocks noGrp="1"/>
          </p:cNvSpPr>
          <p:nvPr>
            <p:ph type="body" idx="1"/>
          </p:nvPr>
        </p:nvSpPr>
        <p:spPr>
          <a:xfrm>
            <a:off x="990600" y="3733800"/>
            <a:ext cx="3276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14"/>
          <p:cNvSpPr txBox="1">
            <a:spLocks noGrp="1"/>
          </p:cNvSpPr>
          <p:nvPr>
            <p:ph type="body" idx="4"/>
          </p:nvPr>
        </p:nvSpPr>
        <p:spPr>
          <a:xfrm>
            <a:off x="4876800" y="3733800"/>
            <a:ext cx="3276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3 Images and Text Slide">
  <p:cSld name="CUSTOM_9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15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155" name="Google Shape;155;p15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15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686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>
            <a:spLocks noGrp="1"/>
          </p:cNvSpPr>
          <p:nvPr>
            <p:ph type="pic" idx="2"/>
          </p:nvPr>
        </p:nvSpPr>
        <p:spPr>
          <a:xfrm>
            <a:off x="228600" y="1447800"/>
            <a:ext cx="2590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15"/>
          <p:cNvSpPr>
            <a:spLocks noGrp="1"/>
          </p:cNvSpPr>
          <p:nvPr>
            <p:ph type="pic" idx="3"/>
          </p:nvPr>
        </p:nvSpPr>
        <p:spPr>
          <a:xfrm>
            <a:off x="3200400" y="1447800"/>
            <a:ext cx="2590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15"/>
          <p:cNvSpPr>
            <a:spLocks noGrp="1"/>
          </p:cNvSpPr>
          <p:nvPr>
            <p:ph type="pic" idx="4"/>
          </p:nvPr>
        </p:nvSpPr>
        <p:spPr>
          <a:xfrm>
            <a:off x="6172200" y="1447800"/>
            <a:ext cx="2590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15"/>
          <p:cNvSpPr txBox="1">
            <a:spLocks noGrp="1"/>
          </p:cNvSpPr>
          <p:nvPr>
            <p:ph type="body" idx="1"/>
          </p:nvPr>
        </p:nvSpPr>
        <p:spPr>
          <a:xfrm>
            <a:off x="3200400" y="3352800"/>
            <a:ext cx="2590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body" idx="5"/>
          </p:nvPr>
        </p:nvSpPr>
        <p:spPr>
          <a:xfrm>
            <a:off x="6172200" y="3352800"/>
            <a:ext cx="2590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body" idx="6"/>
          </p:nvPr>
        </p:nvSpPr>
        <p:spPr>
          <a:xfrm>
            <a:off x="228600" y="3352800"/>
            <a:ext cx="2590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Collage Slide">
  <p:cSld name="CUSTOM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6"/>
          <p:cNvSpPr txBox="1"/>
          <p:nvPr/>
        </p:nvSpPr>
        <p:spPr>
          <a:xfrm>
            <a:off x="574200" y="1796025"/>
            <a:ext cx="7995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5100" b="0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16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168" name="Google Shape;168;p16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16"/>
          <p:cNvSpPr/>
          <p:nvPr/>
        </p:nvSpPr>
        <p:spPr>
          <a:xfrm>
            <a:off x="4117500" y="91398"/>
            <a:ext cx="909000" cy="90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/>
          <p:nvPr/>
        </p:nvSpPr>
        <p:spPr>
          <a:xfrm>
            <a:off x="4181775" y="158786"/>
            <a:ext cx="777300" cy="7806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43525" y="303125"/>
            <a:ext cx="457201" cy="4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6"/>
          <p:cNvSpPr>
            <a:spLocks noGrp="1"/>
          </p:cNvSpPr>
          <p:nvPr>
            <p:ph type="pic" idx="2"/>
          </p:nvPr>
        </p:nvSpPr>
        <p:spPr>
          <a:xfrm>
            <a:off x="238500" y="1185375"/>
            <a:ext cx="3450900" cy="23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6"/>
          <p:cNvSpPr>
            <a:spLocks noGrp="1"/>
          </p:cNvSpPr>
          <p:nvPr>
            <p:ph type="pic" idx="3"/>
          </p:nvPr>
        </p:nvSpPr>
        <p:spPr>
          <a:xfrm>
            <a:off x="3722725" y="118470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76" name="Google Shape;176;p16"/>
          <p:cNvSpPr>
            <a:spLocks noGrp="1"/>
          </p:cNvSpPr>
          <p:nvPr>
            <p:ph type="pic" idx="4"/>
          </p:nvPr>
        </p:nvSpPr>
        <p:spPr>
          <a:xfrm>
            <a:off x="5465400" y="118470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16"/>
          <p:cNvSpPr>
            <a:spLocks noGrp="1"/>
          </p:cNvSpPr>
          <p:nvPr>
            <p:ph type="pic" idx="5"/>
          </p:nvPr>
        </p:nvSpPr>
        <p:spPr>
          <a:xfrm>
            <a:off x="7207700" y="118470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16"/>
          <p:cNvSpPr>
            <a:spLocks noGrp="1"/>
          </p:cNvSpPr>
          <p:nvPr>
            <p:ph type="pic" idx="6"/>
          </p:nvPr>
        </p:nvSpPr>
        <p:spPr>
          <a:xfrm>
            <a:off x="3722725" y="2360375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16"/>
          <p:cNvSpPr>
            <a:spLocks noGrp="1"/>
          </p:cNvSpPr>
          <p:nvPr>
            <p:ph type="pic" idx="7"/>
          </p:nvPr>
        </p:nvSpPr>
        <p:spPr>
          <a:xfrm>
            <a:off x="3722725" y="353605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16"/>
          <p:cNvSpPr>
            <a:spLocks noGrp="1"/>
          </p:cNvSpPr>
          <p:nvPr>
            <p:ph type="pic" idx="8"/>
          </p:nvPr>
        </p:nvSpPr>
        <p:spPr>
          <a:xfrm>
            <a:off x="1980813" y="353605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16"/>
          <p:cNvSpPr>
            <a:spLocks noGrp="1"/>
          </p:cNvSpPr>
          <p:nvPr>
            <p:ph type="pic" idx="9"/>
          </p:nvPr>
        </p:nvSpPr>
        <p:spPr>
          <a:xfrm>
            <a:off x="238913" y="3536050"/>
            <a:ext cx="1708800" cy="11394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16"/>
          <p:cNvSpPr>
            <a:spLocks noGrp="1"/>
          </p:cNvSpPr>
          <p:nvPr>
            <p:ph type="pic" idx="13"/>
          </p:nvPr>
        </p:nvSpPr>
        <p:spPr>
          <a:xfrm>
            <a:off x="5464850" y="2360375"/>
            <a:ext cx="3450900" cy="2314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 Slide">
  <p:cSld name="CUSTOM_2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17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185" name="Google Shape;185;p17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17"/>
          <p:cNvSpPr/>
          <p:nvPr/>
        </p:nvSpPr>
        <p:spPr>
          <a:xfrm>
            <a:off x="4117500" y="91398"/>
            <a:ext cx="909000" cy="90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4181775" y="158786"/>
            <a:ext cx="777300" cy="7806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6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7"/>
          <p:cNvSpPr txBox="1">
            <a:spLocks noGrp="1"/>
          </p:cNvSpPr>
          <p:nvPr>
            <p:ph type="title"/>
          </p:nvPr>
        </p:nvSpPr>
        <p:spPr>
          <a:xfrm>
            <a:off x="257175" y="1928850"/>
            <a:ext cx="8658600" cy="6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CUSTOM_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18"/>
          <p:cNvGrpSpPr/>
          <p:nvPr/>
        </p:nvGrpSpPr>
        <p:grpSpPr>
          <a:xfrm>
            <a:off x="2285500" y="430373"/>
            <a:ext cx="6630039" cy="237431"/>
            <a:chOff x="18025" y="276802"/>
            <a:chExt cx="9126000" cy="356128"/>
          </a:xfrm>
        </p:grpSpPr>
        <p:sp>
          <p:nvSpPr>
            <p:cNvPr id="193" name="Google Shape;193;p18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196;p18"/>
          <p:cNvSpPr/>
          <p:nvPr/>
        </p:nvSpPr>
        <p:spPr>
          <a:xfrm>
            <a:off x="228600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FE809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8"/>
          <p:cNvSpPr/>
          <p:nvPr/>
        </p:nvSpPr>
        <p:spPr>
          <a:xfrm>
            <a:off x="1632326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FE809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8"/>
          <p:cNvSpPr/>
          <p:nvPr/>
        </p:nvSpPr>
        <p:spPr>
          <a:xfrm>
            <a:off x="2334189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DB84C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8"/>
          <p:cNvSpPr/>
          <p:nvPr/>
        </p:nvSpPr>
        <p:spPr>
          <a:xfrm>
            <a:off x="3036052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DB84C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8"/>
          <p:cNvSpPr/>
          <p:nvPr/>
        </p:nvSpPr>
        <p:spPr>
          <a:xfrm>
            <a:off x="3737915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DB84C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8"/>
          <p:cNvSpPr/>
          <p:nvPr/>
        </p:nvSpPr>
        <p:spPr>
          <a:xfrm>
            <a:off x="4439779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06AEEF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8"/>
          <p:cNvSpPr/>
          <p:nvPr/>
        </p:nvSpPr>
        <p:spPr>
          <a:xfrm>
            <a:off x="5141642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06AEEF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8"/>
          <p:cNvSpPr/>
          <p:nvPr/>
        </p:nvSpPr>
        <p:spPr>
          <a:xfrm>
            <a:off x="5843505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06AEEF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8"/>
          <p:cNvSpPr/>
          <p:nvPr/>
        </p:nvSpPr>
        <p:spPr>
          <a:xfrm>
            <a:off x="6545368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AAE0FA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8"/>
          <p:cNvSpPr/>
          <p:nvPr/>
        </p:nvSpPr>
        <p:spPr>
          <a:xfrm>
            <a:off x="7247231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AAE0FA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8"/>
          <p:cNvSpPr/>
          <p:nvPr/>
        </p:nvSpPr>
        <p:spPr>
          <a:xfrm>
            <a:off x="930463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FFE809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8"/>
          <p:cNvSpPr/>
          <p:nvPr/>
        </p:nvSpPr>
        <p:spPr>
          <a:xfrm>
            <a:off x="7949094" y="2453235"/>
            <a:ext cx="966600" cy="657300"/>
          </a:xfrm>
          <a:prstGeom prst="chevron">
            <a:avLst>
              <a:gd name="adj" fmla="val 50000"/>
            </a:avLst>
          </a:prstGeom>
          <a:solidFill>
            <a:srgbClr val="AAE0FA"/>
          </a:solidFill>
          <a:ln w="28575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8"/>
          <p:cNvSpPr txBox="1"/>
          <p:nvPr/>
        </p:nvSpPr>
        <p:spPr>
          <a:xfrm>
            <a:off x="628906" y="2674185"/>
            <a:ext cx="319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8"/>
          <p:cNvSpPr txBox="1"/>
          <p:nvPr/>
        </p:nvSpPr>
        <p:spPr>
          <a:xfrm>
            <a:off x="1330844" y="2674185"/>
            <a:ext cx="319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"/>
          <p:cNvSpPr txBox="1"/>
          <p:nvPr/>
        </p:nvSpPr>
        <p:spPr>
          <a:xfrm>
            <a:off x="2037551" y="2674185"/>
            <a:ext cx="355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2735276" y="2674185"/>
            <a:ext cx="355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8"/>
          <p:cNvSpPr txBox="1"/>
          <p:nvPr/>
        </p:nvSpPr>
        <p:spPr>
          <a:xfrm>
            <a:off x="3431876" y="2674185"/>
            <a:ext cx="355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4133112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8"/>
          <p:cNvSpPr txBox="1"/>
          <p:nvPr/>
        </p:nvSpPr>
        <p:spPr>
          <a:xfrm>
            <a:off x="4834362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5548756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6243200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8"/>
          <p:cNvSpPr txBox="1"/>
          <p:nvPr/>
        </p:nvSpPr>
        <p:spPr>
          <a:xfrm>
            <a:off x="6936150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endParaRPr sz="1400" b="1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8"/>
          <p:cNvSpPr txBox="1"/>
          <p:nvPr/>
        </p:nvSpPr>
        <p:spPr>
          <a:xfrm>
            <a:off x="7638650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endParaRPr sz="1400" b="1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8"/>
          <p:cNvSpPr txBox="1"/>
          <p:nvPr/>
        </p:nvSpPr>
        <p:spPr>
          <a:xfrm>
            <a:off x="8341150" y="2674185"/>
            <a:ext cx="434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 sz="1400" b="1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8"/>
          <p:cNvSpPr/>
          <p:nvPr/>
        </p:nvSpPr>
        <p:spPr>
          <a:xfrm>
            <a:off x="228620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E809"/>
                </a:solidFill>
                <a:latin typeface="Arial"/>
                <a:ea typeface="Arial"/>
                <a:cs typeface="Arial"/>
                <a:sym typeface="Arial"/>
              </a:rPr>
              <a:t>JANUARY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1691715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FFE809"/>
                </a:solidFill>
                <a:latin typeface="Arial"/>
                <a:ea typeface="Arial"/>
                <a:cs typeface="Arial"/>
                <a:sym typeface="Arial"/>
              </a:rPr>
              <a:t>MARCH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8"/>
          <p:cNvSpPr/>
          <p:nvPr/>
        </p:nvSpPr>
        <p:spPr>
          <a:xfrm>
            <a:off x="3154810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FDB84C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4617905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06AEEF"/>
                </a:solidFill>
                <a:latin typeface="Arial"/>
                <a:ea typeface="Arial"/>
                <a:cs typeface="Arial"/>
                <a:sym typeface="Arial"/>
              </a:rPr>
              <a:t>JULY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8"/>
          <p:cNvSpPr/>
          <p:nvPr/>
        </p:nvSpPr>
        <p:spPr>
          <a:xfrm>
            <a:off x="6081000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06AEEF"/>
                </a:solidFill>
                <a:latin typeface="Arial"/>
                <a:ea typeface="Arial"/>
                <a:cs typeface="Arial"/>
                <a:sym typeface="Arial"/>
              </a:rPr>
              <a:t>SEPTEMBER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8"/>
          <p:cNvSpPr/>
          <p:nvPr/>
        </p:nvSpPr>
        <p:spPr>
          <a:xfrm>
            <a:off x="7544095" y="1081628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AAE0FA"/>
                </a:solidFill>
                <a:latin typeface="Arial"/>
                <a:ea typeface="Arial"/>
                <a:cs typeface="Arial"/>
                <a:sym typeface="Arial"/>
              </a:rPr>
              <a:t>NOVEMBER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8"/>
          <p:cNvSpPr/>
          <p:nvPr/>
        </p:nvSpPr>
        <p:spPr>
          <a:xfrm>
            <a:off x="228620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FFE809"/>
                </a:solidFill>
                <a:latin typeface="Arial"/>
                <a:ea typeface="Arial"/>
                <a:cs typeface="Arial"/>
                <a:sym typeface="Arial"/>
              </a:rPr>
              <a:t>FEBRUARY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8"/>
          <p:cNvSpPr/>
          <p:nvPr/>
        </p:nvSpPr>
        <p:spPr>
          <a:xfrm>
            <a:off x="1691715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FDB84C"/>
                </a:solidFill>
                <a:latin typeface="Arial"/>
                <a:ea typeface="Arial"/>
                <a:cs typeface="Arial"/>
                <a:sym typeface="Arial"/>
              </a:rPr>
              <a:t>APRIL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8"/>
          <p:cNvSpPr/>
          <p:nvPr/>
        </p:nvSpPr>
        <p:spPr>
          <a:xfrm>
            <a:off x="3154810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FDB84C"/>
                </a:solidFill>
                <a:latin typeface="Arial"/>
                <a:ea typeface="Arial"/>
                <a:cs typeface="Arial"/>
                <a:sym typeface="Arial"/>
              </a:rPr>
              <a:t>JUNE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8"/>
          <p:cNvSpPr/>
          <p:nvPr/>
        </p:nvSpPr>
        <p:spPr>
          <a:xfrm>
            <a:off x="4617905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06AEEF"/>
                </a:solidFill>
                <a:latin typeface="Arial"/>
                <a:ea typeface="Arial"/>
                <a:cs typeface="Arial"/>
                <a:sym typeface="Arial"/>
              </a:rPr>
              <a:t>AUGUST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8"/>
          <p:cNvSpPr/>
          <p:nvPr/>
        </p:nvSpPr>
        <p:spPr>
          <a:xfrm>
            <a:off x="6081000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AAE0FA"/>
                </a:solidFill>
                <a:latin typeface="Arial"/>
                <a:ea typeface="Arial"/>
                <a:cs typeface="Arial"/>
                <a:sym typeface="Arial"/>
              </a:rPr>
              <a:t>OCTOBER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8"/>
          <p:cNvSpPr/>
          <p:nvPr/>
        </p:nvSpPr>
        <p:spPr>
          <a:xfrm>
            <a:off x="7544095" y="3293191"/>
            <a:ext cx="1371600" cy="1188900"/>
          </a:xfrm>
          <a:prstGeom prst="rect">
            <a:avLst/>
          </a:prstGeom>
          <a:solidFill>
            <a:srgbClr val="112C45"/>
          </a:solidFill>
          <a:ln w="19050" cap="flat" cmpd="sng">
            <a:solidFill>
              <a:srgbClr val="112C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rgbClr val="AAE0FA"/>
                </a:solidFill>
                <a:latin typeface="Arial"/>
                <a:ea typeface="Arial"/>
                <a:cs typeface="Arial"/>
                <a:sym typeface="Arial"/>
              </a:rPr>
              <a:t>DECEMBER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8"/>
          <p:cNvSpPr/>
          <p:nvPr/>
        </p:nvSpPr>
        <p:spPr>
          <a:xfrm rot="10800000" flipH="1">
            <a:off x="449475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 rot="10800000" flipH="1">
            <a:off x="1920325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 rot="10800000" flipH="1">
            <a:off x="3383400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8"/>
          <p:cNvSpPr/>
          <p:nvPr/>
        </p:nvSpPr>
        <p:spPr>
          <a:xfrm rot="10800000" flipH="1">
            <a:off x="4846500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8"/>
          <p:cNvSpPr/>
          <p:nvPr/>
        </p:nvSpPr>
        <p:spPr>
          <a:xfrm rot="10800000" flipH="1">
            <a:off x="6309600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8"/>
          <p:cNvSpPr/>
          <p:nvPr/>
        </p:nvSpPr>
        <p:spPr>
          <a:xfrm rot="10800000" flipH="1">
            <a:off x="7772700" y="2271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8"/>
          <p:cNvSpPr/>
          <p:nvPr/>
        </p:nvSpPr>
        <p:spPr>
          <a:xfrm flipH="1">
            <a:off x="1266050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8"/>
          <p:cNvSpPr/>
          <p:nvPr/>
        </p:nvSpPr>
        <p:spPr>
          <a:xfrm flipH="1">
            <a:off x="2713375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8"/>
          <p:cNvSpPr/>
          <p:nvPr/>
        </p:nvSpPr>
        <p:spPr>
          <a:xfrm flipH="1">
            <a:off x="4116000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8"/>
          <p:cNvSpPr/>
          <p:nvPr/>
        </p:nvSpPr>
        <p:spPr>
          <a:xfrm flipH="1">
            <a:off x="5579100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8"/>
          <p:cNvSpPr/>
          <p:nvPr/>
        </p:nvSpPr>
        <p:spPr>
          <a:xfrm flipH="1">
            <a:off x="6966000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8"/>
          <p:cNvSpPr/>
          <p:nvPr/>
        </p:nvSpPr>
        <p:spPr>
          <a:xfrm flipH="1">
            <a:off x="8352900" y="3114725"/>
            <a:ext cx="105600" cy="177300"/>
          </a:xfrm>
          <a:prstGeom prst="rtTriangle">
            <a:avLst/>
          </a:prstGeom>
          <a:solidFill>
            <a:srgbClr val="112C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8"/>
          <p:cNvSpPr txBox="1">
            <a:spLocks noGrp="1"/>
          </p:cNvSpPr>
          <p:nvPr>
            <p:ph type="body" idx="1"/>
          </p:nvPr>
        </p:nvSpPr>
        <p:spPr>
          <a:xfrm>
            <a:off x="314483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18"/>
          <p:cNvSpPr txBox="1">
            <a:spLocks noGrp="1"/>
          </p:cNvSpPr>
          <p:nvPr>
            <p:ph type="body" idx="2"/>
          </p:nvPr>
        </p:nvSpPr>
        <p:spPr>
          <a:xfrm>
            <a:off x="1777521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18"/>
          <p:cNvSpPr txBox="1">
            <a:spLocks noGrp="1"/>
          </p:cNvSpPr>
          <p:nvPr>
            <p:ph type="body" idx="3"/>
          </p:nvPr>
        </p:nvSpPr>
        <p:spPr>
          <a:xfrm>
            <a:off x="3240608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18"/>
          <p:cNvSpPr txBox="1">
            <a:spLocks noGrp="1"/>
          </p:cNvSpPr>
          <p:nvPr>
            <p:ph type="body" idx="4"/>
          </p:nvPr>
        </p:nvSpPr>
        <p:spPr>
          <a:xfrm>
            <a:off x="4703708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18"/>
          <p:cNvSpPr txBox="1">
            <a:spLocks noGrp="1"/>
          </p:cNvSpPr>
          <p:nvPr>
            <p:ph type="body" idx="5"/>
          </p:nvPr>
        </p:nvSpPr>
        <p:spPr>
          <a:xfrm>
            <a:off x="6166808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18"/>
          <p:cNvSpPr txBox="1">
            <a:spLocks noGrp="1"/>
          </p:cNvSpPr>
          <p:nvPr>
            <p:ph type="body" idx="6"/>
          </p:nvPr>
        </p:nvSpPr>
        <p:spPr>
          <a:xfrm>
            <a:off x="7629908" y="138390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18"/>
          <p:cNvSpPr txBox="1">
            <a:spLocks noGrp="1"/>
          </p:cNvSpPr>
          <p:nvPr>
            <p:ph type="body" idx="7"/>
          </p:nvPr>
        </p:nvSpPr>
        <p:spPr>
          <a:xfrm>
            <a:off x="314483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18"/>
          <p:cNvSpPr txBox="1">
            <a:spLocks noGrp="1"/>
          </p:cNvSpPr>
          <p:nvPr>
            <p:ph type="body" idx="8"/>
          </p:nvPr>
        </p:nvSpPr>
        <p:spPr>
          <a:xfrm>
            <a:off x="1777521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18"/>
          <p:cNvSpPr txBox="1">
            <a:spLocks noGrp="1"/>
          </p:cNvSpPr>
          <p:nvPr>
            <p:ph type="body" idx="9"/>
          </p:nvPr>
        </p:nvSpPr>
        <p:spPr>
          <a:xfrm>
            <a:off x="3240608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3" name="Google Shape;253;p18"/>
          <p:cNvSpPr txBox="1">
            <a:spLocks noGrp="1"/>
          </p:cNvSpPr>
          <p:nvPr>
            <p:ph type="body" idx="13"/>
          </p:nvPr>
        </p:nvSpPr>
        <p:spPr>
          <a:xfrm>
            <a:off x="4703708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18"/>
          <p:cNvSpPr txBox="1">
            <a:spLocks noGrp="1"/>
          </p:cNvSpPr>
          <p:nvPr>
            <p:ph type="body" idx="14"/>
          </p:nvPr>
        </p:nvSpPr>
        <p:spPr>
          <a:xfrm>
            <a:off x="6166808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18"/>
          <p:cNvSpPr txBox="1">
            <a:spLocks noGrp="1"/>
          </p:cNvSpPr>
          <p:nvPr>
            <p:ph type="body" idx="15"/>
          </p:nvPr>
        </p:nvSpPr>
        <p:spPr>
          <a:xfrm>
            <a:off x="7629908" y="3575050"/>
            <a:ext cx="1124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○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■"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18"/>
          <p:cNvSpPr txBox="1">
            <a:spLocks noGrp="1"/>
          </p:cNvSpPr>
          <p:nvPr>
            <p:ph type="title"/>
          </p:nvPr>
        </p:nvSpPr>
        <p:spPr>
          <a:xfrm>
            <a:off x="179174" y="211738"/>
            <a:ext cx="2011367" cy="50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! Slide">
  <p:cSld name="CUSTOM_3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9"/>
          <p:cNvSpPr txBox="1"/>
          <p:nvPr/>
        </p:nvSpPr>
        <p:spPr>
          <a:xfrm>
            <a:off x="574200" y="1796025"/>
            <a:ext cx="7995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5100" b="0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19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260" name="Google Shape;260;p19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19"/>
          <p:cNvSpPr/>
          <p:nvPr/>
        </p:nvSpPr>
        <p:spPr>
          <a:xfrm>
            <a:off x="4117500" y="91398"/>
            <a:ext cx="909000" cy="90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9"/>
          <p:cNvSpPr/>
          <p:nvPr/>
        </p:nvSpPr>
        <p:spPr>
          <a:xfrm>
            <a:off x="4181775" y="158786"/>
            <a:ext cx="777300" cy="7806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6127" y="352300"/>
            <a:ext cx="491974" cy="39357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9"/>
          <p:cNvSpPr txBox="1">
            <a:spLocks noGrp="1"/>
          </p:cNvSpPr>
          <p:nvPr>
            <p:ph type="title"/>
          </p:nvPr>
        </p:nvSpPr>
        <p:spPr>
          <a:xfrm>
            <a:off x="228600" y="1295400"/>
            <a:ext cx="8686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7" name="Google Shape;267;p19"/>
          <p:cNvSpPr txBox="1">
            <a:spLocks noGrp="1"/>
          </p:cNvSpPr>
          <p:nvPr>
            <p:ph type="subTitle" idx="1"/>
          </p:nvPr>
        </p:nvSpPr>
        <p:spPr>
          <a:xfrm>
            <a:off x="228600" y="3733800"/>
            <a:ext cx="8686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 Slide">
  <p:cSld name="CUSTOM_5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20"/>
          <p:cNvGrpSpPr/>
          <p:nvPr/>
        </p:nvGrpSpPr>
        <p:grpSpPr>
          <a:xfrm>
            <a:off x="1834025" y="368634"/>
            <a:ext cx="7081776" cy="237431"/>
            <a:chOff x="18025" y="276802"/>
            <a:chExt cx="9126000" cy="356128"/>
          </a:xfrm>
        </p:grpSpPr>
        <p:sp>
          <p:nvSpPr>
            <p:cNvPr id="270" name="Google Shape;270;p20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0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0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20"/>
          <p:cNvSpPr txBox="1"/>
          <p:nvPr/>
        </p:nvSpPr>
        <p:spPr>
          <a:xfrm>
            <a:off x="242900" y="867725"/>
            <a:ext cx="867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special thanks to: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2900" y="4197400"/>
            <a:ext cx="1828800" cy="33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8258" y="4058688"/>
            <a:ext cx="614635" cy="608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0"/>
          <p:cNvSpPr txBox="1">
            <a:spLocks noGrp="1"/>
          </p:cNvSpPr>
          <p:nvPr>
            <p:ph type="body" idx="1"/>
          </p:nvPr>
        </p:nvSpPr>
        <p:spPr>
          <a:xfrm>
            <a:off x="4810700" y="1266825"/>
            <a:ext cx="4104900" cy="26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7" name="Google Shape;277;p20"/>
          <p:cNvSpPr txBox="1">
            <a:spLocks noGrp="1"/>
          </p:cNvSpPr>
          <p:nvPr>
            <p:ph type="body" idx="2"/>
          </p:nvPr>
        </p:nvSpPr>
        <p:spPr>
          <a:xfrm>
            <a:off x="242900" y="1266825"/>
            <a:ext cx="4104900" cy="26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8" name="Google Shape;278;p20"/>
          <p:cNvSpPr txBox="1">
            <a:spLocks noGrp="1"/>
          </p:cNvSpPr>
          <p:nvPr>
            <p:ph type="title"/>
          </p:nvPr>
        </p:nvSpPr>
        <p:spPr>
          <a:xfrm>
            <a:off x="179175" y="211750"/>
            <a:ext cx="1654800" cy="6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7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1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281" name="Google Shape;281;p21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3"/>
          <p:cNvSpPr txBox="1"/>
          <p:nvPr/>
        </p:nvSpPr>
        <p:spPr>
          <a:xfrm>
            <a:off x="142925" y="110583"/>
            <a:ext cx="232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 sz="3600" b="1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1941874" y="361318"/>
            <a:ext cx="6973177" cy="237431"/>
            <a:chOff x="18025" y="276802"/>
            <a:chExt cx="9126000" cy="356128"/>
          </a:xfrm>
        </p:grpSpPr>
        <p:sp>
          <p:nvSpPr>
            <p:cNvPr id="26" name="Google Shape;26;p3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3"/>
          <p:cNvSpPr/>
          <p:nvPr/>
        </p:nvSpPr>
        <p:spPr>
          <a:xfrm>
            <a:off x="4682456" y="96330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4682456" y="227235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28606" y="96330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228606" y="358140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682456" y="358140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/>
          </p:nvPr>
        </p:nvSpPr>
        <p:spPr>
          <a:xfrm>
            <a:off x="914400" y="819150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914400" y="1247775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228606" y="2272350"/>
            <a:ext cx="557500" cy="5694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/>
          </p:nvPr>
        </p:nvSpPr>
        <p:spPr>
          <a:xfrm>
            <a:off x="914400" y="2136863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3"/>
          </p:nvPr>
        </p:nvSpPr>
        <p:spPr>
          <a:xfrm>
            <a:off x="914400" y="2565488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title" idx="4"/>
          </p:nvPr>
        </p:nvSpPr>
        <p:spPr>
          <a:xfrm>
            <a:off x="914400" y="3454588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5"/>
          </p:nvPr>
        </p:nvSpPr>
        <p:spPr>
          <a:xfrm>
            <a:off x="914400" y="3883213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title" idx="6"/>
          </p:nvPr>
        </p:nvSpPr>
        <p:spPr>
          <a:xfrm>
            <a:off x="5446100" y="819150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7"/>
          </p:nvPr>
        </p:nvSpPr>
        <p:spPr>
          <a:xfrm>
            <a:off x="5446100" y="1247775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8"/>
          </p:nvPr>
        </p:nvSpPr>
        <p:spPr>
          <a:xfrm>
            <a:off x="5446100" y="2136863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subTitle" idx="9"/>
          </p:nvPr>
        </p:nvSpPr>
        <p:spPr>
          <a:xfrm>
            <a:off x="5446100" y="2565488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title" idx="13"/>
          </p:nvPr>
        </p:nvSpPr>
        <p:spPr>
          <a:xfrm>
            <a:off x="5446100" y="3454588"/>
            <a:ext cx="3547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subTitle" idx="14"/>
          </p:nvPr>
        </p:nvSpPr>
        <p:spPr>
          <a:xfrm>
            <a:off x="5446100" y="3883213"/>
            <a:ext cx="3561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Image and Text Slide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4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49" name="Google Shape;49;p4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4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686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1"/>
          </p:nvPr>
        </p:nvSpPr>
        <p:spPr>
          <a:xfrm>
            <a:off x="4800600" y="1447800"/>
            <a:ext cx="41148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4"/>
          <p:cNvSpPr>
            <a:spLocks noGrp="1"/>
          </p:cNvSpPr>
          <p:nvPr>
            <p:ph type="pic" idx="2"/>
          </p:nvPr>
        </p:nvSpPr>
        <p:spPr>
          <a:xfrm>
            <a:off x="228600" y="1447800"/>
            <a:ext cx="4343400" cy="2895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Slide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5"/>
          <p:cNvGrpSpPr/>
          <p:nvPr/>
        </p:nvGrpSpPr>
        <p:grpSpPr>
          <a:xfrm>
            <a:off x="228600" y="228605"/>
            <a:ext cx="8687039" cy="237431"/>
            <a:chOff x="18025" y="276802"/>
            <a:chExt cx="9126000" cy="356128"/>
          </a:xfrm>
        </p:grpSpPr>
        <p:sp>
          <p:nvSpPr>
            <p:cNvPr id="57" name="Google Shape;57;p5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228750" y="1309000"/>
            <a:ext cx="8687100" cy="3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■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■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■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Icon Slide">
  <p:cSld name="CUSTOM_6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6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64" name="Google Shape;64;p6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6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6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6"/>
          <p:cNvSpPr/>
          <p:nvPr/>
        </p:nvSpPr>
        <p:spPr>
          <a:xfrm>
            <a:off x="4181775" y="158786"/>
            <a:ext cx="777300" cy="780600"/>
          </a:xfrm>
          <a:prstGeom prst="ellipse">
            <a:avLst/>
          </a:prstGeom>
          <a:solidFill>
            <a:srgbClr val="112C45"/>
          </a:solidFill>
          <a:ln w="28575" cap="flat" cmpd="sng">
            <a:solidFill>
              <a:srgbClr val="06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"/>
          <p:cNvSpPr>
            <a:spLocks noGrp="1"/>
          </p:cNvSpPr>
          <p:nvPr>
            <p:ph type="pic" idx="2"/>
          </p:nvPr>
        </p:nvSpPr>
        <p:spPr>
          <a:xfrm>
            <a:off x="4332875" y="308025"/>
            <a:ext cx="475200" cy="482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>
  <p:cSld name="CUSTOM_4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8"/>
          <p:cNvGrpSpPr/>
          <p:nvPr/>
        </p:nvGrpSpPr>
        <p:grpSpPr>
          <a:xfrm>
            <a:off x="228600" y="430380"/>
            <a:ext cx="8687039" cy="237431"/>
            <a:chOff x="18025" y="276802"/>
            <a:chExt cx="9126000" cy="356128"/>
          </a:xfrm>
        </p:grpSpPr>
        <p:sp>
          <p:nvSpPr>
            <p:cNvPr id="79" name="Google Shape;79;p8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2" name="Google Shape;8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1375" y="3836582"/>
            <a:ext cx="2402424" cy="4324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8"/>
          <p:cNvSpPr txBox="1">
            <a:spLocks noGrp="1"/>
          </p:cNvSpPr>
          <p:nvPr>
            <p:ph type="body" idx="1"/>
          </p:nvPr>
        </p:nvSpPr>
        <p:spPr>
          <a:xfrm>
            <a:off x="3941375" y="2905125"/>
            <a:ext cx="4945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8"/>
          <p:cNvSpPr>
            <a:spLocks noGrp="1"/>
          </p:cNvSpPr>
          <p:nvPr>
            <p:ph type="pic" idx="2"/>
          </p:nvPr>
        </p:nvSpPr>
        <p:spPr>
          <a:xfrm>
            <a:off x="228600" y="1104900"/>
            <a:ext cx="3372000" cy="33927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5" name="Google Shape;85;p8"/>
          <p:cNvSpPr txBox="1">
            <a:spLocks noGrp="1"/>
          </p:cNvSpPr>
          <p:nvPr>
            <p:ph type="title"/>
          </p:nvPr>
        </p:nvSpPr>
        <p:spPr>
          <a:xfrm>
            <a:off x="3952475" y="2065825"/>
            <a:ext cx="4945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s">
  <p:cSld name="CUSTOM_8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/>
          <p:nvPr/>
        </p:nvSpPr>
        <p:spPr>
          <a:xfrm>
            <a:off x="142915" y="150769"/>
            <a:ext cx="2752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rgbClr val="112C45"/>
                </a:solidFill>
                <a:latin typeface="Arial"/>
                <a:ea typeface="Arial"/>
                <a:cs typeface="Arial"/>
                <a:sym typeface="Arial"/>
              </a:rPr>
              <a:t>Instructions</a:t>
            </a:r>
            <a:endParaRPr sz="3600" b="1" i="0" u="none" strike="noStrike" cap="none">
              <a:solidFill>
                <a:srgbClr val="112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p9"/>
          <p:cNvGrpSpPr/>
          <p:nvPr/>
        </p:nvGrpSpPr>
        <p:grpSpPr>
          <a:xfrm>
            <a:off x="2976073" y="401504"/>
            <a:ext cx="5939201" cy="237431"/>
            <a:chOff x="18025" y="276802"/>
            <a:chExt cx="9126000" cy="356128"/>
          </a:xfrm>
        </p:grpSpPr>
        <p:sp>
          <p:nvSpPr>
            <p:cNvPr id="89" name="Google Shape;89;p9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9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9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 Slid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0"/>
          <p:cNvGrpSpPr/>
          <p:nvPr/>
        </p:nvGrpSpPr>
        <p:grpSpPr>
          <a:xfrm>
            <a:off x="0" y="4955700"/>
            <a:ext cx="9144150" cy="187798"/>
            <a:chOff x="0" y="4955675"/>
            <a:chExt cx="9144150" cy="187798"/>
          </a:xfrm>
        </p:grpSpPr>
        <p:sp>
          <p:nvSpPr>
            <p:cNvPr id="94" name="Google Shape;94;p10"/>
            <p:cNvSpPr/>
            <p:nvPr/>
          </p:nvSpPr>
          <p:spPr>
            <a:xfrm>
              <a:off x="0" y="4995273"/>
              <a:ext cx="9144000" cy="148200"/>
            </a:xfrm>
            <a:prstGeom prst="rect">
              <a:avLst/>
            </a:prstGeom>
            <a:solidFill>
              <a:srgbClr val="374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0"/>
            <p:cNvSpPr/>
            <p:nvPr/>
          </p:nvSpPr>
          <p:spPr>
            <a:xfrm>
              <a:off x="150" y="4955675"/>
              <a:ext cx="9144000" cy="396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" name="Google Shape;96;p10"/>
          <p:cNvGrpSpPr/>
          <p:nvPr/>
        </p:nvGrpSpPr>
        <p:grpSpPr>
          <a:xfrm>
            <a:off x="228600" y="430405"/>
            <a:ext cx="8687039" cy="237431"/>
            <a:chOff x="18025" y="276802"/>
            <a:chExt cx="9126000" cy="356128"/>
          </a:xfrm>
        </p:grpSpPr>
        <p:sp>
          <p:nvSpPr>
            <p:cNvPr id="97" name="Google Shape;97;p10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0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0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0"/>
          <p:cNvSpPr txBox="1">
            <a:spLocks noGrp="1"/>
          </p:cNvSpPr>
          <p:nvPr>
            <p:ph type="title"/>
          </p:nvPr>
        </p:nvSpPr>
        <p:spPr>
          <a:xfrm>
            <a:off x="3852325" y="1704475"/>
            <a:ext cx="5063400" cy="9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  <a:defRPr sz="5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body" idx="1"/>
          </p:nvPr>
        </p:nvSpPr>
        <p:spPr>
          <a:xfrm>
            <a:off x="3917250" y="2808100"/>
            <a:ext cx="49221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10"/>
          <p:cNvSpPr>
            <a:spLocks noGrp="1"/>
          </p:cNvSpPr>
          <p:nvPr>
            <p:ph type="pic" idx="2"/>
          </p:nvPr>
        </p:nvSpPr>
        <p:spPr>
          <a:xfrm>
            <a:off x="239900" y="1114775"/>
            <a:ext cx="3358500" cy="3383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Speakers Slide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1"/>
          <p:cNvGrpSpPr/>
          <p:nvPr/>
        </p:nvGrpSpPr>
        <p:grpSpPr>
          <a:xfrm>
            <a:off x="0" y="4955675"/>
            <a:ext cx="9144150" cy="187798"/>
            <a:chOff x="0" y="4955675"/>
            <a:chExt cx="9144150" cy="187798"/>
          </a:xfrm>
        </p:grpSpPr>
        <p:sp>
          <p:nvSpPr>
            <p:cNvPr id="105" name="Google Shape;105;p11"/>
            <p:cNvSpPr/>
            <p:nvPr/>
          </p:nvSpPr>
          <p:spPr>
            <a:xfrm>
              <a:off x="0" y="4995273"/>
              <a:ext cx="9144000" cy="148200"/>
            </a:xfrm>
            <a:prstGeom prst="rect">
              <a:avLst/>
            </a:prstGeom>
            <a:solidFill>
              <a:srgbClr val="374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150" y="4955675"/>
              <a:ext cx="9144000" cy="396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11"/>
          <p:cNvGrpSpPr/>
          <p:nvPr/>
        </p:nvGrpSpPr>
        <p:grpSpPr>
          <a:xfrm>
            <a:off x="2285500" y="362066"/>
            <a:ext cx="6630039" cy="237431"/>
            <a:chOff x="18025" y="276802"/>
            <a:chExt cx="9126000" cy="356128"/>
          </a:xfrm>
        </p:grpSpPr>
        <p:sp>
          <p:nvSpPr>
            <p:cNvPr id="108" name="Google Shape;108;p11"/>
            <p:cNvSpPr/>
            <p:nvPr/>
          </p:nvSpPr>
          <p:spPr>
            <a:xfrm>
              <a:off x="18025" y="276802"/>
              <a:ext cx="9126000" cy="54300"/>
            </a:xfrm>
            <a:prstGeom prst="rect">
              <a:avLst/>
            </a:prstGeom>
            <a:solidFill>
              <a:srgbClr val="FFE8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18025" y="433752"/>
              <a:ext cx="9126000" cy="54300"/>
            </a:xfrm>
            <a:prstGeom prst="rect">
              <a:avLst/>
            </a:prstGeom>
            <a:solidFill>
              <a:srgbClr val="FDB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1"/>
            <p:cNvSpPr/>
            <p:nvPr/>
          </p:nvSpPr>
          <p:spPr>
            <a:xfrm>
              <a:off x="18025" y="578630"/>
              <a:ext cx="9126000" cy="543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242863" y="3107875"/>
            <a:ext cx="1333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1"/>
          <p:cNvSpPr>
            <a:spLocks noGrp="1"/>
          </p:cNvSpPr>
          <p:nvPr>
            <p:ph type="pic" idx="2"/>
          </p:nvPr>
        </p:nvSpPr>
        <p:spPr>
          <a:xfrm>
            <a:off x="1319063" y="1686100"/>
            <a:ext cx="1333800" cy="133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1"/>
          <p:cNvSpPr txBox="1">
            <a:spLocks noGrp="1"/>
          </p:cNvSpPr>
          <p:nvPr>
            <p:ph type="body" idx="3"/>
          </p:nvPr>
        </p:nvSpPr>
        <p:spPr>
          <a:xfrm>
            <a:off x="3017688" y="3107875"/>
            <a:ext cx="1333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1"/>
          <p:cNvSpPr>
            <a:spLocks noGrp="1"/>
          </p:cNvSpPr>
          <p:nvPr>
            <p:ph type="pic" idx="4"/>
          </p:nvPr>
        </p:nvSpPr>
        <p:spPr>
          <a:xfrm>
            <a:off x="3043088" y="1686100"/>
            <a:ext cx="1333800" cy="133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1"/>
          <p:cNvSpPr txBox="1">
            <a:spLocks noGrp="1"/>
          </p:cNvSpPr>
          <p:nvPr>
            <p:ph type="body" idx="5"/>
          </p:nvPr>
        </p:nvSpPr>
        <p:spPr>
          <a:xfrm>
            <a:off x="4779813" y="3107875"/>
            <a:ext cx="1333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11"/>
          <p:cNvSpPr>
            <a:spLocks noGrp="1"/>
          </p:cNvSpPr>
          <p:nvPr>
            <p:ph type="pic" idx="6"/>
          </p:nvPr>
        </p:nvSpPr>
        <p:spPr>
          <a:xfrm>
            <a:off x="4779813" y="1686100"/>
            <a:ext cx="1333800" cy="133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11"/>
          <p:cNvSpPr txBox="1">
            <a:spLocks noGrp="1"/>
          </p:cNvSpPr>
          <p:nvPr>
            <p:ph type="body" idx="7"/>
          </p:nvPr>
        </p:nvSpPr>
        <p:spPr>
          <a:xfrm>
            <a:off x="6567338" y="3107875"/>
            <a:ext cx="1333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1"/>
          <p:cNvSpPr>
            <a:spLocks noGrp="1"/>
          </p:cNvSpPr>
          <p:nvPr>
            <p:ph type="pic" idx="8"/>
          </p:nvPr>
        </p:nvSpPr>
        <p:spPr>
          <a:xfrm>
            <a:off x="6567338" y="1686100"/>
            <a:ext cx="1333800" cy="133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11"/>
          <p:cNvSpPr txBox="1">
            <a:spLocks noGrp="1"/>
          </p:cNvSpPr>
          <p:nvPr>
            <p:ph type="title"/>
          </p:nvPr>
        </p:nvSpPr>
        <p:spPr>
          <a:xfrm>
            <a:off x="179175" y="211738"/>
            <a:ext cx="2106300" cy="6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4955675"/>
            <a:ext cx="9144150" cy="187798"/>
            <a:chOff x="0" y="4955675"/>
            <a:chExt cx="9144150" cy="187798"/>
          </a:xfrm>
        </p:grpSpPr>
        <p:sp>
          <p:nvSpPr>
            <p:cNvPr id="7" name="Google Shape;7;p1"/>
            <p:cNvSpPr/>
            <p:nvPr/>
          </p:nvSpPr>
          <p:spPr>
            <a:xfrm>
              <a:off x="0" y="4995273"/>
              <a:ext cx="9144000" cy="148200"/>
            </a:xfrm>
            <a:prstGeom prst="rect">
              <a:avLst/>
            </a:prstGeom>
            <a:solidFill>
              <a:srgbClr val="374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150" y="4955675"/>
              <a:ext cx="9144000" cy="39600"/>
            </a:xfrm>
            <a:prstGeom prst="rect">
              <a:avLst/>
            </a:prstGeom>
            <a:solidFill>
              <a:srgbClr val="06A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 txBox="1">
            <a:spLocks noGrp="1"/>
          </p:cNvSpPr>
          <p:nvPr>
            <p:ph type="title"/>
          </p:nvPr>
        </p:nvSpPr>
        <p:spPr>
          <a:xfrm>
            <a:off x="574200" y="2209650"/>
            <a:ext cx="7995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</a:pPr>
            <a:r>
              <a:rPr lang="en" b="1">
                <a:solidFill>
                  <a:schemeClr val="dk1"/>
                </a:solidFill>
              </a:rPr>
              <a:t>Workforce Workgroup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2"/>
          <p:cNvSpPr txBox="1">
            <a:spLocks noGrp="1"/>
          </p:cNvSpPr>
          <p:nvPr>
            <p:ph type="body" idx="1"/>
          </p:nvPr>
        </p:nvSpPr>
        <p:spPr>
          <a:xfrm>
            <a:off x="3417900" y="3037339"/>
            <a:ext cx="2308200" cy="2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/>
              <a:t>August 21, 2026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"/>
          <p:cNvSpPr txBox="1">
            <a:spLocks noGrp="1"/>
          </p:cNvSpPr>
          <p:nvPr>
            <p:ph type="body" idx="1"/>
          </p:nvPr>
        </p:nvSpPr>
        <p:spPr>
          <a:xfrm>
            <a:off x="3941375" y="1959640"/>
            <a:ext cx="4945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i="1">
                <a:solidFill>
                  <a:schemeClr val="dk1"/>
                </a:solidFill>
              </a:rPr>
              <a:t>Any questions?</a:t>
            </a:r>
            <a:r>
              <a:rPr lang="en">
                <a:solidFill>
                  <a:schemeClr val="dk1"/>
                </a:solidFill>
              </a:rPr>
              <a:t> Get in contact with Julie, Bart, Meredith, or Daniel.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</a:rPr>
              <a:t>Next meeting: </a:t>
            </a:r>
            <a:r>
              <a:rPr lang="en" i="1">
                <a:solidFill>
                  <a:schemeClr val="dk1"/>
                </a:solidFill>
              </a:rPr>
              <a:t>Friday, October 16, 2026</a:t>
            </a:r>
            <a:endParaRPr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345" name="Google Shape;345;p31" title="CBP-Photo-5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846" r="16853"/>
          <a:stretch/>
        </p:blipFill>
        <p:spPr>
          <a:xfrm>
            <a:off x="228600" y="1104900"/>
            <a:ext cx="3372000" cy="339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1"/>
          <p:cNvSpPr txBox="1">
            <a:spLocks noGrp="1"/>
          </p:cNvSpPr>
          <p:nvPr>
            <p:ph type="title"/>
          </p:nvPr>
        </p:nvSpPr>
        <p:spPr>
          <a:xfrm>
            <a:off x="3952475" y="1120340"/>
            <a:ext cx="4945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5100">
                <a:solidFill>
                  <a:schemeClr val="dk1"/>
                </a:solidFill>
              </a:rPr>
              <a:t>Thank you!</a:t>
            </a:r>
            <a:endParaRPr/>
          </a:p>
        </p:txBody>
      </p:sp>
      <p:sp>
        <p:nvSpPr>
          <p:cNvPr id="347" name="Google Shape;347;p31"/>
          <p:cNvSpPr txBox="1"/>
          <p:nvPr/>
        </p:nvSpPr>
        <p:spPr>
          <a:xfrm>
            <a:off x="160373" y="4419839"/>
            <a:ext cx="28980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21212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Photo by Will Parson/Chesapeake Bay Program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5541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295" name="Google Shape;295;p23"/>
          <p:cNvSpPr txBox="1">
            <a:spLocks noGrp="1"/>
          </p:cNvSpPr>
          <p:nvPr>
            <p:ph type="body" idx="1"/>
          </p:nvPr>
        </p:nvSpPr>
        <p:spPr>
          <a:xfrm>
            <a:off x="228750" y="1309000"/>
            <a:ext cx="8687100" cy="333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Welcome / Introductions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Employer Engagement - DC Workforce Investment Council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Management Strategy Updates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Choose Clean Water Webinar Recap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K-12 Career &amp; Technical Education Action Team Update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AutoNum type="romanUcPeriod"/>
            </a:pPr>
            <a:r>
              <a:rPr lang="en" sz="2000" b="1"/>
              <a:t>Round Robin</a:t>
            </a:r>
            <a:endParaRPr sz="2000" b="1"/>
          </a:p>
          <a:p>
            <a:pPr marL="9144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AutoNum type="romanUcPeriod"/>
            </a:pPr>
            <a:r>
              <a:rPr lang="en" sz="2000" b="1"/>
              <a:t>Adjourn</a:t>
            </a:r>
            <a:endParaRPr sz="20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4"/>
          <p:cNvSpPr txBox="1">
            <a:spLocks noGrp="1"/>
          </p:cNvSpPr>
          <p:nvPr>
            <p:ph type="title"/>
          </p:nvPr>
        </p:nvSpPr>
        <p:spPr>
          <a:xfrm>
            <a:off x="140150" y="676425"/>
            <a:ext cx="8686800" cy="228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DC Workforce Investment Council</a:t>
            </a:r>
            <a:endParaRPr sz="3900"/>
          </a:p>
        </p:txBody>
      </p:sp>
      <p:sp>
        <p:nvSpPr>
          <p:cNvPr id="301" name="Google Shape;301;p24"/>
          <p:cNvSpPr txBox="1">
            <a:spLocks noGrp="1"/>
          </p:cNvSpPr>
          <p:nvPr>
            <p:ph type="subTitle" idx="1"/>
          </p:nvPr>
        </p:nvSpPr>
        <p:spPr>
          <a:xfrm>
            <a:off x="228600" y="2687425"/>
            <a:ext cx="8686800" cy="175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 Philippe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Associate Director of </a:t>
            </a:r>
            <a:endParaRPr sz="3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Business Engagement</a:t>
            </a: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>
                <a:solidFill>
                  <a:schemeClr val="dk1"/>
                </a:solidFill>
              </a:rPr>
              <a:t>Management Strategies Drafting Updates</a:t>
            </a:r>
            <a:endParaRPr sz="2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5"/>
          <p:cNvSpPr txBox="1">
            <a:spLocks noGrp="1"/>
          </p:cNvSpPr>
          <p:nvPr>
            <p:ph type="body" idx="1"/>
          </p:nvPr>
        </p:nvSpPr>
        <p:spPr>
          <a:xfrm>
            <a:off x="228750" y="1309000"/>
            <a:ext cx="8687100" cy="3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92929"/>
                </a:solidFill>
              </a:rPr>
              <a:t>Outcome Subchapter Outline: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Outcome and target(s) language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Baseline and current condition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Monitoring progress and indicators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Outcome Situation Analysis</a:t>
            </a:r>
            <a:endParaRPr sz="1800">
              <a:solidFill>
                <a:srgbClr val="292929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○"/>
            </a:pPr>
            <a:r>
              <a:rPr lang="en" sz="1800">
                <a:solidFill>
                  <a:srgbClr val="292929"/>
                </a:solidFill>
              </a:rPr>
              <a:t>Challenges + within vs. outside of CBP’s ability to influence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Snapshot of signatory programs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Management Approaches – </a:t>
            </a:r>
            <a:r>
              <a:rPr lang="en" sz="1800" i="1">
                <a:solidFill>
                  <a:srgbClr val="292929"/>
                </a:solidFill>
              </a:rPr>
              <a:t>broad actions to address challenges to goal/outcome attainment</a:t>
            </a:r>
            <a:endParaRPr sz="1800" i="1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Participating partners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●"/>
            </a:pPr>
            <a:r>
              <a:rPr lang="en" sz="1800">
                <a:solidFill>
                  <a:srgbClr val="292929"/>
                </a:solidFill>
              </a:rPr>
              <a:t>Appendix 1: Signatory statutory authorities driving outcome attainment</a:t>
            </a: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9292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>
                <a:solidFill>
                  <a:schemeClr val="dk1"/>
                </a:solidFill>
              </a:rPr>
              <a:t>Management Strategies Drafting Updates</a:t>
            </a:r>
            <a:endParaRPr sz="2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6"/>
          <p:cNvSpPr txBox="1">
            <a:spLocks noGrp="1"/>
          </p:cNvSpPr>
          <p:nvPr>
            <p:ph type="body" idx="1"/>
          </p:nvPr>
        </p:nvSpPr>
        <p:spPr>
          <a:xfrm>
            <a:off x="663200" y="1309000"/>
            <a:ext cx="7855200" cy="3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92929"/>
                </a:solidFill>
              </a:rPr>
              <a:t>Next Steps: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-"/>
            </a:pPr>
            <a:r>
              <a:rPr lang="en" sz="1800">
                <a:solidFill>
                  <a:srgbClr val="292929"/>
                </a:solidFill>
              </a:rPr>
              <a:t>Continue work on indicator development and Management Approaches</a:t>
            </a:r>
            <a:endParaRPr sz="1800">
              <a:solidFill>
                <a:srgbClr val="292929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Char char="-"/>
            </a:pPr>
            <a:r>
              <a:rPr lang="en" sz="1800">
                <a:solidFill>
                  <a:srgbClr val="292929"/>
                </a:solidFill>
              </a:rPr>
              <a:t>Working on identifying indicator species, missing career paths, and Industry Recognized Credentials </a:t>
            </a:r>
            <a:r>
              <a:rPr lang="en" sz="1800" i="1">
                <a:solidFill>
                  <a:srgbClr val="292929"/>
                </a:solidFill>
              </a:rPr>
              <a:t>of value</a:t>
            </a: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92929"/>
                </a:solidFill>
              </a:rPr>
              <a:t>Monday, August 24th:  Workgroup will receive the draft document to provide comments/feedback.</a:t>
            </a: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92929"/>
                </a:solidFill>
              </a:rPr>
              <a:t>Friday, September 4th:  Deadline for workgroup feedback</a:t>
            </a:r>
            <a:endParaRPr sz="1800" b="1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92929"/>
                </a:solidFill>
              </a:rPr>
              <a:t>September 11th:  Draft Management Strategy submitted to Engaged Communities Goal Team for review</a:t>
            </a:r>
            <a:endParaRPr sz="1800">
              <a:solidFill>
                <a:srgbClr val="292929"/>
              </a:solidFill>
            </a:endParaRPr>
          </a:p>
        </p:txBody>
      </p:sp>
      <p:cxnSp>
        <p:nvCxnSpPr>
          <p:cNvPr id="314" name="Google Shape;314;p26"/>
          <p:cNvCxnSpPr/>
          <p:nvPr/>
        </p:nvCxnSpPr>
        <p:spPr>
          <a:xfrm rot="10800000" flipH="1">
            <a:off x="643350" y="2506450"/>
            <a:ext cx="7857300" cy="21600"/>
          </a:xfrm>
          <a:prstGeom prst="straightConnector1">
            <a:avLst/>
          </a:prstGeom>
          <a:noFill/>
          <a:ln w="9525" cap="flat" cmpd="sng">
            <a:solidFill>
              <a:srgbClr val="06AEE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4743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461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Choose Clean Water Coalition Webinar Recap</a:t>
            </a:r>
            <a:endParaRPr sz="3000"/>
          </a:p>
        </p:txBody>
      </p:sp>
      <p:sp>
        <p:nvSpPr>
          <p:cNvPr id="325" name="Google Shape;325;p28"/>
          <p:cNvSpPr txBox="1">
            <a:spLocks noGrp="1"/>
          </p:cNvSpPr>
          <p:nvPr>
            <p:ph type="body" idx="1"/>
          </p:nvPr>
        </p:nvSpPr>
        <p:spPr>
          <a:xfrm>
            <a:off x="228750" y="1309000"/>
            <a:ext cx="8687100" cy="333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Received feedback from CCWC members about workforce challenges 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Identified a few specific industry gaps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Discussed example workforce development programs, resource websites, job boards, and career fairs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title"/>
          </p:nvPr>
        </p:nvSpPr>
        <p:spPr>
          <a:xfrm>
            <a:off x="228600" y="682950"/>
            <a:ext cx="8687100" cy="4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K-12 Career &amp; Technical Education Action Team</a:t>
            </a:r>
            <a:endParaRPr sz="2900"/>
          </a:p>
        </p:txBody>
      </p:sp>
      <p:sp>
        <p:nvSpPr>
          <p:cNvPr id="331" name="Google Shape;331;p29"/>
          <p:cNvSpPr txBox="1">
            <a:spLocks noGrp="1"/>
          </p:cNvSpPr>
          <p:nvPr>
            <p:ph type="body" idx="1"/>
          </p:nvPr>
        </p:nvSpPr>
        <p:spPr>
          <a:xfrm>
            <a:off x="228750" y="1309000"/>
            <a:ext cx="8687100" cy="333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First meeting: </a:t>
            </a:r>
            <a:r>
              <a:rPr lang="en" sz="2000" b="1"/>
              <a:t>August 26, 1:00-2:00pm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Agenda</a:t>
            </a:r>
            <a:endParaRPr sz="2000" b="1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Introductions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K12 CTE Action Team Purpose Discussion/Brainstorm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CBP Process/Timeline/Logistics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Discuss/brainstorm proposed management strategy(ies)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Connecting with education and workforce workgroups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CTE in practice conversation/sharing</a:t>
            </a:r>
            <a:endParaRPr sz="2000"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highlight>
                  <a:srgbClr val="FFFFFF"/>
                </a:highlight>
              </a:rPr>
              <a:t>Future meetings - preferences on scheduling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0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686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dk1"/>
                </a:solidFill>
              </a:rPr>
              <a:t>Member Share Outs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0"/>
          <p:cNvSpPr txBox="1">
            <a:spLocks noGrp="1"/>
          </p:cNvSpPr>
          <p:nvPr>
            <p:ph type="body" idx="1"/>
          </p:nvPr>
        </p:nvSpPr>
        <p:spPr>
          <a:xfrm>
            <a:off x="4794750" y="1406750"/>
            <a:ext cx="4203600" cy="29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For group awareness: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Programs, funding, relevant legislation, etc.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Opportunities for mutual support and collaboration</a:t>
            </a:r>
            <a:endParaRPr/>
          </a:p>
        </p:txBody>
      </p:sp>
      <p:pic>
        <p:nvPicPr>
          <p:cNvPr id="338" name="Google Shape;338;p30" title="Photo-CBP4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-300" r="300"/>
          <a:stretch/>
        </p:blipFill>
        <p:spPr>
          <a:xfrm>
            <a:off x="228600" y="1406750"/>
            <a:ext cx="4340625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0"/>
          <p:cNvSpPr txBox="1"/>
          <p:nvPr/>
        </p:nvSpPr>
        <p:spPr>
          <a:xfrm>
            <a:off x="160373" y="4237075"/>
            <a:ext cx="28980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21212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Photo by Will Parson/Chesapeake Bay Program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BP Presentation Theme">
  <a:themeElements>
    <a:clrScheme name="Simple Light">
      <a:dk1>
        <a:srgbClr val="112C45"/>
      </a:dk1>
      <a:lt1>
        <a:srgbClr val="FFFFFF"/>
      </a:lt1>
      <a:dk2>
        <a:srgbClr val="595959"/>
      </a:dk2>
      <a:lt2>
        <a:srgbClr val="EBEBEB"/>
      </a:lt2>
      <a:accent1>
        <a:srgbClr val="06AEEF"/>
      </a:accent1>
      <a:accent2>
        <a:srgbClr val="FDB84C"/>
      </a:accent2>
      <a:accent3>
        <a:srgbClr val="FFE809"/>
      </a:accent3>
      <a:accent4>
        <a:srgbClr val="AAE0FA"/>
      </a:accent4>
      <a:accent5>
        <a:srgbClr val="06AEEF"/>
      </a:accent5>
      <a:accent6>
        <a:srgbClr val="FDB84C"/>
      </a:accent6>
      <a:hlink>
        <a:srgbClr val="026B9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On-screen Show (16:9)</PresentationFormat>
  <Paragraphs>74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CBP Presentation Theme</vt:lpstr>
      <vt:lpstr>Workforce Workgroup</vt:lpstr>
      <vt:lpstr>Agenda</vt:lpstr>
      <vt:lpstr> DC Workforce Investment Council</vt:lpstr>
      <vt:lpstr>Management Strategies Drafting Updates</vt:lpstr>
      <vt:lpstr>Management Strategies Drafting Updates</vt:lpstr>
      <vt:lpstr>PowerPoint Presentation</vt:lpstr>
      <vt:lpstr>Choose Clean Water Coalition Webinar Recap</vt:lpstr>
      <vt:lpstr>K-12 Career &amp; Technical Education Action Team</vt:lpstr>
      <vt:lpstr>Member Share Outs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Meredith Lemke</dc:creator>
  <cp:lastModifiedBy>Meredith Lemke</cp:lastModifiedBy>
  <cp:revision>1</cp:revision>
  <dcterms:modified xsi:type="dcterms:W3CDTF">2026-08-20T19:39:44Z</dcterms:modified>
</cp:coreProperties>
</file>