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93" r:id="rId3"/>
    <p:sldId id="394" r:id="rId4"/>
    <p:sldId id="396" r:id="rId5"/>
    <p:sldId id="407" r:id="rId6"/>
    <p:sldId id="397" r:id="rId7"/>
    <p:sldId id="398" r:id="rId8"/>
    <p:sldId id="399" r:id="rId9"/>
    <p:sldId id="405" r:id="rId10"/>
    <p:sldId id="400" r:id="rId11"/>
    <p:sldId id="406" r:id="rId12"/>
    <p:sldId id="402" r:id="rId13"/>
    <p:sldId id="2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3454"/>
    <a:srgbClr val="057092"/>
    <a:srgbClr val="0C7185"/>
    <a:srgbClr val="010005"/>
    <a:srgbClr val="FFFFFF"/>
    <a:srgbClr val="27C3F3"/>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1" d="100"/>
          <a:sy n="61" d="100"/>
        </p:scale>
        <p:origin x="8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B6818-3DB5-4DF2-BA82-A4077140B1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7D5C76-009C-44AD-8863-B959CF9DE5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3FA843-3E82-4999-861E-EF7D990E3800}"/>
              </a:ext>
            </a:extLst>
          </p:cNvPr>
          <p:cNvSpPr>
            <a:spLocks noGrp="1"/>
          </p:cNvSpPr>
          <p:nvPr>
            <p:ph type="dt" sz="half" idx="10"/>
          </p:nvPr>
        </p:nvSpPr>
        <p:spPr/>
        <p:txBody>
          <a:bodyPr/>
          <a:lstStyle/>
          <a:p>
            <a:fld id="{A044B466-8FFF-4F75-826C-03C101C605B3}" type="datetimeFigureOut">
              <a:rPr lang="en-US" smtClean="0"/>
              <a:t>2/24/2022</a:t>
            </a:fld>
            <a:endParaRPr lang="en-US"/>
          </a:p>
        </p:txBody>
      </p:sp>
      <p:sp>
        <p:nvSpPr>
          <p:cNvPr id="5" name="Footer Placeholder 4">
            <a:extLst>
              <a:ext uri="{FF2B5EF4-FFF2-40B4-BE49-F238E27FC236}">
                <a16:creationId xmlns:a16="http://schemas.microsoft.com/office/drawing/2014/main" id="{7EFF2522-7DC0-47C0-9F12-53D53E8258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DF0E2-B130-4886-B28B-6AFFDF6FEF83}"/>
              </a:ext>
            </a:extLst>
          </p:cNvPr>
          <p:cNvSpPr>
            <a:spLocks noGrp="1"/>
          </p:cNvSpPr>
          <p:nvPr>
            <p:ph type="sldNum" sz="quarter" idx="12"/>
          </p:nvPr>
        </p:nvSpPr>
        <p:spPr/>
        <p:txBody>
          <a:bodyPr/>
          <a:lstStyle/>
          <a:p>
            <a:fld id="{C55D5EE3-DDC6-4832-A4A9-938010850EE7}" type="slidenum">
              <a:rPr lang="en-US" smtClean="0"/>
              <a:t>‹#›</a:t>
            </a:fld>
            <a:endParaRPr lang="en-US"/>
          </a:p>
        </p:txBody>
      </p:sp>
    </p:spTree>
    <p:extLst>
      <p:ext uri="{BB962C8B-B14F-4D97-AF65-F5344CB8AC3E}">
        <p14:creationId xmlns:p14="http://schemas.microsoft.com/office/powerpoint/2010/main" val="405603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524D9-B9C2-483B-9EDB-2CC3BB345B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9057BE-B4D2-4E42-9ADF-9ACE3BBB2B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C09B2-169F-45D0-A12A-79BB7894823D}"/>
              </a:ext>
            </a:extLst>
          </p:cNvPr>
          <p:cNvSpPr>
            <a:spLocks noGrp="1"/>
          </p:cNvSpPr>
          <p:nvPr>
            <p:ph type="dt" sz="half" idx="10"/>
          </p:nvPr>
        </p:nvSpPr>
        <p:spPr/>
        <p:txBody>
          <a:bodyPr/>
          <a:lstStyle/>
          <a:p>
            <a:fld id="{A044B466-8FFF-4F75-826C-03C101C605B3}" type="datetimeFigureOut">
              <a:rPr lang="en-US" smtClean="0"/>
              <a:t>2/24/2022</a:t>
            </a:fld>
            <a:endParaRPr lang="en-US"/>
          </a:p>
        </p:txBody>
      </p:sp>
      <p:sp>
        <p:nvSpPr>
          <p:cNvPr id="5" name="Footer Placeholder 4">
            <a:extLst>
              <a:ext uri="{FF2B5EF4-FFF2-40B4-BE49-F238E27FC236}">
                <a16:creationId xmlns:a16="http://schemas.microsoft.com/office/drawing/2014/main" id="{7B146C52-D850-4795-BFDE-233F15B8D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A1723-39DE-49BA-8B4E-B967B7AAF917}"/>
              </a:ext>
            </a:extLst>
          </p:cNvPr>
          <p:cNvSpPr>
            <a:spLocks noGrp="1"/>
          </p:cNvSpPr>
          <p:nvPr>
            <p:ph type="sldNum" sz="quarter" idx="12"/>
          </p:nvPr>
        </p:nvSpPr>
        <p:spPr/>
        <p:txBody>
          <a:bodyPr/>
          <a:lstStyle/>
          <a:p>
            <a:fld id="{C55D5EE3-DDC6-4832-A4A9-938010850EE7}" type="slidenum">
              <a:rPr lang="en-US" smtClean="0"/>
              <a:t>‹#›</a:t>
            </a:fld>
            <a:endParaRPr lang="en-US"/>
          </a:p>
        </p:txBody>
      </p:sp>
    </p:spTree>
    <p:extLst>
      <p:ext uri="{BB962C8B-B14F-4D97-AF65-F5344CB8AC3E}">
        <p14:creationId xmlns:p14="http://schemas.microsoft.com/office/powerpoint/2010/main" val="674157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7A10B1-8C09-454A-B3CD-0B52FAC441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943D11-C9A9-4040-8C1F-A2C7C7FA14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CE4AA8-B420-474D-AD4D-F5AB06A5A405}"/>
              </a:ext>
            </a:extLst>
          </p:cNvPr>
          <p:cNvSpPr>
            <a:spLocks noGrp="1"/>
          </p:cNvSpPr>
          <p:nvPr>
            <p:ph type="dt" sz="half" idx="10"/>
          </p:nvPr>
        </p:nvSpPr>
        <p:spPr/>
        <p:txBody>
          <a:bodyPr/>
          <a:lstStyle/>
          <a:p>
            <a:fld id="{A044B466-8FFF-4F75-826C-03C101C605B3}" type="datetimeFigureOut">
              <a:rPr lang="en-US" smtClean="0"/>
              <a:t>2/24/2022</a:t>
            </a:fld>
            <a:endParaRPr lang="en-US"/>
          </a:p>
        </p:txBody>
      </p:sp>
      <p:sp>
        <p:nvSpPr>
          <p:cNvPr id="5" name="Footer Placeholder 4">
            <a:extLst>
              <a:ext uri="{FF2B5EF4-FFF2-40B4-BE49-F238E27FC236}">
                <a16:creationId xmlns:a16="http://schemas.microsoft.com/office/drawing/2014/main" id="{A8C1CFEC-ECD7-4461-BCDB-E0783CFAF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2D77CD-752D-4720-A072-D543E052084F}"/>
              </a:ext>
            </a:extLst>
          </p:cNvPr>
          <p:cNvSpPr>
            <a:spLocks noGrp="1"/>
          </p:cNvSpPr>
          <p:nvPr>
            <p:ph type="sldNum" sz="quarter" idx="12"/>
          </p:nvPr>
        </p:nvSpPr>
        <p:spPr/>
        <p:txBody>
          <a:bodyPr/>
          <a:lstStyle/>
          <a:p>
            <a:fld id="{C55D5EE3-DDC6-4832-A4A9-938010850EE7}" type="slidenum">
              <a:rPr lang="en-US" smtClean="0"/>
              <a:t>‹#›</a:t>
            </a:fld>
            <a:endParaRPr lang="en-US"/>
          </a:p>
        </p:txBody>
      </p:sp>
    </p:spTree>
    <p:extLst>
      <p:ext uri="{BB962C8B-B14F-4D97-AF65-F5344CB8AC3E}">
        <p14:creationId xmlns:p14="http://schemas.microsoft.com/office/powerpoint/2010/main" val="2292889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DBAA1-2FFC-434B-805D-1DEA24948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0839AA-7C9E-47B1-8441-770D651BDA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4DA47-85F9-4F9C-AC41-F07D1373C418}"/>
              </a:ext>
            </a:extLst>
          </p:cNvPr>
          <p:cNvSpPr>
            <a:spLocks noGrp="1"/>
          </p:cNvSpPr>
          <p:nvPr>
            <p:ph type="dt" sz="half" idx="10"/>
          </p:nvPr>
        </p:nvSpPr>
        <p:spPr/>
        <p:txBody>
          <a:bodyPr/>
          <a:lstStyle/>
          <a:p>
            <a:fld id="{A044B466-8FFF-4F75-826C-03C101C605B3}" type="datetimeFigureOut">
              <a:rPr lang="en-US" smtClean="0"/>
              <a:t>2/24/2022</a:t>
            </a:fld>
            <a:endParaRPr lang="en-US"/>
          </a:p>
        </p:txBody>
      </p:sp>
      <p:sp>
        <p:nvSpPr>
          <p:cNvPr id="5" name="Footer Placeholder 4">
            <a:extLst>
              <a:ext uri="{FF2B5EF4-FFF2-40B4-BE49-F238E27FC236}">
                <a16:creationId xmlns:a16="http://schemas.microsoft.com/office/drawing/2014/main" id="{A4A4EDA9-C022-44B8-A03C-513C12378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EB3FE-B201-4C5C-A6A4-CC04C6F8E216}"/>
              </a:ext>
            </a:extLst>
          </p:cNvPr>
          <p:cNvSpPr>
            <a:spLocks noGrp="1"/>
          </p:cNvSpPr>
          <p:nvPr>
            <p:ph type="sldNum" sz="quarter" idx="12"/>
          </p:nvPr>
        </p:nvSpPr>
        <p:spPr/>
        <p:txBody>
          <a:bodyPr/>
          <a:lstStyle/>
          <a:p>
            <a:fld id="{C55D5EE3-DDC6-4832-A4A9-938010850EE7}" type="slidenum">
              <a:rPr lang="en-US" smtClean="0"/>
              <a:t>‹#›</a:t>
            </a:fld>
            <a:endParaRPr lang="en-US"/>
          </a:p>
        </p:txBody>
      </p:sp>
    </p:spTree>
    <p:extLst>
      <p:ext uri="{BB962C8B-B14F-4D97-AF65-F5344CB8AC3E}">
        <p14:creationId xmlns:p14="http://schemas.microsoft.com/office/powerpoint/2010/main" val="989406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AB2BB-C1F4-4A5C-8617-B1EEA246CE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F27611-A13E-4B9B-9ED3-D0A840EAE3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B5892F-C497-4302-B22E-9200A8E138DE}"/>
              </a:ext>
            </a:extLst>
          </p:cNvPr>
          <p:cNvSpPr>
            <a:spLocks noGrp="1"/>
          </p:cNvSpPr>
          <p:nvPr>
            <p:ph type="dt" sz="half" idx="10"/>
          </p:nvPr>
        </p:nvSpPr>
        <p:spPr/>
        <p:txBody>
          <a:bodyPr/>
          <a:lstStyle/>
          <a:p>
            <a:fld id="{A044B466-8FFF-4F75-826C-03C101C605B3}" type="datetimeFigureOut">
              <a:rPr lang="en-US" smtClean="0"/>
              <a:t>2/24/2022</a:t>
            </a:fld>
            <a:endParaRPr lang="en-US"/>
          </a:p>
        </p:txBody>
      </p:sp>
      <p:sp>
        <p:nvSpPr>
          <p:cNvPr id="5" name="Footer Placeholder 4">
            <a:extLst>
              <a:ext uri="{FF2B5EF4-FFF2-40B4-BE49-F238E27FC236}">
                <a16:creationId xmlns:a16="http://schemas.microsoft.com/office/drawing/2014/main" id="{58DE6D02-7039-44F5-9125-497C8D7D7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E23D2-0BAD-421F-8918-59ABAAC97C36}"/>
              </a:ext>
            </a:extLst>
          </p:cNvPr>
          <p:cNvSpPr>
            <a:spLocks noGrp="1"/>
          </p:cNvSpPr>
          <p:nvPr>
            <p:ph type="sldNum" sz="quarter" idx="12"/>
          </p:nvPr>
        </p:nvSpPr>
        <p:spPr/>
        <p:txBody>
          <a:bodyPr/>
          <a:lstStyle/>
          <a:p>
            <a:fld id="{C55D5EE3-DDC6-4832-A4A9-938010850EE7}" type="slidenum">
              <a:rPr lang="en-US" smtClean="0"/>
              <a:t>‹#›</a:t>
            </a:fld>
            <a:endParaRPr lang="en-US"/>
          </a:p>
        </p:txBody>
      </p:sp>
    </p:spTree>
    <p:extLst>
      <p:ext uri="{BB962C8B-B14F-4D97-AF65-F5344CB8AC3E}">
        <p14:creationId xmlns:p14="http://schemas.microsoft.com/office/powerpoint/2010/main" val="2044342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A568E-E712-4114-A7B3-FD220BADAD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1C400-52EC-4124-9344-EC9460A19E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3FABC7-22AE-47C8-9090-7F99948B8D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3D6AEF-442A-4E08-BB32-186191C2D906}"/>
              </a:ext>
            </a:extLst>
          </p:cNvPr>
          <p:cNvSpPr>
            <a:spLocks noGrp="1"/>
          </p:cNvSpPr>
          <p:nvPr>
            <p:ph type="dt" sz="half" idx="10"/>
          </p:nvPr>
        </p:nvSpPr>
        <p:spPr/>
        <p:txBody>
          <a:bodyPr/>
          <a:lstStyle/>
          <a:p>
            <a:fld id="{A044B466-8FFF-4F75-826C-03C101C605B3}" type="datetimeFigureOut">
              <a:rPr lang="en-US" smtClean="0"/>
              <a:t>2/24/2022</a:t>
            </a:fld>
            <a:endParaRPr lang="en-US"/>
          </a:p>
        </p:txBody>
      </p:sp>
      <p:sp>
        <p:nvSpPr>
          <p:cNvPr id="6" name="Footer Placeholder 5">
            <a:extLst>
              <a:ext uri="{FF2B5EF4-FFF2-40B4-BE49-F238E27FC236}">
                <a16:creationId xmlns:a16="http://schemas.microsoft.com/office/drawing/2014/main" id="{E22D506E-94C7-41CB-A045-FA25AB1F0C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AE596-1E33-48F9-B8A4-05DB35572B06}"/>
              </a:ext>
            </a:extLst>
          </p:cNvPr>
          <p:cNvSpPr>
            <a:spLocks noGrp="1"/>
          </p:cNvSpPr>
          <p:nvPr>
            <p:ph type="sldNum" sz="quarter" idx="12"/>
          </p:nvPr>
        </p:nvSpPr>
        <p:spPr/>
        <p:txBody>
          <a:bodyPr/>
          <a:lstStyle/>
          <a:p>
            <a:fld id="{C55D5EE3-DDC6-4832-A4A9-938010850EE7}" type="slidenum">
              <a:rPr lang="en-US" smtClean="0"/>
              <a:t>‹#›</a:t>
            </a:fld>
            <a:endParaRPr lang="en-US"/>
          </a:p>
        </p:txBody>
      </p:sp>
    </p:spTree>
    <p:extLst>
      <p:ext uri="{BB962C8B-B14F-4D97-AF65-F5344CB8AC3E}">
        <p14:creationId xmlns:p14="http://schemas.microsoft.com/office/powerpoint/2010/main" val="308797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067EE-8BFB-4967-8BB6-916932C77B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FECD17-E571-47A0-966D-D6F39C9CC6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A7D958-E7E3-440A-A32E-D0ED8BD2FA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E7F3AA-3B60-4C47-98B9-7D7384435F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51D0B1-5917-4018-AFA0-11CD523695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7F3522-67CE-4523-ACA7-A87636651BEF}"/>
              </a:ext>
            </a:extLst>
          </p:cNvPr>
          <p:cNvSpPr>
            <a:spLocks noGrp="1"/>
          </p:cNvSpPr>
          <p:nvPr>
            <p:ph type="dt" sz="half" idx="10"/>
          </p:nvPr>
        </p:nvSpPr>
        <p:spPr/>
        <p:txBody>
          <a:bodyPr/>
          <a:lstStyle/>
          <a:p>
            <a:fld id="{A044B466-8FFF-4F75-826C-03C101C605B3}" type="datetimeFigureOut">
              <a:rPr lang="en-US" smtClean="0"/>
              <a:t>2/24/2022</a:t>
            </a:fld>
            <a:endParaRPr lang="en-US"/>
          </a:p>
        </p:txBody>
      </p:sp>
      <p:sp>
        <p:nvSpPr>
          <p:cNvPr id="8" name="Footer Placeholder 7">
            <a:extLst>
              <a:ext uri="{FF2B5EF4-FFF2-40B4-BE49-F238E27FC236}">
                <a16:creationId xmlns:a16="http://schemas.microsoft.com/office/drawing/2014/main" id="{9A10F476-CFB3-4493-AF2C-9D81B197AC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A239D6-B62B-44D7-A6BA-3B73F777D4F2}"/>
              </a:ext>
            </a:extLst>
          </p:cNvPr>
          <p:cNvSpPr>
            <a:spLocks noGrp="1"/>
          </p:cNvSpPr>
          <p:nvPr>
            <p:ph type="sldNum" sz="quarter" idx="12"/>
          </p:nvPr>
        </p:nvSpPr>
        <p:spPr/>
        <p:txBody>
          <a:bodyPr/>
          <a:lstStyle/>
          <a:p>
            <a:fld id="{C55D5EE3-DDC6-4832-A4A9-938010850EE7}" type="slidenum">
              <a:rPr lang="en-US" smtClean="0"/>
              <a:t>‹#›</a:t>
            </a:fld>
            <a:endParaRPr lang="en-US"/>
          </a:p>
        </p:txBody>
      </p:sp>
    </p:spTree>
    <p:extLst>
      <p:ext uri="{BB962C8B-B14F-4D97-AF65-F5344CB8AC3E}">
        <p14:creationId xmlns:p14="http://schemas.microsoft.com/office/powerpoint/2010/main" val="299062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85A7-A6F4-4B33-B8A9-A3D61DD1DF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B1BBD8-A8FE-4779-98D7-3ECAC1A11CF7}"/>
              </a:ext>
            </a:extLst>
          </p:cNvPr>
          <p:cNvSpPr>
            <a:spLocks noGrp="1"/>
          </p:cNvSpPr>
          <p:nvPr>
            <p:ph type="dt" sz="half" idx="10"/>
          </p:nvPr>
        </p:nvSpPr>
        <p:spPr/>
        <p:txBody>
          <a:bodyPr/>
          <a:lstStyle/>
          <a:p>
            <a:fld id="{A044B466-8FFF-4F75-826C-03C101C605B3}" type="datetimeFigureOut">
              <a:rPr lang="en-US" smtClean="0"/>
              <a:t>2/24/2022</a:t>
            </a:fld>
            <a:endParaRPr lang="en-US"/>
          </a:p>
        </p:txBody>
      </p:sp>
      <p:sp>
        <p:nvSpPr>
          <p:cNvPr id="4" name="Footer Placeholder 3">
            <a:extLst>
              <a:ext uri="{FF2B5EF4-FFF2-40B4-BE49-F238E27FC236}">
                <a16:creationId xmlns:a16="http://schemas.microsoft.com/office/drawing/2014/main" id="{BA2E8B40-0C2F-430D-BA21-2A563EA706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840EB7-63DF-40E8-A596-BBDAFEB4C42F}"/>
              </a:ext>
            </a:extLst>
          </p:cNvPr>
          <p:cNvSpPr>
            <a:spLocks noGrp="1"/>
          </p:cNvSpPr>
          <p:nvPr>
            <p:ph type="sldNum" sz="quarter" idx="12"/>
          </p:nvPr>
        </p:nvSpPr>
        <p:spPr/>
        <p:txBody>
          <a:bodyPr/>
          <a:lstStyle/>
          <a:p>
            <a:fld id="{C55D5EE3-DDC6-4832-A4A9-938010850EE7}" type="slidenum">
              <a:rPr lang="en-US" smtClean="0"/>
              <a:t>‹#›</a:t>
            </a:fld>
            <a:endParaRPr lang="en-US"/>
          </a:p>
        </p:txBody>
      </p:sp>
    </p:spTree>
    <p:extLst>
      <p:ext uri="{BB962C8B-B14F-4D97-AF65-F5344CB8AC3E}">
        <p14:creationId xmlns:p14="http://schemas.microsoft.com/office/powerpoint/2010/main" val="480895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6BAA77-8FC4-4D32-BBEB-81527BD3B0EE}"/>
              </a:ext>
            </a:extLst>
          </p:cNvPr>
          <p:cNvSpPr>
            <a:spLocks noGrp="1"/>
          </p:cNvSpPr>
          <p:nvPr>
            <p:ph type="dt" sz="half" idx="10"/>
          </p:nvPr>
        </p:nvSpPr>
        <p:spPr/>
        <p:txBody>
          <a:bodyPr/>
          <a:lstStyle/>
          <a:p>
            <a:fld id="{A044B466-8FFF-4F75-826C-03C101C605B3}" type="datetimeFigureOut">
              <a:rPr lang="en-US" smtClean="0"/>
              <a:t>2/24/2022</a:t>
            </a:fld>
            <a:endParaRPr lang="en-US"/>
          </a:p>
        </p:txBody>
      </p:sp>
      <p:sp>
        <p:nvSpPr>
          <p:cNvPr id="3" name="Footer Placeholder 2">
            <a:extLst>
              <a:ext uri="{FF2B5EF4-FFF2-40B4-BE49-F238E27FC236}">
                <a16:creationId xmlns:a16="http://schemas.microsoft.com/office/drawing/2014/main" id="{25403843-0A01-4215-BC7A-ED86FB5CA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83491E-002B-48F4-97C7-C828EF84CF33}"/>
              </a:ext>
            </a:extLst>
          </p:cNvPr>
          <p:cNvSpPr>
            <a:spLocks noGrp="1"/>
          </p:cNvSpPr>
          <p:nvPr>
            <p:ph type="sldNum" sz="quarter" idx="12"/>
          </p:nvPr>
        </p:nvSpPr>
        <p:spPr/>
        <p:txBody>
          <a:bodyPr/>
          <a:lstStyle/>
          <a:p>
            <a:fld id="{C55D5EE3-DDC6-4832-A4A9-938010850EE7}" type="slidenum">
              <a:rPr lang="en-US" smtClean="0"/>
              <a:t>‹#›</a:t>
            </a:fld>
            <a:endParaRPr lang="en-US"/>
          </a:p>
        </p:txBody>
      </p:sp>
    </p:spTree>
    <p:extLst>
      <p:ext uri="{BB962C8B-B14F-4D97-AF65-F5344CB8AC3E}">
        <p14:creationId xmlns:p14="http://schemas.microsoft.com/office/powerpoint/2010/main" val="2788052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774F2-7ED5-46A3-9A4A-126C1DE276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FE2609-C192-4854-8610-D84D3D74E1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43AA1-FC5A-4C02-9711-FDC96A404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72F7A-5B72-4BE4-8193-E4EB1170F97F}"/>
              </a:ext>
            </a:extLst>
          </p:cNvPr>
          <p:cNvSpPr>
            <a:spLocks noGrp="1"/>
          </p:cNvSpPr>
          <p:nvPr>
            <p:ph type="dt" sz="half" idx="10"/>
          </p:nvPr>
        </p:nvSpPr>
        <p:spPr/>
        <p:txBody>
          <a:bodyPr/>
          <a:lstStyle/>
          <a:p>
            <a:fld id="{A044B466-8FFF-4F75-826C-03C101C605B3}" type="datetimeFigureOut">
              <a:rPr lang="en-US" smtClean="0"/>
              <a:t>2/24/2022</a:t>
            </a:fld>
            <a:endParaRPr lang="en-US"/>
          </a:p>
        </p:txBody>
      </p:sp>
      <p:sp>
        <p:nvSpPr>
          <p:cNvPr id="6" name="Footer Placeholder 5">
            <a:extLst>
              <a:ext uri="{FF2B5EF4-FFF2-40B4-BE49-F238E27FC236}">
                <a16:creationId xmlns:a16="http://schemas.microsoft.com/office/drawing/2014/main" id="{50FDCF88-FC89-4A6B-9F5A-CB58BD6CC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5E6BF0-E65E-439A-914C-EC3F8C907029}"/>
              </a:ext>
            </a:extLst>
          </p:cNvPr>
          <p:cNvSpPr>
            <a:spLocks noGrp="1"/>
          </p:cNvSpPr>
          <p:nvPr>
            <p:ph type="sldNum" sz="quarter" idx="12"/>
          </p:nvPr>
        </p:nvSpPr>
        <p:spPr/>
        <p:txBody>
          <a:bodyPr/>
          <a:lstStyle/>
          <a:p>
            <a:fld id="{C55D5EE3-DDC6-4832-A4A9-938010850EE7}" type="slidenum">
              <a:rPr lang="en-US" smtClean="0"/>
              <a:t>‹#›</a:t>
            </a:fld>
            <a:endParaRPr lang="en-US"/>
          </a:p>
        </p:txBody>
      </p:sp>
    </p:spTree>
    <p:extLst>
      <p:ext uri="{BB962C8B-B14F-4D97-AF65-F5344CB8AC3E}">
        <p14:creationId xmlns:p14="http://schemas.microsoft.com/office/powerpoint/2010/main" val="4201691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ADB6-11AA-4AD1-9D36-3E37235DEB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04112-2DFA-4250-AC8A-F720C6B1D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482BF4-F816-4BFF-BC6A-20B1423E25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51F7F3-2EA4-4212-A4DE-A68555105873}"/>
              </a:ext>
            </a:extLst>
          </p:cNvPr>
          <p:cNvSpPr>
            <a:spLocks noGrp="1"/>
          </p:cNvSpPr>
          <p:nvPr>
            <p:ph type="dt" sz="half" idx="10"/>
          </p:nvPr>
        </p:nvSpPr>
        <p:spPr/>
        <p:txBody>
          <a:bodyPr/>
          <a:lstStyle/>
          <a:p>
            <a:fld id="{A044B466-8FFF-4F75-826C-03C101C605B3}" type="datetimeFigureOut">
              <a:rPr lang="en-US" smtClean="0"/>
              <a:t>2/24/2022</a:t>
            </a:fld>
            <a:endParaRPr lang="en-US"/>
          </a:p>
        </p:txBody>
      </p:sp>
      <p:sp>
        <p:nvSpPr>
          <p:cNvPr id="6" name="Footer Placeholder 5">
            <a:extLst>
              <a:ext uri="{FF2B5EF4-FFF2-40B4-BE49-F238E27FC236}">
                <a16:creationId xmlns:a16="http://schemas.microsoft.com/office/drawing/2014/main" id="{8A0DD993-11FB-4674-A418-BD40D4EC05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935A89-FC9B-462E-8456-BD24DB824E24}"/>
              </a:ext>
            </a:extLst>
          </p:cNvPr>
          <p:cNvSpPr>
            <a:spLocks noGrp="1"/>
          </p:cNvSpPr>
          <p:nvPr>
            <p:ph type="sldNum" sz="quarter" idx="12"/>
          </p:nvPr>
        </p:nvSpPr>
        <p:spPr/>
        <p:txBody>
          <a:bodyPr/>
          <a:lstStyle/>
          <a:p>
            <a:fld id="{C55D5EE3-DDC6-4832-A4A9-938010850EE7}" type="slidenum">
              <a:rPr lang="en-US" smtClean="0"/>
              <a:t>‹#›</a:t>
            </a:fld>
            <a:endParaRPr lang="en-US"/>
          </a:p>
        </p:txBody>
      </p:sp>
    </p:spTree>
    <p:extLst>
      <p:ext uri="{BB962C8B-B14F-4D97-AF65-F5344CB8AC3E}">
        <p14:creationId xmlns:p14="http://schemas.microsoft.com/office/powerpoint/2010/main" val="143563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3DE476-EE84-4DD2-9221-ABADE772DC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51D180-D9B3-4F78-9416-BD317DEFEB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70A5C-C2F0-4F37-8F24-A0A960C6B5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4B466-8FFF-4F75-826C-03C101C605B3}" type="datetimeFigureOut">
              <a:rPr lang="en-US" smtClean="0"/>
              <a:t>2/24/2022</a:t>
            </a:fld>
            <a:endParaRPr lang="en-US"/>
          </a:p>
        </p:txBody>
      </p:sp>
      <p:sp>
        <p:nvSpPr>
          <p:cNvPr id="5" name="Footer Placeholder 4">
            <a:extLst>
              <a:ext uri="{FF2B5EF4-FFF2-40B4-BE49-F238E27FC236}">
                <a16:creationId xmlns:a16="http://schemas.microsoft.com/office/drawing/2014/main" id="{15D628E5-C296-42E5-B2CE-147D0B20C6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0CFE2-3609-410A-A816-35057642B9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5D5EE3-DDC6-4832-A4A9-938010850EE7}" type="slidenum">
              <a:rPr lang="en-US" smtClean="0"/>
              <a:t>‹#›</a:t>
            </a:fld>
            <a:endParaRPr lang="en-US"/>
          </a:p>
        </p:txBody>
      </p:sp>
    </p:spTree>
    <p:extLst>
      <p:ext uri="{BB962C8B-B14F-4D97-AF65-F5344CB8AC3E}">
        <p14:creationId xmlns:p14="http://schemas.microsoft.com/office/powerpoint/2010/main" val="4290471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s://mde.maryland.gov/programs/Marylander/Pages/conowingo_pilot.aspx" TargetMode="External"/><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D1805D7-2FE5-483F-8303-B3ADF58EA73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700B60-257F-451E-A670-F8D7626EDB05}"/>
              </a:ext>
            </a:extLst>
          </p:cNvPr>
          <p:cNvSpPr>
            <a:spLocks noGrp="1"/>
          </p:cNvSpPr>
          <p:nvPr>
            <p:ph type="ctrTitle"/>
          </p:nvPr>
        </p:nvSpPr>
        <p:spPr>
          <a:xfrm>
            <a:off x="477979" y="771988"/>
            <a:ext cx="4788947" cy="2036470"/>
          </a:xfrm>
        </p:spPr>
        <p:txBody>
          <a:bodyPr vert="horz" lIns="91440" tIns="45720" rIns="91440" bIns="45720" rtlCol="0" anchor="b">
            <a:noAutofit/>
          </a:bodyPr>
          <a:lstStyle/>
          <a:p>
            <a:pPr algn="l">
              <a:lnSpc>
                <a:spcPct val="100000"/>
              </a:lnSpc>
            </a:pPr>
            <a:r>
              <a:rPr lang="en-US" sz="4300" dirty="0">
                <a:sym typeface="Libre Franklin"/>
              </a:rPr>
              <a:t>A Dredging Solution for the Conowingo Reservoir</a:t>
            </a:r>
            <a:endParaRPr lang="en-US" sz="4300" dirty="0"/>
          </a:p>
        </p:txBody>
      </p:sp>
      <p:sp>
        <p:nvSpPr>
          <p:cNvPr id="3" name="Subtitle 2">
            <a:extLst>
              <a:ext uri="{FF2B5EF4-FFF2-40B4-BE49-F238E27FC236}">
                <a16:creationId xmlns:a16="http://schemas.microsoft.com/office/drawing/2014/main" id="{373CE571-434F-442B-AF3A-78385E6310DC}"/>
              </a:ext>
            </a:extLst>
          </p:cNvPr>
          <p:cNvSpPr>
            <a:spLocks noGrp="1"/>
          </p:cNvSpPr>
          <p:nvPr>
            <p:ph type="subTitle" idx="1"/>
          </p:nvPr>
        </p:nvSpPr>
        <p:spPr>
          <a:xfrm>
            <a:off x="477980" y="4872922"/>
            <a:ext cx="4023359" cy="1985068"/>
          </a:xfrm>
        </p:spPr>
        <p:txBody>
          <a:bodyPr vert="horz" lIns="91440" tIns="45720" rIns="91440" bIns="45720" rtlCol="0">
            <a:normAutofit/>
          </a:bodyPr>
          <a:lstStyle/>
          <a:p>
            <a:pPr algn="l"/>
            <a:r>
              <a:rPr lang="en-US" sz="1600" dirty="0"/>
              <a:t>Chesapeake Bay Program’s</a:t>
            </a:r>
          </a:p>
          <a:p>
            <a:pPr algn="l"/>
            <a:r>
              <a:rPr lang="en-US" sz="1600" dirty="0"/>
              <a:t>Citizens Advisory Committee</a:t>
            </a:r>
          </a:p>
          <a:p>
            <a:pPr algn="l"/>
            <a:r>
              <a:rPr lang="en-US" sz="1600" dirty="0"/>
              <a:t>February 25, 2022</a:t>
            </a:r>
          </a:p>
          <a:p>
            <a:pPr algn="l"/>
            <a:endParaRPr lang="en-US" sz="1300" dirty="0"/>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DEA30A7A-1A2B-4DB5-97AA-742682791FBC}"/>
              </a:ext>
            </a:extLst>
          </p:cNvPr>
          <p:cNvSpPr txBox="1">
            <a:spLocks/>
          </p:cNvSpPr>
          <p:nvPr/>
        </p:nvSpPr>
        <p:spPr>
          <a:xfrm>
            <a:off x="477979" y="3213631"/>
            <a:ext cx="4347461" cy="161959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dirty="0"/>
              <a:t> </a:t>
            </a:r>
          </a:p>
        </p:txBody>
      </p:sp>
      <p:pic>
        <p:nvPicPr>
          <p:cNvPr id="7" name="Picture 6">
            <a:extLst>
              <a:ext uri="{FF2B5EF4-FFF2-40B4-BE49-F238E27FC236}">
                <a16:creationId xmlns:a16="http://schemas.microsoft.com/office/drawing/2014/main" id="{DDD418CD-2F33-4DE3-B21B-B5AC762E289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831298" y="5351388"/>
            <a:ext cx="2033242" cy="1205621"/>
          </a:xfrm>
          <a:prstGeom prst="rect">
            <a:avLst/>
          </a:prstGeom>
        </p:spPr>
      </p:pic>
      <p:sp>
        <p:nvSpPr>
          <p:cNvPr id="19" name="Rectangle 18">
            <a:extLst>
              <a:ext uri="{FF2B5EF4-FFF2-40B4-BE49-F238E27FC236}">
                <a16:creationId xmlns:a16="http://schemas.microsoft.com/office/drawing/2014/main" id="{94D0FAA6-9158-4143-B31B-C082203B84E6}"/>
              </a:ext>
            </a:extLst>
          </p:cNvPr>
          <p:cNvSpPr/>
          <p:nvPr/>
        </p:nvSpPr>
        <p:spPr>
          <a:xfrm rot="5400000">
            <a:off x="756443" y="343316"/>
            <a:ext cx="150210" cy="707137"/>
          </a:xfrm>
          <a:prstGeom prst="rect">
            <a:avLst/>
          </a:prstGeom>
          <a:solidFill>
            <a:srgbClr val="27C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5633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76B691-DBAE-4CAE-88F7-271ED7F5154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779077" y="601812"/>
            <a:ext cx="8456476" cy="6342357"/>
          </a:xfrm>
          <a:prstGeom prst="rect">
            <a:avLst/>
          </a:prstGeom>
          <a:gradFill>
            <a:gsLst>
              <a:gs pos="14000">
                <a:schemeClr val="bg1">
                  <a:lumMod val="65000"/>
                </a:schemeClr>
              </a:gs>
              <a:gs pos="100000">
                <a:schemeClr val="bg1"/>
              </a:gs>
            </a:gsLst>
            <a:lin ang="10800000" scaled="1"/>
          </a:gradFill>
        </p:spPr>
      </p:pic>
      <p:sp>
        <p:nvSpPr>
          <p:cNvPr id="8" name="Freeform: Shape 7">
            <a:extLst>
              <a:ext uri="{FF2B5EF4-FFF2-40B4-BE49-F238E27FC236}">
                <a16:creationId xmlns:a16="http://schemas.microsoft.com/office/drawing/2014/main" id="{FDD3190B-F0F6-47DF-B8D3-E7E65427B047}"/>
              </a:ext>
            </a:extLst>
          </p:cNvPr>
          <p:cNvSpPr/>
          <p:nvPr/>
        </p:nvSpPr>
        <p:spPr>
          <a:xfrm>
            <a:off x="-6096" y="520082"/>
            <a:ext cx="12195048" cy="6342357"/>
          </a:xfrm>
          <a:custGeom>
            <a:avLst/>
            <a:gdLst>
              <a:gd name="connsiteX0" fmla="*/ 36821 w 12329058"/>
              <a:gd name="connsiteY0" fmla="*/ 0 h 5320703"/>
              <a:gd name="connsiteX1" fmla="*/ 564596 w 12329058"/>
              <a:gd name="connsiteY1" fmla="*/ 67506 h 5320703"/>
              <a:gd name="connsiteX2" fmla="*/ 1141466 w 12329058"/>
              <a:gd name="connsiteY2" fmla="*/ 110464 h 5320703"/>
              <a:gd name="connsiteX3" fmla="*/ 1791978 w 12329058"/>
              <a:gd name="connsiteY3" fmla="*/ 153423 h 5320703"/>
              <a:gd name="connsiteX4" fmla="*/ 2460902 w 12329058"/>
              <a:gd name="connsiteY4" fmla="*/ 190244 h 5320703"/>
              <a:gd name="connsiteX5" fmla="*/ 3093004 w 12329058"/>
              <a:gd name="connsiteY5" fmla="*/ 214792 h 5320703"/>
              <a:gd name="connsiteX6" fmla="*/ 3737380 w 12329058"/>
              <a:gd name="connsiteY6" fmla="*/ 239340 h 5320703"/>
              <a:gd name="connsiteX7" fmla="*/ 4835887 w 12329058"/>
              <a:gd name="connsiteY7" fmla="*/ 270024 h 5320703"/>
              <a:gd name="connsiteX8" fmla="*/ 5639823 w 12329058"/>
              <a:gd name="connsiteY8" fmla="*/ 276161 h 5320703"/>
              <a:gd name="connsiteX9" fmla="*/ 6462169 w 12329058"/>
              <a:gd name="connsiteY9" fmla="*/ 282298 h 5320703"/>
              <a:gd name="connsiteX10" fmla="*/ 7167914 w 12329058"/>
              <a:gd name="connsiteY10" fmla="*/ 270024 h 5320703"/>
              <a:gd name="connsiteX11" fmla="*/ 7996397 w 12329058"/>
              <a:gd name="connsiteY11" fmla="*/ 257750 h 5320703"/>
              <a:gd name="connsiteX12" fmla="*/ 8892387 w 12329058"/>
              <a:gd name="connsiteY12" fmla="*/ 227066 h 5320703"/>
              <a:gd name="connsiteX13" fmla="*/ 9634953 w 12329058"/>
              <a:gd name="connsiteY13" fmla="*/ 190244 h 5320703"/>
              <a:gd name="connsiteX14" fmla="*/ 10598448 w 12329058"/>
              <a:gd name="connsiteY14" fmla="*/ 135012 h 5320703"/>
              <a:gd name="connsiteX15" fmla="*/ 11396247 w 12329058"/>
              <a:gd name="connsiteY15" fmla="*/ 79780 h 5320703"/>
              <a:gd name="connsiteX16" fmla="*/ 11917885 w 12329058"/>
              <a:gd name="connsiteY16" fmla="*/ 36821 h 5320703"/>
              <a:gd name="connsiteX17" fmla="*/ 12329058 w 12329058"/>
              <a:gd name="connsiteY17" fmla="*/ 0 h 5320703"/>
              <a:gd name="connsiteX18" fmla="*/ 12329058 w 12329058"/>
              <a:gd name="connsiteY18" fmla="*/ 5320703 h 5320703"/>
              <a:gd name="connsiteX19" fmla="*/ 0 w 12329058"/>
              <a:gd name="connsiteY19" fmla="*/ 5320703 h 5320703"/>
              <a:gd name="connsiteX20" fmla="*/ 36821 w 12329058"/>
              <a:gd name="connsiteY20" fmla="*/ 0 h 532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329058" h="5320703">
                <a:moveTo>
                  <a:pt x="36821" y="0"/>
                </a:moveTo>
                <a:lnTo>
                  <a:pt x="564596" y="67506"/>
                </a:lnTo>
                <a:lnTo>
                  <a:pt x="1141466" y="110464"/>
                </a:lnTo>
                <a:lnTo>
                  <a:pt x="1791978" y="153423"/>
                </a:lnTo>
                <a:lnTo>
                  <a:pt x="2460902" y="190244"/>
                </a:lnTo>
                <a:lnTo>
                  <a:pt x="3093004" y="214792"/>
                </a:lnTo>
                <a:lnTo>
                  <a:pt x="3737380" y="239340"/>
                </a:lnTo>
                <a:lnTo>
                  <a:pt x="4835887" y="270024"/>
                </a:lnTo>
                <a:lnTo>
                  <a:pt x="5639823" y="276161"/>
                </a:lnTo>
                <a:lnTo>
                  <a:pt x="6462169" y="282298"/>
                </a:lnTo>
                <a:lnTo>
                  <a:pt x="7167914" y="270024"/>
                </a:lnTo>
                <a:lnTo>
                  <a:pt x="7996397" y="257750"/>
                </a:lnTo>
                <a:lnTo>
                  <a:pt x="8892387" y="227066"/>
                </a:lnTo>
                <a:lnTo>
                  <a:pt x="9634953" y="190244"/>
                </a:lnTo>
                <a:lnTo>
                  <a:pt x="10598448" y="135012"/>
                </a:lnTo>
                <a:lnTo>
                  <a:pt x="11396247" y="79780"/>
                </a:lnTo>
                <a:lnTo>
                  <a:pt x="11917885" y="36821"/>
                </a:lnTo>
                <a:lnTo>
                  <a:pt x="12329058" y="0"/>
                </a:lnTo>
                <a:lnTo>
                  <a:pt x="12329058" y="5320703"/>
                </a:lnTo>
                <a:lnTo>
                  <a:pt x="0" y="5320703"/>
                </a:lnTo>
                <a:lnTo>
                  <a:pt x="36821" y="0"/>
                </a:lnTo>
                <a:close/>
              </a:path>
            </a:pathLst>
          </a:custGeom>
          <a:gradFill flip="none" rotWithShape="1">
            <a:gsLst>
              <a:gs pos="81000">
                <a:schemeClr val="accent1">
                  <a:alpha val="0"/>
                  <a:lumMod val="0"/>
                  <a:lumOff val="100000"/>
                </a:schemeClr>
              </a:gs>
              <a:gs pos="3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DDFBC6DE-972B-48EB-A3A2-A3D99D32C9ED}"/>
              </a:ext>
            </a:extLst>
          </p:cNvPr>
          <p:cNvSpPr txBox="1">
            <a:spLocks/>
          </p:cNvSpPr>
          <p:nvPr/>
        </p:nvSpPr>
        <p:spPr>
          <a:xfrm>
            <a:off x="384069" y="1436112"/>
            <a:ext cx="10515600" cy="534305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98463" indent="-354013" algn="l">
              <a:lnSpc>
                <a:spcPct val="100000"/>
              </a:lnSpc>
              <a:spcBef>
                <a:spcPts val="0"/>
              </a:spcBef>
              <a:spcAft>
                <a:spcPts val="600"/>
              </a:spcAft>
              <a:buFont typeface="Arial" panose="020B0604020202020204" pitchFamily="34" charset="0"/>
              <a:buChar char="•"/>
            </a:pPr>
            <a:r>
              <a:rPr lang="en-US" sz="2200" dirty="0"/>
              <a:t>Dredge Material</a:t>
            </a:r>
          </a:p>
          <a:p>
            <a:pPr marL="742950" lvl="1" indent="-344488" algn="l">
              <a:lnSpc>
                <a:spcPct val="100000"/>
              </a:lnSpc>
              <a:spcBef>
                <a:spcPts val="0"/>
              </a:spcBef>
              <a:spcAft>
                <a:spcPts val="1000"/>
              </a:spcAft>
              <a:buFont typeface="Calibri" panose="020F0502020204030204" pitchFamily="34" charset="0"/>
              <a:buChar char="-"/>
            </a:pPr>
            <a:r>
              <a:rPr lang="en-US" sz="1800" dirty="0"/>
              <a:t>Where to place the material?</a:t>
            </a:r>
          </a:p>
          <a:p>
            <a:pPr marL="1141413" lvl="2" indent="-398463" algn="l">
              <a:lnSpc>
                <a:spcPct val="100000"/>
              </a:lnSpc>
              <a:spcBef>
                <a:spcPts val="0"/>
              </a:spcBef>
              <a:spcAft>
                <a:spcPts val="1000"/>
              </a:spcAft>
              <a:buSzPct val="75000"/>
              <a:buFont typeface="Calibri" panose="020F0502020204030204" pitchFamily="34" charset="0"/>
              <a:buChar char="→"/>
            </a:pPr>
            <a:r>
              <a:rPr lang="en-US" dirty="0"/>
              <a:t>Upland Storage/Disposal</a:t>
            </a:r>
          </a:p>
          <a:p>
            <a:pPr marL="1141413" lvl="2" indent="-398463" algn="l">
              <a:lnSpc>
                <a:spcPct val="100000"/>
              </a:lnSpc>
              <a:spcBef>
                <a:spcPts val="0"/>
              </a:spcBef>
              <a:spcAft>
                <a:spcPts val="1000"/>
              </a:spcAft>
              <a:buSzPct val="75000"/>
              <a:buFont typeface="Calibri" panose="020F0502020204030204" pitchFamily="34" charset="0"/>
              <a:buChar char="→"/>
            </a:pPr>
            <a:r>
              <a:rPr lang="en-US" dirty="0"/>
              <a:t>Riverside Transport/Treatment</a:t>
            </a:r>
          </a:p>
          <a:p>
            <a:pPr marL="1141413" lvl="2" indent="-398463" algn="l">
              <a:lnSpc>
                <a:spcPct val="100000"/>
              </a:lnSpc>
              <a:spcBef>
                <a:spcPts val="0"/>
              </a:spcBef>
              <a:spcAft>
                <a:spcPts val="1000"/>
              </a:spcAft>
              <a:buSzPct val="75000"/>
              <a:buFont typeface="Calibri" panose="020F0502020204030204" pitchFamily="34" charset="0"/>
              <a:buChar char="→"/>
            </a:pPr>
            <a:r>
              <a:rPr lang="en-US" dirty="0"/>
              <a:t>Island/Habitat Building</a:t>
            </a:r>
          </a:p>
          <a:p>
            <a:pPr marL="742950" lvl="1" indent="-344488" algn="l">
              <a:lnSpc>
                <a:spcPct val="100000"/>
              </a:lnSpc>
              <a:spcBef>
                <a:spcPts val="0"/>
              </a:spcBef>
              <a:spcAft>
                <a:spcPts val="1000"/>
              </a:spcAft>
              <a:buFont typeface="Calibri" panose="020F0502020204030204" pitchFamily="34" charset="0"/>
              <a:buChar char="-"/>
            </a:pPr>
            <a:r>
              <a:rPr lang="en-US" sz="1800" dirty="0"/>
              <a:t>Contaminant Analyses – </a:t>
            </a:r>
            <a:r>
              <a:rPr lang="en-US" sz="1800" b="1" dirty="0"/>
              <a:t>underway!</a:t>
            </a:r>
          </a:p>
          <a:p>
            <a:pPr marL="742950" lvl="1" indent="-344488" algn="l">
              <a:lnSpc>
                <a:spcPct val="100000"/>
              </a:lnSpc>
              <a:spcBef>
                <a:spcPts val="0"/>
              </a:spcBef>
              <a:spcAft>
                <a:spcPts val="1800"/>
              </a:spcAft>
              <a:buFont typeface="Calibri" panose="020F0502020204030204" pitchFamily="34" charset="0"/>
              <a:buChar char="-"/>
            </a:pPr>
            <a:r>
              <a:rPr lang="en-US" sz="1800" dirty="0"/>
              <a:t>Options for Innovative Reuse?</a:t>
            </a:r>
          </a:p>
          <a:p>
            <a:pPr marL="398462" lvl="1" algn="l">
              <a:lnSpc>
                <a:spcPct val="100000"/>
              </a:lnSpc>
              <a:spcBef>
                <a:spcPts val="0"/>
              </a:spcBef>
              <a:spcAft>
                <a:spcPts val="1800"/>
              </a:spcAft>
            </a:pPr>
            <a:r>
              <a:rPr lang="en-US" sz="1800" b="1" dirty="0">
                <a:solidFill>
                  <a:srgbClr val="FF0000"/>
                </a:solidFill>
              </a:rPr>
              <a:t>**CAC Question </a:t>
            </a:r>
            <a:r>
              <a:rPr lang="en-US" sz="1800" dirty="0"/>
              <a:t>– What are the ecological opportunities?</a:t>
            </a:r>
          </a:p>
          <a:p>
            <a:pPr marL="398463" lvl="1" indent="-354013" algn="l">
              <a:lnSpc>
                <a:spcPct val="100000"/>
              </a:lnSpc>
              <a:spcBef>
                <a:spcPts val="0"/>
              </a:spcBef>
              <a:spcAft>
                <a:spcPts val="600"/>
              </a:spcAft>
              <a:buFont typeface="Arial" panose="020B0604020202020204" pitchFamily="34" charset="0"/>
              <a:buChar char="•"/>
            </a:pPr>
            <a:r>
              <a:rPr lang="en-US" sz="2200" dirty="0"/>
              <a:t>Revenue </a:t>
            </a:r>
          </a:p>
          <a:p>
            <a:pPr marL="742950" lvl="1" indent="-344488" algn="l">
              <a:lnSpc>
                <a:spcPct val="100000"/>
              </a:lnSpc>
              <a:spcBef>
                <a:spcPts val="0"/>
              </a:spcBef>
              <a:spcAft>
                <a:spcPts val="1000"/>
              </a:spcAft>
              <a:buFont typeface="Calibri" panose="020F0502020204030204" pitchFamily="34" charset="0"/>
              <a:buChar char="-"/>
            </a:pPr>
            <a:r>
              <a:rPr lang="en-US" sz="1800" dirty="0"/>
              <a:t>Need Commitment to Buy Reductions</a:t>
            </a:r>
          </a:p>
          <a:p>
            <a:pPr marL="742950" lvl="1" indent="-344488" algn="l">
              <a:lnSpc>
                <a:spcPct val="100000"/>
              </a:lnSpc>
              <a:spcBef>
                <a:spcPts val="0"/>
              </a:spcBef>
              <a:spcAft>
                <a:spcPts val="1000"/>
              </a:spcAft>
              <a:buFont typeface="Calibri" panose="020F0502020204030204" pitchFamily="34" charset="0"/>
              <a:buChar char="-"/>
            </a:pPr>
            <a:r>
              <a:rPr lang="en-US" sz="1800" dirty="0"/>
              <a:t>Tweak WQ Trading &amp; Offset Programs?</a:t>
            </a:r>
          </a:p>
          <a:p>
            <a:pPr marL="398463" lvl="1" indent="-354013" algn="l">
              <a:lnSpc>
                <a:spcPct val="100000"/>
              </a:lnSpc>
              <a:spcBef>
                <a:spcPts val="0"/>
              </a:spcBef>
              <a:spcAft>
                <a:spcPts val="1200"/>
              </a:spcAft>
              <a:buFont typeface="Arial" panose="020B0604020202020204" pitchFamily="34" charset="0"/>
              <a:buChar char="•"/>
            </a:pPr>
            <a:endParaRPr lang="en-US" sz="2200" dirty="0"/>
          </a:p>
          <a:p>
            <a:pPr marL="45720" algn="l">
              <a:spcBef>
                <a:spcPts val="0"/>
              </a:spcBef>
              <a:spcAft>
                <a:spcPts val="1800"/>
              </a:spcAft>
            </a:pPr>
            <a:endParaRPr lang="en-US" sz="2200" dirty="0">
              <a:cs typeface="Calibri" panose="020F0502020204030204"/>
            </a:endParaRPr>
          </a:p>
        </p:txBody>
      </p:sp>
      <p:sp>
        <p:nvSpPr>
          <p:cNvPr id="16" name="Freeform: Shape 15">
            <a:extLst>
              <a:ext uri="{FF2B5EF4-FFF2-40B4-BE49-F238E27FC236}">
                <a16:creationId xmlns:a16="http://schemas.microsoft.com/office/drawing/2014/main" id="{04290599-FBDF-4F04-B206-26D717FB54AF}"/>
              </a:ext>
            </a:extLst>
          </p:cNvPr>
          <p:cNvSpPr/>
          <p:nvPr/>
        </p:nvSpPr>
        <p:spPr>
          <a:xfrm>
            <a:off x="-3048" y="-8879"/>
            <a:ext cx="12192000" cy="1616750"/>
          </a:xfrm>
          <a:custGeom>
            <a:avLst/>
            <a:gdLst>
              <a:gd name="connsiteX0" fmla="*/ 18411 w 12372016"/>
              <a:gd name="connsiteY0" fmla="*/ 1773568 h 2055866"/>
              <a:gd name="connsiteX1" fmla="*/ 632102 w 12372016"/>
              <a:gd name="connsiteY1" fmla="*/ 1847211 h 2055866"/>
              <a:gd name="connsiteX2" fmla="*/ 1399216 w 12372016"/>
              <a:gd name="connsiteY2" fmla="*/ 1902443 h 2055866"/>
              <a:gd name="connsiteX3" fmla="*/ 2718652 w 12372016"/>
              <a:gd name="connsiteY3" fmla="*/ 1976086 h 2055866"/>
              <a:gd name="connsiteX4" fmla="*/ 3676011 w 12372016"/>
              <a:gd name="connsiteY4" fmla="*/ 2019044 h 2055866"/>
              <a:gd name="connsiteX5" fmla="*/ 4234470 w 12372016"/>
              <a:gd name="connsiteY5" fmla="*/ 2037455 h 2055866"/>
              <a:gd name="connsiteX6" fmla="*/ 5155006 w 12372016"/>
              <a:gd name="connsiteY6" fmla="*/ 2055866 h 2055866"/>
              <a:gd name="connsiteX7" fmla="*/ 6210555 w 12372016"/>
              <a:gd name="connsiteY7" fmla="*/ 2055866 h 2055866"/>
              <a:gd name="connsiteX8" fmla="*/ 7002217 w 12372016"/>
              <a:gd name="connsiteY8" fmla="*/ 2055866 h 2055866"/>
              <a:gd name="connsiteX9" fmla="*/ 7523855 w 12372016"/>
              <a:gd name="connsiteY9" fmla="*/ 2043592 h 2055866"/>
              <a:gd name="connsiteX10" fmla="*/ 8499624 w 12372016"/>
              <a:gd name="connsiteY10" fmla="*/ 2019044 h 2055866"/>
              <a:gd name="connsiteX11" fmla="*/ 9248327 w 12372016"/>
              <a:gd name="connsiteY11" fmla="*/ 1994497 h 2055866"/>
              <a:gd name="connsiteX12" fmla="*/ 9960209 w 12372016"/>
              <a:gd name="connsiteY12" fmla="*/ 1957675 h 2055866"/>
              <a:gd name="connsiteX13" fmla="*/ 10807103 w 12372016"/>
              <a:gd name="connsiteY13" fmla="*/ 1896306 h 2055866"/>
              <a:gd name="connsiteX14" fmla="*/ 12372016 w 12372016"/>
              <a:gd name="connsiteY14" fmla="*/ 1773568 h 2055866"/>
              <a:gd name="connsiteX15" fmla="*/ 12372016 w 12372016"/>
              <a:gd name="connsiteY15" fmla="*/ 0 h 2055866"/>
              <a:gd name="connsiteX16" fmla="*/ 0 w 12372016"/>
              <a:gd name="connsiteY16" fmla="*/ 0 h 2055866"/>
              <a:gd name="connsiteX17" fmla="*/ 0 w 12372016"/>
              <a:gd name="connsiteY17" fmla="*/ 1773568 h 2055866"/>
              <a:gd name="connsiteX18" fmla="*/ 18411 w 12372016"/>
              <a:gd name="connsiteY18" fmla="*/ 1773568 h 205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72016" h="2055866">
                <a:moveTo>
                  <a:pt x="18411" y="1773568"/>
                </a:moveTo>
                <a:lnTo>
                  <a:pt x="632102" y="1847211"/>
                </a:lnTo>
                <a:lnTo>
                  <a:pt x="1399216" y="1902443"/>
                </a:lnTo>
                <a:lnTo>
                  <a:pt x="2718652" y="1976086"/>
                </a:lnTo>
                <a:lnTo>
                  <a:pt x="3676011" y="2019044"/>
                </a:lnTo>
                <a:lnTo>
                  <a:pt x="4234470" y="2037455"/>
                </a:lnTo>
                <a:lnTo>
                  <a:pt x="5155006" y="2055866"/>
                </a:lnTo>
                <a:lnTo>
                  <a:pt x="6210555" y="2055866"/>
                </a:lnTo>
                <a:lnTo>
                  <a:pt x="7002217" y="2055866"/>
                </a:lnTo>
                <a:lnTo>
                  <a:pt x="7523855" y="2043592"/>
                </a:lnTo>
                <a:lnTo>
                  <a:pt x="8499624" y="2019044"/>
                </a:lnTo>
                <a:lnTo>
                  <a:pt x="9248327" y="1994497"/>
                </a:lnTo>
                <a:lnTo>
                  <a:pt x="9960209" y="1957675"/>
                </a:lnTo>
                <a:lnTo>
                  <a:pt x="10807103" y="1896306"/>
                </a:lnTo>
                <a:lnTo>
                  <a:pt x="12372016" y="1773568"/>
                </a:lnTo>
                <a:lnTo>
                  <a:pt x="12372016" y="0"/>
                </a:lnTo>
                <a:lnTo>
                  <a:pt x="0" y="0"/>
                </a:lnTo>
                <a:lnTo>
                  <a:pt x="0" y="1773568"/>
                </a:lnTo>
                <a:lnTo>
                  <a:pt x="18411" y="1773568"/>
                </a:lnTo>
                <a:close/>
              </a:path>
            </a:pathLst>
          </a:custGeom>
          <a:solidFill>
            <a:schemeClr val="bg1"/>
          </a:solidFill>
          <a:ln>
            <a:noFill/>
          </a:ln>
          <a:effectLst>
            <a:glow rad="1016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98B932C-CA43-4C97-A757-BEED90AE6C6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711647" y="5931137"/>
            <a:ext cx="1288435" cy="763984"/>
          </a:xfrm>
          <a:prstGeom prst="rect">
            <a:avLst/>
          </a:prstGeom>
        </p:spPr>
      </p:pic>
      <p:sp>
        <p:nvSpPr>
          <p:cNvPr id="21" name="Title 1">
            <a:extLst>
              <a:ext uri="{FF2B5EF4-FFF2-40B4-BE49-F238E27FC236}">
                <a16:creationId xmlns:a16="http://schemas.microsoft.com/office/drawing/2014/main" id="{ED9DD5DE-D12C-4FAC-A056-1440EC20138E}"/>
              </a:ext>
            </a:extLst>
          </p:cNvPr>
          <p:cNvSpPr txBox="1">
            <a:spLocks/>
          </p:cNvSpPr>
          <p:nvPr/>
        </p:nvSpPr>
        <p:spPr>
          <a:xfrm>
            <a:off x="556353" y="162879"/>
            <a:ext cx="11443731" cy="12732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400" dirty="0"/>
              <a:t>Challenges</a:t>
            </a:r>
          </a:p>
        </p:txBody>
      </p:sp>
      <p:sp>
        <p:nvSpPr>
          <p:cNvPr id="22" name="Rectangle 21">
            <a:extLst>
              <a:ext uri="{FF2B5EF4-FFF2-40B4-BE49-F238E27FC236}">
                <a16:creationId xmlns:a16="http://schemas.microsoft.com/office/drawing/2014/main" id="{99419A04-7948-472C-832B-5BC92681BFFE}"/>
              </a:ext>
            </a:extLst>
          </p:cNvPr>
          <p:cNvSpPr/>
          <p:nvPr/>
        </p:nvSpPr>
        <p:spPr>
          <a:xfrm>
            <a:off x="344804" y="448306"/>
            <a:ext cx="124968" cy="702378"/>
          </a:xfrm>
          <a:prstGeom prst="rect">
            <a:avLst/>
          </a:prstGeom>
          <a:solidFill>
            <a:srgbClr val="0C718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4536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76B691-DBAE-4CAE-88F7-271ED7F5154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779077" y="601812"/>
            <a:ext cx="8456476" cy="6342357"/>
          </a:xfrm>
          <a:prstGeom prst="rect">
            <a:avLst/>
          </a:prstGeom>
          <a:gradFill>
            <a:gsLst>
              <a:gs pos="14000">
                <a:schemeClr val="bg1">
                  <a:lumMod val="65000"/>
                </a:schemeClr>
              </a:gs>
              <a:gs pos="100000">
                <a:schemeClr val="bg1"/>
              </a:gs>
            </a:gsLst>
            <a:lin ang="10800000" scaled="1"/>
          </a:gradFill>
        </p:spPr>
      </p:pic>
      <p:sp>
        <p:nvSpPr>
          <p:cNvPr id="8" name="Freeform: Shape 7">
            <a:extLst>
              <a:ext uri="{FF2B5EF4-FFF2-40B4-BE49-F238E27FC236}">
                <a16:creationId xmlns:a16="http://schemas.microsoft.com/office/drawing/2014/main" id="{FDD3190B-F0F6-47DF-B8D3-E7E65427B047}"/>
              </a:ext>
            </a:extLst>
          </p:cNvPr>
          <p:cNvSpPr/>
          <p:nvPr/>
        </p:nvSpPr>
        <p:spPr>
          <a:xfrm>
            <a:off x="-6096" y="520082"/>
            <a:ext cx="12195048" cy="6342357"/>
          </a:xfrm>
          <a:custGeom>
            <a:avLst/>
            <a:gdLst>
              <a:gd name="connsiteX0" fmla="*/ 36821 w 12329058"/>
              <a:gd name="connsiteY0" fmla="*/ 0 h 5320703"/>
              <a:gd name="connsiteX1" fmla="*/ 564596 w 12329058"/>
              <a:gd name="connsiteY1" fmla="*/ 67506 h 5320703"/>
              <a:gd name="connsiteX2" fmla="*/ 1141466 w 12329058"/>
              <a:gd name="connsiteY2" fmla="*/ 110464 h 5320703"/>
              <a:gd name="connsiteX3" fmla="*/ 1791978 w 12329058"/>
              <a:gd name="connsiteY3" fmla="*/ 153423 h 5320703"/>
              <a:gd name="connsiteX4" fmla="*/ 2460902 w 12329058"/>
              <a:gd name="connsiteY4" fmla="*/ 190244 h 5320703"/>
              <a:gd name="connsiteX5" fmla="*/ 3093004 w 12329058"/>
              <a:gd name="connsiteY5" fmla="*/ 214792 h 5320703"/>
              <a:gd name="connsiteX6" fmla="*/ 3737380 w 12329058"/>
              <a:gd name="connsiteY6" fmla="*/ 239340 h 5320703"/>
              <a:gd name="connsiteX7" fmla="*/ 4835887 w 12329058"/>
              <a:gd name="connsiteY7" fmla="*/ 270024 h 5320703"/>
              <a:gd name="connsiteX8" fmla="*/ 5639823 w 12329058"/>
              <a:gd name="connsiteY8" fmla="*/ 276161 h 5320703"/>
              <a:gd name="connsiteX9" fmla="*/ 6462169 w 12329058"/>
              <a:gd name="connsiteY9" fmla="*/ 282298 h 5320703"/>
              <a:gd name="connsiteX10" fmla="*/ 7167914 w 12329058"/>
              <a:gd name="connsiteY10" fmla="*/ 270024 h 5320703"/>
              <a:gd name="connsiteX11" fmla="*/ 7996397 w 12329058"/>
              <a:gd name="connsiteY11" fmla="*/ 257750 h 5320703"/>
              <a:gd name="connsiteX12" fmla="*/ 8892387 w 12329058"/>
              <a:gd name="connsiteY12" fmla="*/ 227066 h 5320703"/>
              <a:gd name="connsiteX13" fmla="*/ 9634953 w 12329058"/>
              <a:gd name="connsiteY13" fmla="*/ 190244 h 5320703"/>
              <a:gd name="connsiteX14" fmla="*/ 10598448 w 12329058"/>
              <a:gd name="connsiteY14" fmla="*/ 135012 h 5320703"/>
              <a:gd name="connsiteX15" fmla="*/ 11396247 w 12329058"/>
              <a:gd name="connsiteY15" fmla="*/ 79780 h 5320703"/>
              <a:gd name="connsiteX16" fmla="*/ 11917885 w 12329058"/>
              <a:gd name="connsiteY16" fmla="*/ 36821 h 5320703"/>
              <a:gd name="connsiteX17" fmla="*/ 12329058 w 12329058"/>
              <a:gd name="connsiteY17" fmla="*/ 0 h 5320703"/>
              <a:gd name="connsiteX18" fmla="*/ 12329058 w 12329058"/>
              <a:gd name="connsiteY18" fmla="*/ 5320703 h 5320703"/>
              <a:gd name="connsiteX19" fmla="*/ 0 w 12329058"/>
              <a:gd name="connsiteY19" fmla="*/ 5320703 h 5320703"/>
              <a:gd name="connsiteX20" fmla="*/ 36821 w 12329058"/>
              <a:gd name="connsiteY20" fmla="*/ 0 h 532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329058" h="5320703">
                <a:moveTo>
                  <a:pt x="36821" y="0"/>
                </a:moveTo>
                <a:lnTo>
                  <a:pt x="564596" y="67506"/>
                </a:lnTo>
                <a:lnTo>
                  <a:pt x="1141466" y="110464"/>
                </a:lnTo>
                <a:lnTo>
                  <a:pt x="1791978" y="153423"/>
                </a:lnTo>
                <a:lnTo>
                  <a:pt x="2460902" y="190244"/>
                </a:lnTo>
                <a:lnTo>
                  <a:pt x="3093004" y="214792"/>
                </a:lnTo>
                <a:lnTo>
                  <a:pt x="3737380" y="239340"/>
                </a:lnTo>
                <a:lnTo>
                  <a:pt x="4835887" y="270024"/>
                </a:lnTo>
                <a:lnTo>
                  <a:pt x="5639823" y="276161"/>
                </a:lnTo>
                <a:lnTo>
                  <a:pt x="6462169" y="282298"/>
                </a:lnTo>
                <a:lnTo>
                  <a:pt x="7167914" y="270024"/>
                </a:lnTo>
                <a:lnTo>
                  <a:pt x="7996397" y="257750"/>
                </a:lnTo>
                <a:lnTo>
                  <a:pt x="8892387" y="227066"/>
                </a:lnTo>
                <a:lnTo>
                  <a:pt x="9634953" y="190244"/>
                </a:lnTo>
                <a:lnTo>
                  <a:pt x="10598448" y="135012"/>
                </a:lnTo>
                <a:lnTo>
                  <a:pt x="11396247" y="79780"/>
                </a:lnTo>
                <a:lnTo>
                  <a:pt x="11917885" y="36821"/>
                </a:lnTo>
                <a:lnTo>
                  <a:pt x="12329058" y="0"/>
                </a:lnTo>
                <a:lnTo>
                  <a:pt x="12329058" y="5320703"/>
                </a:lnTo>
                <a:lnTo>
                  <a:pt x="0" y="5320703"/>
                </a:lnTo>
                <a:lnTo>
                  <a:pt x="36821" y="0"/>
                </a:lnTo>
                <a:close/>
              </a:path>
            </a:pathLst>
          </a:custGeom>
          <a:gradFill flip="none" rotWithShape="1">
            <a:gsLst>
              <a:gs pos="81000">
                <a:schemeClr val="accent1">
                  <a:alpha val="0"/>
                  <a:lumMod val="0"/>
                  <a:lumOff val="100000"/>
                </a:schemeClr>
              </a:gs>
              <a:gs pos="3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DDFBC6DE-972B-48EB-A3A2-A3D99D32C9ED}"/>
              </a:ext>
            </a:extLst>
          </p:cNvPr>
          <p:cNvSpPr txBox="1">
            <a:spLocks/>
          </p:cNvSpPr>
          <p:nvPr/>
        </p:nvSpPr>
        <p:spPr>
          <a:xfrm>
            <a:off x="384069" y="1893297"/>
            <a:ext cx="10515600" cy="480182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4450" algn="l">
              <a:lnSpc>
                <a:spcPct val="100000"/>
              </a:lnSpc>
              <a:spcBef>
                <a:spcPts val="0"/>
              </a:spcBef>
              <a:spcAft>
                <a:spcPts val="600"/>
              </a:spcAft>
            </a:pPr>
            <a:r>
              <a:rPr lang="en-US" sz="2200" dirty="0"/>
              <a:t>	</a:t>
            </a:r>
            <a:r>
              <a:rPr lang="en-US" sz="2200" strike="sngStrike" dirty="0"/>
              <a:t>Expert Panel </a:t>
            </a:r>
          </a:p>
          <a:p>
            <a:pPr marL="44450" algn="l">
              <a:lnSpc>
                <a:spcPct val="100000"/>
              </a:lnSpc>
              <a:spcBef>
                <a:spcPts val="0"/>
              </a:spcBef>
              <a:spcAft>
                <a:spcPts val="600"/>
              </a:spcAft>
            </a:pPr>
            <a:endParaRPr lang="en-US" sz="2200" dirty="0"/>
          </a:p>
          <a:p>
            <a:pPr marL="44450" algn="l">
              <a:lnSpc>
                <a:spcPct val="100000"/>
              </a:lnSpc>
              <a:spcBef>
                <a:spcPts val="0"/>
              </a:spcBef>
              <a:spcAft>
                <a:spcPts val="600"/>
              </a:spcAft>
            </a:pPr>
            <a:endParaRPr lang="en-US" sz="2200" dirty="0"/>
          </a:p>
          <a:p>
            <a:pPr marL="44450" algn="l">
              <a:lnSpc>
                <a:spcPct val="100000"/>
              </a:lnSpc>
              <a:spcBef>
                <a:spcPts val="0"/>
              </a:spcBef>
              <a:spcAft>
                <a:spcPts val="600"/>
              </a:spcAft>
            </a:pPr>
            <a:endParaRPr lang="en-US" sz="2200" dirty="0"/>
          </a:p>
          <a:p>
            <a:pPr marL="44450" algn="l">
              <a:lnSpc>
                <a:spcPct val="100000"/>
              </a:lnSpc>
              <a:spcBef>
                <a:spcPts val="0"/>
              </a:spcBef>
              <a:spcAft>
                <a:spcPts val="600"/>
              </a:spcAft>
            </a:pPr>
            <a:r>
              <a:rPr lang="en-US" sz="2200" dirty="0"/>
              <a:t> Additional Modelling Work</a:t>
            </a:r>
          </a:p>
          <a:p>
            <a:pPr marL="44450" algn="l">
              <a:lnSpc>
                <a:spcPct val="100000"/>
              </a:lnSpc>
              <a:spcBef>
                <a:spcPts val="0"/>
              </a:spcBef>
              <a:spcAft>
                <a:spcPts val="600"/>
              </a:spcAft>
            </a:pPr>
            <a:endParaRPr lang="en-US" sz="2200" dirty="0"/>
          </a:p>
          <a:p>
            <a:pPr marL="44450" algn="l">
              <a:lnSpc>
                <a:spcPct val="100000"/>
              </a:lnSpc>
              <a:spcBef>
                <a:spcPts val="0"/>
              </a:spcBef>
              <a:spcAft>
                <a:spcPts val="600"/>
              </a:spcAft>
            </a:pPr>
            <a:r>
              <a:rPr lang="en-US" sz="2200" dirty="0"/>
              <a:t>   Funding Being Pursued</a:t>
            </a:r>
          </a:p>
          <a:p>
            <a:pPr marL="44450" algn="l">
              <a:lnSpc>
                <a:spcPct val="100000"/>
              </a:lnSpc>
              <a:spcBef>
                <a:spcPts val="0"/>
              </a:spcBef>
              <a:spcAft>
                <a:spcPts val="600"/>
              </a:spcAft>
            </a:pPr>
            <a:endParaRPr lang="en-US" sz="2200" dirty="0"/>
          </a:p>
          <a:p>
            <a:pPr marL="44450" algn="l">
              <a:lnSpc>
                <a:spcPct val="100000"/>
              </a:lnSpc>
              <a:spcBef>
                <a:spcPts val="0"/>
              </a:spcBef>
              <a:spcAft>
                <a:spcPts val="600"/>
              </a:spcAft>
            </a:pPr>
            <a:endParaRPr lang="en-US" sz="2200" dirty="0"/>
          </a:p>
          <a:p>
            <a:pPr marL="398463" lvl="1" indent="-354013" algn="l">
              <a:lnSpc>
                <a:spcPct val="100000"/>
              </a:lnSpc>
              <a:spcBef>
                <a:spcPts val="0"/>
              </a:spcBef>
              <a:spcAft>
                <a:spcPts val="1200"/>
              </a:spcAft>
              <a:buFont typeface="Arial" panose="020B0604020202020204" pitchFamily="34" charset="0"/>
              <a:buChar char="•"/>
            </a:pPr>
            <a:endParaRPr lang="en-US" sz="2200" dirty="0"/>
          </a:p>
          <a:p>
            <a:pPr marL="45720" algn="l">
              <a:spcBef>
                <a:spcPts val="0"/>
              </a:spcBef>
              <a:spcAft>
                <a:spcPts val="1800"/>
              </a:spcAft>
            </a:pPr>
            <a:endParaRPr lang="en-US" sz="2200" dirty="0">
              <a:cs typeface="Calibri" panose="020F0502020204030204"/>
            </a:endParaRPr>
          </a:p>
        </p:txBody>
      </p:sp>
      <p:sp>
        <p:nvSpPr>
          <p:cNvPr id="16" name="Freeform: Shape 15">
            <a:extLst>
              <a:ext uri="{FF2B5EF4-FFF2-40B4-BE49-F238E27FC236}">
                <a16:creationId xmlns:a16="http://schemas.microsoft.com/office/drawing/2014/main" id="{04290599-FBDF-4F04-B206-26D717FB54AF}"/>
              </a:ext>
            </a:extLst>
          </p:cNvPr>
          <p:cNvSpPr/>
          <p:nvPr/>
        </p:nvSpPr>
        <p:spPr>
          <a:xfrm>
            <a:off x="-3048" y="-8879"/>
            <a:ext cx="12192000" cy="1616750"/>
          </a:xfrm>
          <a:custGeom>
            <a:avLst/>
            <a:gdLst>
              <a:gd name="connsiteX0" fmla="*/ 18411 w 12372016"/>
              <a:gd name="connsiteY0" fmla="*/ 1773568 h 2055866"/>
              <a:gd name="connsiteX1" fmla="*/ 632102 w 12372016"/>
              <a:gd name="connsiteY1" fmla="*/ 1847211 h 2055866"/>
              <a:gd name="connsiteX2" fmla="*/ 1399216 w 12372016"/>
              <a:gd name="connsiteY2" fmla="*/ 1902443 h 2055866"/>
              <a:gd name="connsiteX3" fmla="*/ 2718652 w 12372016"/>
              <a:gd name="connsiteY3" fmla="*/ 1976086 h 2055866"/>
              <a:gd name="connsiteX4" fmla="*/ 3676011 w 12372016"/>
              <a:gd name="connsiteY4" fmla="*/ 2019044 h 2055866"/>
              <a:gd name="connsiteX5" fmla="*/ 4234470 w 12372016"/>
              <a:gd name="connsiteY5" fmla="*/ 2037455 h 2055866"/>
              <a:gd name="connsiteX6" fmla="*/ 5155006 w 12372016"/>
              <a:gd name="connsiteY6" fmla="*/ 2055866 h 2055866"/>
              <a:gd name="connsiteX7" fmla="*/ 6210555 w 12372016"/>
              <a:gd name="connsiteY7" fmla="*/ 2055866 h 2055866"/>
              <a:gd name="connsiteX8" fmla="*/ 7002217 w 12372016"/>
              <a:gd name="connsiteY8" fmla="*/ 2055866 h 2055866"/>
              <a:gd name="connsiteX9" fmla="*/ 7523855 w 12372016"/>
              <a:gd name="connsiteY9" fmla="*/ 2043592 h 2055866"/>
              <a:gd name="connsiteX10" fmla="*/ 8499624 w 12372016"/>
              <a:gd name="connsiteY10" fmla="*/ 2019044 h 2055866"/>
              <a:gd name="connsiteX11" fmla="*/ 9248327 w 12372016"/>
              <a:gd name="connsiteY11" fmla="*/ 1994497 h 2055866"/>
              <a:gd name="connsiteX12" fmla="*/ 9960209 w 12372016"/>
              <a:gd name="connsiteY12" fmla="*/ 1957675 h 2055866"/>
              <a:gd name="connsiteX13" fmla="*/ 10807103 w 12372016"/>
              <a:gd name="connsiteY13" fmla="*/ 1896306 h 2055866"/>
              <a:gd name="connsiteX14" fmla="*/ 12372016 w 12372016"/>
              <a:gd name="connsiteY14" fmla="*/ 1773568 h 2055866"/>
              <a:gd name="connsiteX15" fmla="*/ 12372016 w 12372016"/>
              <a:gd name="connsiteY15" fmla="*/ 0 h 2055866"/>
              <a:gd name="connsiteX16" fmla="*/ 0 w 12372016"/>
              <a:gd name="connsiteY16" fmla="*/ 0 h 2055866"/>
              <a:gd name="connsiteX17" fmla="*/ 0 w 12372016"/>
              <a:gd name="connsiteY17" fmla="*/ 1773568 h 2055866"/>
              <a:gd name="connsiteX18" fmla="*/ 18411 w 12372016"/>
              <a:gd name="connsiteY18" fmla="*/ 1773568 h 205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72016" h="2055866">
                <a:moveTo>
                  <a:pt x="18411" y="1773568"/>
                </a:moveTo>
                <a:lnTo>
                  <a:pt x="632102" y="1847211"/>
                </a:lnTo>
                <a:lnTo>
                  <a:pt x="1399216" y="1902443"/>
                </a:lnTo>
                <a:lnTo>
                  <a:pt x="2718652" y="1976086"/>
                </a:lnTo>
                <a:lnTo>
                  <a:pt x="3676011" y="2019044"/>
                </a:lnTo>
                <a:lnTo>
                  <a:pt x="4234470" y="2037455"/>
                </a:lnTo>
                <a:lnTo>
                  <a:pt x="5155006" y="2055866"/>
                </a:lnTo>
                <a:lnTo>
                  <a:pt x="6210555" y="2055866"/>
                </a:lnTo>
                <a:lnTo>
                  <a:pt x="7002217" y="2055866"/>
                </a:lnTo>
                <a:lnTo>
                  <a:pt x="7523855" y="2043592"/>
                </a:lnTo>
                <a:lnTo>
                  <a:pt x="8499624" y="2019044"/>
                </a:lnTo>
                <a:lnTo>
                  <a:pt x="9248327" y="1994497"/>
                </a:lnTo>
                <a:lnTo>
                  <a:pt x="9960209" y="1957675"/>
                </a:lnTo>
                <a:lnTo>
                  <a:pt x="10807103" y="1896306"/>
                </a:lnTo>
                <a:lnTo>
                  <a:pt x="12372016" y="1773568"/>
                </a:lnTo>
                <a:lnTo>
                  <a:pt x="12372016" y="0"/>
                </a:lnTo>
                <a:lnTo>
                  <a:pt x="0" y="0"/>
                </a:lnTo>
                <a:lnTo>
                  <a:pt x="0" y="1773568"/>
                </a:lnTo>
                <a:lnTo>
                  <a:pt x="18411" y="1773568"/>
                </a:lnTo>
                <a:close/>
              </a:path>
            </a:pathLst>
          </a:custGeom>
          <a:solidFill>
            <a:schemeClr val="bg1"/>
          </a:solidFill>
          <a:ln>
            <a:noFill/>
          </a:ln>
          <a:effectLst>
            <a:glow rad="1016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98B932C-CA43-4C97-A757-BEED90AE6C6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711647" y="5931137"/>
            <a:ext cx="1288435" cy="763984"/>
          </a:xfrm>
          <a:prstGeom prst="rect">
            <a:avLst/>
          </a:prstGeom>
        </p:spPr>
      </p:pic>
      <p:sp>
        <p:nvSpPr>
          <p:cNvPr id="21" name="Title 1">
            <a:extLst>
              <a:ext uri="{FF2B5EF4-FFF2-40B4-BE49-F238E27FC236}">
                <a16:creationId xmlns:a16="http://schemas.microsoft.com/office/drawing/2014/main" id="{ED9DD5DE-D12C-4FAC-A056-1440EC20138E}"/>
              </a:ext>
            </a:extLst>
          </p:cNvPr>
          <p:cNvSpPr txBox="1">
            <a:spLocks/>
          </p:cNvSpPr>
          <p:nvPr/>
        </p:nvSpPr>
        <p:spPr>
          <a:xfrm>
            <a:off x="556353" y="162879"/>
            <a:ext cx="11443731" cy="12732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400" dirty="0"/>
              <a:t>Credit Quantification</a:t>
            </a:r>
          </a:p>
        </p:txBody>
      </p:sp>
      <p:sp>
        <p:nvSpPr>
          <p:cNvPr id="22" name="Rectangle 21">
            <a:extLst>
              <a:ext uri="{FF2B5EF4-FFF2-40B4-BE49-F238E27FC236}">
                <a16:creationId xmlns:a16="http://schemas.microsoft.com/office/drawing/2014/main" id="{99419A04-7948-472C-832B-5BC92681BFFE}"/>
              </a:ext>
            </a:extLst>
          </p:cNvPr>
          <p:cNvSpPr/>
          <p:nvPr/>
        </p:nvSpPr>
        <p:spPr>
          <a:xfrm>
            <a:off x="344804" y="448306"/>
            <a:ext cx="124968" cy="702378"/>
          </a:xfrm>
          <a:prstGeom prst="rect">
            <a:avLst/>
          </a:prstGeom>
          <a:solidFill>
            <a:srgbClr val="0C718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Down 1">
            <a:extLst>
              <a:ext uri="{FF2B5EF4-FFF2-40B4-BE49-F238E27FC236}">
                <a16:creationId xmlns:a16="http://schemas.microsoft.com/office/drawing/2014/main" id="{4DBD732D-ED1F-43EE-9377-0195BE35576C}"/>
              </a:ext>
            </a:extLst>
          </p:cNvPr>
          <p:cNvSpPr/>
          <p:nvPr/>
        </p:nvSpPr>
        <p:spPr>
          <a:xfrm>
            <a:off x="1933936" y="2588895"/>
            <a:ext cx="295275" cy="695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3880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76B691-DBAE-4CAE-88F7-271ED7F5154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779077" y="601812"/>
            <a:ext cx="8456476" cy="6342357"/>
          </a:xfrm>
          <a:prstGeom prst="rect">
            <a:avLst/>
          </a:prstGeom>
          <a:gradFill>
            <a:gsLst>
              <a:gs pos="14000">
                <a:schemeClr val="bg1">
                  <a:lumMod val="65000"/>
                </a:schemeClr>
              </a:gs>
              <a:gs pos="100000">
                <a:schemeClr val="bg1"/>
              </a:gs>
            </a:gsLst>
            <a:lin ang="10800000" scaled="1"/>
          </a:gradFill>
        </p:spPr>
      </p:pic>
      <p:sp>
        <p:nvSpPr>
          <p:cNvPr id="8" name="Freeform: Shape 7">
            <a:extLst>
              <a:ext uri="{FF2B5EF4-FFF2-40B4-BE49-F238E27FC236}">
                <a16:creationId xmlns:a16="http://schemas.microsoft.com/office/drawing/2014/main" id="{FDD3190B-F0F6-47DF-B8D3-E7E65427B047}"/>
              </a:ext>
            </a:extLst>
          </p:cNvPr>
          <p:cNvSpPr/>
          <p:nvPr/>
        </p:nvSpPr>
        <p:spPr>
          <a:xfrm>
            <a:off x="-6096" y="520082"/>
            <a:ext cx="12195048" cy="6342357"/>
          </a:xfrm>
          <a:custGeom>
            <a:avLst/>
            <a:gdLst>
              <a:gd name="connsiteX0" fmla="*/ 36821 w 12329058"/>
              <a:gd name="connsiteY0" fmla="*/ 0 h 5320703"/>
              <a:gd name="connsiteX1" fmla="*/ 564596 w 12329058"/>
              <a:gd name="connsiteY1" fmla="*/ 67506 h 5320703"/>
              <a:gd name="connsiteX2" fmla="*/ 1141466 w 12329058"/>
              <a:gd name="connsiteY2" fmla="*/ 110464 h 5320703"/>
              <a:gd name="connsiteX3" fmla="*/ 1791978 w 12329058"/>
              <a:gd name="connsiteY3" fmla="*/ 153423 h 5320703"/>
              <a:gd name="connsiteX4" fmla="*/ 2460902 w 12329058"/>
              <a:gd name="connsiteY4" fmla="*/ 190244 h 5320703"/>
              <a:gd name="connsiteX5" fmla="*/ 3093004 w 12329058"/>
              <a:gd name="connsiteY5" fmla="*/ 214792 h 5320703"/>
              <a:gd name="connsiteX6" fmla="*/ 3737380 w 12329058"/>
              <a:gd name="connsiteY6" fmla="*/ 239340 h 5320703"/>
              <a:gd name="connsiteX7" fmla="*/ 4835887 w 12329058"/>
              <a:gd name="connsiteY7" fmla="*/ 270024 h 5320703"/>
              <a:gd name="connsiteX8" fmla="*/ 5639823 w 12329058"/>
              <a:gd name="connsiteY8" fmla="*/ 276161 h 5320703"/>
              <a:gd name="connsiteX9" fmla="*/ 6462169 w 12329058"/>
              <a:gd name="connsiteY9" fmla="*/ 282298 h 5320703"/>
              <a:gd name="connsiteX10" fmla="*/ 7167914 w 12329058"/>
              <a:gd name="connsiteY10" fmla="*/ 270024 h 5320703"/>
              <a:gd name="connsiteX11" fmla="*/ 7996397 w 12329058"/>
              <a:gd name="connsiteY11" fmla="*/ 257750 h 5320703"/>
              <a:gd name="connsiteX12" fmla="*/ 8892387 w 12329058"/>
              <a:gd name="connsiteY12" fmla="*/ 227066 h 5320703"/>
              <a:gd name="connsiteX13" fmla="*/ 9634953 w 12329058"/>
              <a:gd name="connsiteY13" fmla="*/ 190244 h 5320703"/>
              <a:gd name="connsiteX14" fmla="*/ 10598448 w 12329058"/>
              <a:gd name="connsiteY14" fmla="*/ 135012 h 5320703"/>
              <a:gd name="connsiteX15" fmla="*/ 11396247 w 12329058"/>
              <a:gd name="connsiteY15" fmla="*/ 79780 h 5320703"/>
              <a:gd name="connsiteX16" fmla="*/ 11917885 w 12329058"/>
              <a:gd name="connsiteY16" fmla="*/ 36821 h 5320703"/>
              <a:gd name="connsiteX17" fmla="*/ 12329058 w 12329058"/>
              <a:gd name="connsiteY17" fmla="*/ 0 h 5320703"/>
              <a:gd name="connsiteX18" fmla="*/ 12329058 w 12329058"/>
              <a:gd name="connsiteY18" fmla="*/ 5320703 h 5320703"/>
              <a:gd name="connsiteX19" fmla="*/ 0 w 12329058"/>
              <a:gd name="connsiteY19" fmla="*/ 5320703 h 5320703"/>
              <a:gd name="connsiteX20" fmla="*/ 36821 w 12329058"/>
              <a:gd name="connsiteY20" fmla="*/ 0 h 532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329058" h="5320703">
                <a:moveTo>
                  <a:pt x="36821" y="0"/>
                </a:moveTo>
                <a:lnTo>
                  <a:pt x="564596" y="67506"/>
                </a:lnTo>
                <a:lnTo>
                  <a:pt x="1141466" y="110464"/>
                </a:lnTo>
                <a:lnTo>
                  <a:pt x="1791978" y="153423"/>
                </a:lnTo>
                <a:lnTo>
                  <a:pt x="2460902" y="190244"/>
                </a:lnTo>
                <a:lnTo>
                  <a:pt x="3093004" y="214792"/>
                </a:lnTo>
                <a:lnTo>
                  <a:pt x="3737380" y="239340"/>
                </a:lnTo>
                <a:lnTo>
                  <a:pt x="4835887" y="270024"/>
                </a:lnTo>
                <a:lnTo>
                  <a:pt x="5639823" y="276161"/>
                </a:lnTo>
                <a:lnTo>
                  <a:pt x="6462169" y="282298"/>
                </a:lnTo>
                <a:lnTo>
                  <a:pt x="7167914" y="270024"/>
                </a:lnTo>
                <a:lnTo>
                  <a:pt x="7996397" y="257750"/>
                </a:lnTo>
                <a:lnTo>
                  <a:pt x="8892387" y="227066"/>
                </a:lnTo>
                <a:lnTo>
                  <a:pt x="9634953" y="190244"/>
                </a:lnTo>
                <a:lnTo>
                  <a:pt x="10598448" y="135012"/>
                </a:lnTo>
                <a:lnTo>
                  <a:pt x="11396247" y="79780"/>
                </a:lnTo>
                <a:lnTo>
                  <a:pt x="11917885" y="36821"/>
                </a:lnTo>
                <a:lnTo>
                  <a:pt x="12329058" y="0"/>
                </a:lnTo>
                <a:lnTo>
                  <a:pt x="12329058" y="5320703"/>
                </a:lnTo>
                <a:lnTo>
                  <a:pt x="0" y="5320703"/>
                </a:lnTo>
                <a:lnTo>
                  <a:pt x="36821" y="0"/>
                </a:lnTo>
                <a:close/>
              </a:path>
            </a:pathLst>
          </a:custGeom>
          <a:gradFill flip="none" rotWithShape="1">
            <a:gsLst>
              <a:gs pos="81000">
                <a:schemeClr val="accent1">
                  <a:alpha val="0"/>
                  <a:lumMod val="0"/>
                  <a:lumOff val="100000"/>
                </a:schemeClr>
              </a:gs>
              <a:gs pos="3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4290599-FBDF-4F04-B206-26D717FB54AF}"/>
              </a:ext>
            </a:extLst>
          </p:cNvPr>
          <p:cNvSpPr/>
          <p:nvPr/>
        </p:nvSpPr>
        <p:spPr>
          <a:xfrm>
            <a:off x="-3048" y="-8879"/>
            <a:ext cx="12192000" cy="1616750"/>
          </a:xfrm>
          <a:custGeom>
            <a:avLst/>
            <a:gdLst>
              <a:gd name="connsiteX0" fmla="*/ 18411 w 12372016"/>
              <a:gd name="connsiteY0" fmla="*/ 1773568 h 2055866"/>
              <a:gd name="connsiteX1" fmla="*/ 632102 w 12372016"/>
              <a:gd name="connsiteY1" fmla="*/ 1847211 h 2055866"/>
              <a:gd name="connsiteX2" fmla="*/ 1399216 w 12372016"/>
              <a:gd name="connsiteY2" fmla="*/ 1902443 h 2055866"/>
              <a:gd name="connsiteX3" fmla="*/ 2718652 w 12372016"/>
              <a:gd name="connsiteY3" fmla="*/ 1976086 h 2055866"/>
              <a:gd name="connsiteX4" fmla="*/ 3676011 w 12372016"/>
              <a:gd name="connsiteY4" fmla="*/ 2019044 h 2055866"/>
              <a:gd name="connsiteX5" fmla="*/ 4234470 w 12372016"/>
              <a:gd name="connsiteY5" fmla="*/ 2037455 h 2055866"/>
              <a:gd name="connsiteX6" fmla="*/ 5155006 w 12372016"/>
              <a:gd name="connsiteY6" fmla="*/ 2055866 h 2055866"/>
              <a:gd name="connsiteX7" fmla="*/ 6210555 w 12372016"/>
              <a:gd name="connsiteY7" fmla="*/ 2055866 h 2055866"/>
              <a:gd name="connsiteX8" fmla="*/ 7002217 w 12372016"/>
              <a:gd name="connsiteY8" fmla="*/ 2055866 h 2055866"/>
              <a:gd name="connsiteX9" fmla="*/ 7523855 w 12372016"/>
              <a:gd name="connsiteY9" fmla="*/ 2043592 h 2055866"/>
              <a:gd name="connsiteX10" fmla="*/ 8499624 w 12372016"/>
              <a:gd name="connsiteY10" fmla="*/ 2019044 h 2055866"/>
              <a:gd name="connsiteX11" fmla="*/ 9248327 w 12372016"/>
              <a:gd name="connsiteY11" fmla="*/ 1994497 h 2055866"/>
              <a:gd name="connsiteX12" fmla="*/ 9960209 w 12372016"/>
              <a:gd name="connsiteY12" fmla="*/ 1957675 h 2055866"/>
              <a:gd name="connsiteX13" fmla="*/ 10807103 w 12372016"/>
              <a:gd name="connsiteY13" fmla="*/ 1896306 h 2055866"/>
              <a:gd name="connsiteX14" fmla="*/ 12372016 w 12372016"/>
              <a:gd name="connsiteY14" fmla="*/ 1773568 h 2055866"/>
              <a:gd name="connsiteX15" fmla="*/ 12372016 w 12372016"/>
              <a:gd name="connsiteY15" fmla="*/ 0 h 2055866"/>
              <a:gd name="connsiteX16" fmla="*/ 0 w 12372016"/>
              <a:gd name="connsiteY16" fmla="*/ 0 h 2055866"/>
              <a:gd name="connsiteX17" fmla="*/ 0 w 12372016"/>
              <a:gd name="connsiteY17" fmla="*/ 1773568 h 2055866"/>
              <a:gd name="connsiteX18" fmla="*/ 18411 w 12372016"/>
              <a:gd name="connsiteY18" fmla="*/ 1773568 h 205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72016" h="2055866">
                <a:moveTo>
                  <a:pt x="18411" y="1773568"/>
                </a:moveTo>
                <a:lnTo>
                  <a:pt x="632102" y="1847211"/>
                </a:lnTo>
                <a:lnTo>
                  <a:pt x="1399216" y="1902443"/>
                </a:lnTo>
                <a:lnTo>
                  <a:pt x="2718652" y="1976086"/>
                </a:lnTo>
                <a:lnTo>
                  <a:pt x="3676011" y="2019044"/>
                </a:lnTo>
                <a:lnTo>
                  <a:pt x="4234470" y="2037455"/>
                </a:lnTo>
                <a:lnTo>
                  <a:pt x="5155006" y="2055866"/>
                </a:lnTo>
                <a:lnTo>
                  <a:pt x="6210555" y="2055866"/>
                </a:lnTo>
                <a:lnTo>
                  <a:pt x="7002217" y="2055866"/>
                </a:lnTo>
                <a:lnTo>
                  <a:pt x="7523855" y="2043592"/>
                </a:lnTo>
                <a:lnTo>
                  <a:pt x="8499624" y="2019044"/>
                </a:lnTo>
                <a:lnTo>
                  <a:pt x="9248327" y="1994497"/>
                </a:lnTo>
                <a:lnTo>
                  <a:pt x="9960209" y="1957675"/>
                </a:lnTo>
                <a:lnTo>
                  <a:pt x="10807103" y="1896306"/>
                </a:lnTo>
                <a:lnTo>
                  <a:pt x="12372016" y="1773568"/>
                </a:lnTo>
                <a:lnTo>
                  <a:pt x="12372016" y="0"/>
                </a:lnTo>
                <a:lnTo>
                  <a:pt x="0" y="0"/>
                </a:lnTo>
                <a:lnTo>
                  <a:pt x="0" y="1773568"/>
                </a:lnTo>
                <a:lnTo>
                  <a:pt x="18411" y="1773568"/>
                </a:lnTo>
                <a:close/>
              </a:path>
            </a:pathLst>
          </a:custGeom>
          <a:solidFill>
            <a:schemeClr val="bg1"/>
          </a:solidFill>
          <a:ln>
            <a:noFill/>
          </a:ln>
          <a:effectLst>
            <a:glow rad="1016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98B932C-CA43-4C97-A757-BEED90AE6C6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711647" y="5931137"/>
            <a:ext cx="1288435" cy="763984"/>
          </a:xfrm>
          <a:prstGeom prst="rect">
            <a:avLst/>
          </a:prstGeom>
        </p:spPr>
      </p:pic>
      <p:sp>
        <p:nvSpPr>
          <p:cNvPr id="21" name="Title 1">
            <a:extLst>
              <a:ext uri="{FF2B5EF4-FFF2-40B4-BE49-F238E27FC236}">
                <a16:creationId xmlns:a16="http://schemas.microsoft.com/office/drawing/2014/main" id="{ED9DD5DE-D12C-4FAC-A056-1440EC20138E}"/>
              </a:ext>
            </a:extLst>
          </p:cNvPr>
          <p:cNvSpPr txBox="1">
            <a:spLocks/>
          </p:cNvSpPr>
          <p:nvPr/>
        </p:nvSpPr>
        <p:spPr>
          <a:xfrm>
            <a:off x="556353" y="162879"/>
            <a:ext cx="11443731" cy="12732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300" dirty="0"/>
              <a:t>Conowingo Systems</a:t>
            </a:r>
            <a:endParaRPr lang="en-US" sz="4400" dirty="0"/>
          </a:p>
        </p:txBody>
      </p:sp>
      <p:sp>
        <p:nvSpPr>
          <p:cNvPr id="22" name="Rectangle 21">
            <a:extLst>
              <a:ext uri="{FF2B5EF4-FFF2-40B4-BE49-F238E27FC236}">
                <a16:creationId xmlns:a16="http://schemas.microsoft.com/office/drawing/2014/main" id="{99419A04-7948-472C-832B-5BC92681BFFE}"/>
              </a:ext>
            </a:extLst>
          </p:cNvPr>
          <p:cNvSpPr/>
          <p:nvPr/>
        </p:nvSpPr>
        <p:spPr>
          <a:xfrm>
            <a:off x="344804" y="448306"/>
            <a:ext cx="124968" cy="702378"/>
          </a:xfrm>
          <a:prstGeom prst="rect">
            <a:avLst/>
          </a:prstGeom>
          <a:solidFill>
            <a:srgbClr val="0C718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ubtitle 2">
            <a:extLst>
              <a:ext uri="{FF2B5EF4-FFF2-40B4-BE49-F238E27FC236}">
                <a16:creationId xmlns:a16="http://schemas.microsoft.com/office/drawing/2014/main" id="{26C40554-8016-463F-972A-ECD0C6E38F16}"/>
              </a:ext>
            </a:extLst>
          </p:cNvPr>
          <p:cNvSpPr txBox="1">
            <a:spLocks/>
          </p:cNvSpPr>
          <p:nvPr/>
        </p:nvSpPr>
        <p:spPr>
          <a:xfrm>
            <a:off x="384069" y="1893297"/>
            <a:ext cx="4476689" cy="480182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4450" algn="l">
              <a:lnSpc>
                <a:spcPct val="100000"/>
              </a:lnSpc>
              <a:spcBef>
                <a:spcPts val="0"/>
              </a:spcBef>
              <a:spcAft>
                <a:spcPts val="600"/>
              </a:spcAft>
            </a:pPr>
            <a:r>
              <a:rPr lang="en-US" sz="2200" dirty="0"/>
              <a:t> </a:t>
            </a:r>
          </a:p>
          <a:p>
            <a:pPr marL="44450" lvl="1" algn="l">
              <a:lnSpc>
                <a:spcPct val="100000"/>
              </a:lnSpc>
              <a:spcBef>
                <a:spcPts val="0"/>
              </a:spcBef>
              <a:spcAft>
                <a:spcPts val="1200"/>
              </a:spcAft>
            </a:pPr>
            <a:endParaRPr lang="en-US" sz="2200" dirty="0"/>
          </a:p>
          <a:p>
            <a:pPr marL="44450" lvl="1">
              <a:lnSpc>
                <a:spcPct val="100000"/>
              </a:lnSpc>
              <a:spcBef>
                <a:spcPts val="0"/>
              </a:spcBef>
              <a:spcAft>
                <a:spcPts val="1200"/>
              </a:spcAft>
            </a:pPr>
            <a:r>
              <a:rPr lang="en-US" sz="2200" dirty="0"/>
              <a:t>Build the “Wall of Support”</a:t>
            </a:r>
          </a:p>
        </p:txBody>
      </p:sp>
    </p:spTree>
    <p:extLst>
      <p:ext uri="{BB962C8B-B14F-4D97-AF65-F5344CB8AC3E}">
        <p14:creationId xmlns:p14="http://schemas.microsoft.com/office/powerpoint/2010/main" val="1976183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9816F2EE-A4D5-445B-BC03-A88D2822F858">
            <a:extLst>
              <a:ext uri="{FF2B5EF4-FFF2-40B4-BE49-F238E27FC236}">
                <a16:creationId xmlns:a16="http://schemas.microsoft.com/office/drawing/2014/main" id="{F4EAB44F-0BE7-476D-9C56-7F8F9846B5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510160F-FB80-4F93-B54E-D37C1FC298E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711647" y="5931137"/>
            <a:ext cx="1288435" cy="763984"/>
          </a:xfrm>
          <a:prstGeom prst="rect">
            <a:avLst/>
          </a:prstGeom>
        </p:spPr>
      </p:pic>
    </p:spTree>
    <p:extLst>
      <p:ext uri="{BB962C8B-B14F-4D97-AF65-F5344CB8AC3E}">
        <p14:creationId xmlns:p14="http://schemas.microsoft.com/office/powerpoint/2010/main" val="3952952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76B691-DBAE-4CAE-88F7-271ED7F5154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779077" y="601812"/>
            <a:ext cx="8456476" cy="6342357"/>
          </a:xfrm>
          <a:prstGeom prst="rect">
            <a:avLst/>
          </a:prstGeom>
          <a:gradFill>
            <a:gsLst>
              <a:gs pos="14000">
                <a:schemeClr val="bg1">
                  <a:lumMod val="65000"/>
                </a:schemeClr>
              </a:gs>
              <a:gs pos="100000">
                <a:schemeClr val="bg1"/>
              </a:gs>
            </a:gsLst>
            <a:lin ang="10800000" scaled="1"/>
          </a:gradFill>
        </p:spPr>
      </p:pic>
      <p:sp>
        <p:nvSpPr>
          <p:cNvPr id="8" name="Freeform: Shape 7">
            <a:extLst>
              <a:ext uri="{FF2B5EF4-FFF2-40B4-BE49-F238E27FC236}">
                <a16:creationId xmlns:a16="http://schemas.microsoft.com/office/drawing/2014/main" id="{FDD3190B-F0F6-47DF-B8D3-E7E65427B047}"/>
              </a:ext>
            </a:extLst>
          </p:cNvPr>
          <p:cNvSpPr/>
          <p:nvPr/>
        </p:nvSpPr>
        <p:spPr>
          <a:xfrm>
            <a:off x="-6096" y="528990"/>
            <a:ext cx="12195048" cy="6342357"/>
          </a:xfrm>
          <a:custGeom>
            <a:avLst/>
            <a:gdLst>
              <a:gd name="connsiteX0" fmla="*/ 36821 w 12329058"/>
              <a:gd name="connsiteY0" fmla="*/ 0 h 5320703"/>
              <a:gd name="connsiteX1" fmla="*/ 564596 w 12329058"/>
              <a:gd name="connsiteY1" fmla="*/ 67506 h 5320703"/>
              <a:gd name="connsiteX2" fmla="*/ 1141466 w 12329058"/>
              <a:gd name="connsiteY2" fmla="*/ 110464 h 5320703"/>
              <a:gd name="connsiteX3" fmla="*/ 1791978 w 12329058"/>
              <a:gd name="connsiteY3" fmla="*/ 153423 h 5320703"/>
              <a:gd name="connsiteX4" fmla="*/ 2460902 w 12329058"/>
              <a:gd name="connsiteY4" fmla="*/ 190244 h 5320703"/>
              <a:gd name="connsiteX5" fmla="*/ 3093004 w 12329058"/>
              <a:gd name="connsiteY5" fmla="*/ 214792 h 5320703"/>
              <a:gd name="connsiteX6" fmla="*/ 3737380 w 12329058"/>
              <a:gd name="connsiteY6" fmla="*/ 239340 h 5320703"/>
              <a:gd name="connsiteX7" fmla="*/ 4835887 w 12329058"/>
              <a:gd name="connsiteY7" fmla="*/ 270024 h 5320703"/>
              <a:gd name="connsiteX8" fmla="*/ 5639823 w 12329058"/>
              <a:gd name="connsiteY8" fmla="*/ 276161 h 5320703"/>
              <a:gd name="connsiteX9" fmla="*/ 6462169 w 12329058"/>
              <a:gd name="connsiteY9" fmla="*/ 282298 h 5320703"/>
              <a:gd name="connsiteX10" fmla="*/ 7167914 w 12329058"/>
              <a:gd name="connsiteY10" fmla="*/ 270024 h 5320703"/>
              <a:gd name="connsiteX11" fmla="*/ 7996397 w 12329058"/>
              <a:gd name="connsiteY11" fmla="*/ 257750 h 5320703"/>
              <a:gd name="connsiteX12" fmla="*/ 8892387 w 12329058"/>
              <a:gd name="connsiteY12" fmla="*/ 227066 h 5320703"/>
              <a:gd name="connsiteX13" fmla="*/ 9634953 w 12329058"/>
              <a:gd name="connsiteY13" fmla="*/ 190244 h 5320703"/>
              <a:gd name="connsiteX14" fmla="*/ 10598448 w 12329058"/>
              <a:gd name="connsiteY14" fmla="*/ 135012 h 5320703"/>
              <a:gd name="connsiteX15" fmla="*/ 11396247 w 12329058"/>
              <a:gd name="connsiteY15" fmla="*/ 79780 h 5320703"/>
              <a:gd name="connsiteX16" fmla="*/ 11917885 w 12329058"/>
              <a:gd name="connsiteY16" fmla="*/ 36821 h 5320703"/>
              <a:gd name="connsiteX17" fmla="*/ 12329058 w 12329058"/>
              <a:gd name="connsiteY17" fmla="*/ 0 h 5320703"/>
              <a:gd name="connsiteX18" fmla="*/ 12329058 w 12329058"/>
              <a:gd name="connsiteY18" fmla="*/ 5320703 h 5320703"/>
              <a:gd name="connsiteX19" fmla="*/ 0 w 12329058"/>
              <a:gd name="connsiteY19" fmla="*/ 5320703 h 5320703"/>
              <a:gd name="connsiteX20" fmla="*/ 36821 w 12329058"/>
              <a:gd name="connsiteY20" fmla="*/ 0 h 532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329058" h="5320703">
                <a:moveTo>
                  <a:pt x="36821" y="0"/>
                </a:moveTo>
                <a:lnTo>
                  <a:pt x="564596" y="67506"/>
                </a:lnTo>
                <a:lnTo>
                  <a:pt x="1141466" y="110464"/>
                </a:lnTo>
                <a:lnTo>
                  <a:pt x="1791978" y="153423"/>
                </a:lnTo>
                <a:lnTo>
                  <a:pt x="2460902" y="190244"/>
                </a:lnTo>
                <a:lnTo>
                  <a:pt x="3093004" y="214792"/>
                </a:lnTo>
                <a:lnTo>
                  <a:pt x="3737380" y="239340"/>
                </a:lnTo>
                <a:lnTo>
                  <a:pt x="4835887" y="270024"/>
                </a:lnTo>
                <a:lnTo>
                  <a:pt x="5639823" y="276161"/>
                </a:lnTo>
                <a:lnTo>
                  <a:pt x="6462169" y="282298"/>
                </a:lnTo>
                <a:lnTo>
                  <a:pt x="7167914" y="270024"/>
                </a:lnTo>
                <a:lnTo>
                  <a:pt x="7996397" y="257750"/>
                </a:lnTo>
                <a:lnTo>
                  <a:pt x="8892387" y="227066"/>
                </a:lnTo>
                <a:lnTo>
                  <a:pt x="9634953" y="190244"/>
                </a:lnTo>
                <a:lnTo>
                  <a:pt x="10598448" y="135012"/>
                </a:lnTo>
                <a:lnTo>
                  <a:pt x="11396247" y="79780"/>
                </a:lnTo>
                <a:lnTo>
                  <a:pt x="11917885" y="36821"/>
                </a:lnTo>
                <a:lnTo>
                  <a:pt x="12329058" y="0"/>
                </a:lnTo>
                <a:lnTo>
                  <a:pt x="12329058" y="5320703"/>
                </a:lnTo>
                <a:lnTo>
                  <a:pt x="0" y="5320703"/>
                </a:lnTo>
                <a:lnTo>
                  <a:pt x="36821" y="0"/>
                </a:lnTo>
                <a:close/>
              </a:path>
            </a:pathLst>
          </a:custGeom>
          <a:gradFill flip="none" rotWithShape="1">
            <a:gsLst>
              <a:gs pos="81000">
                <a:schemeClr val="accent1">
                  <a:alpha val="0"/>
                  <a:lumMod val="0"/>
                  <a:lumOff val="100000"/>
                </a:schemeClr>
              </a:gs>
              <a:gs pos="3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4290599-FBDF-4F04-B206-26D717FB54AF}"/>
              </a:ext>
            </a:extLst>
          </p:cNvPr>
          <p:cNvSpPr/>
          <p:nvPr/>
        </p:nvSpPr>
        <p:spPr>
          <a:xfrm>
            <a:off x="-3048" y="-8879"/>
            <a:ext cx="12192000" cy="1616750"/>
          </a:xfrm>
          <a:custGeom>
            <a:avLst/>
            <a:gdLst>
              <a:gd name="connsiteX0" fmla="*/ 18411 w 12372016"/>
              <a:gd name="connsiteY0" fmla="*/ 1773568 h 2055866"/>
              <a:gd name="connsiteX1" fmla="*/ 632102 w 12372016"/>
              <a:gd name="connsiteY1" fmla="*/ 1847211 h 2055866"/>
              <a:gd name="connsiteX2" fmla="*/ 1399216 w 12372016"/>
              <a:gd name="connsiteY2" fmla="*/ 1902443 h 2055866"/>
              <a:gd name="connsiteX3" fmla="*/ 2718652 w 12372016"/>
              <a:gd name="connsiteY3" fmla="*/ 1976086 h 2055866"/>
              <a:gd name="connsiteX4" fmla="*/ 3676011 w 12372016"/>
              <a:gd name="connsiteY4" fmla="*/ 2019044 h 2055866"/>
              <a:gd name="connsiteX5" fmla="*/ 4234470 w 12372016"/>
              <a:gd name="connsiteY5" fmla="*/ 2037455 h 2055866"/>
              <a:gd name="connsiteX6" fmla="*/ 5155006 w 12372016"/>
              <a:gd name="connsiteY6" fmla="*/ 2055866 h 2055866"/>
              <a:gd name="connsiteX7" fmla="*/ 6210555 w 12372016"/>
              <a:gd name="connsiteY7" fmla="*/ 2055866 h 2055866"/>
              <a:gd name="connsiteX8" fmla="*/ 7002217 w 12372016"/>
              <a:gd name="connsiteY8" fmla="*/ 2055866 h 2055866"/>
              <a:gd name="connsiteX9" fmla="*/ 7523855 w 12372016"/>
              <a:gd name="connsiteY9" fmla="*/ 2043592 h 2055866"/>
              <a:gd name="connsiteX10" fmla="*/ 8499624 w 12372016"/>
              <a:gd name="connsiteY10" fmla="*/ 2019044 h 2055866"/>
              <a:gd name="connsiteX11" fmla="*/ 9248327 w 12372016"/>
              <a:gd name="connsiteY11" fmla="*/ 1994497 h 2055866"/>
              <a:gd name="connsiteX12" fmla="*/ 9960209 w 12372016"/>
              <a:gd name="connsiteY12" fmla="*/ 1957675 h 2055866"/>
              <a:gd name="connsiteX13" fmla="*/ 10807103 w 12372016"/>
              <a:gd name="connsiteY13" fmla="*/ 1896306 h 2055866"/>
              <a:gd name="connsiteX14" fmla="*/ 12372016 w 12372016"/>
              <a:gd name="connsiteY14" fmla="*/ 1773568 h 2055866"/>
              <a:gd name="connsiteX15" fmla="*/ 12372016 w 12372016"/>
              <a:gd name="connsiteY15" fmla="*/ 0 h 2055866"/>
              <a:gd name="connsiteX16" fmla="*/ 0 w 12372016"/>
              <a:gd name="connsiteY16" fmla="*/ 0 h 2055866"/>
              <a:gd name="connsiteX17" fmla="*/ 0 w 12372016"/>
              <a:gd name="connsiteY17" fmla="*/ 1773568 h 2055866"/>
              <a:gd name="connsiteX18" fmla="*/ 18411 w 12372016"/>
              <a:gd name="connsiteY18" fmla="*/ 1773568 h 205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72016" h="2055866">
                <a:moveTo>
                  <a:pt x="18411" y="1773568"/>
                </a:moveTo>
                <a:lnTo>
                  <a:pt x="632102" y="1847211"/>
                </a:lnTo>
                <a:lnTo>
                  <a:pt x="1399216" y="1902443"/>
                </a:lnTo>
                <a:lnTo>
                  <a:pt x="2718652" y="1976086"/>
                </a:lnTo>
                <a:lnTo>
                  <a:pt x="3676011" y="2019044"/>
                </a:lnTo>
                <a:lnTo>
                  <a:pt x="4234470" y="2037455"/>
                </a:lnTo>
                <a:lnTo>
                  <a:pt x="5155006" y="2055866"/>
                </a:lnTo>
                <a:lnTo>
                  <a:pt x="6210555" y="2055866"/>
                </a:lnTo>
                <a:lnTo>
                  <a:pt x="7002217" y="2055866"/>
                </a:lnTo>
                <a:lnTo>
                  <a:pt x="7523855" y="2043592"/>
                </a:lnTo>
                <a:lnTo>
                  <a:pt x="8499624" y="2019044"/>
                </a:lnTo>
                <a:lnTo>
                  <a:pt x="9248327" y="1994497"/>
                </a:lnTo>
                <a:lnTo>
                  <a:pt x="9960209" y="1957675"/>
                </a:lnTo>
                <a:lnTo>
                  <a:pt x="10807103" y="1896306"/>
                </a:lnTo>
                <a:lnTo>
                  <a:pt x="12372016" y="1773568"/>
                </a:lnTo>
                <a:lnTo>
                  <a:pt x="12372016" y="0"/>
                </a:lnTo>
                <a:lnTo>
                  <a:pt x="0" y="0"/>
                </a:lnTo>
                <a:lnTo>
                  <a:pt x="0" y="1773568"/>
                </a:lnTo>
                <a:lnTo>
                  <a:pt x="18411" y="1773568"/>
                </a:lnTo>
                <a:close/>
              </a:path>
            </a:pathLst>
          </a:custGeom>
          <a:solidFill>
            <a:schemeClr val="bg1"/>
          </a:solidFill>
          <a:ln>
            <a:noFill/>
          </a:ln>
          <a:effectLst>
            <a:glow rad="1016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98B932C-CA43-4C97-A757-BEED90AE6C6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711647" y="5931137"/>
            <a:ext cx="1288435" cy="763984"/>
          </a:xfrm>
          <a:prstGeom prst="rect">
            <a:avLst/>
          </a:prstGeom>
        </p:spPr>
      </p:pic>
      <p:sp>
        <p:nvSpPr>
          <p:cNvPr id="21" name="Title 1">
            <a:extLst>
              <a:ext uri="{FF2B5EF4-FFF2-40B4-BE49-F238E27FC236}">
                <a16:creationId xmlns:a16="http://schemas.microsoft.com/office/drawing/2014/main" id="{ED9DD5DE-D12C-4FAC-A056-1440EC20138E}"/>
              </a:ext>
            </a:extLst>
          </p:cNvPr>
          <p:cNvSpPr txBox="1">
            <a:spLocks/>
          </p:cNvSpPr>
          <p:nvPr/>
        </p:nvSpPr>
        <p:spPr>
          <a:xfrm>
            <a:off x="556353" y="162879"/>
            <a:ext cx="11443731" cy="12732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300" dirty="0"/>
              <a:t>Conowingo Systems</a:t>
            </a:r>
          </a:p>
        </p:txBody>
      </p:sp>
      <p:sp>
        <p:nvSpPr>
          <p:cNvPr id="22" name="Rectangle 21">
            <a:extLst>
              <a:ext uri="{FF2B5EF4-FFF2-40B4-BE49-F238E27FC236}">
                <a16:creationId xmlns:a16="http://schemas.microsoft.com/office/drawing/2014/main" id="{99419A04-7948-472C-832B-5BC92681BFFE}"/>
              </a:ext>
            </a:extLst>
          </p:cNvPr>
          <p:cNvSpPr/>
          <p:nvPr/>
        </p:nvSpPr>
        <p:spPr>
          <a:xfrm>
            <a:off x="344804" y="448306"/>
            <a:ext cx="124968" cy="702378"/>
          </a:xfrm>
          <a:prstGeom prst="rect">
            <a:avLst/>
          </a:prstGeom>
          <a:solidFill>
            <a:srgbClr val="27C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a:extLst>
              <a:ext uri="{FF2B5EF4-FFF2-40B4-BE49-F238E27FC236}">
                <a16:creationId xmlns:a16="http://schemas.microsoft.com/office/drawing/2014/main" id="{088454C8-ECC6-4A91-B6E4-FA8914FE2ED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7290" y="1846825"/>
            <a:ext cx="2210922" cy="566748"/>
          </a:xfrm>
          <a:prstGeom prst="rect">
            <a:avLst/>
          </a:prstGeom>
        </p:spPr>
      </p:pic>
      <p:pic>
        <p:nvPicPr>
          <p:cNvPr id="25" name="Picture 24" descr="Logo&#10;&#10;Description automatically generated">
            <a:extLst>
              <a:ext uri="{FF2B5EF4-FFF2-40B4-BE49-F238E27FC236}">
                <a16:creationId xmlns:a16="http://schemas.microsoft.com/office/drawing/2014/main" id="{C2668819-D4A5-486F-BE15-F3067136743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7290" y="3700169"/>
            <a:ext cx="2869802" cy="566748"/>
          </a:xfrm>
          <a:prstGeom prst="rect">
            <a:avLst/>
          </a:prstGeom>
        </p:spPr>
      </p:pic>
      <p:sp>
        <p:nvSpPr>
          <p:cNvPr id="37" name="Subtitle 2">
            <a:extLst>
              <a:ext uri="{FF2B5EF4-FFF2-40B4-BE49-F238E27FC236}">
                <a16:creationId xmlns:a16="http://schemas.microsoft.com/office/drawing/2014/main" id="{A00B70A6-11D5-4EED-A2A1-81B8F269AA3C}"/>
              </a:ext>
            </a:extLst>
          </p:cNvPr>
          <p:cNvSpPr>
            <a:spLocks noGrp="1"/>
          </p:cNvSpPr>
          <p:nvPr>
            <p:ph type="subTitle" idx="1"/>
          </p:nvPr>
        </p:nvSpPr>
        <p:spPr>
          <a:xfrm>
            <a:off x="931178" y="2509472"/>
            <a:ext cx="10515600" cy="1029584"/>
          </a:xfrm>
        </p:spPr>
        <p:txBody>
          <a:bodyPr vert="horz" lIns="91440" tIns="45720" rIns="91440" bIns="45720" rtlCol="0" anchor="t">
            <a:normAutofit/>
          </a:bodyPr>
          <a:lstStyle/>
          <a:p>
            <a:pPr marL="45720" algn="l">
              <a:lnSpc>
                <a:spcPct val="100000"/>
              </a:lnSpc>
              <a:spcBef>
                <a:spcPts val="0"/>
              </a:spcBef>
              <a:spcAft>
                <a:spcPts val="600"/>
              </a:spcAft>
            </a:pPr>
            <a:r>
              <a:rPr lang="en-US" sz="2200" dirty="0"/>
              <a:t>George Howard, CEO and Co-Founder</a:t>
            </a:r>
          </a:p>
          <a:p>
            <a:pPr marL="45720" algn="l">
              <a:lnSpc>
                <a:spcPct val="100000"/>
              </a:lnSpc>
              <a:spcBef>
                <a:spcPts val="0"/>
              </a:spcBef>
              <a:spcAft>
                <a:spcPts val="600"/>
              </a:spcAft>
            </a:pPr>
            <a:r>
              <a:rPr lang="en-US" sz="2200" dirty="0">
                <a:cs typeface="Calibri" panose="020F0502020204030204"/>
              </a:rPr>
              <a:t>Jeff Corbin, Dir., Environmental Policy and Water Markets</a:t>
            </a:r>
          </a:p>
          <a:p>
            <a:pPr marL="45720" algn="l">
              <a:spcBef>
                <a:spcPts val="0"/>
              </a:spcBef>
              <a:spcAft>
                <a:spcPts val="1800"/>
              </a:spcAft>
            </a:pPr>
            <a:endParaRPr lang="en-US" sz="2200" dirty="0">
              <a:cs typeface="Calibri" panose="020F0502020204030204"/>
            </a:endParaRPr>
          </a:p>
        </p:txBody>
      </p:sp>
      <p:sp>
        <p:nvSpPr>
          <p:cNvPr id="38" name="Subtitle 2">
            <a:extLst>
              <a:ext uri="{FF2B5EF4-FFF2-40B4-BE49-F238E27FC236}">
                <a16:creationId xmlns:a16="http://schemas.microsoft.com/office/drawing/2014/main" id="{DD4F8192-379C-44EF-93B2-86D64E4B3B74}"/>
              </a:ext>
            </a:extLst>
          </p:cNvPr>
          <p:cNvSpPr txBox="1">
            <a:spLocks/>
          </p:cNvSpPr>
          <p:nvPr/>
        </p:nvSpPr>
        <p:spPr>
          <a:xfrm>
            <a:off x="931178" y="4307838"/>
            <a:ext cx="10515600" cy="213193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lnSpc>
                <a:spcPct val="100000"/>
              </a:lnSpc>
              <a:spcBef>
                <a:spcPts val="0"/>
              </a:spcBef>
              <a:spcAft>
                <a:spcPts val="600"/>
              </a:spcAft>
            </a:pPr>
            <a:r>
              <a:rPr lang="en-US" sz="2200" dirty="0"/>
              <a:t>Jane “Deni” Chambers, CEO and Founder </a:t>
            </a:r>
          </a:p>
          <a:p>
            <a:pPr marL="45720" algn="l">
              <a:lnSpc>
                <a:spcPct val="100000"/>
              </a:lnSpc>
              <a:spcBef>
                <a:spcPts val="0"/>
              </a:spcBef>
              <a:spcAft>
                <a:spcPts val="600"/>
              </a:spcAft>
            </a:pPr>
            <a:r>
              <a:rPr lang="en-US" sz="2200" dirty="0"/>
              <a:t>Sam Merrill, Ph.D., Hon. Lt. Col., Principal</a:t>
            </a:r>
          </a:p>
        </p:txBody>
      </p:sp>
    </p:spTree>
    <p:extLst>
      <p:ext uri="{BB962C8B-B14F-4D97-AF65-F5344CB8AC3E}">
        <p14:creationId xmlns:p14="http://schemas.microsoft.com/office/powerpoint/2010/main" val="2410602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ature, shore&#10;&#10;Description automatically generated">
            <a:extLst>
              <a:ext uri="{FF2B5EF4-FFF2-40B4-BE49-F238E27FC236}">
                <a16:creationId xmlns:a16="http://schemas.microsoft.com/office/drawing/2014/main" id="{F8EA37F3-3C42-46BE-98A8-476DE60756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
                    </a14:imgEffect>
                    <a14:imgEffect>
                      <a14:brightnessContrast bright="-5000" contrast="5000"/>
                    </a14:imgEffect>
                  </a14:imgLayer>
                </a14:imgProps>
              </a:ext>
              <a:ext uri="{28A0092B-C50C-407E-A947-70E740481C1C}">
                <a14:useLocalDpi xmlns:a14="http://schemas.microsoft.com/office/drawing/2010/main"/>
              </a:ext>
            </a:extLst>
          </a:blip>
          <a:srcRect/>
          <a:stretch/>
        </p:blipFill>
        <p:spPr>
          <a:xfrm>
            <a:off x="0" y="633697"/>
            <a:ext cx="12192000" cy="6263640"/>
          </a:xfrm>
          <a:prstGeom prst="rect">
            <a:avLst/>
          </a:prstGeom>
        </p:spPr>
      </p:pic>
      <p:sp>
        <p:nvSpPr>
          <p:cNvPr id="16" name="Freeform: Shape 15">
            <a:extLst>
              <a:ext uri="{FF2B5EF4-FFF2-40B4-BE49-F238E27FC236}">
                <a16:creationId xmlns:a16="http://schemas.microsoft.com/office/drawing/2014/main" id="{04290599-FBDF-4F04-B206-26D717FB54AF}"/>
              </a:ext>
            </a:extLst>
          </p:cNvPr>
          <p:cNvSpPr/>
          <p:nvPr/>
        </p:nvSpPr>
        <p:spPr>
          <a:xfrm>
            <a:off x="-3048" y="-8879"/>
            <a:ext cx="12192000" cy="1616750"/>
          </a:xfrm>
          <a:custGeom>
            <a:avLst/>
            <a:gdLst>
              <a:gd name="connsiteX0" fmla="*/ 18411 w 12372016"/>
              <a:gd name="connsiteY0" fmla="*/ 1773568 h 2055866"/>
              <a:gd name="connsiteX1" fmla="*/ 632102 w 12372016"/>
              <a:gd name="connsiteY1" fmla="*/ 1847211 h 2055866"/>
              <a:gd name="connsiteX2" fmla="*/ 1399216 w 12372016"/>
              <a:gd name="connsiteY2" fmla="*/ 1902443 h 2055866"/>
              <a:gd name="connsiteX3" fmla="*/ 2718652 w 12372016"/>
              <a:gd name="connsiteY3" fmla="*/ 1976086 h 2055866"/>
              <a:gd name="connsiteX4" fmla="*/ 3676011 w 12372016"/>
              <a:gd name="connsiteY4" fmla="*/ 2019044 h 2055866"/>
              <a:gd name="connsiteX5" fmla="*/ 4234470 w 12372016"/>
              <a:gd name="connsiteY5" fmla="*/ 2037455 h 2055866"/>
              <a:gd name="connsiteX6" fmla="*/ 5155006 w 12372016"/>
              <a:gd name="connsiteY6" fmla="*/ 2055866 h 2055866"/>
              <a:gd name="connsiteX7" fmla="*/ 6210555 w 12372016"/>
              <a:gd name="connsiteY7" fmla="*/ 2055866 h 2055866"/>
              <a:gd name="connsiteX8" fmla="*/ 7002217 w 12372016"/>
              <a:gd name="connsiteY8" fmla="*/ 2055866 h 2055866"/>
              <a:gd name="connsiteX9" fmla="*/ 7523855 w 12372016"/>
              <a:gd name="connsiteY9" fmla="*/ 2043592 h 2055866"/>
              <a:gd name="connsiteX10" fmla="*/ 8499624 w 12372016"/>
              <a:gd name="connsiteY10" fmla="*/ 2019044 h 2055866"/>
              <a:gd name="connsiteX11" fmla="*/ 9248327 w 12372016"/>
              <a:gd name="connsiteY11" fmla="*/ 1994497 h 2055866"/>
              <a:gd name="connsiteX12" fmla="*/ 9960209 w 12372016"/>
              <a:gd name="connsiteY12" fmla="*/ 1957675 h 2055866"/>
              <a:gd name="connsiteX13" fmla="*/ 10807103 w 12372016"/>
              <a:gd name="connsiteY13" fmla="*/ 1896306 h 2055866"/>
              <a:gd name="connsiteX14" fmla="*/ 12372016 w 12372016"/>
              <a:gd name="connsiteY14" fmla="*/ 1773568 h 2055866"/>
              <a:gd name="connsiteX15" fmla="*/ 12372016 w 12372016"/>
              <a:gd name="connsiteY15" fmla="*/ 0 h 2055866"/>
              <a:gd name="connsiteX16" fmla="*/ 0 w 12372016"/>
              <a:gd name="connsiteY16" fmla="*/ 0 h 2055866"/>
              <a:gd name="connsiteX17" fmla="*/ 0 w 12372016"/>
              <a:gd name="connsiteY17" fmla="*/ 1773568 h 2055866"/>
              <a:gd name="connsiteX18" fmla="*/ 18411 w 12372016"/>
              <a:gd name="connsiteY18" fmla="*/ 1773568 h 205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72016" h="2055866">
                <a:moveTo>
                  <a:pt x="18411" y="1773568"/>
                </a:moveTo>
                <a:lnTo>
                  <a:pt x="632102" y="1847211"/>
                </a:lnTo>
                <a:lnTo>
                  <a:pt x="1399216" y="1902443"/>
                </a:lnTo>
                <a:lnTo>
                  <a:pt x="2718652" y="1976086"/>
                </a:lnTo>
                <a:lnTo>
                  <a:pt x="3676011" y="2019044"/>
                </a:lnTo>
                <a:lnTo>
                  <a:pt x="4234470" y="2037455"/>
                </a:lnTo>
                <a:lnTo>
                  <a:pt x="5155006" y="2055866"/>
                </a:lnTo>
                <a:lnTo>
                  <a:pt x="6210555" y="2055866"/>
                </a:lnTo>
                <a:lnTo>
                  <a:pt x="7002217" y="2055866"/>
                </a:lnTo>
                <a:lnTo>
                  <a:pt x="7523855" y="2043592"/>
                </a:lnTo>
                <a:lnTo>
                  <a:pt x="8499624" y="2019044"/>
                </a:lnTo>
                <a:lnTo>
                  <a:pt x="9248327" y="1994497"/>
                </a:lnTo>
                <a:lnTo>
                  <a:pt x="9960209" y="1957675"/>
                </a:lnTo>
                <a:lnTo>
                  <a:pt x="10807103" y="1896306"/>
                </a:lnTo>
                <a:lnTo>
                  <a:pt x="12372016" y="1773568"/>
                </a:lnTo>
                <a:lnTo>
                  <a:pt x="12372016" y="0"/>
                </a:lnTo>
                <a:lnTo>
                  <a:pt x="0" y="0"/>
                </a:lnTo>
                <a:lnTo>
                  <a:pt x="0" y="1773568"/>
                </a:lnTo>
                <a:lnTo>
                  <a:pt x="18411" y="1773568"/>
                </a:lnTo>
                <a:close/>
              </a:path>
            </a:pathLst>
          </a:custGeom>
          <a:solidFill>
            <a:schemeClr val="bg1"/>
          </a:solidFill>
          <a:ln>
            <a:noFill/>
          </a:ln>
          <a:effectLst>
            <a:glow rad="101600">
              <a:schemeClr val="bg1">
                <a:lumMod val="9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98B932C-CA43-4C97-A757-BEED90AE6C6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711647" y="5931137"/>
            <a:ext cx="1288435" cy="763984"/>
          </a:xfrm>
          <a:prstGeom prst="rect">
            <a:avLst/>
          </a:prstGeom>
        </p:spPr>
      </p:pic>
      <p:sp>
        <p:nvSpPr>
          <p:cNvPr id="21" name="Title 1">
            <a:extLst>
              <a:ext uri="{FF2B5EF4-FFF2-40B4-BE49-F238E27FC236}">
                <a16:creationId xmlns:a16="http://schemas.microsoft.com/office/drawing/2014/main" id="{ED9DD5DE-D12C-4FAC-A056-1440EC20138E}"/>
              </a:ext>
            </a:extLst>
          </p:cNvPr>
          <p:cNvSpPr txBox="1">
            <a:spLocks/>
          </p:cNvSpPr>
          <p:nvPr/>
        </p:nvSpPr>
        <p:spPr>
          <a:xfrm>
            <a:off x="556353" y="162879"/>
            <a:ext cx="11443731" cy="12732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300" dirty="0"/>
              <a:t>Conowingo Systems</a:t>
            </a:r>
          </a:p>
        </p:txBody>
      </p:sp>
      <p:sp>
        <p:nvSpPr>
          <p:cNvPr id="22" name="Rectangle 21">
            <a:extLst>
              <a:ext uri="{FF2B5EF4-FFF2-40B4-BE49-F238E27FC236}">
                <a16:creationId xmlns:a16="http://schemas.microsoft.com/office/drawing/2014/main" id="{99419A04-7948-472C-832B-5BC92681BFFE}"/>
              </a:ext>
            </a:extLst>
          </p:cNvPr>
          <p:cNvSpPr/>
          <p:nvPr/>
        </p:nvSpPr>
        <p:spPr>
          <a:xfrm>
            <a:off x="344804" y="448306"/>
            <a:ext cx="124968" cy="702378"/>
          </a:xfrm>
          <a:prstGeom prst="rect">
            <a:avLst/>
          </a:prstGeom>
          <a:solidFill>
            <a:srgbClr val="0C718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3C55B5D-B420-4751-AC9B-DD85236E89CD}"/>
              </a:ext>
            </a:extLst>
          </p:cNvPr>
          <p:cNvSpPr txBox="1"/>
          <p:nvPr/>
        </p:nvSpPr>
        <p:spPr>
          <a:xfrm>
            <a:off x="4407976" y="6337741"/>
            <a:ext cx="6197600" cy="369332"/>
          </a:xfrm>
          <a:prstGeom prst="rect">
            <a:avLst/>
          </a:prstGeom>
          <a:noFill/>
        </p:spPr>
        <p:txBody>
          <a:bodyPr wrap="square">
            <a:spAutoFit/>
          </a:bodyPr>
          <a:lstStyle/>
          <a:p>
            <a:pPr algn="ctr"/>
            <a:r>
              <a:rPr lang="en-US" cap="small" dirty="0"/>
              <a:t>conowingosystems.com</a:t>
            </a:r>
          </a:p>
        </p:txBody>
      </p:sp>
    </p:spTree>
    <p:extLst>
      <p:ext uri="{BB962C8B-B14F-4D97-AF65-F5344CB8AC3E}">
        <p14:creationId xmlns:p14="http://schemas.microsoft.com/office/powerpoint/2010/main" val="4027739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76B691-DBAE-4CAE-88F7-271ED7F5154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779077" y="601812"/>
            <a:ext cx="8456476" cy="6342357"/>
          </a:xfrm>
          <a:prstGeom prst="rect">
            <a:avLst/>
          </a:prstGeom>
          <a:gradFill>
            <a:gsLst>
              <a:gs pos="14000">
                <a:schemeClr val="bg1">
                  <a:lumMod val="65000"/>
                </a:schemeClr>
              </a:gs>
              <a:gs pos="100000">
                <a:schemeClr val="bg1"/>
              </a:gs>
            </a:gsLst>
            <a:lin ang="10800000" scaled="1"/>
          </a:gradFill>
        </p:spPr>
      </p:pic>
      <p:sp>
        <p:nvSpPr>
          <p:cNvPr id="8" name="Freeform: Shape 7">
            <a:extLst>
              <a:ext uri="{FF2B5EF4-FFF2-40B4-BE49-F238E27FC236}">
                <a16:creationId xmlns:a16="http://schemas.microsoft.com/office/drawing/2014/main" id="{FDD3190B-F0F6-47DF-B8D3-E7E65427B047}"/>
              </a:ext>
            </a:extLst>
          </p:cNvPr>
          <p:cNvSpPr/>
          <p:nvPr/>
        </p:nvSpPr>
        <p:spPr>
          <a:xfrm>
            <a:off x="-6096" y="520082"/>
            <a:ext cx="12195048" cy="6342357"/>
          </a:xfrm>
          <a:custGeom>
            <a:avLst/>
            <a:gdLst>
              <a:gd name="connsiteX0" fmla="*/ 36821 w 12329058"/>
              <a:gd name="connsiteY0" fmla="*/ 0 h 5320703"/>
              <a:gd name="connsiteX1" fmla="*/ 564596 w 12329058"/>
              <a:gd name="connsiteY1" fmla="*/ 67506 h 5320703"/>
              <a:gd name="connsiteX2" fmla="*/ 1141466 w 12329058"/>
              <a:gd name="connsiteY2" fmla="*/ 110464 h 5320703"/>
              <a:gd name="connsiteX3" fmla="*/ 1791978 w 12329058"/>
              <a:gd name="connsiteY3" fmla="*/ 153423 h 5320703"/>
              <a:gd name="connsiteX4" fmla="*/ 2460902 w 12329058"/>
              <a:gd name="connsiteY4" fmla="*/ 190244 h 5320703"/>
              <a:gd name="connsiteX5" fmla="*/ 3093004 w 12329058"/>
              <a:gd name="connsiteY5" fmla="*/ 214792 h 5320703"/>
              <a:gd name="connsiteX6" fmla="*/ 3737380 w 12329058"/>
              <a:gd name="connsiteY6" fmla="*/ 239340 h 5320703"/>
              <a:gd name="connsiteX7" fmla="*/ 4835887 w 12329058"/>
              <a:gd name="connsiteY7" fmla="*/ 270024 h 5320703"/>
              <a:gd name="connsiteX8" fmla="*/ 5639823 w 12329058"/>
              <a:gd name="connsiteY8" fmla="*/ 276161 h 5320703"/>
              <a:gd name="connsiteX9" fmla="*/ 6462169 w 12329058"/>
              <a:gd name="connsiteY9" fmla="*/ 282298 h 5320703"/>
              <a:gd name="connsiteX10" fmla="*/ 7167914 w 12329058"/>
              <a:gd name="connsiteY10" fmla="*/ 270024 h 5320703"/>
              <a:gd name="connsiteX11" fmla="*/ 7996397 w 12329058"/>
              <a:gd name="connsiteY11" fmla="*/ 257750 h 5320703"/>
              <a:gd name="connsiteX12" fmla="*/ 8892387 w 12329058"/>
              <a:gd name="connsiteY12" fmla="*/ 227066 h 5320703"/>
              <a:gd name="connsiteX13" fmla="*/ 9634953 w 12329058"/>
              <a:gd name="connsiteY13" fmla="*/ 190244 h 5320703"/>
              <a:gd name="connsiteX14" fmla="*/ 10598448 w 12329058"/>
              <a:gd name="connsiteY14" fmla="*/ 135012 h 5320703"/>
              <a:gd name="connsiteX15" fmla="*/ 11396247 w 12329058"/>
              <a:gd name="connsiteY15" fmla="*/ 79780 h 5320703"/>
              <a:gd name="connsiteX16" fmla="*/ 11917885 w 12329058"/>
              <a:gd name="connsiteY16" fmla="*/ 36821 h 5320703"/>
              <a:gd name="connsiteX17" fmla="*/ 12329058 w 12329058"/>
              <a:gd name="connsiteY17" fmla="*/ 0 h 5320703"/>
              <a:gd name="connsiteX18" fmla="*/ 12329058 w 12329058"/>
              <a:gd name="connsiteY18" fmla="*/ 5320703 h 5320703"/>
              <a:gd name="connsiteX19" fmla="*/ 0 w 12329058"/>
              <a:gd name="connsiteY19" fmla="*/ 5320703 h 5320703"/>
              <a:gd name="connsiteX20" fmla="*/ 36821 w 12329058"/>
              <a:gd name="connsiteY20" fmla="*/ 0 h 532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329058" h="5320703">
                <a:moveTo>
                  <a:pt x="36821" y="0"/>
                </a:moveTo>
                <a:lnTo>
                  <a:pt x="564596" y="67506"/>
                </a:lnTo>
                <a:lnTo>
                  <a:pt x="1141466" y="110464"/>
                </a:lnTo>
                <a:lnTo>
                  <a:pt x="1791978" y="153423"/>
                </a:lnTo>
                <a:lnTo>
                  <a:pt x="2460902" y="190244"/>
                </a:lnTo>
                <a:lnTo>
                  <a:pt x="3093004" y="214792"/>
                </a:lnTo>
                <a:lnTo>
                  <a:pt x="3737380" y="239340"/>
                </a:lnTo>
                <a:lnTo>
                  <a:pt x="4835887" y="270024"/>
                </a:lnTo>
                <a:lnTo>
                  <a:pt x="5639823" y="276161"/>
                </a:lnTo>
                <a:lnTo>
                  <a:pt x="6462169" y="282298"/>
                </a:lnTo>
                <a:lnTo>
                  <a:pt x="7167914" y="270024"/>
                </a:lnTo>
                <a:lnTo>
                  <a:pt x="7996397" y="257750"/>
                </a:lnTo>
                <a:lnTo>
                  <a:pt x="8892387" y="227066"/>
                </a:lnTo>
                <a:lnTo>
                  <a:pt x="9634953" y="190244"/>
                </a:lnTo>
                <a:lnTo>
                  <a:pt x="10598448" y="135012"/>
                </a:lnTo>
                <a:lnTo>
                  <a:pt x="11396247" y="79780"/>
                </a:lnTo>
                <a:lnTo>
                  <a:pt x="11917885" y="36821"/>
                </a:lnTo>
                <a:lnTo>
                  <a:pt x="12329058" y="0"/>
                </a:lnTo>
                <a:lnTo>
                  <a:pt x="12329058" y="5320703"/>
                </a:lnTo>
                <a:lnTo>
                  <a:pt x="0" y="5320703"/>
                </a:lnTo>
                <a:lnTo>
                  <a:pt x="36821" y="0"/>
                </a:lnTo>
                <a:close/>
              </a:path>
            </a:pathLst>
          </a:custGeom>
          <a:gradFill flip="none" rotWithShape="1">
            <a:gsLst>
              <a:gs pos="81000">
                <a:schemeClr val="accent1">
                  <a:alpha val="0"/>
                  <a:lumMod val="0"/>
                  <a:lumOff val="100000"/>
                </a:schemeClr>
              </a:gs>
              <a:gs pos="3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DDFBC6DE-972B-48EB-A3A2-A3D99D32C9ED}"/>
              </a:ext>
            </a:extLst>
          </p:cNvPr>
          <p:cNvSpPr txBox="1">
            <a:spLocks/>
          </p:cNvSpPr>
          <p:nvPr/>
        </p:nvSpPr>
        <p:spPr>
          <a:xfrm>
            <a:off x="384069" y="1893297"/>
            <a:ext cx="10515600" cy="480182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74320" indent="-228600" algn="l">
              <a:lnSpc>
                <a:spcPct val="100000"/>
              </a:lnSpc>
              <a:spcBef>
                <a:spcPts val="0"/>
              </a:spcBef>
              <a:spcAft>
                <a:spcPts val="1800"/>
              </a:spcAft>
              <a:buFont typeface="Arial" panose="020B0604020202020204" pitchFamily="34" charset="0"/>
              <a:buChar char="•"/>
            </a:pPr>
            <a:r>
              <a:rPr lang="en-US" sz="2200" dirty="0"/>
              <a:t>The Reservoir is Full (“Dynamic Equilibrium”)</a:t>
            </a:r>
          </a:p>
          <a:p>
            <a:pPr marL="274320" indent="-228600" algn="l">
              <a:lnSpc>
                <a:spcPct val="100000"/>
              </a:lnSpc>
              <a:spcBef>
                <a:spcPts val="0"/>
              </a:spcBef>
              <a:spcAft>
                <a:spcPts val="1800"/>
              </a:spcAft>
              <a:buFont typeface="Arial" panose="020B0604020202020204" pitchFamily="34" charset="0"/>
              <a:buChar char="•"/>
            </a:pPr>
            <a:r>
              <a:rPr lang="en-US" sz="2200" dirty="0"/>
              <a:t>Nutrient/Sediment Trapping is Greatly Diminished</a:t>
            </a:r>
          </a:p>
          <a:p>
            <a:pPr marL="274320" marR="0" lvl="1" indent="-228600" algn="l" fontAlgn="auto">
              <a:lnSpc>
                <a:spcPct val="100000"/>
              </a:lnSpc>
              <a:spcBef>
                <a:spcPts val="0"/>
              </a:spcBef>
              <a:spcAft>
                <a:spcPts val="1800"/>
              </a:spcAft>
              <a:buClrTx/>
              <a:buSzTx/>
              <a:buFont typeface="Arial" panose="020B0604020202020204" pitchFamily="34" charset="0"/>
              <a:buChar char="•"/>
              <a:tabLst/>
              <a:defRPr/>
            </a:pPr>
            <a:r>
              <a:rPr lang="en-US" sz="2200" dirty="0"/>
              <a:t>Impact = 6,000,000 lbs. N/260,000 lbs. P</a:t>
            </a:r>
          </a:p>
          <a:p>
            <a:pPr marL="274320" indent="-228600" algn="l">
              <a:lnSpc>
                <a:spcPct val="100000"/>
              </a:lnSpc>
              <a:spcBef>
                <a:spcPts val="0"/>
              </a:spcBef>
              <a:spcAft>
                <a:spcPts val="1800"/>
              </a:spcAft>
              <a:buFont typeface="Arial" panose="020B0604020202020204" pitchFamily="34" charset="0"/>
              <a:buChar char="•"/>
            </a:pPr>
            <a:r>
              <a:rPr lang="en-US" sz="2200" b="1" dirty="0"/>
              <a:t>The FIX Should be Returning the Trapping Capacity</a:t>
            </a:r>
          </a:p>
          <a:p>
            <a:pPr marL="274320" indent="-228600" algn="l">
              <a:lnSpc>
                <a:spcPct val="100000"/>
              </a:lnSpc>
              <a:spcBef>
                <a:spcPts val="0"/>
              </a:spcBef>
              <a:spcAft>
                <a:spcPts val="1800"/>
              </a:spcAft>
              <a:buFont typeface="Arial" panose="020B0604020202020204" pitchFamily="34" charset="0"/>
              <a:buChar char="•"/>
            </a:pPr>
            <a:r>
              <a:rPr lang="en-US" sz="2200" dirty="0"/>
              <a:t>Negate/Diminish the Need for a C-WIP</a:t>
            </a:r>
          </a:p>
          <a:p>
            <a:pPr marL="274320" indent="-228600" algn="l">
              <a:lnSpc>
                <a:spcPct val="100000"/>
              </a:lnSpc>
              <a:spcBef>
                <a:spcPts val="0"/>
              </a:spcBef>
              <a:spcAft>
                <a:spcPts val="1800"/>
              </a:spcAft>
              <a:buFont typeface="Arial" panose="020B0604020202020204" pitchFamily="34" charset="0"/>
              <a:buChar char="•"/>
            </a:pPr>
            <a:r>
              <a:rPr lang="en-US" sz="2200" dirty="0"/>
              <a:t>Dredging Benefits Outweigh any Potential Impacts </a:t>
            </a:r>
          </a:p>
          <a:p>
            <a:pPr marL="274320" indent="-228600" algn="l">
              <a:lnSpc>
                <a:spcPct val="100000"/>
              </a:lnSpc>
              <a:spcBef>
                <a:spcPts val="0"/>
              </a:spcBef>
              <a:spcAft>
                <a:spcPts val="1800"/>
              </a:spcAft>
              <a:buFont typeface="Arial" panose="020B0604020202020204" pitchFamily="34" charset="0"/>
              <a:buChar char="•"/>
            </a:pPr>
            <a:r>
              <a:rPr lang="en-US" sz="2200" b="1" dirty="0"/>
              <a:t>Dredging Should be Option 1</a:t>
            </a:r>
          </a:p>
          <a:p>
            <a:pPr marL="274320" indent="-228600" algn="l">
              <a:lnSpc>
                <a:spcPct val="100000"/>
              </a:lnSpc>
              <a:spcBef>
                <a:spcPts val="0"/>
              </a:spcBef>
              <a:spcAft>
                <a:spcPts val="1800"/>
              </a:spcAft>
              <a:buFont typeface="Arial" panose="020B0604020202020204" pitchFamily="34" charset="0"/>
              <a:buChar char="•"/>
            </a:pPr>
            <a:r>
              <a:rPr lang="en-US" sz="2200" dirty="0"/>
              <a:t>The C-WIP should be a Fall-Back Alternative</a:t>
            </a:r>
          </a:p>
          <a:p>
            <a:pPr marL="45720" algn="l">
              <a:spcBef>
                <a:spcPts val="0"/>
              </a:spcBef>
              <a:spcAft>
                <a:spcPts val="1800"/>
              </a:spcAft>
            </a:pPr>
            <a:endParaRPr lang="en-US" sz="2200" dirty="0">
              <a:cs typeface="Calibri" panose="020F0502020204030204"/>
            </a:endParaRPr>
          </a:p>
        </p:txBody>
      </p:sp>
      <p:sp>
        <p:nvSpPr>
          <p:cNvPr id="16" name="Freeform: Shape 15">
            <a:extLst>
              <a:ext uri="{FF2B5EF4-FFF2-40B4-BE49-F238E27FC236}">
                <a16:creationId xmlns:a16="http://schemas.microsoft.com/office/drawing/2014/main" id="{04290599-FBDF-4F04-B206-26D717FB54AF}"/>
              </a:ext>
            </a:extLst>
          </p:cNvPr>
          <p:cNvSpPr/>
          <p:nvPr/>
        </p:nvSpPr>
        <p:spPr>
          <a:xfrm>
            <a:off x="-3048" y="-8879"/>
            <a:ext cx="12192000" cy="1616750"/>
          </a:xfrm>
          <a:custGeom>
            <a:avLst/>
            <a:gdLst>
              <a:gd name="connsiteX0" fmla="*/ 18411 w 12372016"/>
              <a:gd name="connsiteY0" fmla="*/ 1773568 h 2055866"/>
              <a:gd name="connsiteX1" fmla="*/ 632102 w 12372016"/>
              <a:gd name="connsiteY1" fmla="*/ 1847211 h 2055866"/>
              <a:gd name="connsiteX2" fmla="*/ 1399216 w 12372016"/>
              <a:gd name="connsiteY2" fmla="*/ 1902443 h 2055866"/>
              <a:gd name="connsiteX3" fmla="*/ 2718652 w 12372016"/>
              <a:gd name="connsiteY3" fmla="*/ 1976086 h 2055866"/>
              <a:gd name="connsiteX4" fmla="*/ 3676011 w 12372016"/>
              <a:gd name="connsiteY4" fmla="*/ 2019044 h 2055866"/>
              <a:gd name="connsiteX5" fmla="*/ 4234470 w 12372016"/>
              <a:gd name="connsiteY5" fmla="*/ 2037455 h 2055866"/>
              <a:gd name="connsiteX6" fmla="*/ 5155006 w 12372016"/>
              <a:gd name="connsiteY6" fmla="*/ 2055866 h 2055866"/>
              <a:gd name="connsiteX7" fmla="*/ 6210555 w 12372016"/>
              <a:gd name="connsiteY7" fmla="*/ 2055866 h 2055866"/>
              <a:gd name="connsiteX8" fmla="*/ 7002217 w 12372016"/>
              <a:gd name="connsiteY8" fmla="*/ 2055866 h 2055866"/>
              <a:gd name="connsiteX9" fmla="*/ 7523855 w 12372016"/>
              <a:gd name="connsiteY9" fmla="*/ 2043592 h 2055866"/>
              <a:gd name="connsiteX10" fmla="*/ 8499624 w 12372016"/>
              <a:gd name="connsiteY10" fmla="*/ 2019044 h 2055866"/>
              <a:gd name="connsiteX11" fmla="*/ 9248327 w 12372016"/>
              <a:gd name="connsiteY11" fmla="*/ 1994497 h 2055866"/>
              <a:gd name="connsiteX12" fmla="*/ 9960209 w 12372016"/>
              <a:gd name="connsiteY12" fmla="*/ 1957675 h 2055866"/>
              <a:gd name="connsiteX13" fmla="*/ 10807103 w 12372016"/>
              <a:gd name="connsiteY13" fmla="*/ 1896306 h 2055866"/>
              <a:gd name="connsiteX14" fmla="*/ 12372016 w 12372016"/>
              <a:gd name="connsiteY14" fmla="*/ 1773568 h 2055866"/>
              <a:gd name="connsiteX15" fmla="*/ 12372016 w 12372016"/>
              <a:gd name="connsiteY15" fmla="*/ 0 h 2055866"/>
              <a:gd name="connsiteX16" fmla="*/ 0 w 12372016"/>
              <a:gd name="connsiteY16" fmla="*/ 0 h 2055866"/>
              <a:gd name="connsiteX17" fmla="*/ 0 w 12372016"/>
              <a:gd name="connsiteY17" fmla="*/ 1773568 h 2055866"/>
              <a:gd name="connsiteX18" fmla="*/ 18411 w 12372016"/>
              <a:gd name="connsiteY18" fmla="*/ 1773568 h 205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72016" h="2055866">
                <a:moveTo>
                  <a:pt x="18411" y="1773568"/>
                </a:moveTo>
                <a:lnTo>
                  <a:pt x="632102" y="1847211"/>
                </a:lnTo>
                <a:lnTo>
                  <a:pt x="1399216" y="1902443"/>
                </a:lnTo>
                <a:lnTo>
                  <a:pt x="2718652" y="1976086"/>
                </a:lnTo>
                <a:lnTo>
                  <a:pt x="3676011" y="2019044"/>
                </a:lnTo>
                <a:lnTo>
                  <a:pt x="4234470" y="2037455"/>
                </a:lnTo>
                <a:lnTo>
                  <a:pt x="5155006" y="2055866"/>
                </a:lnTo>
                <a:lnTo>
                  <a:pt x="6210555" y="2055866"/>
                </a:lnTo>
                <a:lnTo>
                  <a:pt x="7002217" y="2055866"/>
                </a:lnTo>
                <a:lnTo>
                  <a:pt x="7523855" y="2043592"/>
                </a:lnTo>
                <a:lnTo>
                  <a:pt x="8499624" y="2019044"/>
                </a:lnTo>
                <a:lnTo>
                  <a:pt x="9248327" y="1994497"/>
                </a:lnTo>
                <a:lnTo>
                  <a:pt x="9960209" y="1957675"/>
                </a:lnTo>
                <a:lnTo>
                  <a:pt x="10807103" y="1896306"/>
                </a:lnTo>
                <a:lnTo>
                  <a:pt x="12372016" y="1773568"/>
                </a:lnTo>
                <a:lnTo>
                  <a:pt x="12372016" y="0"/>
                </a:lnTo>
                <a:lnTo>
                  <a:pt x="0" y="0"/>
                </a:lnTo>
                <a:lnTo>
                  <a:pt x="0" y="1773568"/>
                </a:lnTo>
                <a:lnTo>
                  <a:pt x="18411" y="1773568"/>
                </a:lnTo>
                <a:close/>
              </a:path>
            </a:pathLst>
          </a:custGeom>
          <a:solidFill>
            <a:schemeClr val="bg1"/>
          </a:solidFill>
          <a:ln>
            <a:noFill/>
          </a:ln>
          <a:effectLst>
            <a:glow rad="1016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98B932C-CA43-4C97-A757-BEED90AE6C6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711647" y="5931137"/>
            <a:ext cx="1288435" cy="763984"/>
          </a:xfrm>
          <a:prstGeom prst="rect">
            <a:avLst/>
          </a:prstGeom>
        </p:spPr>
      </p:pic>
      <p:sp>
        <p:nvSpPr>
          <p:cNvPr id="21" name="Title 1">
            <a:extLst>
              <a:ext uri="{FF2B5EF4-FFF2-40B4-BE49-F238E27FC236}">
                <a16:creationId xmlns:a16="http://schemas.microsoft.com/office/drawing/2014/main" id="{ED9DD5DE-D12C-4FAC-A056-1440EC20138E}"/>
              </a:ext>
            </a:extLst>
          </p:cNvPr>
          <p:cNvSpPr txBox="1">
            <a:spLocks/>
          </p:cNvSpPr>
          <p:nvPr/>
        </p:nvSpPr>
        <p:spPr>
          <a:xfrm>
            <a:off x="556353" y="162879"/>
            <a:ext cx="11443731" cy="12732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400" dirty="0"/>
              <a:t>The Premise…</a:t>
            </a:r>
          </a:p>
        </p:txBody>
      </p:sp>
      <p:sp>
        <p:nvSpPr>
          <p:cNvPr id="22" name="Rectangle 21">
            <a:extLst>
              <a:ext uri="{FF2B5EF4-FFF2-40B4-BE49-F238E27FC236}">
                <a16:creationId xmlns:a16="http://schemas.microsoft.com/office/drawing/2014/main" id="{99419A04-7948-472C-832B-5BC92681BFFE}"/>
              </a:ext>
            </a:extLst>
          </p:cNvPr>
          <p:cNvSpPr/>
          <p:nvPr/>
        </p:nvSpPr>
        <p:spPr>
          <a:xfrm>
            <a:off x="344804" y="448306"/>
            <a:ext cx="124968" cy="702378"/>
          </a:xfrm>
          <a:prstGeom prst="rect">
            <a:avLst/>
          </a:prstGeom>
          <a:solidFill>
            <a:srgbClr val="0C718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7213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76B691-DBAE-4CAE-88F7-271ED7F5154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779077" y="601812"/>
            <a:ext cx="8456476" cy="6342357"/>
          </a:xfrm>
          <a:prstGeom prst="rect">
            <a:avLst/>
          </a:prstGeom>
          <a:gradFill>
            <a:gsLst>
              <a:gs pos="14000">
                <a:schemeClr val="bg1">
                  <a:lumMod val="65000"/>
                </a:schemeClr>
              </a:gs>
              <a:gs pos="100000">
                <a:schemeClr val="bg1"/>
              </a:gs>
            </a:gsLst>
            <a:lin ang="10800000" scaled="1"/>
          </a:gradFill>
        </p:spPr>
      </p:pic>
      <p:sp>
        <p:nvSpPr>
          <p:cNvPr id="8" name="Freeform: Shape 7">
            <a:extLst>
              <a:ext uri="{FF2B5EF4-FFF2-40B4-BE49-F238E27FC236}">
                <a16:creationId xmlns:a16="http://schemas.microsoft.com/office/drawing/2014/main" id="{FDD3190B-F0F6-47DF-B8D3-E7E65427B047}"/>
              </a:ext>
            </a:extLst>
          </p:cNvPr>
          <p:cNvSpPr/>
          <p:nvPr/>
        </p:nvSpPr>
        <p:spPr>
          <a:xfrm>
            <a:off x="-6096" y="520082"/>
            <a:ext cx="12195048" cy="6342357"/>
          </a:xfrm>
          <a:custGeom>
            <a:avLst/>
            <a:gdLst>
              <a:gd name="connsiteX0" fmla="*/ 36821 w 12329058"/>
              <a:gd name="connsiteY0" fmla="*/ 0 h 5320703"/>
              <a:gd name="connsiteX1" fmla="*/ 564596 w 12329058"/>
              <a:gd name="connsiteY1" fmla="*/ 67506 h 5320703"/>
              <a:gd name="connsiteX2" fmla="*/ 1141466 w 12329058"/>
              <a:gd name="connsiteY2" fmla="*/ 110464 h 5320703"/>
              <a:gd name="connsiteX3" fmla="*/ 1791978 w 12329058"/>
              <a:gd name="connsiteY3" fmla="*/ 153423 h 5320703"/>
              <a:gd name="connsiteX4" fmla="*/ 2460902 w 12329058"/>
              <a:gd name="connsiteY4" fmla="*/ 190244 h 5320703"/>
              <a:gd name="connsiteX5" fmla="*/ 3093004 w 12329058"/>
              <a:gd name="connsiteY5" fmla="*/ 214792 h 5320703"/>
              <a:gd name="connsiteX6" fmla="*/ 3737380 w 12329058"/>
              <a:gd name="connsiteY6" fmla="*/ 239340 h 5320703"/>
              <a:gd name="connsiteX7" fmla="*/ 4835887 w 12329058"/>
              <a:gd name="connsiteY7" fmla="*/ 270024 h 5320703"/>
              <a:gd name="connsiteX8" fmla="*/ 5639823 w 12329058"/>
              <a:gd name="connsiteY8" fmla="*/ 276161 h 5320703"/>
              <a:gd name="connsiteX9" fmla="*/ 6462169 w 12329058"/>
              <a:gd name="connsiteY9" fmla="*/ 282298 h 5320703"/>
              <a:gd name="connsiteX10" fmla="*/ 7167914 w 12329058"/>
              <a:gd name="connsiteY10" fmla="*/ 270024 h 5320703"/>
              <a:gd name="connsiteX11" fmla="*/ 7996397 w 12329058"/>
              <a:gd name="connsiteY11" fmla="*/ 257750 h 5320703"/>
              <a:gd name="connsiteX12" fmla="*/ 8892387 w 12329058"/>
              <a:gd name="connsiteY12" fmla="*/ 227066 h 5320703"/>
              <a:gd name="connsiteX13" fmla="*/ 9634953 w 12329058"/>
              <a:gd name="connsiteY13" fmla="*/ 190244 h 5320703"/>
              <a:gd name="connsiteX14" fmla="*/ 10598448 w 12329058"/>
              <a:gd name="connsiteY14" fmla="*/ 135012 h 5320703"/>
              <a:gd name="connsiteX15" fmla="*/ 11396247 w 12329058"/>
              <a:gd name="connsiteY15" fmla="*/ 79780 h 5320703"/>
              <a:gd name="connsiteX16" fmla="*/ 11917885 w 12329058"/>
              <a:gd name="connsiteY16" fmla="*/ 36821 h 5320703"/>
              <a:gd name="connsiteX17" fmla="*/ 12329058 w 12329058"/>
              <a:gd name="connsiteY17" fmla="*/ 0 h 5320703"/>
              <a:gd name="connsiteX18" fmla="*/ 12329058 w 12329058"/>
              <a:gd name="connsiteY18" fmla="*/ 5320703 h 5320703"/>
              <a:gd name="connsiteX19" fmla="*/ 0 w 12329058"/>
              <a:gd name="connsiteY19" fmla="*/ 5320703 h 5320703"/>
              <a:gd name="connsiteX20" fmla="*/ 36821 w 12329058"/>
              <a:gd name="connsiteY20" fmla="*/ 0 h 532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329058" h="5320703">
                <a:moveTo>
                  <a:pt x="36821" y="0"/>
                </a:moveTo>
                <a:lnTo>
                  <a:pt x="564596" y="67506"/>
                </a:lnTo>
                <a:lnTo>
                  <a:pt x="1141466" y="110464"/>
                </a:lnTo>
                <a:lnTo>
                  <a:pt x="1791978" y="153423"/>
                </a:lnTo>
                <a:lnTo>
                  <a:pt x="2460902" y="190244"/>
                </a:lnTo>
                <a:lnTo>
                  <a:pt x="3093004" y="214792"/>
                </a:lnTo>
                <a:lnTo>
                  <a:pt x="3737380" y="239340"/>
                </a:lnTo>
                <a:lnTo>
                  <a:pt x="4835887" y="270024"/>
                </a:lnTo>
                <a:lnTo>
                  <a:pt x="5639823" y="276161"/>
                </a:lnTo>
                <a:lnTo>
                  <a:pt x="6462169" y="282298"/>
                </a:lnTo>
                <a:lnTo>
                  <a:pt x="7167914" y="270024"/>
                </a:lnTo>
                <a:lnTo>
                  <a:pt x="7996397" y="257750"/>
                </a:lnTo>
                <a:lnTo>
                  <a:pt x="8892387" y="227066"/>
                </a:lnTo>
                <a:lnTo>
                  <a:pt x="9634953" y="190244"/>
                </a:lnTo>
                <a:lnTo>
                  <a:pt x="10598448" y="135012"/>
                </a:lnTo>
                <a:lnTo>
                  <a:pt x="11396247" y="79780"/>
                </a:lnTo>
                <a:lnTo>
                  <a:pt x="11917885" y="36821"/>
                </a:lnTo>
                <a:lnTo>
                  <a:pt x="12329058" y="0"/>
                </a:lnTo>
                <a:lnTo>
                  <a:pt x="12329058" y="5320703"/>
                </a:lnTo>
                <a:lnTo>
                  <a:pt x="0" y="5320703"/>
                </a:lnTo>
                <a:lnTo>
                  <a:pt x="36821" y="0"/>
                </a:lnTo>
                <a:close/>
              </a:path>
            </a:pathLst>
          </a:custGeom>
          <a:gradFill flip="none" rotWithShape="1">
            <a:gsLst>
              <a:gs pos="81000">
                <a:schemeClr val="accent1">
                  <a:alpha val="0"/>
                  <a:lumMod val="0"/>
                  <a:lumOff val="100000"/>
                </a:schemeClr>
              </a:gs>
              <a:gs pos="3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DDFBC6DE-972B-48EB-A3A2-A3D99D32C9ED}"/>
              </a:ext>
            </a:extLst>
          </p:cNvPr>
          <p:cNvSpPr txBox="1">
            <a:spLocks/>
          </p:cNvSpPr>
          <p:nvPr/>
        </p:nvSpPr>
        <p:spPr>
          <a:xfrm>
            <a:off x="384069" y="1893297"/>
            <a:ext cx="10515600" cy="480182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lnSpc>
                <a:spcPct val="100000"/>
              </a:lnSpc>
              <a:spcBef>
                <a:spcPts val="0"/>
              </a:spcBef>
              <a:spcAft>
                <a:spcPts val="1800"/>
              </a:spcAft>
            </a:pPr>
            <a:r>
              <a:rPr lang="en-US" sz="2200" b="1" dirty="0">
                <a:solidFill>
                  <a:srgbClr val="FF0000"/>
                </a:solidFill>
              </a:rPr>
              <a:t>**CAC Question </a:t>
            </a:r>
            <a:r>
              <a:rPr lang="en-US" sz="2200" dirty="0"/>
              <a:t>– What is the value of dredging vs. BMPs upstream?</a:t>
            </a:r>
          </a:p>
          <a:p>
            <a:pPr marL="45720" algn="l">
              <a:lnSpc>
                <a:spcPct val="100000"/>
              </a:lnSpc>
              <a:spcBef>
                <a:spcPts val="0"/>
              </a:spcBef>
              <a:spcAft>
                <a:spcPts val="1800"/>
              </a:spcAft>
            </a:pPr>
            <a:r>
              <a:rPr lang="en-US" sz="2200" dirty="0"/>
              <a:t>------</a:t>
            </a:r>
          </a:p>
          <a:p>
            <a:pPr marL="45720" algn="l">
              <a:spcBef>
                <a:spcPts val="0"/>
              </a:spcBef>
              <a:spcAft>
                <a:spcPts val="1800"/>
              </a:spcAft>
            </a:pPr>
            <a:r>
              <a:rPr lang="en-US" sz="2200" dirty="0">
                <a:cs typeface="Calibri" panose="020F0502020204030204"/>
              </a:rPr>
              <a:t>Trapping Capacity is returned</a:t>
            </a:r>
          </a:p>
          <a:p>
            <a:pPr marL="45720" algn="l">
              <a:spcBef>
                <a:spcPts val="0"/>
              </a:spcBef>
              <a:spcAft>
                <a:spcPts val="1800"/>
              </a:spcAft>
            </a:pPr>
            <a:r>
              <a:rPr lang="en-US" sz="2200" dirty="0">
                <a:cs typeface="Calibri" panose="020F0502020204030204"/>
              </a:rPr>
              <a:t>The biggest BMP in the </a:t>
            </a:r>
            <a:r>
              <a:rPr lang="en-US" sz="2200" dirty="0" err="1">
                <a:cs typeface="Calibri" panose="020F0502020204030204"/>
              </a:rPr>
              <a:t>Bayshed</a:t>
            </a:r>
            <a:r>
              <a:rPr lang="en-US" sz="2200" dirty="0">
                <a:cs typeface="Calibri" panose="020F0502020204030204"/>
              </a:rPr>
              <a:t> becomes a BMP again</a:t>
            </a:r>
          </a:p>
          <a:p>
            <a:pPr marL="45720" algn="l">
              <a:spcBef>
                <a:spcPts val="0"/>
              </a:spcBef>
              <a:spcAft>
                <a:spcPts val="1800"/>
              </a:spcAft>
            </a:pPr>
            <a:r>
              <a:rPr lang="en-US" sz="2200" dirty="0">
                <a:cs typeface="Calibri" panose="020F0502020204030204"/>
              </a:rPr>
              <a:t>Water Quality impacts from scour events is reduced</a:t>
            </a:r>
          </a:p>
          <a:p>
            <a:pPr marL="45720" algn="l">
              <a:spcBef>
                <a:spcPts val="0"/>
              </a:spcBef>
              <a:spcAft>
                <a:spcPts val="1800"/>
              </a:spcAft>
            </a:pPr>
            <a:r>
              <a:rPr lang="en-US" sz="2200" dirty="0">
                <a:cs typeface="Calibri" panose="020F0502020204030204"/>
              </a:rPr>
              <a:t>The C-WIP does not address scour</a:t>
            </a:r>
          </a:p>
          <a:p>
            <a:pPr marL="45720" algn="l">
              <a:spcBef>
                <a:spcPts val="0"/>
              </a:spcBef>
              <a:spcAft>
                <a:spcPts val="1800"/>
              </a:spcAft>
            </a:pPr>
            <a:r>
              <a:rPr lang="en-US" sz="2200" dirty="0">
                <a:cs typeface="Calibri" panose="020F0502020204030204"/>
              </a:rPr>
              <a:t>Scour will become more severe &amp; frequent</a:t>
            </a:r>
          </a:p>
        </p:txBody>
      </p:sp>
      <p:sp>
        <p:nvSpPr>
          <p:cNvPr id="16" name="Freeform: Shape 15">
            <a:extLst>
              <a:ext uri="{FF2B5EF4-FFF2-40B4-BE49-F238E27FC236}">
                <a16:creationId xmlns:a16="http://schemas.microsoft.com/office/drawing/2014/main" id="{04290599-FBDF-4F04-B206-26D717FB54AF}"/>
              </a:ext>
            </a:extLst>
          </p:cNvPr>
          <p:cNvSpPr/>
          <p:nvPr/>
        </p:nvSpPr>
        <p:spPr>
          <a:xfrm>
            <a:off x="-3048" y="-8879"/>
            <a:ext cx="12192000" cy="1616750"/>
          </a:xfrm>
          <a:custGeom>
            <a:avLst/>
            <a:gdLst>
              <a:gd name="connsiteX0" fmla="*/ 18411 w 12372016"/>
              <a:gd name="connsiteY0" fmla="*/ 1773568 h 2055866"/>
              <a:gd name="connsiteX1" fmla="*/ 632102 w 12372016"/>
              <a:gd name="connsiteY1" fmla="*/ 1847211 h 2055866"/>
              <a:gd name="connsiteX2" fmla="*/ 1399216 w 12372016"/>
              <a:gd name="connsiteY2" fmla="*/ 1902443 h 2055866"/>
              <a:gd name="connsiteX3" fmla="*/ 2718652 w 12372016"/>
              <a:gd name="connsiteY3" fmla="*/ 1976086 h 2055866"/>
              <a:gd name="connsiteX4" fmla="*/ 3676011 w 12372016"/>
              <a:gd name="connsiteY4" fmla="*/ 2019044 h 2055866"/>
              <a:gd name="connsiteX5" fmla="*/ 4234470 w 12372016"/>
              <a:gd name="connsiteY5" fmla="*/ 2037455 h 2055866"/>
              <a:gd name="connsiteX6" fmla="*/ 5155006 w 12372016"/>
              <a:gd name="connsiteY6" fmla="*/ 2055866 h 2055866"/>
              <a:gd name="connsiteX7" fmla="*/ 6210555 w 12372016"/>
              <a:gd name="connsiteY7" fmla="*/ 2055866 h 2055866"/>
              <a:gd name="connsiteX8" fmla="*/ 7002217 w 12372016"/>
              <a:gd name="connsiteY8" fmla="*/ 2055866 h 2055866"/>
              <a:gd name="connsiteX9" fmla="*/ 7523855 w 12372016"/>
              <a:gd name="connsiteY9" fmla="*/ 2043592 h 2055866"/>
              <a:gd name="connsiteX10" fmla="*/ 8499624 w 12372016"/>
              <a:gd name="connsiteY10" fmla="*/ 2019044 h 2055866"/>
              <a:gd name="connsiteX11" fmla="*/ 9248327 w 12372016"/>
              <a:gd name="connsiteY11" fmla="*/ 1994497 h 2055866"/>
              <a:gd name="connsiteX12" fmla="*/ 9960209 w 12372016"/>
              <a:gd name="connsiteY12" fmla="*/ 1957675 h 2055866"/>
              <a:gd name="connsiteX13" fmla="*/ 10807103 w 12372016"/>
              <a:gd name="connsiteY13" fmla="*/ 1896306 h 2055866"/>
              <a:gd name="connsiteX14" fmla="*/ 12372016 w 12372016"/>
              <a:gd name="connsiteY14" fmla="*/ 1773568 h 2055866"/>
              <a:gd name="connsiteX15" fmla="*/ 12372016 w 12372016"/>
              <a:gd name="connsiteY15" fmla="*/ 0 h 2055866"/>
              <a:gd name="connsiteX16" fmla="*/ 0 w 12372016"/>
              <a:gd name="connsiteY16" fmla="*/ 0 h 2055866"/>
              <a:gd name="connsiteX17" fmla="*/ 0 w 12372016"/>
              <a:gd name="connsiteY17" fmla="*/ 1773568 h 2055866"/>
              <a:gd name="connsiteX18" fmla="*/ 18411 w 12372016"/>
              <a:gd name="connsiteY18" fmla="*/ 1773568 h 205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72016" h="2055866">
                <a:moveTo>
                  <a:pt x="18411" y="1773568"/>
                </a:moveTo>
                <a:lnTo>
                  <a:pt x="632102" y="1847211"/>
                </a:lnTo>
                <a:lnTo>
                  <a:pt x="1399216" y="1902443"/>
                </a:lnTo>
                <a:lnTo>
                  <a:pt x="2718652" y="1976086"/>
                </a:lnTo>
                <a:lnTo>
                  <a:pt x="3676011" y="2019044"/>
                </a:lnTo>
                <a:lnTo>
                  <a:pt x="4234470" y="2037455"/>
                </a:lnTo>
                <a:lnTo>
                  <a:pt x="5155006" y="2055866"/>
                </a:lnTo>
                <a:lnTo>
                  <a:pt x="6210555" y="2055866"/>
                </a:lnTo>
                <a:lnTo>
                  <a:pt x="7002217" y="2055866"/>
                </a:lnTo>
                <a:lnTo>
                  <a:pt x="7523855" y="2043592"/>
                </a:lnTo>
                <a:lnTo>
                  <a:pt x="8499624" y="2019044"/>
                </a:lnTo>
                <a:lnTo>
                  <a:pt x="9248327" y="1994497"/>
                </a:lnTo>
                <a:lnTo>
                  <a:pt x="9960209" y="1957675"/>
                </a:lnTo>
                <a:lnTo>
                  <a:pt x="10807103" y="1896306"/>
                </a:lnTo>
                <a:lnTo>
                  <a:pt x="12372016" y="1773568"/>
                </a:lnTo>
                <a:lnTo>
                  <a:pt x="12372016" y="0"/>
                </a:lnTo>
                <a:lnTo>
                  <a:pt x="0" y="0"/>
                </a:lnTo>
                <a:lnTo>
                  <a:pt x="0" y="1773568"/>
                </a:lnTo>
                <a:lnTo>
                  <a:pt x="18411" y="1773568"/>
                </a:lnTo>
                <a:close/>
              </a:path>
            </a:pathLst>
          </a:custGeom>
          <a:solidFill>
            <a:schemeClr val="bg1"/>
          </a:solidFill>
          <a:ln>
            <a:noFill/>
          </a:ln>
          <a:effectLst>
            <a:glow rad="1016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98B932C-CA43-4C97-A757-BEED90AE6C6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711647" y="5931137"/>
            <a:ext cx="1288435" cy="763984"/>
          </a:xfrm>
          <a:prstGeom prst="rect">
            <a:avLst/>
          </a:prstGeom>
        </p:spPr>
      </p:pic>
      <p:sp>
        <p:nvSpPr>
          <p:cNvPr id="21" name="Title 1">
            <a:extLst>
              <a:ext uri="{FF2B5EF4-FFF2-40B4-BE49-F238E27FC236}">
                <a16:creationId xmlns:a16="http://schemas.microsoft.com/office/drawing/2014/main" id="{ED9DD5DE-D12C-4FAC-A056-1440EC20138E}"/>
              </a:ext>
            </a:extLst>
          </p:cNvPr>
          <p:cNvSpPr txBox="1">
            <a:spLocks/>
          </p:cNvSpPr>
          <p:nvPr/>
        </p:nvSpPr>
        <p:spPr>
          <a:xfrm>
            <a:off x="556353" y="162879"/>
            <a:ext cx="11443731" cy="12732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400" dirty="0"/>
              <a:t>The Premise…</a:t>
            </a:r>
          </a:p>
        </p:txBody>
      </p:sp>
      <p:sp>
        <p:nvSpPr>
          <p:cNvPr id="22" name="Rectangle 21">
            <a:extLst>
              <a:ext uri="{FF2B5EF4-FFF2-40B4-BE49-F238E27FC236}">
                <a16:creationId xmlns:a16="http://schemas.microsoft.com/office/drawing/2014/main" id="{99419A04-7948-472C-832B-5BC92681BFFE}"/>
              </a:ext>
            </a:extLst>
          </p:cNvPr>
          <p:cNvSpPr/>
          <p:nvPr/>
        </p:nvSpPr>
        <p:spPr>
          <a:xfrm>
            <a:off x="344804" y="448306"/>
            <a:ext cx="124968" cy="702378"/>
          </a:xfrm>
          <a:prstGeom prst="rect">
            <a:avLst/>
          </a:prstGeom>
          <a:solidFill>
            <a:srgbClr val="0C718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6541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76B691-DBAE-4CAE-88F7-271ED7F5154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779077" y="601812"/>
            <a:ext cx="8456476" cy="6342357"/>
          </a:xfrm>
          <a:prstGeom prst="rect">
            <a:avLst/>
          </a:prstGeom>
          <a:gradFill>
            <a:gsLst>
              <a:gs pos="14000">
                <a:schemeClr val="bg1">
                  <a:lumMod val="65000"/>
                </a:schemeClr>
              </a:gs>
              <a:gs pos="100000">
                <a:schemeClr val="bg1"/>
              </a:gs>
            </a:gsLst>
            <a:lin ang="10800000" scaled="1"/>
          </a:gradFill>
        </p:spPr>
      </p:pic>
      <p:sp>
        <p:nvSpPr>
          <p:cNvPr id="8" name="Freeform: Shape 7">
            <a:extLst>
              <a:ext uri="{FF2B5EF4-FFF2-40B4-BE49-F238E27FC236}">
                <a16:creationId xmlns:a16="http://schemas.microsoft.com/office/drawing/2014/main" id="{FDD3190B-F0F6-47DF-B8D3-E7E65427B047}"/>
              </a:ext>
            </a:extLst>
          </p:cNvPr>
          <p:cNvSpPr/>
          <p:nvPr/>
        </p:nvSpPr>
        <p:spPr>
          <a:xfrm>
            <a:off x="692" y="515643"/>
            <a:ext cx="12195048" cy="6342357"/>
          </a:xfrm>
          <a:custGeom>
            <a:avLst/>
            <a:gdLst>
              <a:gd name="connsiteX0" fmla="*/ 36821 w 12329058"/>
              <a:gd name="connsiteY0" fmla="*/ 0 h 5320703"/>
              <a:gd name="connsiteX1" fmla="*/ 564596 w 12329058"/>
              <a:gd name="connsiteY1" fmla="*/ 67506 h 5320703"/>
              <a:gd name="connsiteX2" fmla="*/ 1141466 w 12329058"/>
              <a:gd name="connsiteY2" fmla="*/ 110464 h 5320703"/>
              <a:gd name="connsiteX3" fmla="*/ 1791978 w 12329058"/>
              <a:gd name="connsiteY3" fmla="*/ 153423 h 5320703"/>
              <a:gd name="connsiteX4" fmla="*/ 2460902 w 12329058"/>
              <a:gd name="connsiteY4" fmla="*/ 190244 h 5320703"/>
              <a:gd name="connsiteX5" fmla="*/ 3093004 w 12329058"/>
              <a:gd name="connsiteY5" fmla="*/ 214792 h 5320703"/>
              <a:gd name="connsiteX6" fmla="*/ 3737380 w 12329058"/>
              <a:gd name="connsiteY6" fmla="*/ 239340 h 5320703"/>
              <a:gd name="connsiteX7" fmla="*/ 4835887 w 12329058"/>
              <a:gd name="connsiteY7" fmla="*/ 270024 h 5320703"/>
              <a:gd name="connsiteX8" fmla="*/ 5639823 w 12329058"/>
              <a:gd name="connsiteY8" fmla="*/ 276161 h 5320703"/>
              <a:gd name="connsiteX9" fmla="*/ 6462169 w 12329058"/>
              <a:gd name="connsiteY9" fmla="*/ 282298 h 5320703"/>
              <a:gd name="connsiteX10" fmla="*/ 7167914 w 12329058"/>
              <a:gd name="connsiteY10" fmla="*/ 270024 h 5320703"/>
              <a:gd name="connsiteX11" fmla="*/ 7996397 w 12329058"/>
              <a:gd name="connsiteY11" fmla="*/ 257750 h 5320703"/>
              <a:gd name="connsiteX12" fmla="*/ 8892387 w 12329058"/>
              <a:gd name="connsiteY12" fmla="*/ 227066 h 5320703"/>
              <a:gd name="connsiteX13" fmla="*/ 9634953 w 12329058"/>
              <a:gd name="connsiteY13" fmla="*/ 190244 h 5320703"/>
              <a:gd name="connsiteX14" fmla="*/ 10598448 w 12329058"/>
              <a:gd name="connsiteY14" fmla="*/ 135012 h 5320703"/>
              <a:gd name="connsiteX15" fmla="*/ 11396247 w 12329058"/>
              <a:gd name="connsiteY15" fmla="*/ 79780 h 5320703"/>
              <a:gd name="connsiteX16" fmla="*/ 11917885 w 12329058"/>
              <a:gd name="connsiteY16" fmla="*/ 36821 h 5320703"/>
              <a:gd name="connsiteX17" fmla="*/ 12329058 w 12329058"/>
              <a:gd name="connsiteY17" fmla="*/ 0 h 5320703"/>
              <a:gd name="connsiteX18" fmla="*/ 12329058 w 12329058"/>
              <a:gd name="connsiteY18" fmla="*/ 5320703 h 5320703"/>
              <a:gd name="connsiteX19" fmla="*/ 0 w 12329058"/>
              <a:gd name="connsiteY19" fmla="*/ 5320703 h 5320703"/>
              <a:gd name="connsiteX20" fmla="*/ 36821 w 12329058"/>
              <a:gd name="connsiteY20" fmla="*/ 0 h 532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329058" h="5320703">
                <a:moveTo>
                  <a:pt x="36821" y="0"/>
                </a:moveTo>
                <a:lnTo>
                  <a:pt x="564596" y="67506"/>
                </a:lnTo>
                <a:lnTo>
                  <a:pt x="1141466" y="110464"/>
                </a:lnTo>
                <a:lnTo>
                  <a:pt x="1791978" y="153423"/>
                </a:lnTo>
                <a:lnTo>
                  <a:pt x="2460902" y="190244"/>
                </a:lnTo>
                <a:lnTo>
                  <a:pt x="3093004" y="214792"/>
                </a:lnTo>
                <a:lnTo>
                  <a:pt x="3737380" y="239340"/>
                </a:lnTo>
                <a:lnTo>
                  <a:pt x="4835887" y="270024"/>
                </a:lnTo>
                <a:lnTo>
                  <a:pt x="5639823" y="276161"/>
                </a:lnTo>
                <a:lnTo>
                  <a:pt x="6462169" y="282298"/>
                </a:lnTo>
                <a:lnTo>
                  <a:pt x="7167914" y="270024"/>
                </a:lnTo>
                <a:lnTo>
                  <a:pt x="7996397" y="257750"/>
                </a:lnTo>
                <a:lnTo>
                  <a:pt x="8892387" y="227066"/>
                </a:lnTo>
                <a:lnTo>
                  <a:pt x="9634953" y="190244"/>
                </a:lnTo>
                <a:lnTo>
                  <a:pt x="10598448" y="135012"/>
                </a:lnTo>
                <a:lnTo>
                  <a:pt x="11396247" y="79780"/>
                </a:lnTo>
                <a:lnTo>
                  <a:pt x="11917885" y="36821"/>
                </a:lnTo>
                <a:lnTo>
                  <a:pt x="12329058" y="0"/>
                </a:lnTo>
                <a:lnTo>
                  <a:pt x="12329058" y="5320703"/>
                </a:lnTo>
                <a:lnTo>
                  <a:pt x="0" y="5320703"/>
                </a:lnTo>
                <a:lnTo>
                  <a:pt x="36821" y="0"/>
                </a:lnTo>
                <a:close/>
              </a:path>
            </a:pathLst>
          </a:custGeom>
          <a:gradFill flip="none" rotWithShape="1">
            <a:gsLst>
              <a:gs pos="81000">
                <a:schemeClr val="accent1">
                  <a:alpha val="0"/>
                  <a:lumMod val="0"/>
                  <a:lumOff val="100000"/>
                </a:schemeClr>
              </a:gs>
              <a:gs pos="3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DDFBC6DE-972B-48EB-A3A2-A3D99D32C9ED}"/>
              </a:ext>
            </a:extLst>
          </p:cNvPr>
          <p:cNvSpPr txBox="1">
            <a:spLocks/>
          </p:cNvSpPr>
          <p:nvPr/>
        </p:nvSpPr>
        <p:spPr>
          <a:xfrm>
            <a:off x="384070" y="1893297"/>
            <a:ext cx="5349980" cy="4801824"/>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74320" indent="-228600" algn="l">
              <a:lnSpc>
                <a:spcPct val="100000"/>
              </a:lnSpc>
              <a:spcBef>
                <a:spcPts val="0"/>
              </a:spcBef>
              <a:spcAft>
                <a:spcPts val="1800"/>
              </a:spcAft>
              <a:buFont typeface="Arial" panose="020B0604020202020204" pitchFamily="34" charset="0"/>
              <a:buChar char="•"/>
            </a:pPr>
            <a:r>
              <a:rPr lang="en-US" sz="2200" dirty="0"/>
              <a:t>Full Implementation is Highly Questionable</a:t>
            </a:r>
          </a:p>
          <a:p>
            <a:pPr marL="45720" algn="l">
              <a:lnSpc>
                <a:spcPct val="100000"/>
              </a:lnSpc>
              <a:spcBef>
                <a:spcPts val="0"/>
              </a:spcBef>
              <a:spcAft>
                <a:spcPts val="600"/>
              </a:spcAft>
            </a:pPr>
            <a:r>
              <a:rPr lang="en-US" sz="2200" dirty="0"/>
              <a:t>		</a:t>
            </a:r>
            <a:r>
              <a:rPr lang="en-US" sz="1800" u="sng" dirty="0"/>
              <a:t>EPA Review</a:t>
            </a:r>
          </a:p>
          <a:p>
            <a:pPr marL="45720" algn="l">
              <a:lnSpc>
                <a:spcPct val="100000"/>
              </a:lnSpc>
              <a:spcBef>
                <a:spcPts val="0"/>
              </a:spcBef>
              <a:spcAft>
                <a:spcPts val="24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“EPA has little confidence that the CWIP will be fully implemented to meet the necessary nitrogen reductions without dedicated funding mechanisms in place and the commitment from the public sector to provide an initial investment to initiate CWIP implementation.”</a:t>
            </a:r>
          </a:p>
          <a:p>
            <a:pPr marL="274320" indent="-228600" algn="l">
              <a:lnSpc>
                <a:spcPct val="100000"/>
              </a:lnSpc>
              <a:spcBef>
                <a:spcPts val="0"/>
              </a:spcBef>
              <a:spcAft>
                <a:spcPts val="1800"/>
              </a:spcAft>
              <a:buFont typeface="Arial" panose="020B0604020202020204" pitchFamily="34" charset="0"/>
              <a:buChar char="•"/>
            </a:pPr>
            <a:r>
              <a:rPr lang="en-US" sz="2200" dirty="0"/>
              <a:t>Costly -- $54 – 200 Million/yr.</a:t>
            </a:r>
          </a:p>
          <a:p>
            <a:pPr marL="274320" indent="-228600" algn="l">
              <a:lnSpc>
                <a:spcPct val="100000"/>
              </a:lnSpc>
              <a:spcBef>
                <a:spcPts val="0"/>
              </a:spcBef>
              <a:spcAft>
                <a:spcPts val="1800"/>
              </a:spcAft>
              <a:buFont typeface="Arial" panose="020B0604020202020204" pitchFamily="34" charset="0"/>
              <a:buChar char="•"/>
            </a:pPr>
            <a:r>
              <a:rPr lang="en-US" sz="2200" dirty="0"/>
              <a:t>Perpetual Costs ($1-2 Billion/Decade)</a:t>
            </a:r>
          </a:p>
          <a:p>
            <a:pPr marL="45720" algn="l">
              <a:lnSpc>
                <a:spcPct val="100000"/>
              </a:lnSpc>
              <a:spcBef>
                <a:spcPts val="0"/>
              </a:spcBef>
              <a:spcAft>
                <a:spcPts val="1800"/>
              </a:spcAft>
            </a:pPr>
            <a:r>
              <a:rPr lang="en-US" sz="2200" dirty="0"/>
              <a:t>-------</a:t>
            </a:r>
          </a:p>
          <a:p>
            <a:pPr marL="45720" algn="l">
              <a:lnSpc>
                <a:spcPct val="100000"/>
              </a:lnSpc>
              <a:spcBef>
                <a:spcPts val="0"/>
              </a:spcBef>
              <a:spcAft>
                <a:spcPts val="1800"/>
              </a:spcAft>
            </a:pPr>
            <a:r>
              <a:rPr lang="en-US" sz="2200" b="1" dirty="0">
                <a:solidFill>
                  <a:srgbClr val="FF0000"/>
                </a:solidFill>
              </a:rPr>
              <a:t>**CAC Question</a:t>
            </a:r>
            <a:r>
              <a:rPr lang="en-US" sz="2200" dirty="0">
                <a:solidFill>
                  <a:srgbClr val="FF0000"/>
                </a:solidFill>
              </a:rPr>
              <a:t> </a:t>
            </a:r>
            <a:r>
              <a:rPr lang="en-US" sz="2200" dirty="0"/>
              <a:t>– What are the economic opportunities?</a:t>
            </a:r>
          </a:p>
          <a:p>
            <a:pPr marL="45720" algn="l">
              <a:lnSpc>
                <a:spcPct val="100000"/>
              </a:lnSpc>
              <a:spcBef>
                <a:spcPts val="0"/>
              </a:spcBef>
              <a:spcAft>
                <a:spcPts val="1800"/>
              </a:spcAft>
            </a:pPr>
            <a:endParaRPr lang="en-US" sz="2200" dirty="0"/>
          </a:p>
          <a:p>
            <a:pPr marL="45720" algn="l">
              <a:spcBef>
                <a:spcPts val="0"/>
              </a:spcBef>
              <a:spcAft>
                <a:spcPts val="1800"/>
              </a:spcAft>
            </a:pPr>
            <a:endParaRPr lang="en-US" sz="2200" dirty="0">
              <a:cs typeface="Calibri" panose="020F0502020204030204"/>
            </a:endParaRPr>
          </a:p>
        </p:txBody>
      </p:sp>
      <p:sp>
        <p:nvSpPr>
          <p:cNvPr id="16" name="Freeform: Shape 15">
            <a:extLst>
              <a:ext uri="{FF2B5EF4-FFF2-40B4-BE49-F238E27FC236}">
                <a16:creationId xmlns:a16="http://schemas.microsoft.com/office/drawing/2014/main" id="{04290599-FBDF-4F04-B206-26D717FB54AF}"/>
              </a:ext>
            </a:extLst>
          </p:cNvPr>
          <p:cNvSpPr/>
          <p:nvPr/>
        </p:nvSpPr>
        <p:spPr>
          <a:xfrm>
            <a:off x="-3048" y="-8879"/>
            <a:ext cx="12192000" cy="1616750"/>
          </a:xfrm>
          <a:custGeom>
            <a:avLst/>
            <a:gdLst>
              <a:gd name="connsiteX0" fmla="*/ 18411 w 12372016"/>
              <a:gd name="connsiteY0" fmla="*/ 1773568 h 2055866"/>
              <a:gd name="connsiteX1" fmla="*/ 632102 w 12372016"/>
              <a:gd name="connsiteY1" fmla="*/ 1847211 h 2055866"/>
              <a:gd name="connsiteX2" fmla="*/ 1399216 w 12372016"/>
              <a:gd name="connsiteY2" fmla="*/ 1902443 h 2055866"/>
              <a:gd name="connsiteX3" fmla="*/ 2718652 w 12372016"/>
              <a:gd name="connsiteY3" fmla="*/ 1976086 h 2055866"/>
              <a:gd name="connsiteX4" fmla="*/ 3676011 w 12372016"/>
              <a:gd name="connsiteY4" fmla="*/ 2019044 h 2055866"/>
              <a:gd name="connsiteX5" fmla="*/ 4234470 w 12372016"/>
              <a:gd name="connsiteY5" fmla="*/ 2037455 h 2055866"/>
              <a:gd name="connsiteX6" fmla="*/ 5155006 w 12372016"/>
              <a:gd name="connsiteY6" fmla="*/ 2055866 h 2055866"/>
              <a:gd name="connsiteX7" fmla="*/ 6210555 w 12372016"/>
              <a:gd name="connsiteY7" fmla="*/ 2055866 h 2055866"/>
              <a:gd name="connsiteX8" fmla="*/ 7002217 w 12372016"/>
              <a:gd name="connsiteY8" fmla="*/ 2055866 h 2055866"/>
              <a:gd name="connsiteX9" fmla="*/ 7523855 w 12372016"/>
              <a:gd name="connsiteY9" fmla="*/ 2043592 h 2055866"/>
              <a:gd name="connsiteX10" fmla="*/ 8499624 w 12372016"/>
              <a:gd name="connsiteY10" fmla="*/ 2019044 h 2055866"/>
              <a:gd name="connsiteX11" fmla="*/ 9248327 w 12372016"/>
              <a:gd name="connsiteY11" fmla="*/ 1994497 h 2055866"/>
              <a:gd name="connsiteX12" fmla="*/ 9960209 w 12372016"/>
              <a:gd name="connsiteY12" fmla="*/ 1957675 h 2055866"/>
              <a:gd name="connsiteX13" fmla="*/ 10807103 w 12372016"/>
              <a:gd name="connsiteY13" fmla="*/ 1896306 h 2055866"/>
              <a:gd name="connsiteX14" fmla="*/ 12372016 w 12372016"/>
              <a:gd name="connsiteY14" fmla="*/ 1773568 h 2055866"/>
              <a:gd name="connsiteX15" fmla="*/ 12372016 w 12372016"/>
              <a:gd name="connsiteY15" fmla="*/ 0 h 2055866"/>
              <a:gd name="connsiteX16" fmla="*/ 0 w 12372016"/>
              <a:gd name="connsiteY16" fmla="*/ 0 h 2055866"/>
              <a:gd name="connsiteX17" fmla="*/ 0 w 12372016"/>
              <a:gd name="connsiteY17" fmla="*/ 1773568 h 2055866"/>
              <a:gd name="connsiteX18" fmla="*/ 18411 w 12372016"/>
              <a:gd name="connsiteY18" fmla="*/ 1773568 h 205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72016" h="2055866">
                <a:moveTo>
                  <a:pt x="18411" y="1773568"/>
                </a:moveTo>
                <a:lnTo>
                  <a:pt x="632102" y="1847211"/>
                </a:lnTo>
                <a:lnTo>
                  <a:pt x="1399216" y="1902443"/>
                </a:lnTo>
                <a:lnTo>
                  <a:pt x="2718652" y="1976086"/>
                </a:lnTo>
                <a:lnTo>
                  <a:pt x="3676011" y="2019044"/>
                </a:lnTo>
                <a:lnTo>
                  <a:pt x="4234470" y="2037455"/>
                </a:lnTo>
                <a:lnTo>
                  <a:pt x="5155006" y="2055866"/>
                </a:lnTo>
                <a:lnTo>
                  <a:pt x="6210555" y="2055866"/>
                </a:lnTo>
                <a:lnTo>
                  <a:pt x="7002217" y="2055866"/>
                </a:lnTo>
                <a:lnTo>
                  <a:pt x="7523855" y="2043592"/>
                </a:lnTo>
                <a:lnTo>
                  <a:pt x="8499624" y="2019044"/>
                </a:lnTo>
                <a:lnTo>
                  <a:pt x="9248327" y="1994497"/>
                </a:lnTo>
                <a:lnTo>
                  <a:pt x="9960209" y="1957675"/>
                </a:lnTo>
                <a:lnTo>
                  <a:pt x="10807103" y="1896306"/>
                </a:lnTo>
                <a:lnTo>
                  <a:pt x="12372016" y="1773568"/>
                </a:lnTo>
                <a:lnTo>
                  <a:pt x="12372016" y="0"/>
                </a:lnTo>
                <a:lnTo>
                  <a:pt x="0" y="0"/>
                </a:lnTo>
                <a:lnTo>
                  <a:pt x="0" y="1773568"/>
                </a:lnTo>
                <a:lnTo>
                  <a:pt x="18411" y="1773568"/>
                </a:lnTo>
                <a:close/>
              </a:path>
            </a:pathLst>
          </a:custGeom>
          <a:solidFill>
            <a:schemeClr val="bg1"/>
          </a:solidFill>
          <a:ln>
            <a:noFill/>
          </a:ln>
          <a:effectLst>
            <a:glow rad="1016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98B932C-CA43-4C97-A757-BEED90AE6C6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711647" y="5931137"/>
            <a:ext cx="1288435" cy="763984"/>
          </a:xfrm>
          <a:prstGeom prst="rect">
            <a:avLst/>
          </a:prstGeom>
        </p:spPr>
      </p:pic>
      <p:sp>
        <p:nvSpPr>
          <p:cNvPr id="21" name="Title 1">
            <a:extLst>
              <a:ext uri="{FF2B5EF4-FFF2-40B4-BE49-F238E27FC236}">
                <a16:creationId xmlns:a16="http://schemas.microsoft.com/office/drawing/2014/main" id="{ED9DD5DE-D12C-4FAC-A056-1440EC20138E}"/>
              </a:ext>
            </a:extLst>
          </p:cNvPr>
          <p:cNvSpPr txBox="1">
            <a:spLocks/>
          </p:cNvSpPr>
          <p:nvPr/>
        </p:nvSpPr>
        <p:spPr>
          <a:xfrm>
            <a:off x="556353" y="162879"/>
            <a:ext cx="11443731" cy="12732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300" dirty="0"/>
              <a:t>Conowingo – WIP</a:t>
            </a:r>
          </a:p>
        </p:txBody>
      </p:sp>
      <p:sp>
        <p:nvSpPr>
          <p:cNvPr id="22" name="Rectangle 21">
            <a:extLst>
              <a:ext uri="{FF2B5EF4-FFF2-40B4-BE49-F238E27FC236}">
                <a16:creationId xmlns:a16="http://schemas.microsoft.com/office/drawing/2014/main" id="{99419A04-7948-472C-832B-5BC92681BFFE}"/>
              </a:ext>
            </a:extLst>
          </p:cNvPr>
          <p:cNvSpPr/>
          <p:nvPr/>
        </p:nvSpPr>
        <p:spPr>
          <a:xfrm>
            <a:off x="344804" y="448306"/>
            <a:ext cx="124968" cy="702378"/>
          </a:xfrm>
          <a:prstGeom prst="rect">
            <a:avLst/>
          </a:prstGeom>
          <a:solidFill>
            <a:srgbClr val="0C718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3782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76B691-DBAE-4CAE-88F7-271ED7F5154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779077" y="601812"/>
            <a:ext cx="8456476" cy="6342357"/>
          </a:xfrm>
          <a:prstGeom prst="rect">
            <a:avLst/>
          </a:prstGeom>
          <a:gradFill>
            <a:gsLst>
              <a:gs pos="14000">
                <a:schemeClr val="bg1">
                  <a:lumMod val="65000"/>
                </a:schemeClr>
              </a:gs>
              <a:gs pos="100000">
                <a:schemeClr val="bg1"/>
              </a:gs>
            </a:gsLst>
            <a:lin ang="10800000" scaled="1"/>
          </a:gradFill>
        </p:spPr>
      </p:pic>
      <p:sp>
        <p:nvSpPr>
          <p:cNvPr id="8" name="Freeform: Shape 7">
            <a:extLst>
              <a:ext uri="{FF2B5EF4-FFF2-40B4-BE49-F238E27FC236}">
                <a16:creationId xmlns:a16="http://schemas.microsoft.com/office/drawing/2014/main" id="{FDD3190B-F0F6-47DF-B8D3-E7E65427B047}"/>
              </a:ext>
            </a:extLst>
          </p:cNvPr>
          <p:cNvSpPr/>
          <p:nvPr/>
        </p:nvSpPr>
        <p:spPr>
          <a:xfrm>
            <a:off x="-6096" y="520082"/>
            <a:ext cx="12195048" cy="6342357"/>
          </a:xfrm>
          <a:custGeom>
            <a:avLst/>
            <a:gdLst>
              <a:gd name="connsiteX0" fmla="*/ 36821 w 12329058"/>
              <a:gd name="connsiteY0" fmla="*/ 0 h 5320703"/>
              <a:gd name="connsiteX1" fmla="*/ 564596 w 12329058"/>
              <a:gd name="connsiteY1" fmla="*/ 67506 h 5320703"/>
              <a:gd name="connsiteX2" fmla="*/ 1141466 w 12329058"/>
              <a:gd name="connsiteY2" fmla="*/ 110464 h 5320703"/>
              <a:gd name="connsiteX3" fmla="*/ 1791978 w 12329058"/>
              <a:gd name="connsiteY3" fmla="*/ 153423 h 5320703"/>
              <a:gd name="connsiteX4" fmla="*/ 2460902 w 12329058"/>
              <a:gd name="connsiteY4" fmla="*/ 190244 h 5320703"/>
              <a:gd name="connsiteX5" fmla="*/ 3093004 w 12329058"/>
              <a:gd name="connsiteY5" fmla="*/ 214792 h 5320703"/>
              <a:gd name="connsiteX6" fmla="*/ 3737380 w 12329058"/>
              <a:gd name="connsiteY6" fmla="*/ 239340 h 5320703"/>
              <a:gd name="connsiteX7" fmla="*/ 4835887 w 12329058"/>
              <a:gd name="connsiteY7" fmla="*/ 270024 h 5320703"/>
              <a:gd name="connsiteX8" fmla="*/ 5639823 w 12329058"/>
              <a:gd name="connsiteY8" fmla="*/ 276161 h 5320703"/>
              <a:gd name="connsiteX9" fmla="*/ 6462169 w 12329058"/>
              <a:gd name="connsiteY9" fmla="*/ 282298 h 5320703"/>
              <a:gd name="connsiteX10" fmla="*/ 7167914 w 12329058"/>
              <a:gd name="connsiteY10" fmla="*/ 270024 h 5320703"/>
              <a:gd name="connsiteX11" fmla="*/ 7996397 w 12329058"/>
              <a:gd name="connsiteY11" fmla="*/ 257750 h 5320703"/>
              <a:gd name="connsiteX12" fmla="*/ 8892387 w 12329058"/>
              <a:gd name="connsiteY12" fmla="*/ 227066 h 5320703"/>
              <a:gd name="connsiteX13" fmla="*/ 9634953 w 12329058"/>
              <a:gd name="connsiteY13" fmla="*/ 190244 h 5320703"/>
              <a:gd name="connsiteX14" fmla="*/ 10598448 w 12329058"/>
              <a:gd name="connsiteY14" fmla="*/ 135012 h 5320703"/>
              <a:gd name="connsiteX15" fmla="*/ 11396247 w 12329058"/>
              <a:gd name="connsiteY15" fmla="*/ 79780 h 5320703"/>
              <a:gd name="connsiteX16" fmla="*/ 11917885 w 12329058"/>
              <a:gd name="connsiteY16" fmla="*/ 36821 h 5320703"/>
              <a:gd name="connsiteX17" fmla="*/ 12329058 w 12329058"/>
              <a:gd name="connsiteY17" fmla="*/ 0 h 5320703"/>
              <a:gd name="connsiteX18" fmla="*/ 12329058 w 12329058"/>
              <a:gd name="connsiteY18" fmla="*/ 5320703 h 5320703"/>
              <a:gd name="connsiteX19" fmla="*/ 0 w 12329058"/>
              <a:gd name="connsiteY19" fmla="*/ 5320703 h 5320703"/>
              <a:gd name="connsiteX20" fmla="*/ 36821 w 12329058"/>
              <a:gd name="connsiteY20" fmla="*/ 0 h 532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329058" h="5320703">
                <a:moveTo>
                  <a:pt x="36821" y="0"/>
                </a:moveTo>
                <a:lnTo>
                  <a:pt x="564596" y="67506"/>
                </a:lnTo>
                <a:lnTo>
                  <a:pt x="1141466" y="110464"/>
                </a:lnTo>
                <a:lnTo>
                  <a:pt x="1791978" y="153423"/>
                </a:lnTo>
                <a:lnTo>
                  <a:pt x="2460902" y="190244"/>
                </a:lnTo>
                <a:lnTo>
                  <a:pt x="3093004" y="214792"/>
                </a:lnTo>
                <a:lnTo>
                  <a:pt x="3737380" y="239340"/>
                </a:lnTo>
                <a:lnTo>
                  <a:pt x="4835887" y="270024"/>
                </a:lnTo>
                <a:lnTo>
                  <a:pt x="5639823" y="276161"/>
                </a:lnTo>
                <a:lnTo>
                  <a:pt x="6462169" y="282298"/>
                </a:lnTo>
                <a:lnTo>
                  <a:pt x="7167914" y="270024"/>
                </a:lnTo>
                <a:lnTo>
                  <a:pt x="7996397" y="257750"/>
                </a:lnTo>
                <a:lnTo>
                  <a:pt x="8892387" y="227066"/>
                </a:lnTo>
                <a:lnTo>
                  <a:pt x="9634953" y="190244"/>
                </a:lnTo>
                <a:lnTo>
                  <a:pt x="10598448" y="135012"/>
                </a:lnTo>
                <a:lnTo>
                  <a:pt x="11396247" y="79780"/>
                </a:lnTo>
                <a:lnTo>
                  <a:pt x="11917885" y="36821"/>
                </a:lnTo>
                <a:lnTo>
                  <a:pt x="12329058" y="0"/>
                </a:lnTo>
                <a:lnTo>
                  <a:pt x="12329058" y="5320703"/>
                </a:lnTo>
                <a:lnTo>
                  <a:pt x="0" y="5320703"/>
                </a:lnTo>
                <a:lnTo>
                  <a:pt x="36821" y="0"/>
                </a:lnTo>
                <a:close/>
              </a:path>
            </a:pathLst>
          </a:custGeom>
          <a:gradFill flip="none" rotWithShape="1">
            <a:gsLst>
              <a:gs pos="81000">
                <a:schemeClr val="accent1">
                  <a:alpha val="0"/>
                  <a:lumMod val="0"/>
                  <a:lumOff val="100000"/>
                </a:schemeClr>
              </a:gs>
              <a:gs pos="3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DDFBC6DE-972B-48EB-A3A2-A3D99D32C9ED}"/>
              </a:ext>
            </a:extLst>
          </p:cNvPr>
          <p:cNvSpPr txBox="1">
            <a:spLocks/>
          </p:cNvSpPr>
          <p:nvPr/>
        </p:nvSpPr>
        <p:spPr>
          <a:xfrm>
            <a:off x="384069" y="1893297"/>
            <a:ext cx="10515600" cy="480182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74320" indent="-228600" algn="l">
              <a:lnSpc>
                <a:spcPct val="100000"/>
              </a:lnSpc>
              <a:spcBef>
                <a:spcPts val="0"/>
              </a:spcBef>
              <a:spcAft>
                <a:spcPts val="1800"/>
              </a:spcAft>
              <a:buFont typeface="Arial" panose="020B0604020202020204" pitchFamily="34" charset="0"/>
              <a:buChar char="•"/>
            </a:pPr>
            <a:r>
              <a:rPr lang="en-US" sz="2200" dirty="0"/>
              <a:t>Return Trapping Capacity of Reservoir</a:t>
            </a:r>
          </a:p>
          <a:p>
            <a:pPr marL="274320" indent="-228600" algn="l">
              <a:lnSpc>
                <a:spcPct val="100000"/>
              </a:lnSpc>
              <a:spcBef>
                <a:spcPts val="0"/>
              </a:spcBef>
              <a:spcAft>
                <a:spcPts val="1800"/>
              </a:spcAft>
              <a:buFont typeface="Arial" panose="020B0604020202020204" pitchFamily="34" charset="0"/>
              <a:buChar char="•"/>
            </a:pPr>
            <a:r>
              <a:rPr lang="en-US" sz="2200" dirty="0"/>
              <a:t>Large-Scale Dredging (&gt;20 MCY</a:t>
            </a:r>
            <a:r>
              <a:rPr lang="en-US" sz="2200" baseline="30000" dirty="0"/>
              <a:t>3</a:t>
            </a:r>
            <a:r>
              <a:rPr lang="en-US" sz="2200" dirty="0"/>
              <a:t> – 1995 Levels) – </a:t>
            </a:r>
            <a:r>
              <a:rPr lang="en-US" sz="2200" b="1" dirty="0"/>
              <a:t>All or Part</a:t>
            </a:r>
            <a:r>
              <a:rPr lang="en-US" sz="2200" dirty="0"/>
              <a:t>?</a:t>
            </a:r>
          </a:p>
          <a:p>
            <a:pPr marL="274320" indent="-228600" algn="l">
              <a:lnSpc>
                <a:spcPct val="100000"/>
              </a:lnSpc>
              <a:spcBef>
                <a:spcPts val="0"/>
              </a:spcBef>
              <a:spcAft>
                <a:spcPts val="1800"/>
              </a:spcAft>
              <a:buFont typeface="Arial" panose="020B0604020202020204" pitchFamily="34" charset="0"/>
              <a:buChar char="•"/>
            </a:pPr>
            <a:r>
              <a:rPr lang="en-US" sz="2200" dirty="0"/>
              <a:t>Annual Dredging Over 10-ish Years</a:t>
            </a:r>
          </a:p>
          <a:p>
            <a:pPr marL="274320" indent="-228600" algn="l">
              <a:lnSpc>
                <a:spcPct val="100000"/>
              </a:lnSpc>
              <a:spcBef>
                <a:spcPts val="0"/>
              </a:spcBef>
              <a:spcAft>
                <a:spcPts val="1800"/>
              </a:spcAft>
              <a:buFont typeface="Arial" panose="020B0604020202020204" pitchFamily="34" charset="0"/>
              <a:buChar char="•"/>
            </a:pPr>
            <a:r>
              <a:rPr lang="en-US" sz="2200" dirty="0"/>
              <a:t>Privately Financed (P3 Option)</a:t>
            </a:r>
          </a:p>
          <a:p>
            <a:pPr marL="45720" algn="l" defTabSz="630238">
              <a:lnSpc>
                <a:spcPct val="100000"/>
              </a:lnSpc>
              <a:spcBef>
                <a:spcPts val="0"/>
              </a:spcBef>
              <a:spcAft>
                <a:spcPts val="1800"/>
              </a:spcAft>
            </a:pPr>
            <a:r>
              <a:rPr lang="en-US" sz="2200" dirty="0"/>
              <a:t>	</a:t>
            </a:r>
            <a:r>
              <a:rPr lang="en-US" sz="2200" b="1" dirty="0">
                <a:solidFill>
                  <a:srgbClr val="FF0000"/>
                </a:solidFill>
              </a:rPr>
              <a:t>**CAC Question </a:t>
            </a:r>
            <a:r>
              <a:rPr lang="en-US" sz="2200" dirty="0"/>
              <a:t>– Is Public Subsidy required?</a:t>
            </a:r>
          </a:p>
          <a:p>
            <a:pPr marL="274320" indent="-228600" algn="l">
              <a:lnSpc>
                <a:spcPct val="100000"/>
              </a:lnSpc>
              <a:spcBef>
                <a:spcPts val="0"/>
              </a:spcBef>
              <a:spcAft>
                <a:spcPts val="1800"/>
              </a:spcAft>
              <a:buFont typeface="Arial" panose="020B0604020202020204" pitchFamily="34" charset="0"/>
              <a:buChar char="•"/>
            </a:pPr>
            <a:r>
              <a:rPr lang="en-US" sz="2200" dirty="0"/>
              <a:t>Generate Water Quality Credits (Nitrogen)</a:t>
            </a:r>
          </a:p>
          <a:p>
            <a:pPr marL="45720" algn="l">
              <a:spcBef>
                <a:spcPts val="0"/>
              </a:spcBef>
              <a:spcAft>
                <a:spcPts val="1800"/>
              </a:spcAft>
            </a:pPr>
            <a:r>
              <a:rPr lang="en-US" sz="2200" u="sng" dirty="0">
                <a:cs typeface="Calibri" panose="020F0502020204030204"/>
              </a:rPr>
              <a:t>Doable &amp; Cost-Effective </a:t>
            </a:r>
          </a:p>
          <a:p>
            <a:pPr marL="45720" algn="l">
              <a:spcBef>
                <a:spcPts val="0"/>
              </a:spcBef>
              <a:spcAft>
                <a:spcPts val="1800"/>
              </a:spcAft>
            </a:pPr>
            <a:r>
              <a:rPr lang="en-US" sz="2200" u="sng" dirty="0">
                <a:cs typeface="Calibri" panose="020F0502020204030204"/>
              </a:rPr>
              <a:t>Not “Cheap” “Quick” or “Easy”  </a:t>
            </a:r>
          </a:p>
        </p:txBody>
      </p:sp>
      <p:sp>
        <p:nvSpPr>
          <p:cNvPr id="16" name="Freeform: Shape 15">
            <a:extLst>
              <a:ext uri="{FF2B5EF4-FFF2-40B4-BE49-F238E27FC236}">
                <a16:creationId xmlns:a16="http://schemas.microsoft.com/office/drawing/2014/main" id="{04290599-FBDF-4F04-B206-26D717FB54AF}"/>
              </a:ext>
            </a:extLst>
          </p:cNvPr>
          <p:cNvSpPr/>
          <p:nvPr/>
        </p:nvSpPr>
        <p:spPr>
          <a:xfrm>
            <a:off x="-3048" y="-8879"/>
            <a:ext cx="12192000" cy="1616750"/>
          </a:xfrm>
          <a:custGeom>
            <a:avLst/>
            <a:gdLst>
              <a:gd name="connsiteX0" fmla="*/ 18411 w 12372016"/>
              <a:gd name="connsiteY0" fmla="*/ 1773568 h 2055866"/>
              <a:gd name="connsiteX1" fmla="*/ 632102 w 12372016"/>
              <a:gd name="connsiteY1" fmla="*/ 1847211 h 2055866"/>
              <a:gd name="connsiteX2" fmla="*/ 1399216 w 12372016"/>
              <a:gd name="connsiteY2" fmla="*/ 1902443 h 2055866"/>
              <a:gd name="connsiteX3" fmla="*/ 2718652 w 12372016"/>
              <a:gd name="connsiteY3" fmla="*/ 1976086 h 2055866"/>
              <a:gd name="connsiteX4" fmla="*/ 3676011 w 12372016"/>
              <a:gd name="connsiteY4" fmla="*/ 2019044 h 2055866"/>
              <a:gd name="connsiteX5" fmla="*/ 4234470 w 12372016"/>
              <a:gd name="connsiteY5" fmla="*/ 2037455 h 2055866"/>
              <a:gd name="connsiteX6" fmla="*/ 5155006 w 12372016"/>
              <a:gd name="connsiteY6" fmla="*/ 2055866 h 2055866"/>
              <a:gd name="connsiteX7" fmla="*/ 6210555 w 12372016"/>
              <a:gd name="connsiteY7" fmla="*/ 2055866 h 2055866"/>
              <a:gd name="connsiteX8" fmla="*/ 7002217 w 12372016"/>
              <a:gd name="connsiteY8" fmla="*/ 2055866 h 2055866"/>
              <a:gd name="connsiteX9" fmla="*/ 7523855 w 12372016"/>
              <a:gd name="connsiteY9" fmla="*/ 2043592 h 2055866"/>
              <a:gd name="connsiteX10" fmla="*/ 8499624 w 12372016"/>
              <a:gd name="connsiteY10" fmla="*/ 2019044 h 2055866"/>
              <a:gd name="connsiteX11" fmla="*/ 9248327 w 12372016"/>
              <a:gd name="connsiteY11" fmla="*/ 1994497 h 2055866"/>
              <a:gd name="connsiteX12" fmla="*/ 9960209 w 12372016"/>
              <a:gd name="connsiteY12" fmla="*/ 1957675 h 2055866"/>
              <a:gd name="connsiteX13" fmla="*/ 10807103 w 12372016"/>
              <a:gd name="connsiteY13" fmla="*/ 1896306 h 2055866"/>
              <a:gd name="connsiteX14" fmla="*/ 12372016 w 12372016"/>
              <a:gd name="connsiteY14" fmla="*/ 1773568 h 2055866"/>
              <a:gd name="connsiteX15" fmla="*/ 12372016 w 12372016"/>
              <a:gd name="connsiteY15" fmla="*/ 0 h 2055866"/>
              <a:gd name="connsiteX16" fmla="*/ 0 w 12372016"/>
              <a:gd name="connsiteY16" fmla="*/ 0 h 2055866"/>
              <a:gd name="connsiteX17" fmla="*/ 0 w 12372016"/>
              <a:gd name="connsiteY17" fmla="*/ 1773568 h 2055866"/>
              <a:gd name="connsiteX18" fmla="*/ 18411 w 12372016"/>
              <a:gd name="connsiteY18" fmla="*/ 1773568 h 205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72016" h="2055866">
                <a:moveTo>
                  <a:pt x="18411" y="1773568"/>
                </a:moveTo>
                <a:lnTo>
                  <a:pt x="632102" y="1847211"/>
                </a:lnTo>
                <a:lnTo>
                  <a:pt x="1399216" y="1902443"/>
                </a:lnTo>
                <a:lnTo>
                  <a:pt x="2718652" y="1976086"/>
                </a:lnTo>
                <a:lnTo>
                  <a:pt x="3676011" y="2019044"/>
                </a:lnTo>
                <a:lnTo>
                  <a:pt x="4234470" y="2037455"/>
                </a:lnTo>
                <a:lnTo>
                  <a:pt x="5155006" y="2055866"/>
                </a:lnTo>
                <a:lnTo>
                  <a:pt x="6210555" y="2055866"/>
                </a:lnTo>
                <a:lnTo>
                  <a:pt x="7002217" y="2055866"/>
                </a:lnTo>
                <a:lnTo>
                  <a:pt x="7523855" y="2043592"/>
                </a:lnTo>
                <a:lnTo>
                  <a:pt x="8499624" y="2019044"/>
                </a:lnTo>
                <a:lnTo>
                  <a:pt x="9248327" y="1994497"/>
                </a:lnTo>
                <a:lnTo>
                  <a:pt x="9960209" y="1957675"/>
                </a:lnTo>
                <a:lnTo>
                  <a:pt x="10807103" y="1896306"/>
                </a:lnTo>
                <a:lnTo>
                  <a:pt x="12372016" y="1773568"/>
                </a:lnTo>
                <a:lnTo>
                  <a:pt x="12372016" y="0"/>
                </a:lnTo>
                <a:lnTo>
                  <a:pt x="0" y="0"/>
                </a:lnTo>
                <a:lnTo>
                  <a:pt x="0" y="1773568"/>
                </a:lnTo>
                <a:lnTo>
                  <a:pt x="18411" y="1773568"/>
                </a:lnTo>
                <a:close/>
              </a:path>
            </a:pathLst>
          </a:custGeom>
          <a:solidFill>
            <a:schemeClr val="bg1"/>
          </a:solidFill>
          <a:ln>
            <a:noFill/>
          </a:ln>
          <a:effectLst>
            <a:glow rad="1016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98B932C-CA43-4C97-A757-BEED90AE6C6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711647" y="5931137"/>
            <a:ext cx="1288435" cy="763984"/>
          </a:xfrm>
          <a:prstGeom prst="rect">
            <a:avLst/>
          </a:prstGeom>
        </p:spPr>
      </p:pic>
      <p:sp>
        <p:nvSpPr>
          <p:cNvPr id="21" name="Title 1">
            <a:extLst>
              <a:ext uri="{FF2B5EF4-FFF2-40B4-BE49-F238E27FC236}">
                <a16:creationId xmlns:a16="http://schemas.microsoft.com/office/drawing/2014/main" id="{ED9DD5DE-D12C-4FAC-A056-1440EC20138E}"/>
              </a:ext>
            </a:extLst>
          </p:cNvPr>
          <p:cNvSpPr txBox="1">
            <a:spLocks/>
          </p:cNvSpPr>
          <p:nvPr/>
        </p:nvSpPr>
        <p:spPr>
          <a:xfrm>
            <a:off x="556353" y="162879"/>
            <a:ext cx="11443731" cy="12732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400" dirty="0"/>
              <a:t>Our Proposal</a:t>
            </a:r>
          </a:p>
        </p:txBody>
      </p:sp>
      <p:sp>
        <p:nvSpPr>
          <p:cNvPr id="22" name="Rectangle 21">
            <a:extLst>
              <a:ext uri="{FF2B5EF4-FFF2-40B4-BE49-F238E27FC236}">
                <a16:creationId xmlns:a16="http://schemas.microsoft.com/office/drawing/2014/main" id="{99419A04-7948-472C-832B-5BC92681BFFE}"/>
              </a:ext>
            </a:extLst>
          </p:cNvPr>
          <p:cNvSpPr/>
          <p:nvPr/>
        </p:nvSpPr>
        <p:spPr>
          <a:xfrm>
            <a:off x="344804" y="448306"/>
            <a:ext cx="124968" cy="702378"/>
          </a:xfrm>
          <a:prstGeom prst="rect">
            <a:avLst/>
          </a:prstGeom>
          <a:solidFill>
            <a:srgbClr val="0C718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6604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76B691-DBAE-4CAE-88F7-271ED7F5154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779077" y="601812"/>
            <a:ext cx="8456476" cy="6342357"/>
          </a:xfrm>
          <a:prstGeom prst="rect">
            <a:avLst/>
          </a:prstGeom>
          <a:gradFill>
            <a:gsLst>
              <a:gs pos="14000">
                <a:schemeClr val="bg1">
                  <a:lumMod val="65000"/>
                </a:schemeClr>
              </a:gs>
              <a:gs pos="100000">
                <a:schemeClr val="bg1"/>
              </a:gs>
            </a:gsLst>
            <a:lin ang="10800000" scaled="1"/>
          </a:gradFill>
        </p:spPr>
      </p:pic>
      <p:sp>
        <p:nvSpPr>
          <p:cNvPr id="8" name="Freeform: Shape 7">
            <a:extLst>
              <a:ext uri="{FF2B5EF4-FFF2-40B4-BE49-F238E27FC236}">
                <a16:creationId xmlns:a16="http://schemas.microsoft.com/office/drawing/2014/main" id="{FDD3190B-F0F6-47DF-B8D3-E7E65427B047}"/>
              </a:ext>
            </a:extLst>
          </p:cNvPr>
          <p:cNvSpPr/>
          <p:nvPr/>
        </p:nvSpPr>
        <p:spPr>
          <a:xfrm>
            <a:off x="-6096" y="520082"/>
            <a:ext cx="12195048" cy="6342357"/>
          </a:xfrm>
          <a:custGeom>
            <a:avLst/>
            <a:gdLst>
              <a:gd name="connsiteX0" fmla="*/ 36821 w 12329058"/>
              <a:gd name="connsiteY0" fmla="*/ 0 h 5320703"/>
              <a:gd name="connsiteX1" fmla="*/ 564596 w 12329058"/>
              <a:gd name="connsiteY1" fmla="*/ 67506 h 5320703"/>
              <a:gd name="connsiteX2" fmla="*/ 1141466 w 12329058"/>
              <a:gd name="connsiteY2" fmla="*/ 110464 h 5320703"/>
              <a:gd name="connsiteX3" fmla="*/ 1791978 w 12329058"/>
              <a:gd name="connsiteY3" fmla="*/ 153423 h 5320703"/>
              <a:gd name="connsiteX4" fmla="*/ 2460902 w 12329058"/>
              <a:gd name="connsiteY4" fmla="*/ 190244 h 5320703"/>
              <a:gd name="connsiteX5" fmla="*/ 3093004 w 12329058"/>
              <a:gd name="connsiteY5" fmla="*/ 214792 h 5320703"/>
              <a:gd name="connsiteX6" fmla="*/ 3737380 w 12329058"/>
              <a:gd name="connsiteY6" fmla="*/ 239340 h 5320703"/>
              <a:gd name="connsiteX7" fmla="*/ 4835887 w 12329058"/>
              <a:gd name="connsiteY7" fmla="*/ 270024 h 5320703"/>
              <a:gd name="connsiteX8" fmla="*/ 5639823 w 12329058"/>
              <a:gd name="connsiteY8" fmla="*/ 276161 h 5320703"/>
              <a:gd name="connsiteX9" fmla="*/ 6462169 w 12329058"/>
              <a:gd name="connsiteY9" fmla="*/ 282298 h 5320703"/>
              <a:gd name="connsiteX10" fmla="*/ 7167914 w 12329058"/>
              <a:gd name="connsiteY10" fmla="*/ 270024 h 5320703"/>
              <a:gd name="connsiteX11" fmla="*/ 7996397 w 12329058"/>
              <a:gd name="connsiteY11" fmla="*/ 257750 h 5320703"/>
              <a:gd name="connsiteX12" fmla="*/ 8892387 w 12329058"/>
              <a:gd name="connsiteY12" fmla="*/ 227066 h 5320703"/>
              <a:gd name="connsiteX13" fmla="*/ 9634953 w 12329058"/>
              <a:gd name="connsiteY13" fmla="*/ 190244 h 5320703"/>
              <a:gd name="connsiteX14" fmla="*/ 10598448 w 12329058"/>
              <a:gd name="connsiteY14" fmla="*/ 135012 h 5320703"/>
              <a:gd name="connsiteX15" fmla="*/ 11396247 w 12329058"/>
              <a:gd name="connsiteY15" fmla="*/ 79780 h 5320703"/>
              <a:gd name="connsiteX16" fmla="*/ 11917885 w 12329058"/>
              <a:gd name="connsiteY16" fmla="*/ 36821 h 5320703"/>
              <a:gd name="connsiteX17" fmla="*/ 12329058 w 12329058"/>
              <a:gd name="connsiteY17" fmla="*/ 0 h 5320703"/>
              <a:gd name="connsiteX18" fmla="*/ 12329058 w 12329058"/>
              <a:gd name="connsiteY18" fmla="*/ 5320703 h 5320703"/>
              <a:gd name="connsiteX19" fmla="*/ 0 w 12329058"/>
              <a:gd name="connsiteY19" fmla="*/ 5320703 h 5320703"/>
              <a:gd name="connsiteX20" fmla="*/ 36821 w 12329058"/>
              <a:gd name="connsiteY20" fmla="*/ 0 h 532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329058" h="5320703">
                <a:moveTo>
                  <a:pt x="36821" y="0"/>
                </a:moveTo>
                <a:lnTo>
                  <a:pt x="564596" y="67506"/>
                </a:lnTo>
                <a:lnTo>
                  <a:pt x="1141466" y="110464"/>
                </a:lnTo>
                <a:lnTo>
                  <a:pt x="1791978" y="153423"/>
                </a:lnTo>
                <a:lnTo>
                  <a:pt x="2460902" y="190244"/>
                </a:lnTo>
                <a:lnTo>
                  <a:pt x="3093004" y="214792"/>
                </a:lnTo>
                <a:lnTo>
                  <a:pt x="3737380" y="239340"/>
                </a:lnTo>
                <a:lnTo>
                  <a:pt x="4835887" y="270024"/>
                </a:lnTo>
                <a:lnTo>
                  <a:pt x="5639823" y="276161"/>
                </a:lnTo>
                <a:lnTo>
                  <a:pt x="6462169" y="282298"/>
                </a:lnTo>
                <a:lnTo>
                  <a:pt x="7167914" y="270024"/>
                </a:lnTo>
                <a:lnTo>
                  <a:pt x="7996397" y="257750"/>
                </a:lnTo>
                <a:lnTo>
                  <a:pt x="8892387" y="227066"/>
                </a:lnTo>
                <a:lnTo>
                  <a:pt x="9634953" y="190244"/>
                </a:lnTo>
                <a:lnTo>
                  <a:pt x="10598448" y="135012"/>
                </a:lnTo>
                <a:lnTo>
                  <a:pt x="11396247" y="79780"/>
                </a:lnTo>
                <a:lnTo>
                  <a:pt x="11917885" y="36821"/>
                </a:lnTo>
                <a:lnTo>
                  <a:pt x="12329058" y="0"/>
                </a:lnTo>
                <a:lnTo>
                  <a:pt x="12329058" y="5320703"/>
                </a:lnTo>
                <a:lnTo>
                  <a:pt x="0" y="5320703"/>
                </a:lnTo>
                <a:lnTo>
                  <a:pt x="36821" y="0"/>
                </a:lnTo>
                <a:close/>
              </a:path>
            </a:pathLst>
          </a:custGeom>
          <a:gradFill flip="none" rotWithShape="1">
            <a:gsLst>
              <a:gs pos="81000">
                <a:schemeClr val="accent1">
                  <a:alpha val="0"/>
                  <a:lumMod val="0"/>
                  <a:lumOff val="100000"/>
                </a:schemeClr>
              </a:gs>
              <a:gs pos="3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ubtitle 2">
            <a:extLst>
              <a:ext uri="{FF2B5EF4-FFF2-40B4-BE49-F238E27FC236}">
                <a16:creationId xmlns:a16="http://schemas.microsoft.com/office/drawing/2014/main" id="{DDFBC6DE-972B-48EB-A3A2-A3D99D32C9ED}"/>
              </a:ext>
            </a:extLst>
          </p:cNvPr>
          <p:cNvSpPr txBox="1">
            <a:spLocks/>
          </p:cNvSpPr>
          <p:nvPr/>
        </p:nvSpPr>
        <p:spPr>
          <a:xfrm>
            <a:off x="384069" y="1893297"/>
            <a:ext cx="10515600" cy="480182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lnSpc>
                <a:spcPct val="100000"/>
              </a:lnSpc>
              <a:spcBef>
                <a:spcPts val="0"/>
              </a:spcBef>
              <a:spcAft>
                <a:spcPts val="1800"/>
              </a:spcAft>
            </a:pPr>
            <a:r>
              <a:rPr lang="en-US" sz="3200" dirty="0"/>
              <a:t>Large-Scale Dredging is not a Moon Shot</a:t>
            </a:r>
          </a:p>
          <a:p>
            <a:pPr marL="274320" indent="-228600" algn="l">
              <a:lnSpc>
                <a:spcPct val="100000"/>
              </a:lnSpc>
              <a:spcBef>
                <a:spcPts val="0"/>
              </a:spcBef>
              <a:spcAft>
                <a:spcPts val="1800"/>
              </a:spcAft>
              <a:buFont typeface="Arial" panose="020B0604020202020204" pitchFamily="34" charset="0"/>
              <a:buChar char="•"/>
            </a:pPr>
            <a:r>
              <a:rPr lang="en-US" sz="2200" dirty="0"/>
              <a:t>MPA Dredges ~5 Million CY</a:t>
            </a:r>
            <a:r>
              <a:rPr lang="en-US" sz="2200" baseline="30000" dirty="0"/>
              <a:t>3</a:t>
            </a:r>
            <a:r>
              <a:rPr lang="en-US" sz="2200" dirty="0"/>
              <a:t> Every Year</a:t>
            </a:r>
          </a:p>
          <a:p>
            <a:pPr marL="274320" indent="-228600" algn="l">
              <a:lnSpc>
                <a:spcPct val="100000"/>
              </a:lnSpc>
              <a:spcBef>
                <a:spcPts val="0"/>
              </a:spcBef>
              <a:spcAft>
                <a:spcPts val="1800"/>
              </a:spcAft>
              <a:buFont typeface="Arial" panose="020B0604020202020204" pitchFamily="34" charset="0"/>
              <a:buChar char="•"/>
            </a:pPr>
            <a:r>
              <a:rPr lang="en-US" sz="2200" b="0" i="0" dirty="0">
                <a:solidFill>
                  <a:srgbClr val="000000"/>
                </a:solidFill>
                <a:effectLst/>
                <a:latin typeface="Calibri" panose="020F0502020204030204" pitchFamily="34" charset="0"/>
                <a:cs typeface="Calibri" panose="020F0502020204030204" pitchFamily="34" charset="0"/>
              </a:rPr>
              <a:t>James and Barren Islands &gt;90 MCY</a:t>
            </a:r>
            <a:r>
              <a:rPr lang="en-US" sz="2200" b="0" i="0" baseline="30000" dirty="0">
                <a:solidFill>
                  <a:srgbClr val="000000"/>
                </a:solidFill>
                <a:effectLst/>
                <a:latin typeface="Calibri" panose="020F0502020204030204" pitchFamily="34" charset="0"/>
                <a:cs typeface="Calibri" panose="020F0502020204030204" pitchFamily="34" charset="0"/>
              </a:rPr>
              <a:t>3</a:t>
            </a:r>
            <a:r>
              <a:rPr lang="en-US" sz="2200" b="0" i="0" dirty="0">
                <a:solidFill>
                  <a:srgbClr val="000000"/>
                </a:solidFill>
                <a:effectLst/>
                <a:latin typeface="Calibri" panose="020F0502020204030204" pitchFamily="34" charset="0"/>
                <a:cs typeface="Calibri" panose="020F0502020204030204" pitchFamily="34" charset="0"/>
              </a:rPr>
              <a:t>  </a:t>
            </a:r>
            <a:endParaRPr lang="en-US" sz="2200" dirty="0">
              <a:latin typeface="Calibri" panose="020F0502020204030204" pitchFamily="34" charset="0"/>
              <a:cs typeface="Calibri" panose="020F0502020204030204" pitchFamily="34" charset="0"/>
            </a:endParaRPr>
          </a:p>
        </p:txBody>
      </p:sp>
      <p:sp>
        <p:nvSpPr>
          <p:cNvPr id="16" name="Freeform: Shape 15">
            <a:extLst>
              <a:ext uri="{FF2B5EF4-FFF2-40B4-BE49-F238E27FC236}">
                <a16:creationId xmlns:a16="http://schemas.microsoft.com/office/drawing/2014/main" id="{04290599-FBDF-4F04-B206-26D717FB54AF}"/>
              </a:ext>
            </a:extLst>
          </p:cNvPr>
          <p:cNvSpPr/>
          <p:nvPr/>
        </p:nvSpPr>
        <p:spPr>
          <a:xfrm>
            <a:off x="-3048" y="-8879"/>
            <a:ext cx="12192000" cy="1616750"/>
          </a:xfrm>
          <a:custGeom>
            <a:avLst/>
            <a:gdLst>
              <a:gd name="connsiteX0" fmla="*/ 18411 w 12372016"/>
              <a:gd name="connsiteY0" fmla="*/ 1773568 h 2055866"/>
              <a:gd name="connsiteX1" fmla="*/ 632102 w 12372016"/>
              <a:gd name="connsiteY1" fmla="*/ 1847211 h 2055866"/>
              <a:gd name="connsiteX2" fmla="*/ 1399216 w 12372016"/>
              <a:gd name="connsiteY2" fmla="*/ 1902443 h 2055866"/>
              <a:gd name="connsiteX3" fmla="*/ 2718652 w 12372016"/>
              <a:gd name="connsiteY3" fmla="*/ 1976086 h 2055866"/>
              <a:gd name="connsiteX4" fmla="*/ 3676011 w 12372016"/>
              <a:gd name="connsiteY4" fmla="*/ 2019044 h 2055866"/>
              <a:gd name="connsiteX5" fmla="*/ 4234470 w 12372016"/>
              <a:gd name="connsiteY5" fmla="*/ 2037455 h 2055866"/>
              <a:gd name="connsiteX6" fmla="*/ 5155006 w 12372016"/>
              <a:gd name="connsiteY6" fmla="*/ 2055866 h 2055866"/>
              <a:gd name="connsiteX7" fmla="*/ 6210555 w 12372016"/>
              <a:gd name="connsiteY7" fmla="*/ 2055866 h 2055866"/>
              <a:gd name="connsiteX8" fmla="*/ 7002217 w 12372016"/>
              <a:gd name="connsiteY8" fmla="*/ 2055866 h 2055866"/>
              <a:gd name="connsiteX9" fmla="*/ 7523855 w 12372016"/>
              <a:gd name="connsiteY9" fmla="*/ 2043592 h 2055866"/>
              <a:gd name="connsiteX10" fmla="*/ 8499624 w 12372016"/>
              <a:gd name="connsiteY10" fmla="*/ 2019044 h 2055866"/>
              <a:gd name="connsiteX11" fmla="*/ 9248327 w 12372016"/>
              <a:gd name="connsiteY11" fmla="*/ 1994497 h 2055866"/>
              <a:gd name="connsiteX12" fmla="*/ 9960209 w 12372016"/>
              <a:gd name="connsiteY12" fmla="*/ 1957675 h 2055866"/>
              <a:gd name="connsiteX13" fmla="*/ 10807103 w 12372016"/>
              <a:gd name="connsiteY13" fmla="*/ 1896306 h 2055866"/>
              <a:gd name="connsiteX14" fmla="*/ 12372016 w 12372016"/>
              <a:gd name="connsiteY14" fmla="*/ 1773568 h 2055866"/>
              <a:gd name="connsiteX15" fmla="*/ 12372016 w 12372016"/>
              <a:gd name="connsiteY15" fmla="*/ 0 h 2055866"/>
              <a:gd name="connsiteX16" fmla="*/ 0 w 12372016"/>
              <a:gd name="connsiteY16" fmla="*/ 0 h 2055866"/>
              <a:gd name="connsiteX17" fmla="*/ 0 w 12372016"/>
              <a:gd name="connsiteY17" fmla="*/ 1773568 h 2055866"/>
              <a:gd name="connsiteX18" fmla="*/ 18411 w 12372016"/>
              <a:gd name="connsiteY18" fmla="*/ 1773568 h 205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72016" h="2055866">
                <a:moveTo>
                  <a:pt x="18411" y="1773568"/>
                </a:moveTo>
                <a:lnTo>
                  <a:pt x="632102" y="1847211"/>
                </a:lnTo>
                <a:lnTo>
                  <a:pt x="1399216" y="1902443"/>
                </a:lnTo>
                <a:lnTo>
                  <a:pt x="2718652" y="1976086"/>
                </a:lnTo>
                <a:lnTo>
                  <a:pt x="3676011" y="2019044"/>
                </a:lnTo>
                <a:lnTo>
                  <a:pt x="4234470" y="2037455"/>
                </a:lnTo>
                <a:lnTo>
                  <a:pt x="5155006" y="2055866"/>
                </a:lnTo>
                <a:lnTo>
                  <a:pt x="6210555" y="2055866"/>
                </a:lnTo>
                <a:lnTo>
                  <a:pt x="7002217" y="2055866"/>
                </a:lnTo>
                <a:lnTo>
                  <a:pt x="7523855" y="2043592"/>
                </a:lnTo>
                <a:lnTo>
                  <a:pt x="8499624" y="2019044"/>
                </a:lnTo>
                <a:lnTo>
                  <a:pt x="9248327" y="1994497"/>
                </a:lnTo>
                <a:lnTo>
                  <a:pt x="9960209" y="1957675"/>
                </a:lnTo>
                <a:lnTo>
                  <a:pt x="10807103" y="1896306"/>
                </a:lnTo>
                <a:lnTo>
                  <a:pt x="12372016" y="1773568"/>
                </a:lnTo>
                <a:lnTo>
                  <a:pt x="12372016" y="0"/>
                </a:lnTo>
                <a:lnTo>
                  <a:pt x="0" y="0"/>
                </a:lnTo>
                <a:lnTo>
                  <a:pt x="0" y="1773568"/>
                </a:lnTo>
                <a:lnTo>
                  <a:pt x="18411" y="1773568"/>
                </a:lnTo>
                <a:close/>
              </a:path>
            </a:pathLst>
          </a:custGeom>
          <a:solidFill>
            <a:schemeClr val="bg1"/>
          </a:solidFill>
          <a:ln>
            <a:noFill/>
          </a:ln>
          <a:effectLst>
            <a:glow rad="1016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98B932C-CA43-4C97-A757-BEED90AE6C6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711647" y="5931137"/>
            <a:ext cx="1288435" cy="763984"/>
          </a:xfrm>
          <a:prstGeom prst="rect">
            <a:avLst/>
          </a:prstGeom>
        </p:spPr>
      </p:pic>
      <p:sp>
        <p:nvSpPr>
          <p:cNvPr id="21" name="Title 1">
            <a:extLst>
              <a:ext uri="{FF2B5EF4-FFF2-40B4-BE49-F238E27FC236}">
                <a16:creationId xmlns:a16="http://schemas.microsoft.com/office/drawing/2014/main" id="{ED9DD5DE-D12C-4FAC-A056-1440EC20138E}"/>
              </a:ext>
            </a:extLst>
          </p:cNvPr>
          <p:cNvSpPr txBox="1">
            <a:spLocks/>
          </p:cNvSpPr>
          <p:nvPr/>
        </p:nvSpPr>
        <p:spPr>
          <a:xfrm>
            <a:off x="556353" y="162879"/>
            <a:ext cx="11443731" cy="12732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000" dirty="0"/>
              <a:t>Our Proposal</a:t>
            </a:r>
          </a:p>
        </p:txBody>
      </p:sp>
      <p:sp>
        <p:nvSpPr>
          <p:cNvPr id="22" name="Rectangle 21">
            <a:extLst>
              <a:ext uri="{FF2B5EF4-FFF2-40B4-BE49-F238E27FC236}">
                <a16:creationId xmlns:a16="http://schemas.microsoft.com/office/drawing/2014/main" id="{99419A04-7948-472C-832B-5BC92681BFFE}"/>
              </a:ext>
            </a:extLst>
          </p:cNvPr>
          <p:cNvSpPr/>
          <p:nvPr/>
        </p:nvSpPr>
        <p:spPr>
          <a:xfrm>
            <a:off x="344804" y="448306"/>
            <a:ext cx="124968" cy="702378"/>
          </a:xfrm>
          <a:prstGeom prst="rect">
            <a:avLst/>
          </a:prstGeom>
          <a:solidFill>
            <a:srgbClr val="0C718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8062777-77F5-4A63-B241-FF8BC148A96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103536" y="3691260"/>
            <a:ext cx="4521032" cy="3014021"/>
          </a:xfrm>
          <a:prstGeom prst="rect">
            <a:avLst/>
          </a:prstGeom>
          <a:ln w="3175">
            <a:solidFill>
              <a:schemeClr val="tx1"/>
            </a:solidFill>
          </a:ln>
        </p:spPr>
      </p:pic>
      <p:sp>
        <p:nvSpPr>
          <p:cNvPr id="4" name="TextBox 3">
            <a:extLst>
              <a:ext uri="{FF2B5EF4-FFF2-40B4-BE49-F238E27FC236}">
                <a16:creationId xmlns:a16="http://schemas.microsoft.com/office/drawing/2014/main" id="{29835DAD-1F52-4A39-97C1-33408BAA66FC}"/>
              </a:ext>
            </a:extLst>
          </p:cNvPr>
          <p:cNvSpPr txBox="1"/>
          <p:nvPr/>
        </p:nvSpPr>
        <p:spPr>
          <a:xfrm>
            <a:off x="1103536" y="6205407"/>
            <a:ext cx="3103026" cy="215444"/>
          </a:xfrm>
          <a:prstGeom prst="rect">
            <a:avLst/>
          </a:prstGeom>
          <a:noFill/>
        </p:spPr>
        <p:txBody>
          <a:bodyPr wrap="square" rtlCol="0">
            <a:spAutoFit/>
          </a:bodyPr>
          <a:lstStyle/>
          <a:p>
            <a:r>
              <a:rPr lang="en-US" sz="800" dirty="0"/>
              <a:t>www.waterwaysjournal.net</a:t>
            </a:r>
          </a:p>
        </p:txBody>
      </p:sp>
    </p:spTree>
    <p:extLst>
      <p:ext uri="{BB962C8B-B14F-4D97-AF65-F5344CB8AC3E}">
        <p14:creationId xmlns:p14="http://schemas.microsoft.com/office/powerpoint/2010/main" val="577890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9419A04-7948-472C-832B-5BC92681BFFE}"/>
              </a:ext>
            </a:extLst>
          </p:cNvPr>
          <p:cNvSpPr/>
          <p:nvPr/>
        </p:nvSpPr>
        <p:spPr>
          <a:xfrm>
            <a:off x="344804" y="448306"/>
            <a:ext cx="124968" cy="702378"/>
          </a:xfrm>
          <a:prstGeom prst="rect">
            <a:avLst/>
          </a:prstGeom>
          <a:solidFill>
            <a:srgbClr val="057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 company name&#10;&#10;Description automatically generated">
            <a:extLst>
              <a:ext uri="{FF2B5EF4-FFF2-40B4-BE49-F238E27FC236}">
                <a16:creationId xmlns:a16="http://schemas.microsoft.com/office/drawing/2014/main" id="{4C73E5B0-992A-4F44-AAA5-97472DEF0D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12362" y="5931137"/>
            <a:ext cx="1287721" cy="763984"/>
          </a:xfrm>
          <a:prstGeom prst="rect">
            <a:avLst/>
          </a:prstGeom>
        </p:spPr>
      </p:pic>
      <p:pic>
        <p:nvPicPr>
          <p:cNvPr id="10" name="Picture 9">
            <a:extLst>
              <a:ext uri="{FF2B5EF4-FFF2-40B4-BE49-F238E27FC236}">
                <a16:creationId xmlns:a16="http://schemas.microsoft.com/office/drawing/2014/main" id="{1E2EA230-8AE3-4D7C-B1CD-94CFCAD9CE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69129" y="102784"/>
            <a:ext cx="5332096" cy="6649437"/>
          </a:xfrm>
          <a:prstGeom prst="rect">
            <a:avLst/>
          </a:prstGeom>
          <a:ln w="3175">
            <a:solidFill>
              <a:schemeClr val="tx1"/>
            </a:solidFill>
          </a:ln>
        </p:spPr>
      </p:pic>
      <p:pic>
        <p:nvPicPr>
          <p:cNvPr id="3" name="Picture 2">
            <a:extLst>
              <a:ext uri="{FF2B5EF4-FFF2-40B4-BE49-F238E27FC236}">
                <a16:creationId xmlns:a16="http://schemas.microsoft.com/office/drawing/2014/main" id="{E89D95CC-340B-4861-8C24-02CF1D5CD22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76842" y="5040612"/>
            <a:ext cx="2177987" cy="412337"/>
          </a:xfrm>
          <a:prstGeom prst="rect">
            <a:avLst/>
          </a:prstGeom>
          <a:ln w="3175">
            <a:solidFill>
              <a:schemeClr val="tx1"/>
            </a:solidFill>
          </a:ln>
        </p:spPr>
      </p:pic>
      <p:pic>
        <p:nvPicPr>
          <p:cNvPr id="5" name="Picture 4" descr="Graphical user interface, text, application&#10;&#10;Description automatically generated">
            <a:extLst>
              <a:ext uri="{FF2B5EF4-FFF2-40B4-BE49-F238E27FC236}">
                <a16:creationId xmlns:a16="http://schemas.microsoft.com/office/drawing/2014/main" id="{C0DD1880-4EB1-48F9-B413-2A5491DFC41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4804" y="5538829"/>
            <a:ext cx="4010025" cy="1000125"/>
          </a:xfrm>
          <a:prstGeom prst="rect">
            <a:avLst/>
          </a:prstGeom>
          <a:ln w="3175">
            <a:solidFill>
              <a:schemeClr val="tx1"/>
            </a:solidFill>
          </a:ln>
        </p:spPr>
      </p:pic>
      <p:sp>
        <p:nvSpPr>
          <p:cNvPr id="2" name="TextBox 1">
            <a:extLst>
              <a:ext uri="{FF2B5EF4-FFF2-40B4-BE49-F238E27FC236}">
                <a16:creationId xmlns:a16="http://schemas.microsoft.com/office/drawing/2014/main" id="{890954A1-3258-4B2E-ACA3-400B2FAB71A1}"/>
              </a:ext>
            </a:extLst>
          </p:cNvPr>
          <p:cNvSpPr txBox="1"/>
          <p:nvPr/>
        </p:nvSpPr>
        <p:spPr>
          <a:xfrm>
            <a:off x="84083" y="1446511"/>
            <a:ext cx="4385045" cy="2123658"/>
          </a:xfrm>
          <a:prstGeom prst="rect">
            <a:avLst/>
          </a:prstGeom>
          <a:noFill/>
        </p:spPr>
        <p:txBody>
          <a:bodyPr wrap="square" rtlCol="0">
            <a:spAutoFit/>
          </a:bodyPr>
          <a:lstStyle/>
          <a:p>
            <a:pPr algn="ctr"/>
            <a:r>
              <a:rPr lang="en-US" sz="2000" dirty="0"/>
              <a:t>Northgate Environmental Management</a:t>
            </a:r>
          </a:p>
          <a:p>
            <a:pPr algn="ctr"/>
            <a:endParaRPr lang="en-US" sz="2000" dirty="0"/>
          </a:p>
          <a:p>
            <a:pPr algn="ctr"/>
            <a:r>
              <a:rPr lang="en-US" sz="2000" dirty="0"/>
              <a:t>Sediment Characterization Report</a:t>
            </a:r>
          </a:p>
          <a:p>
            <a:pPr algn="ctr"/>
            <a:endParaRPr lang="en-US" sz="2000" dirty="0"/>
          </a:p>
          <a:p>
            <a:pPr algn="ctr"/>
            <a:r>
              <a:rPr lang="en-US" sz="1600" dirty="0">
                <a:hlinkClick r:id="rId6"/>
              </a:rPr>
              <a:t>https://mde.maryland.gov/programs/Marylander/Pages/conowingo_pilot.aspx</a:t>
            </a:r>
            <a:endParaRPr lang="en-US" sz="1600" dirty="0"/>
          </a:p>
          <a:p>
            <a:pPr algn="ctr"/>
            <a:endParaRPr lang="en-US" sz="2000" dirty="0"/>
          </a:p>
        </p:txBody>
      </p:sp>
      <p:sp>
        <p:nvSpPr>
          <p:cNvPr id="4" name="TextBox 3">
            <a:extLst>
              <a:ext uri="{FF2B5EF4-FFF2-40B4-BE49-F238E27FC236}">
                <a16:creationId xmlns:a16="http://schemas.microsoft.com/office/drawing/2014/main" id="{7EA8B2A0-F1EC-4025-8829-9D860B9FC5CA}"/>
              </a:ext>
            </a:extLst>
          </p:cNvPr>
          <p:cNvSpPr txBox="1"/>
          <p:nvPr/>
        </p:nvSpPr>
        <p:spPr>
          <a:xfrm>
            <a:off x="762000" y="528320"/>
            <a:ext cx="3129280" cy="707886"/>
          </a:xfrm>
          <a:prstGeom prst="rect">
            <a:avLst/>
          </a:prstGeom>
          <a:noFill/>
        </p:spPr>
        <p:txBody>
          <a:bodyPr wrap="square" rtlCol="0">
            <a:spAutoFit/>
          </a:bodyPr>
          <a:lstStyle/>
          <a:p>
            <a:r>
              <a:rPr lang="en-US" sz="4000" dirty="0">
                <a:latin typeface="Calibri Light" panose="020F0302020204030204" pitchFamily="34" charset="0"/>
                <a:cs typeface="Calibri Light" panose="020F0302020204030204" pitchFamily="34" charset="0"/>
              </a:rPr>
              <a:t>Pilot Project</a:t>
            </a:r>
          </a:p>
        </p:txBody>
      </p:sp>
      <p:sp>
        <p:nvSpPr>
          <p:cNvPr id="6" name="TextBox 5">
            <a:extLst>
              <a:ext uri="{FF2B5EF4-FFF2-40B4-BE49-F238E27FC236}">
                <a16:creationId xmlns:a16="http://schemas.microsoft.com/office/drawing/2014/main" id="{7EE9755B-9C03-4B60-A51C-99295AAEDF45}"/>
              </a:ext>
            </a:extLst>
          </p:cNvPr>
          <p:cNvSpPr txBox="1"/>
          <p:nvPr/>
        </p:nvSpPr>
        <p:spPr>
          <a:xfrm>
            <a:off x="414677" y="3779160"/>
            <a:ext cx="3723856" cy="923330"/>
          </a:xfrm>
          <a:prstGeom prst="rect">
            <a:avLst/>
          </a:prstGeom>
          <a:noFill/>
        </p:spPr>
        <p:txBody>
          <a:bodyPr wrap="square" rtlCol="0">
            <a:spAutoFit/>
          </a:bodyPr>
          <a:lstStyle/>
          <a:p>
            <a:r>
              <a:rPr lang="en-US" b="1" u="sng" dirty="0">
                <a:solidFill>
                  <a:srgbClr val="FF0000"/>
                </a:solidFill>
              </a:rPr>
              <a:t>CAC Question</a:t>
            </a:r>
          </a:p>
          <a:p>
            <a:r>
              <a:rPr lang="en-US" dirty="0"/>
              <a:t>Does it matter where we get the pollution reductions?</a:t>
            </a:r>
          </a:p>
        </p:txBody>
      </p:sp>
    </p:spTree>
    <p:extLst>
      <p:ext uri="{BB962C8B-B14F-4D97-AF65-F5344CB8AC3E}">
        <p14:creationId xmlns:p14="http://schemas.microsoft.com/office/powerpoint/2010/main" val="24614388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1729</TotalTime>
  <Words>471</Words>
  <Application>Microsoft Office PowerPoint</Application>
  <PresentationFormat>Widescreen</PresentationFormat>
  <Paragraphs>85</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A Dredging Solution for the Conowingo Reservoir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 Holz</dc:creator>
  <cp:lastModifiedBy>Jeff Corbin</cp:lastModifiedBy>
  <cp:revision>43</cp:revision>
  <dcterms:created xsi:type="dcterms:W3CDTF">2021-06-14T15:46:28Z</dcterms:created>
  <dcterms:modified xsi:type="dcterms:W3CDTF">2022-02-24T20:11:40Z</dcterms:modified>
</cp:coreProperties>
</file>