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5" r:id="rId6"/>
    <p:sldId id="264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BE7"/>
    <a:srgbClr val="19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 snapToGrid="0">
      <p:cViewPr>
        <p:scale>
          <a:sx n="114" d="100"/>
          <a:sy n="114" d="100"/>
        </p:scale>
        <p:origin x="-85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CFFA-A881-45C7-BF87-59768B63155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55E0-7EB4-4DEE-9D47-D174E1E2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30" y="3724249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735" y="3045341"/>
            <a:ext cx="6858000" cy="618523"/>
          </a:xfrm>
        </p:spPr>
        <p:txBody>
          <a:bodyPr/>
          <a:lstStyle/>
          <a:p>
            <a:r>
              <a:rPr lang="en-US" dirty="0" smtClean="0"/>
              <a:t>2014 Chesapeake Watershed Agreement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68" y="2332810"/>
            <a:ext cx="1003707" cy="8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741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Stewardship Goal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127" y="1534680"/>
            <a:ext cx="71376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/>
              <a:t>“Increase the number and </a:t>
            </a:r>
            <a:r>
              <a:rPr lang="en-US" sz="3000" i="1" dirty="0" smtClean="0"/>
              <a:t>diversity of </a:t>
            </a:r>
            <a:r>
              <a:rPr lang="en-US" sz="3000" i="1" dirty="0"/>
              <a:t>local citizen stewards and local governments that actively support and carry out </a:t>
            </a:r>
            <a:r>
              <a:rPr lang="en-US" sz="3000" i="1" dirty="0" smtClean="0"/>
              <a:t>conservation </a:t>
            </a:r>
            <a:r>
              <a:rPr lang="en-US" sz="3000" i="1" dirty="0"/>
              <a:t>and restoration activities that achieve healthy local streams, rivers and a vibrant Chesapeake Bay.”</a:t>
            </a:r>
            <a:r>
              <a:rPr lang="en-US" sz="3000" dirty="0"/>
              <a:t>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2" y="4364181"/>
            <a:ext cx="5652655" cy="2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the Bay Agreement Recognizes …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872889"/>
            <a:ext cx="767535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That long term success depends on the support and action that arises from local citizens and local conservation groups.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Local government leaders must have the capacity and tools to address watershed issues and the support to implement policies and incentives that support restoration efforts. 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The base of the environmental movement and its leadership must be more diverse and inclusive.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7" y="25429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Citizen Stewardship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1" y="128746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number and diversity of trained and mobilized citizen volunteers with the knowledge and skills needed to enhance the health of their local watersheds.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29"/>
          <a:stretch/>
        </p:blipFill>
        <p:spPr>
          <a:xfrm>
            <a:off x="3045125" y="2476906"/>
            <a:ext cx="5831455" cy="41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7" y="25429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Citizen Stewardship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1" y="128746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number and diversity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trained and mobilized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citizen volunteers with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and skills needed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enhance the health of their local watersheds.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Citizen stewards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Individual Behavior change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Volunteers/Collective Action</a:t>
            </a:r>
            <a:endParaRPr lang="en-US" dirty="0"/>
          </a:p>
          <a:p>
            <a:pPr>
              <a:buClr>
                <a:srgbClr val="00B0F0"/>
              </a:buClr>
            </a:pPr>
            <a:r>
              <a:rPr lang="en-US" dirty="0" smtClean="0"/>
              <a:t>Local champions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13" b="14581"/>
          <a:stretch/>
        </p:blipFill>
        <p:spPr>
          <a:xfrm>
            <a:off x="4530452" y="3648974"/>
            <a:ext cx="4451627" cy="2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887843" y="788071"/>
            <a:ext cx="7315200" cy="5753819"/>
          </a:xfrm>
          <a:prstGeom prst="triangle">
            <a:avLst/>
          </a:prstGeom>
          <a:solidFill>
            <a:srgbClr val="9DD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ight Arrow 4"/>
          <p:cNvSpPr/>
          <p:nvPr/>
        </p:nvSpPr>
        <p:spPr bwMode="auto">
          <a:xfrm rot="18284942">
            <a:off x="-131794" y="3115632"/>
            <a:ext cx="4565808" cy="2877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4149005">
            <a:off x="4667348" y="2983937"/>
            <a:ext cx="4436819" cy="2877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43781" y="4742329"/>
            <a:ext cx="4986068" cy="25879"/>
          </a:xfrm>
          <a:prstGeom prst="line">
            <a:avLst/>
          </a:prstGeom>
          <a:ln w="730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86662" y="2884734"/>
            <a:ext cx="2587925" cy="0"/>
          </a:xfrm>
          <a:prstGeom prst="line">
            <a:avLst/>
          </a:prstGeom>
          <a:ln w="730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314823">
            <a:off x="-577666" y="2669291"/>
            <a:ext cx="48301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Increased Knowledge, training and skills</a:t>
            </a:r>
            <a:endParaRPr lang="en-US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3269062">
            <a:off x="5341823" y="2586383"/>
            <a:ext cx="4070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Increased </a:t>
            </a:r>
            <a:r>
              <a:rPr 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level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of engagement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718" y="171578"/>
            <a:ext cx="8726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Moving from Personal Action to Citizen Leadership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2370" y="1928044"/>
            <a:ext cx="57365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195561"/>
                </a:solidFill>
              </a:rPr>
              <a:t>Citizen </a:t>
            </a:r>
            <a:endParaRPr lang="en-US" sz="2800" dirty="0" smtClean="0">
              <a:solidFill>
                <a:srgbClr val="195561"/>
              </a:solidFill>
            </a:endParaRPr>
          </a:p>
          <a:p>
            <a:pPr algn="ctr"/>
            <a:r>
              <a:rPr lang="en-US" sz="2800" dirty="0" smtClean="0">
                <a:solidFill>
                  <a:srgbClr val="195561"/>
                </a:solidFill>
              </a:rPr>
              <a:t>Leadership</a:t>
            </a:r>
          </a:p>
          <a:p>
            <a:pPr algn="ctr"/>
            <a:endParaRPr lang="en-US" sz="2800" dirty="0">
              <a:solidFill>
                <a:srgbClr val="195561"/>
              </a:solidFill>
            </a:endParaRPr>
          </a:p>
          <a:p>
            <a:pPr algn="ctr"/>
            <a:endParaRPr lang="en-US" sz="2800" dirty="0">
              <a:solidFill>
                <a:srgbClr val="195561"/>
              </a:solidFill>
            </a:endParaRPr>
          </a:p>
          <a:p>
            <a:pPr algn="ctr"/>
            <a:r>
              <a:rPr lang="en-US" sz="2800" dirty="0">
                <a:solidFill>
                  <a:srgbClr val="195561"/>
                </a:solidFill>
              </a:rPr>
              <a:t>Volunteerism </a:t>
            </a:r>
            <a:r>
              <a:rPr lang="en-US" sz="2800" dirty="0" smtClean="0">
                <a:solidFill>
                  <a:srgbClr val="195561"/>
                </a:solidFill>
              </a:rPr>
              <a:t>&amp;</a:t>
            </a:r>
          </a:p>
          <a:p>
            <a:pPr algn="ctr"/>
            <a:r>
              <a:rPr lang="en-US" sz="2800" dirty="0" smtClean="0">
                <a:solidFill>
                  <a:srgbClr val="195561"/>
                </a:solidFill>
              </a:rPr>
              <a:t>Collective Community Action</a:t>
            </a:r>
          </a:p>
          <a:p>
            <a:pPr algn="ctr"/>
            <a:endParaRPr lang="en-US" sz="2800" dirty="0">
              <a:solidFill>
                <a:srgbClr val="195561"/>
              </a:solidFill>
            </a:endParaRPr>
          </a:p>
          <a:p>
            <a:pPr algn="ctr"/>
            <a:endParaRPr lang="en-US" sz="2800" dirty="0">
              <a:solidFill>
                <a:srgbClr val="195561"/>
              </a:solidFill>
            </a:endParaRPr>
          </a:p>
          <a:p>
            <a:pPr algn="ctr"/>
            <a:r>
              <a:rPr lang="en-US" sz="2800" dirty="0">
                <a:solidFill>
                  <a:srgbClr val="195561"/>
                </a:solidFill>
              </a:rPr>
              <a:t>Individual Citizen Actions </a:t>
            </a:r>
            <a:r>
              <a:rPr lang="en-US" sz="2800" dirty="0" smtClean="0">
                <a:solidFill>
                  <a:srgbClr val="195561"/>
                </a:solidFill>
              </a:rPr>
              <a:t>&amp; </a:t>
            </a:r>
            <a:r>
              <a:rPr lang="en-US" sz="2800" dirty="0">
                <a:solidFill>
                  <a:srgbClr val="195561"/>
                </a:solidFill>
              </a:rPr>
              <a:t>Behaviors</a:t>
            </a:r>
          </a:p>
        </p:txBody>
      </p:sp>
    </p:spTree>
    <p:extLst>
      <p:ext uri="{BB962C8B-B14F-4D97-AF65-F5344CB8AC3E}">
        <p14:creationId xmlns:p14="http://schemas.microsoft.com/office/powerpoint/2010/main" val="40474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75" y="392835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Small Group Discussions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718398"/>
            <a:ext cx="7675350" cy="4351338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sz="3000" dirty="0" smtClean="0"/>
              <a:t> What does success look like? Who are the citizen stewards within this framework?</a:t>
            </a:r>
            <a:endParaRPr lang="en-US" sz="1400" dirty="0" smtClean="0"/>
          </a:p>
          <a:p>
            <a:pPr>
              <a:buClr>
                <a:srgbClr val="00B0F0"/>
              </a:buClr>
            </a:pPr>
            <a:endParaRPr lang="en-US" sz="1400" dirty="0" smtClean="0"/>
          </a:p>
          <a:p>
            <a:pPr>
              <a:buClr>
                <a:srgbClr val="00B0F0"/>
              </a:buClr>
            </a:pPr>
            <a:r>
              <a:rPr lang="en-US" sz="3000" dirty="0" smtClean="0"/>
              <a:t> What are examples of successful actions at each of these levels of citizen stewardship?</a:t>
            </a:r>
            <a:endParaRPr lang="en-US" sz="1400" dirty="0" smtClean="0"/>
          </a:p>
          <a:p>
            <a:pPr>
              <a:buClr>
                <a:srgbClr val="00B0F0"/>
              </a:buClr>
            </a:pPr>
            <a:endParaRPr lang="en-US" sz="1400" dirty="0" smtClean="0"/>
          </a:p>
          <a:p>
            <a:pPr>
              <a:buClr>
                <a:srgbClr val="00B0F0"/>
              </a:buClr>
            </a:pPr>
            <a:r>
              <a:rPr lang="en-US" sz="3000" dirty="0" smtClean="0"/>
              <a:t> What types of actions, programs, or tools would be effective at increasing stewards at each level?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874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855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Next Steps: Management Strategy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4" y="1654113"/>
            <a:ext cx="7861035" cy="4351338"/>
          </a:xfrm>
        </p:spPr>
        <p:txBody>
          <a:bodyPr>
            <a:normAutofit/>
          </a:bodyPr>
          <a:lstStyle/>
          <a:p>
            <a:pPr>
              <a:buClr>
                <a:srgbClr val="9DDBE7"/>
              </a:buClr>
            </a:pPr>
            <a:r>
              <a:rPr lang="en-US" sz="2800" dirty="0" smtClean="0"/>
              <a:t> Strategy is a first </a:t>
            </a:r>
            <a:r>
              <a:rPr lang="en-US" sz="2800" dirty="0"/>
              <a:t>s</a:t>
            </a:r>
            <a:r>
              <a:rPr lang="en-US" sz="2800" dirty="0" smtClean="0"/>
              <a:t>tep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March </a:t>
            </a:r>
            <a:r>
              <a:rPr lang="en-US" sz="2800" dirty="0"/>
              <a:t>2015 </a:t>
            </a:r>
            <a:r>
              <a:rPr lang="en-US" sz="2800" dirty="0" smtClean="0"/>
              <a:t>Draft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Background, baseline, barriers, 2- year action plan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Who will be involved?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Actions that can be taken by: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States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Federal Agencies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Chesapeake Bay Program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NGO and other Partners</a:t>
            </a:r>
          </a:p>
          <a:p>
            <a:pPr lvl="1">
              <a:buClr>
                <a:srgbClr val="9DDBE7"/>
              </a:buClr>
            </a:pPr>
            <a:endParaRPr lang="en-US" sz="2800" dirty="0"/>
          </a:p>
          <a:p>
            <a:pPr marL="342900" lvl="1" indent="0">
              <a:buClr>
                <a:srgbClr val="9DDBE7"/>
              </a:buClr>
              <a:buNone/>
            </a:pPr>
            <a:endParaRPr lang="en-US" sz="2800" dirty="0" smtClean="0"/>
          </a:p>
          <a:p>
            <a:pPr>
              <a:buClr>
                <a:srgbClr val="9DDBE7"/>
              </a:buClr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568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109</TotalTime>
  <Words>319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Depth</vt:lpstr>
      <vt:lpstr>Achieving the Goal of Stewardship </vt:lpstr>
      <vt:lpstr>The Stewardship Goal</vt:lpstr>
      <vt:lpstr>the Bay Agreement Recognizes …</vt:lpstr>
      <vt:lpstr>Citizen Stewardship</vt:lpstr>
      <vt:lpstr>Citizen Stewardship</vt:lpstr>
      <vt:lpstr>PowerPoint Presentation</vt:lpstr>
      <vt:lpstr>Small Group Discussions</vt:lpstr>
      <vt:lpstr>Next Steps: Management Strategy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Goal of Stewardship</dc:title>
  <dc:creator>Al Todd</dc:creator>
  <cp:lastModifiedBy>Handen, Amy</cp:lastModifiedBy>
  <cp:revision>17</cp:revision>
  <dcterms:created xsi:type="dcterms:W3CDTF">2014-09-25T20:59:01Z</dcterms:created>
  <dcterms:modified xsi:type="dcterms:W3CDTF">2014-11-17T13:49:45Z</dcterms:modified>
</cp:coreProperties>
</file>