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60" r:id="rId4"/>
    <p:sldId id="259" r:id="rId5"/>
    <p:sldId id="263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4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E0B7D-214E-45E3-9703-29F1643CA9EC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50E19-ADE0-466C-A409-32B45AE44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43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DE00-0083-4A37-BB53-81A6D854EC32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A6426-16F9-41B4-B00A-68454E86D1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7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089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51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45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146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315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143000"/>
            <a:ext cx="76962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67D4C-4709-4415-8EE7-C583739F84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eorgia" pitchFamily="18" charset="0"/>
              </a:defRPr>
            </a:lvl1pPr>
            <a:lvl2pPr>
              <a:defRPr>
                <a:latin typeface="Georgia" pitchFamily="18" charset="0"/>
              </a:defRPr>
            </a:lvl2pPr>
            <a:lvl3pPr>
              <a:defRPr>
                <a:latin typeface="Georgia" pitchFamily="18" charset="0"/>
              </a:defRPr>
            </a:lvl3pPr>
            <a:lvl4pPr>
              <a:defRPr>
                <a:latin typeface="Georgia" pitchFamily="18" charset="0"/>
              </a:defRPr>
            </a:lvl4pPr>
            <a:lvl5pPr>
              <a:defRPr>
                <a:latin typeface="Georgia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70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Georg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769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>
                <a:latin typeface="Georgia" pitchFamily="18" charset="0"/>
              </a:defRPr>
            </a:lvl1pPr>
            <a:lvl2pPr>
              <a:defRPr sz="2000">
                <a:latin typeface="Georgia" pitchFamily="18" charset="0"/>
              </a:defRPr>
            </a:lvl2pPr>
            <a:lvl3pPr>
              <a:defRPr sz="1800">
                <a:latin typeface="Georgia" pitchFamily="18" charset="0"/>
              </a:defRPr>
            </a:lvl3pPr>
            <a:lvl4pPr>
              <a:defRPr sz="1600">
                <a:latin typeface="Georgia" pitchFamily="18" charset="0"/>
              </a:defRPr>
            </a:lvl4pPr>
            <a:lvl5pPr>
              <a:defRPr sz="1600">
                <a:latin typeface="Georg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>
                <a:latin typeface="Georgia" pitchFamily="18" charset="0"/>
              </a:defRPr>
            </a:lvl1pPr>
            <a:lvl2pPr>
              <a:defRPr sz="2000">
                <a:latin typeface="Georgia" pitchFamily="18" charset="0"/>
              </a:defRPr>
            </a:lvl2pPr>
            <a:lvl3pPr>
              <a:defRPr sz="1800">
                <a:latin typeface="Georgia" pitchFamily="18" charset="0"/>
              </a:defRPr>
            </a:lvl3pPr>
            <a:lvl4pPr>
              <a:defRPr sz="1600">
                <a:latin typeface="Georgia" pitchFamily="18" charset="0"/>
              </a:defRPr>
            </a:lvl4pPr>
            <a:lvl5pPr>
              <a:defRPr sz="1600">
                <a:latin typeface="Georg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299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latin typeface="Georgia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>
                <a:latin typeface="Georgia" pitchFamily="18" charset="0"/>
              </a:defRPr>
            </a:lvl1pPr>
            <a:lvl2pPr>
              <a:defRPr sz="1800">
                <a:latin typeface="Georgia" pitchFamily="18" charset="0"/>
              </a:defRPr>
            </a:lvl2pPr>
            <a:lvl3pPr>
              <a:defRPr sz="1600">
                <a:latin typeface="Georgia" pitchFamily="18" charset="0"/>
              </a:defRPr>
            </a:lvl3pPr>
            <a:lvl4pPr>
              <a:defRPr sz="1400">
                <a:latin typeface="Georgia" pitchFamily="18" charset="0"/>
              </a:defRPr>
            </a:lvl4pPr>
            <a:lvl5pPr>
              <a:defRPr sz="1400">
                <a:latin typeface="Georgia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latin typeface="Georgia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>
                <a:latin typeface="Georgia" pitchFamily="18" charset="0"/>
              </a:defRPr>
            </a:lvl1pPr>
            <a:lvl2pPr>
              <a:defRPr sz="1800">
                <a:latin typeface="Georgia" pitchFamily="18" charset="0"/>
              </a:defRPr>
            </a:lvl2pPr>
            <a:lvl3pPr>
              <a:defRPr sz="1600">
                <a:latin typeface="Georgia" pitchFamily="18" charset="0"/>
              </a:defRPr>
            </a:lvl3pPr>
            <a:lvl4pPr>
              <a:defRPr sz="1400">
                <a:latin typeface="Georgia" pitchFamily="18" charset="0"/>
              </a:defRPr>
            </a:lvl4pPr>
            <a:lvl5pPr>
              <a:defRPr sz="1400">
                <a:latin typeface="Georgia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084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49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41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218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498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B722E-B56B-4D5C-9B74-1C032EA0FA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12/16/2014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AF2F9-8099-4D1A-97C8-C33525F412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61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>
                <a:solidFill>
                  <a:srgbClr val="003D6B"/>
                </a:solidFill>
                <a:latin typeface="Georgia" pitchFamily="18" charset="0"/>
              </a:rPr>
              <a:t>Revisiting the Adjustor Curves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5000"/>
              </a:lnSpc>
            </a:pPr>
            <a:r>
              <a:rPr lang="en-US" sz="2400" dirty="0" smtClean="0">
                <a:solidFill>
                  <a:srgbClr val="415D25"/>
                </a:solidFill>
                <a:latin typeface="Georgia" pitchFamily="18" charset="0"/>
              </a:rPr>
              <a:t>Anchor rates based on literature review</a:t>
            </a:r>
            <a:endParaRPr lang="en-US" sz="2000" dirty="0" smtClean="0"/>
          </a:p>
          <a:p>
            <a:pPr lvl="1">
              <a:lnSpc>
                <a:spcPct val="95000"/>
              </a:lnSpc>
            </a:pPr>
            <a:r>
              <a:rPr lang="en-US" sz="2000" dirty="0" smtClean="0"/>
              <a:t> The “anchor rates” were the rates of percent Total Phosphorus removal based on the runoff treated in inches as was derived from the expert panel literature review. </a:t>
            </a:r>
          </a:p>
          <a:p>
            <a:pPr lvl="1">
              <a:lnSpc>
                <a:spcPct val="95000"/>
              </a:lnSpc>
              <a:buNone/>
            </a:pPr>
            <a:endParaRPr lang="en-US" sz="2000" dirty="0" smtClean="0"/>
          </a:p>
          <a:p>
            <a:pPr lvl="0">
              <a:lnSpc>
                <a:spcPct val="95000"/>
              </a:lnSpc>
            </a:pPr>
            <a:r>
              <a:rPr lang="en-US" sz="2400" dirty="0" smtClean="0">
                <a:solidFill>
                  <a:srgbClr val="415D25"/>
                </a:solidFill>
              </a:rPr>
              <a:t>Panel originally opted to use logarithmic </a:t>
            </a:r>
            <a:r>
              <a:rPr lang="en-US" sz="2400" dirty="0" err="1" smtClean="0">
                <a:solidFill>
                  <a:srgbClr val="415D25"/>
                </a:solidFill>
              </a:rPr>
              <a:t>trendline</a:t>
            </a:r>
            <a:r>
              <a:rPr lang="en-US" sz="2400" dirty="0" smtClean="0">
                <a:solidFill>
                  <a:srgbClr val="415D25"/>
                </a:solidFill>
              </a:rPr>
              <a:t> to fit the anchor rates</a:t>
            </a:r>
          </a:p>
          <a:p>
            <a:pPr lvl="0">
              <a:lnSpc>
                <a:spcPct val="95000"/>
              </a:lnSpc>
              <a:buNone/>
            </a:pPr>
            <a:endParaRPr lang="en-US" sz="2400" dirty="0" smtClean="0">
              <a:solidFill>
                <a:srgbClr val="415D25"/>
              </a:solidFill>
            </a:endParaRPr>
          </a:p>
          <a:p>
            <a:pPr lvl="0">
              <a:lnSpc>
                <a:spcPct val="95000"/>
              </a:lnSpc>
            </a:pPr>
            <a:r>
              <a:rPr lang="en-US" sz="2400" dirty="0" smtClean="0">
                <a:solidFill>
                  <a:srgbClr val="415D25"/>
                </a:solidFill>
              </a:rPr>
              <a:t>Discovered that a 5</a:t>
            </a:r>
            <a:r>
              <a:rPr lang="en-US" sz="2400" baseline="30000" dirty="0" smtClean="0">
                <a:solidFill>
                  <a:srgbClr val="415D25"/>
                </a:solidFill>
              </a:rPr>
              <a:t>th</a:t>
            </a:r>
            <a:r>
              <a:rPr lang="en-US" sz="2400" dirty="0" smtClean="0">
                <a:solidFill>
                  <a:srgbClr val="415D25"/>
                </a:solidFill>
              </a:rPr>
              <a:t> order polynomial was actually a better fit to the anchor rates</a:t>
            </a:r>
          </a:p>
          <a:p>
            <a:pPr lvl="1">
              <a:lnSpc>
                <a:spcPct val="95000"/>
              </a:lnSpc>
            </a:pPr>
            <a:r>
              <a:rPr lang="en-US" sz="2000" dirty="0" smtClean="0"/>
              <a:t>Especially for larger amounts of runoff depth captured</a:t>
            </a:r>
          </a:p>
          <a:p>
            <a:pPr lvl="0">
              <a:lnSpc>
                <a:spcPct val="95000"/>
              </a:lnSpc>
            </a:pPr>
            <a:endParaRPr lang="en-US" sz="2400" dirty="0" smtClean="0">
              <a:solidFill>
                <a:srgbClr val="415D25"/>
              </a:solidFill>
            </a:endParaRPr>
          </a:p>
          <a:p>
            <a:pPr lvl="0">
              <a:lnSpc>
                <a:spcPct val="95000"/>
              </a:lnSpc>
            </a:pPr>
            <a:endParaRPr lang="en-US" sz="2000" dirty="0" smtClean="0">
              <a:solidFill>
                <a:prstClr val="black"/>
              </a:solidFill>
            </a:endParaRPr>
          </a:p>
          <a:p>
            <a:pPr lvl="1">
              <a:lnSpc>
                <a:spcPct val="95000"/>
              </a:lnSpc>
            </a:pPr>
            <a:endParaRPr lang="en-US" sz="54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06" y="137319"/>
            <a:ext cx="9060189" cy="658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95000"/>
              </a:lnSpc>
            </a:pPr>
            <a:r>
              <a:rPr lang="en-US" sz="2800" dirty="0" smtClean="0">
                <a:solidFill>
                  <a:srgbClr val="415D25"/>
                </a:solidFill>
              </a:rPr>
              <a:t>Expert Panel report still reflects the log curve</a:t>
            </a:r>
          </a:p>
          <a:p>
            <a:pPr lvl="0">
              <a:lnSpc>
                <a:spcPct val="95000"/>
              </a:lnSpc>
            </a:pPr>
            <a:endParaRPr lang="en-US" sz="2800" dirty="0" smtClean="0">
              <a:solidFill>
                <a:srgbClr val="415D25"/>
              </a:solidFill>
            </a:endParaRPr>
          </a:p>
          <a:p>
            <a:pPr lvl="0">
              <a:lnSpc>
                <a:spcPct val="95000"/>
              </a:lnSpc>
            </a:pPr>
            <a:r>
              <a:rPr lang="en-US" sz="2800" dirty="0" err="1" smtClean="0">
                <a:solidFill>
                  <a:srgbClr val="415D25"/>
                </a:solidFill>
              </a:rPr>
              <a:t>Trendline</a:t>
            </a:r>
            <a:r>
              <a:rPr lang="en-US" sz="2800" dirty="0" smtClean="0">
                <a:solidFill>
                  <a:srgbClr val="415D25"/>
                </a:solidFill>
              </a:rPr>
              <a:t> </a:t>
            </a:r>
            <a:r>
              <a:rPr lang="en-US" sz="2800" i="1" dirty="0" smtClean="0">
                <a:solidFill>
                  <a:srgbClr val="415D25"/>
                </a:solidFill>
              </a:rPr>
              <a:t>equations</a:t>
            </a:r>
            <a:r>
              <a:rPr lang="en-US" sz="2800" dirty="0" smtClean="0">
                <a:solidFill>
                  <a:srgbClr val="415D25"/>
                </a:solidFill>
              </a:rPr>
              <a:t> in the FAQ document reflect the polynomial curve</a:t>
            </a:r>
          </a:p>
          <a:p>
            <a:pPr lvl="0">
              <a:lnSpc>
                <a:spcPct val="95000"/>
              </a:lnSpc>
            </a:pPr>
            <a:endParaRPr lang="en-US" sz="2800" dirty="0" smtClean="0">
              <a:solidFill>
                <a:srgbClr val="415D25"/>
              </a:solidFill>
            </a:endParaRPr>
          </a:p>
          <a:p>
            <a:pPr lvl="0">
              <a:lnSpc>
                <a:spcPct val="95000"/>
              </a:lnSpc>
            </a:pPr>
            <a:r>
              <a:rPr lang="en-US" sz="2800" dirty="0" smtClean="0">
                <a:solidFill>
                  <a:srgbClr val="415D25"/>
                </a:solidFill>
              </a:rPr>
              <a:t>Several state guidance documents use the curves from the panel report which reflects the “old” curves (log)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Next Steps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Recommend USWG makes a decision on which curves to use going forward</a:t>
            </a:r>
          </a:p>
          <a:p>
            <a:pPr lvl="1"/>
            <a:r>
              <a:rPr lang="en-US" dirty="0" smtClean="0"/>
              <a:t>Need for consistency in the guidance being distributed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Implications:</a:t>
            </a:r>
          </a:p>
          <a:p>
            <a:pPr lvl="1"/>
            <a:r>
              <a:rPr lang="en-US" dirty="0" smtClean="0"/>
              <a:t>Logarithmic: changes to the </a:t>
            </a:r>
            <a:r>
              <a:rPr lang="en-US" dirty="0" err="1" smtClean="0"/>
              <a:t>trendline</a:t>
            </a:r>
            <a:r>
              <a:rPr lang="en-US" dirty="0" smtClean="0"/>
              <a:t> equations in the FAQ document (and some associated training materials)</a:t>
            </a:r>
          </a:p>
          <a:p>
            <a:pPr lvl="1"/>
            <a:r>
              <a:rPr lang="en-US" dirty="0" smtClean="0"/>
              <a:t>Polynomial: the expert panel report should be revised to reflect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Model currently uses 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polynomial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curves; if changed to log could not be </a:t>
            </a:r>
            <a:r>
              <a:rPr lang="en-US" smtClean="0">
                <a:solidFill>
                  <a:schemeClr val="accent3">
                    <a:lumMod val="50000"/>
                  </a:schemeClr>
                </a:solidFill>
              </a:rPr>
              <a:t>reflected until 2015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Urban BMP Factsheets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eorgia" pitchFamily="18" charset="0"/>
              </a:rPr>
              <a:t>Fact Sheet Topics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eorgia" pitchFamily="18" charset="0"/>
              </a:rPr>
              <a:t>Basics of </a:t>
            </a:r>
            <a:r>
              <a:rPr lang="en-US" dirty="0" err="1" smtClean="0">
                <a:latin typeface="Georgia" pitchFamily="18" charset="0"/>
              </a:rPr>
              <a:t>Ches</a:t>
            </a:r>
            <a:r>
              <a:rPr lang="en-US" dirty="0" smtClean="0">
                <a:latin typeface="Georgia" pitchFamily="18" charset="0"/>
              </a:rPr>
              <a:t> Bay Pollutant Reduction Plans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eorgia" pitchFamily="18" charset="0"/>
              </a:rPr>
              <a:t>Stormwater Retrofits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eorgia" pitchFamily="18" charset="0"/>
              </a:rPr>
              <a:t>Stormwater Practices for New and Redevelopment Projects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eorgia" pitchFamily="18" charset="0"/>
              </a:rPr>
              <a:t>Stream Restoration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eorgia" pitchFamily="18" charset="0"/>
              </a:rPr>
              <a:t>Urban Nutrient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eorgia" pitchFamily="18" charset="0"/>
              </a:rPr>
              <a:t>Erosion and Sediment Control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eorgia" pitchFamily="18" charset="0"/>
              </a:rPr>
              <a:t>Residential BMPs (i.e. homeowner)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eorgia" pitchFamily="18" charset="0"/>
              </a:rPr>
              <a:t>Septic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Georgia" pitchFamily="18" charset="0"/>
              </a:rPr>
              <a:t>Urban Filter Strips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Fact Sheet Contents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Georgia" pitchFamily="18" charset="0"/>
              </a:rPr>
              <a:t>Practice Description</a:t>
            </a:r>
          </a:p>
          <a:p>
            <a:r>
              <a:rPr lang="en-US" dirty="0" smtClean="0">
                <a:latin typeface="Georgia" pitchFamily="18" charset="0"/>
              </a:rPr>
              <a:t>Best Places to Implement Them in Your Community</a:t>
            </a:r>
          </a:p>
          <a:p>
            <a:r>
              <a:rPr lang="en-US" dirty="0" smtClean="0">
                <a:latin typeface="Georgia" pitchFamily="18" charset="0"/>
              </a:rPr>
              <a:t>How to Find &amp; Rank Candidate Sites</a:t>
            </a:r>
          </a:p>
          <a:p>
            <a:r>
              <a:rPr lang="en-US" dirty="0" smtClean="0">
                <a:latin typeface="Georgia" pitchFamily="18" charset="0"/>
              </a:rPr>
              <a:t>General Cost Estimation</a:t>
            </a:r>
          </a:p>
          <a:p>
            <a:r>
              <a:rPr lang="en-US" dirty="0" smtClean="0">
                <a:latin typeface="Georgia" pitchFamily="18" charset="0"/>
              </a:rPr>
              <a:t>What Technical Support is Needed</a:t>
            </a:r>
          </a:p>
          <a:p>
            <a:r>
              <a:rPr lang="en-US" dirty="0" smtClean="0">
                <a:latin typeface="Georgia" pitchFamily="18" charset="0"/>
              </a:rPr>
              <a:t>Brief Summary of How to Compute Credits</a:t>
            </a:r>
          </a:p>
          <a:p>
            <a:r>
              <a:rPr lang="en-US" dirty="0" err="1" smtClean="0">
                <a:latin typeface="Georgia" pitchFamily="18" charset="0"/>
              </a:rPr>
              <a:t>Add’l</a:t>
            </a:r>
            <a:r>
              <a:rPr lang="en-US" dirty="0" smtClean="0">
                <a:latin typeface="Georgia" pitchFamily="18" charset="0"/>
              </a:rPr>
              <a:t> Community Benefits Provided</a:t>
            </a:r>
          </a:p>
          <a:p>
            <a:r>
              <a:rPr lang="en-US" dirty="0" smtClean="0">
                <a:latin typeface="Georgia" pitchFamily="18" charset="0"/>
              </a:rPr>
              <a:t>What to Report to State/Local Records to Keep</a:t>
            </a:r>
          </a:p>
          <a:p>
            <a:r>
              <a:rPr lang="en-US" dirty="0" smtClean="0">
                <a:latin typeface="Georgia" pitchFamily="18" charset="0"/>
              </a:rPr>
              <a:t>How to Verify Practice in Future </a:t>
            </a:r>
          </a:p>
          <a:p>
            <a:r>
              <a:rPr lang="en-US" dirty="0" smtClean="0">
                <a:latin typeface="Georgia" pitchFamily="18" charset="0"/>
              </a:rPr>
              <a:t>State Specific Info and contacts</a:t>
            </a:r>
          </a:p>
          <a:p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287</Words>
  <Application>Microsoft Office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1_Office Theme</vt:lpstr>
      <vt:lpstr>Revisiting the Adjustor Curves</vt:lpstr>
      <vt:lpstr>PowerPoint Presentation</vt:lpstr>
      <vt:lpstr>So??</vt:lpstr>
      <vt:lpstr>Next Steps</vt:lpstr>
      <vt:lpstr>Urban BMP Factsheets</vt:lpstr>
      <vt:lpstr>Fact Sheet Topics</vt:lpstr>
      <vt:lpstr>Fact Sheet Contents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Consistency Concerns with the  Adjustor Curves</dc:title>
  <dc:creator>Cecilia</dc:creator>
  <cp:lastModifiedBy>Samantha Watterson</cp:lastModifiedBy>
  <cp:revision>6</cp:revision>
  <dcterms:created xsi:type="dcterms:W3CDTF">2014-12-02T13:57:37Z</dcterms:created>
  <dcterms:modified xsi:type="dcterms:W3CDTF">2014-12-16T14:42:04Z</dcterms:modified>
</cp:coreProperties>
</file>