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701" r:id="rId1"/>
  </p:sldMasterIdLst>
  <p:notesMasterIdLst>
    <p:notesMasterId r:id="rId18"/>
  </p:notesMasterIdLst>
  <p:sldIdLst>
    <p:sldId id="256" r:id="rId2"/>
    <p:sldId id="411" r:id="rId3"/>
    <p:sldId id="267" r:id="rId4"/>
    <p:sldId id="435" r:id="rId5"/>
    <p:sldId id="397" r:id="rId6"/>
    <p:sldId id="427" r:id="rId7"/>
    <p:sldId id="430" r:id="rId8"/>
    <p:sldId id="263" r:id="rId9"/>
    <p:sldId id="436" r:id="rId10"/>
    <p:sldId id="418" r:id="rId11"/>
    <p:sldId id="431" r:id="rId12"/>
    <p:sldId id="437" r:id="rId13"/>
    <p:sldId id="438" r:id="rId14"/>
    <p:sldId id="439" r:id="rId15"/>
    <p:sldId id="262" r:id="rId16"/>
    <p:sldId id="278" r:id="rId17"/>
  </p:sldIdLst>
  <p:sldSz cx="12192000" cy="6858000"/>
  <p:notesSz cx="9236075"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retta Collins" initials="LC" lastIdx="1" clrIdx="0">
    <p:extLst>
      <p:ext uri="{19B8F6BF-5375-455C-9EA6-DF929625EA0E}">
        <p15:presenceInfo xmlns:p15="http://schemas.microsoft.com/office/powerpoint/2012/main" userId="S::lcollins@chesapeakebay.net::f0f678a4-26be-4851-b932-a5845cc4b1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87A51"/>
    <a:srgbClr val="C48170"/>
    <a:srgbClr val="B490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4" autoAdjust="0"/>
    <p:restoredTop sz="88126" autoAdjust="0"/>
  </p:normalViewPr>
  <p:slideViewPr>
    <p:cSldViewPr snapToGrid="0">
      <p:cViewPr>
        <p:scale>
          <a:sx n="70" d="100"/>
          <a:sy n="70" d="100"/>
        </p:scale>
        <p:origin x="576" y="0"/>
      </p:cViewPr>
      <p:guideLst/>
    </p:cSldViewPr>
  </p:slideViewPr>
  <p:notesTextViewPr>
    <p:cViewPr>
      <p:scale>
        <a:sx n="1" d="1"/>
        <a:sy n="1" d="1"/>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75607D6-E6D2-4821-A234-D70861E0499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696A000-74EB-462E-8FB9-2EF21E91C5CE}">
      <dgm:prSet phldrT="[Text]" custT="1"/>
      <dgm:spPr/>
      <dgm:t>
        <a:bodyPr/>
        <a:lstStyle/>
        <a:p>
          <a:pPr algn="ctr"/>
          <a:r>
            <a:rPr lang="en-US" sz="3200" b="1" dirty="0"/>
            <a:t>Animal Data</a:t>
          </a:r>
        </a:p>
        <a:p>
          <a:pPr algn="ctr"/>
          <a:r>
            <a:rPr lang="en-US" sz="1800" b="0" dirty="0"/>
            <a:t>Animal Populations: explore other estimating options (MD/NY; Task 1)</a:t>
          </a:r>
        </a:p>
      </dgm:t>
    </dgm:pt>
    <dgm:pt modelId="{B8C79300-1307-4D21-B10D-D126F9C57649}" type="parTrans" cxnId="{B0E82743-90A1-4029-AF51-3477F426FAD3}">
      <dgm:prSet/>
      <dgm:spPr/>
      <dgm:t>
        <a:bodyPr/>
        <a:lstStyle/>
        <a:p>
          <a:endParaRPr lang="en-US"/>
        </a:p>
      </dgm:t>
    </dgm:pt>
    <dgm:pt modelId="{44D94D92-E692-433C-A8D3-1DD70398C39D}" type="sibTrans" cxnId="{B0E82743-90A1-4029-AF51-3477F426FAD3}">
      <dgm:prSet/>
      <dgm:spPr/>
      <dgm:t>
        <a:bodyPr/>
        <a:lstStyle/>
        <a:p>
          <a:endParaRPr lang="en-US"/>
        </a:p>
      </dgm:t>
    </dgm:pt>
    <dgm:pt modelId="{BE070430-D601-4B70-AC8E-1F099127E873}">
      <dgm:prSet phldrT="[Text]" custT="1"/>
      <dgm:spPr>
        <a:solidFill>
          <a:srgbClr val="D87A51"/>
        </a:solidFill>
      </dgm:spPr>
      <dgm:t>
        <a:bodyPr/>
        <a:lstStyle/>
        <a:p>
          <a:pPr algn="ctr"/>
          <a:r>
            <a:rPr lang="en-US" sz="3200" b="1" dirty="0"/>
            <a:t>Crop Production/Acres</a:t>
          </a:r>
        </a:p>
        <a:p>
          <a:pPr algn="ctr"/>
          <a:r>
            <a:rPr lang="en-US" sz="1800" b="0" dirty="0"/>
            <a:t>Crop Production Acres: improve annual estimates (MD; Task 1)</a:t>
          </a:r>
        </a:p>
      </dgm:t>
    </dgm:pt>
    <dgm:pt modelId="{606B5A87-8AC6-4EEF-890D-171DDFB4C672}" type="parTrans" cxnId="{0FE3857A-D014-44CE-81E8-CC04DEB72850}">
      <dgm:prSet/>
      <dgm:spPr/>
      <dgm:t>
        <a:bodyPr/>
        <a:lstStyle/>
        <a:p>
          <a:endParaRPr lang="en-US"/>
        </a:p>
      </dgm:t>
    </dgm:pt>
    <dgm:pt modelId="{5F2689E9-3ABA-470C-BB44-958EE12E21B7}" type="sibTrans" cxnId="{0FE3857A-D014-44CE-81E8-CC04DEB72850}">
      <dgm:prSet/>
      <dgm:spPr/>
      <dgm:t>
        <a:bodyPr/>
        <a:lstStyle/>
        <a:p>
          <a:endParaRPr lang="en-US"/>
        </a:p>
      </dgm:t>
    </dgm:pt>
    <dgm:pt modelId="{08F114EB-3547-42B5-BB3D-3A055414388E}">
      <dgm:prSet phldrT="[Text]" custT="1"/>
      <dgm:spPr>
        <a:solidFill>
          <a:srgbClr val="C48170"/>
        </a:solidFill>
      </dgm:spPr>
      <dgm:t>
        <a:bodyPr/>
        <a:lstStyle/>
        <a:p>
          <a:r>
            <a:rPr lang="en-US" sz="3200" b="1" dirty="0"/>
            <a:t>Nutrient Applications/Assumptions</a:t>
          </a:r>
        </a:p>
        <a:p>
          <a:r>
            <a:rPr lang="en-US" sz="1800" b="0" dirty="0"/>
            <a:t>Fertilizer Sales and Use Data (MD; Task 1)</a:t>
          </a:r>
        </a:p>
      </dgm:t>
    </dgm:pt>
    <dgm:pt modelId="{F419082C-A51A-44E1-89A5-9DC38B61FF01}" type="parTrans" cxnId="{7E2C0017-9A1A-430A-AFA4-DBE2F7004E07}">
      <dgm:prSet/>
      <dgm:spPr/>
      <dgm:t>
        <a:bodyPr/>
        <a:lstStyle/>
        <a:p>
          <a:endParaRPr lang="en-US"/>
        </a:p>
      </dgm:t>
    </dgm:pt>
    <dgm:pt modelId="{B83F75C7-48E0-4256-A8EE-63255E148760}" type="sibTrans" cxnId="{7E2C0017-9A1A-430A-AFA4-DBE2F7004E07}">
      <dgm:prSet/>
      <dgm:spPr/>
      <dgm:t>
        <a:bodyPr/>
        <a:lstStyle/>
        <a:p>
          <a:endParaRPr lang="en-US"/>
        </a:p>
      </dgm:t>
    </dgm:pt>
    <dgm:pt modelId="{D1D58846-F045-4905-8F7D-3F8FEB83441B}">
      <dgm:prSet phldrT="[Text]" custT="1"/>
      <dgm:spPr>
        <a:solidFill>
          <a:srgbClr val="B4908B"/>
        </a:solidFill>
      </dgm:spPr>
      <dgm:t>
        <a:bodyPr/>
        <a:lstStyle/>
        <a:p>
          <a:endParaRPr lang="en-US" sz="3200" dirty="0"/>
        </a:p>
        <a:p>
          <a:r>
            <a:rPr lang="en-US" sz="3200" b="1" dirty="0"/>
            <a:t>BMP Tracking &amp; Reporting</a:t>
          </a:r>
        </a:p>
        <a:p>
          <a:r>
            <a:rPr lang="en-US" sz="1800" b="0" dirty="0"/>
            <a:t>Dairy Precision Feeding (PA)</a:t>
          </a:r>
        </a:p>
        <a:p>
          <a:endParaRPr lang="en-US" sz="1000" dirty="0"/>
        </a:p>
        <a:p>
          <a:endParaRPr lang="en-US" sz="1000" dirty="0"/>
        </a:p>
        <a:p>
          <a:endParaRPr lang="en-US" sz="1000" dirty="0"/>
        </a:p>
      </dgm:t>
    </dgm:pt>
    <dgm:pt modelId="{17A2F525-06AA-40DC-A360-5F4ED03BEC31}" type="parTrans" cxnId="{9D17DFFC-EA4D-4C7C-8F41-956A8E6F223C}">
      <dgm:prSet/>
      <dgm:spPr/>
      <dgm:t>
        <a:bodyPr/>
        <a:lstStyle/>
        <a:p>
          <a:endParaRPr lang="en-US"/>
        </a:p>
      </dgm:t>
    </dgm:pt>
    <dgm:pt modelId="{91508A7C-15A7-4539-9244-198D78742646}" type="sibTrans" cxnId="{9D17DFFC-EA4D-4C7C-8F41-956A8E6F223C}">
      <dgm:prSet/>
      <dgm:spPr/>
      <dgm:t>
        <a:bodyPr/>
        <a:lstStyle/>
        <a:p>
          <a:endParaRPr lang="en-US"/>
        </a:p>
      </dgm:t>
    </dgm:pt>
    <dgm:pt modelId="{87D8714D-10D4-4623-A58D-73C4A3668F01}">
      <dgm:prSet phldrT="[Text]" custT="1"/>
      <dgm:spPr/>
      <dgm:t>
        <a:bodyPr/>
        <a:lstStyle/>
        <a:p>
          <a:endParaRPr lang="en-US" sz="2800" dirty="0"/>
        </a:p>
        <a:p>
          <a:r>
            <a:rPr lang="en-US" sz="2800" b="1" dirty="0"/>
            <a:t>BMP Effectiveness/Modeling</a:t>
          </a:r>
        </a:p>
        <a:p>
          <a:r>
            <a:rPr lang="en-US" sz="1800" b="0" dirty="0">
              <a:solidFill>
                <a:schemeClr val="bg1"/>
              </a:solidFill>
            </a:rPr>
            <a:t>Winter Crop (NY/PA)</a:t>
          </a:r>
        </a:p>
        <a:p>
          <a:r>
            <a:rPr lang="en-US" sz="1800" b="0" dirty="0"/>
            <a:t>Manure Transport / Manure Treatment Technologies (PA)</a:t>
          </a:r>
        </a:p>
        <a:p>
          <a:endParaRPr lang="en-US" sz="1800" b="0" dirty="0"/>
        </a:p>
      </dgm:t>
    </dgm:pt>
    <dgm:pt modelId="{DEB35196-F388-4614-B8AA-88E53409D48F}" type="parTrans" cxnId="{8A341404-FCBF-460C-A86D-01EDFDBBEEBE}">
      <dgm:prSet/>
      <dgm:spPr/>
      <dgm:t>
        <a:bodyPr/>
        <a:lstStyle/>
        <a:p>
          <a:endParaRPr lang="en-US"/>
        </a:p>
      </dgm:t>
    </dgm:pt>
    <dgm:pt modelId="{A07EABB2-BD3B-4230-A92A-5BE6F8381D63}" type="sibTrans" cxnId="{8A341404-FCBF-460C-A86D-01EDFDBBEEBE}">
      <dgm:prSet/>
      <dgm:spPr/>
      <dgm:t>
        <a:bodyPr/>
        <a:lstStyle/>
        <a:p>
          <a:endParaRPr lang="en-US"/>
        </a:p>
      </dgm:t>
    </dgm:pt>
    <dgm:pt modelId="{A71941E4-47A2-4C15-BEEA-6090E1E9B890}" type="pres">
      <dgm:prSet presAssocID="{475607D6-E6D2-4821-A234-D70861E04993}" presName="diagram" presStyleCnt="0">
        <dgm:presLayoutVars>
          <dgm:dir/>
          <dgm:resizeHandles val="exact"/>
        </dgm:presLayoutVars>
      </dgm:prSet>
      <dgm:spPr/>
    </dgm:pt>
    <dgm:pt modelId="{449C1D0F-6FA4-4CFF-8DE6-C781D4E3B36E}" type="pres">
      <dgm:prSet presAssocID="{8696A000-74EB-462E-8FB9-2EF21E91C5CE}" presName="node" presStyleLbl="node1" presStyleIdx="0" presStyleCnt="5" custScaleX="154373">
        <dgm:presLayoutVars>
          <dgm:bulletEnabled val="1"/>
        </dgm:presLayoutVars>
      </dgm:prSet>
      <dgm:spPr/>
    </dgm:pt>
    <dgm:pt modelId="{297C77A1-87D2-4E83-B089-ED8669B11533}" type="pres">
      <dgm:prSet presAssocID="{44D94D92-E692-433C-A8D3-1DD70398C39D}" presName="sibTrans" presStyleCnt="0"/>
      <dgm:spPr/>
    </dgm:pt>
    <dgm:pt modelId="{B05D3399-31D0-4BA3-9CF4-0B09C558A81C}" type="pres">
      <dgm:prSet presAssocID="{BE070430-D601-4B70-AC8E-1F099127E873}" presName="node" presStyleLbl="node1" presStyleIdx="1" presStyleCnt="5" custScaleX="158013">
        <dgm:presLayoutVars>
          <dgm:bulletEnabled val="1"/>
        </dgm:presLayoutVars>
      </dgm:prSet>
      <dgm:spPr/>
    </dgm:pt>
    <dgm:pt modelId="{6BE1D932-28C8-4B4F-A99D-D6FA10D5C2CC}" type="pres">
      <dgm:prSet presAssocID="{5F2689E9-3ABA-470C-BB44-958EE12E21B7}" presName="sibTrans" presStyleCnt="0"/>
      <dgm:spPr/>
    </dgm:pt>
    <dgm:pt modelId="{13EB3EC3-5A6C-489B-A7C7-FC3E2C443600}" type="pres">
      <dgm:prSet presAssocID="{08F114EB-3547-42B5-BB3D-3A055414388E}" presName="node" presStyleLbl="node1" presStyleIdx="2" presStyleCnt="5" custScaleX="154315" custLinFactNeighborX="205" custLinFactNeighborY="-4372">
        <dgm:presLayoutVars>
          <dgm:bulletEnabled val="1"/>
        </dgm:presLayoutVars>
      </dgm:prSet>
      <dgm:spPr/>
    </dgm:pt>
    <dgm:pt modelId="{E2AFBB07-CC3D-40ED-90F3-242AA95537BB}" type="pres">
      <dgm:prSet presAssocID="{B83F75C7-48E0-4256-A8EE-63255E148760}" presName="sibTrans" presStyleCnt="0"/>
      <dgm:spPr/>
    </dgm:pt>
    <dgm:pt modelId="{F5E6FF02-7026-4738-BCAE-17DCC4EDB861}" type="pres">
      <dgm:prSet presAssocID="{D1D58846-F045-4905-8F7D-3F8FEB83441B}" presName="node" presStyleLbl="node1" presStyleIdx="3" presStyleCnt="5" custScaleX="158034" custLinFactNeighborX="0" custLinFactNeighborY="-4372">
        <dgm:presLayoutVars>
          <dgm:bulletEnabled val="1"/>
        </dgm:presLayoutVars>
      </dgm:prSet>
      <dgm:spPr/>
    </dgm:pt>
    <dgm:pt modelId="{E58A8F5E-AC99-4B7E-841C-6CE611C39C8F}" type="pres">
      <dgm:prSet presAssocID="{91508A7C-15A7-4539-9244-198D78742646}" presName="sibTrans" presStyleCnt="0"/>
      <dgm:spPr/>
    </dgm:pt>
    <dgm:pt modelId="{61565061-360F-445D-832A-72FD2C0E2A2D}" type="pres">
      <dgm:prSet presAssocID="{87D8714D-10D4-4623-A58D-73C4A3668F01}" presName="node" presStyleLbl="node1" presStyleIdx="4" presStyleCnt="5" custScaleX="180096" custScaleY="117501" custLinFactNeighborX="610" custLinFactNeighborY="-12453">
        <dgm:presLayoutVars>
          <dgm:bulletEnabled val="1"/>
        </dgm:presLayoutVars>
      </dgm:prSet>
      <dgm:spPr/>
    </dgm:pt>
  </dgm:ptLst>
  <dgm:cxnLst>
    <dgm:cxn modelId="{8A341404-FCBF-460C-A86D-01EDFDBBEEBE}" srcId="{475607D6-E6D2-4821-A234-D70861E04993}" destId="{87D8714D-10D4-4623-A58D-73C4A3668F01}" srcOrd="4" destOrd="0" parTransId="{DEB35196-F388-4614-B8AA-88E53409D48F}" sibTransId="{A07EABB2-BD3B-4230-A92A-5BE6F8381D63}"/>
    <dgm:cxn modelId="{7E2C0017-9A1A-430A-AFA4-DBE2F7004E07}" srcId="{475607D6-E6D2-4821-A234-D70861E04993}" destId="{08F114EB-3547-42B5-BB3D-3A055414388E}" srcOrd="2" destOrd="0" parTransId="{F419082C-A51A-44E1-89A5-9DC38B61FF01}" sibTransId="{B83F75C7-48E0-4256-A8EE-63255E148760}"/>
    <dgm:cxn modelId="{B0E82743-90A1-4029-AF51-3477F426FAD3}" srcId="{475607D6-E6D2-4821-A234-D70861E04993}" destId="{8696A000-74EB-462E-8FB9-2EF21E91C5CE}" srcOrd="0" destOrd="0" parTransId="{B8C79300-1307-4D21-B10D-D126F9C57649}" sibTransId="{44D94D92-E692-433C-A8D3-1DD70398C39D}"/>
    <dgm:cxn modelId="{0FE3857A-D014-44CE-81E8-CC04DEB72850}" srcId="{475607D6-E6D2-4821-A234-D70861E04993}" destId="{BE070430-D601-4B70-AC8E-1F099127E873}" srcOrd="1" destOrd="0" parTransId="{606B5A87-8AC6-4EEF-890D-171DDFB4C672}" sibTransId="{5F2689E9-3ABA-470C-BB44-958EE12E21B7}"/>
    <dgm:cxn modelId="{EFE85A7B-B21E-447A-85E3-34127A5BFE97}" type="presOf" srcId="{475607D6-E6D2-4821-A234-D70861E04993}" destId="{A71941E4-47A2-4C15-BEEA-6090E1E9B890}" srcOrd="0" destOrd="0" presId="urn:microsoft.com/office/officeart/2005/8/layout/default"/>
    <dgm:cxn modelId="{514B5C81-544E-45EB-83F5-A014EB7AE749}" type="presOf" srcId="{BE070430-D601-4B70-AC8E-1F099127E873}" destId="{B05D3399-31D0-4BA3-9CF4-0B09C558A81C}" srcOrd="0" destOrd="0" presId="urn:microsoft.com/office/officeart/2005/8/layout/default"/>
    <dgm:cxn modelId="{CB7CBA81-2FA3-4557-8CB5-26EA343B9823}" type="presOf" srcId="{D1D58846-F045-4905-8F7D-3F8FEB83441B}" destId="{F5E6FF02-7026-4738-BCAE-17DCC4EDB861}" srcOrd="0" destOrd="0" presId="urn:microsoft.com/office/officeart/2005/8/layout/default"/>
    <dgm:cxn modelId="{6A85FF95-E6C8-4652-A14B-C36609271A6A}" type="presOf" srcId="{8696A000-74EB-462E-8FB9-2EF21E91C5CE}" destId="{449C1D0F-6FA4-4CFF-8DE6-C781D4E3B36E}" srcOrd="0" destOrd="0" presId="urn:microsoft.com/office/officeart/2005/8/layout/default"/>
    <dgm:cxn modelId="{94C258AC-C328-4723-BEC3-65F9E5D27952}" type="presOf" srcId="{87D8714D-10D4-4623-A58D-73C4A3668F01}" destId="{61565061-360F-445D-832A-72FD2C0E2A2D}" srcOrd="0" destOrd="0" presId="urn:microsoft.com/office/officeart/2005/8/layout/default"/>
    <dgm:cxn modelId="{D72D09CD-88E7-478A-A8A7-AB5272C61F77}" type="presOf" srcId="{08F114EB-3547-42B5-BB3D-3A055414388E}" destId="{13EB3EC3-5A6C-489B-A7C7-FC3E2C443600}" srcOrd="0" destOrd="0" presId="urn:microsoft.com/office/officeart/2005/8/layout/default"/>
    <dgm:cxn modelId="{9D17DFFC-EA4D-4C7C-8F41-956A8E6F223C}" srcId="{475607D6-E6D2-4821-A234-D70861E04993}" destId="{D1D58846-F045-4905-8F7D-3F8FEB83441B}" srcOrd="3" destOrd="0" parTransId="{17A2F525-06AA-40DC-A360-5F4ED03BEC31}" sibTransId="{91508A7C-15A7-4539-9244-198D78742646}"/>
    <dgm:cxn modelId="{6A1FBCBE-D977-42A9-95B9-9F22599200DF}" type="presParOf" srcId="{A71941E4-47A2-4C15-BEEA-6090E1E9B890}" destId="{449C1D0F-6FA4-4CFF-8DE6-C781D4E3B36E}" srcOrd="0" destOrd="0" presId="urn:microsoft.com/office/officeart/2005/8/layout/default"/>
    <dgm:cxn modelId="{457BE44E-334E-42DF-B9C7-758A7F6E7025}" type="presParOf" srcId="{A71941E4-47A2-4C15-BEEA-6090E1E9B890}" destId="{297C77A1-87D2-4E83-B089-ED8669B11533}" srcOrd="1" destOrd="0" presId="urn:microsoft.com/office/officeart/2005/8/layout/default"/>
    <dgm:cxn modelId="{203795D7-CF15-42FA-AB0F-BAB9A823FF5F}" type="presParOf" srcId="{A71941E4-47A2-4C15-BEEA-6090E1E9B890}" destId="{B05D3399-31D0-4BA3-9CF4-0B09C558A81C}" srcOrd="2" destOrd="0" presId="urn:microsoft.com/office/officeart/2005/8/layout/default"/>
    <dgm:cxn modelId="{E852A7B9-EBBB-47F7-B3D0-B194D6F552B8}" type="presParOf" srcId="{A71941E4-47A2-4C15-BEEA-6090E1E9B890}" destId="{6BE1D932-28C8-4B4F-A99D-D6FA10D5C2CC}" srcOrd="3" destOrd="0" presId="urn:microsoft.com/office/officeart/2005/8/layout/default"/>
    <dgm:cxn modelId="{9C3D25E2-854A-4EA5-8BCB-42F881B28838}" type="presParOf" srcId="{A71941E4-47A2-4C15-BEEA-6090E1E9B890}" destId="{13EB3EC3-5A6C-489B-A7C7-FC3E2C443600}" srcOrd="4" destOrd="0" presId="urn:microsoft.com/office/officeart/2005/8/layout/default"/>
    <dgm:cxn modelId="{4C3B590B-45B8-4B9E-A0F6-201A2611FBF9}" type="presParOf" srcId="{A71941E4-47A2-4C15-BEEA-6090E1E9B890}" destId="{E2AFBB07-CC3D-40ED-90F3-242AA95537BB}" srcOrd="5" destOrd="0" presId="urn:microsoft.com/office/officeart/2005/8/layout/default"/>
    <dgm:cxn modelId="{3234E053-A109-4E43-9D7D-162E6C93136B}" type="presParOf" srcId="{A71941E4-47A2-4C15-BEEA-6090E1E9B890}" destId="{F5E6FF02-7026-4738-BCAE-17DCC4EDB861}" srcOrd="6" destOrd="0" presId="urn:microsoft.com/office/officeart/2005/8/layout/default"/>
    <dgm:cxn modelId="{5992A17A-15F7-48A7-A5DB-98D4C056B98C}" type="presParOf" srcId="{A71941E4-47A2-4C15-BEEA-6090E1E9B890}" destId="{E58A8F5E-AC99-4B7E-841C-6CE611C39C8F}" srcOrd="7" destOrd="0" presId="urn:microsoft.com/office/officeart/2005/8/layout/default"/>
    <dgm:cxn modelId="{3FA3CB79-617A-4BA7-841F-20DECC9215B6}" type="presParOf" srcId="{A71941E4-47A2-4C15-BEEA-6090E1E9B890}" destId="{61565061-360F-445D-832A-72FD2C0E2A2D}"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5607D6-E6D2-4821-A234-D70861E04993}"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US"/>
        </a:p>
      </dgm:t>
    </dgm:pt>
    <dgm:pt modelId="{8696A000-74EB-462E-8FB9-2EF21E91C5CE}">
      <dgm:prSet phldrT="[Text]" custT="1"/>
      <dgm:spPr/>
      <dgm:t>
        <a:bodyPr/>
        <a:lstStyle/>
        <a:p>
          <a:pPr algn="ctr"/>
          <a:r>
            <a:rPr lang="en-US" sz="3200" b="1" dirty="0"/>
            <a:t>Animal Data</a:t>
          </a:r>
        </a:p>
        <a:p>
          <a:pPr algn="ctr"/>
          <a:r>
            <a:rPr lang="en-US" sz="1800" b="0" dirty="0"/>
            <a:t>Animal Populations: explore other estimating options (MD/NY; Task 1)</a:t>
          </a:r>
        </a:p>
      </dgm:t>
    </dgm:pt>
    <dgm:pt modelId="{B8C79300-1307-4D21-B10D-D126F9C57649}" type="parTrans" cxnId="{B0E82743-90A1-4029-AF51-3477F426FAD3}">
      <dgm:prSet/>
      <dgm:spPr/>
      <dgm:t>
        <a:bodyPr/>
        <a:lstStyle/>
        <a:p>
          <a:endParaRPr lang="en-US"/>
        </a:p>
      </dgm:t>
    </dgm:pt>
    <dgm:pt modelId="{44D94D92-E692-433C-A8D3-1DD70398C39D}" type="sibTrans" cxnId="{B0E82743-90A1-4029-AF51-3477F426FAD3}">
      <dgm:prSet/>
      <dgm:spPr/>
      <dgm:t>
        <a:bodyPr/>
        <a:lstStyle/>
        <a:p>
          <a:endParaRPr lang="en-US"/>
        </a:p>
      </dgm:t>
    </dgm:pt>
    <dgm:pt modelId="{BE070430-D601-4B70-AC8E-1F099127E873}">
      <dgm:prSet phldrT="[Text]" custT="1"/>
      <dgm:spPr>
        <a:solidFill>
          <a:srgbClr val="D87A51"/>
        </a:solidFill>
      </dgm:spPr>
      <dgm:t>
        <a:bodyPr/>
        <a:lstStyle/>
        <a:p>
          <a:pPr algn="ctr"/>
          <a:r>
            <a:rPr lang="en-US" sz="3200" b="1" dirty="0"/>
            <a:t>Crop Production/Acres</a:t>
          </a:r>
        </a:p>
        <a:p>
          <a:pPr algn="ctr"/>
          <a:r>
            <a:rPr lang="en-US" sz="1800" b="0" dirty="0"/>
            <a:t>Crop Production Acres: improve annual estimates (MD; Task 1)</a:t>
          </a:r>
        </a:p>
      </dgm:t>
    </dgm:pt>
    <dgm:pt modelId="{606B5A87-8AC6-4EEF-890D-171DDFB4C672}" type="parTrans" cxnId="{0FE3857A-D014-44CE-81E8-CC04DEB72850}">
      <dgm:prSet/>
      <dgm:spPr/>
      <dgm:t>
        <a:bodyPr/>
        <a:lstStyle/>
        <a:p>
          <a:endParaRPr lang="en-US"/>
        </a:p>
      </dgm:t>
    </dgm:pt>
    <dgm:pt modelId="{5F2689E9-3ABA-470C-BB44-958EE12E21B7}" type="sibTrans" cxnId="{0FE3857A-D014-44CE-81E8-CC04DEB72850}">
      <dgm:prSet/>
      <dgm:spPr/>
      <dgm:t>
        <a:bodyPr/>
        <a:lstStyle/>
        <a:p>
          <a:endParaRPr lang="en-US"/>
        </a:p>
      </dgm:t>
    </dgm:pt>
    <dgm:pt modelId="{08F114EB-3547-42B5-BB3D-3A055414388E}">
      <dgm:prSet phldrT="[Text]" custT="1"/>
      <dgm:spPr>
        <a:solidFill>
          <a:srgbClr val="C48170"/>
        </a:solidFill>
      </dgm:spPr>
      <dgm:t>
        <a:bodyPr/>
        <a:lstStyle/>
        <a:p>
          <a:r>
            <a:rPr lang="en-US" sz="3200" b="1" dirty="0"/>
            <a:t>Nutrient Applications/Assumptions</a:t>
          </a:r>
        </a:p>
        <a:p>
          <a:r>
            <a:rPr lang="en-US" sz="1800" b="0" dirty="0"/>
            <a:t>Fertilizer Sales and Use Data (MD; Task 1)</a:t>
          </a:r>
        </a:p>
      </dgm:t>
    </dgm:pt>
    <dgm:pt modelId="{F419082C-A51A-44E1-89A5-9DC38B61FF01}" type="parTrans" cxnId="{7E2C0017-9A1A-430A-AFA4-DBE2F7004E07}">
      <dgm:prSet/>
      <dgm:spPr/>
      <dgm:t>
        <a:bodyPr/>
        <a:lstStyle/>
        <a:p>
          <a:endParaRPr lang="en-US"/>
        </a:p>
      </dgm:t>
    </dgm:pt>
    <dgm:pt modelId="{B83F75C7-48E0-4256-A8EE-63255E148760}" type="sibTrans" cxnId="{7E2C0017-9A1A-430A-AFA4-DBE2F7004E07}">
      <dgm:prSet/>
      <dgm:spPr/>
      <dgm:t>
        <a:bodyPr/>
        <a:lstStyle/>
        <a:p>
          <a:endParaRPr lang="en-US"/>
        </a:p>
      </dgm:t>
    </dgm:pt>
    <dgm:pt modelId="{A71941E4-47A2-4C15-BEEA-6090E1E9B890}" type="pres">
      <dgm:prSet presAssocID="{475607D6-E6D2-4821-A234-D70861E04993}" presName="diagram" presStyleCnt="0">
        <dgm:presLayoutVars>
          <dgm:dir/>
          <dgm:resizeHandles val="exact"/>
        </dgm:presLayoutVars>
      </dgm:prSet>
      <dgm:spPr/>
    </dgm:pt>
    <dgm:pt modelId="{449C1D0F-6FA4-4CFF-8DE6-C781D4E3B36E}" type="pres">
      <dgm:prSet presAssocID="{8696A000-74EB-462E-8FB9-2EF21E91C5CE}" presName="node" presStyleLbl="node1" presStyleIdx="0" presStyleCnt="3" custScaleX="154373">
        <dgm:presLayoutVars>
          <dgm:bulletEnabled val="1"/>
        </dgm:presLayoutVars>
      </dgm:prSet>
      <dgm:spPr/>
    </dgm:pt>
    <dgm:pt modelId="{297C77A1-87D2-4E83-B089-ED8669B11533}" type="pres">
      <dgm:prSet presAssocID="{44D94D92-E692-433C-A8D3-1DD70398C39D}" presName="sibTrans" presStyleCnt="0"/>
      <dgm:spPr/>
    </dgm:pt>
    <dgm:pt modelId="{B05D3399-31D0-4BA3-9CF4-0B09C558A81C}" type="pres">
      <dgm:prSet presAssocID="{BE070430-D601-4B70-AC8E-1F099127E873}" presName="node" presStyleLbl="node1" presStyleIdx="1" presStyleCnt="3" custScaleX="158013">
        <dgm:presLayoutVars>
          <dgm:bulletEnabled val="1"/>
        </dgm:presLayoutVars>
      </dgm:prSet>
      <dgm:spPr/>
    </dgm:pt>
    <dgm:pt modelId="{6BE1D932-28C8-4B4F-A99D-D6FA10D5C2CC}" type="pres">
      <dgm:prSet presAssocID="{5F2689E9-3ABA-470C-BB44-958EE12E21B7}" presName="sibTrans" presStyleCnt="0"/>
      <dgm:spPr/>
    </dgm:pt>
    <dgm:pt modelId="{13EB3EC3-5A6C-489B-A7C7-FC3E2C443600}" type="pres">
      <dgm:prSet presAssocID="{08F114EB-3547-42B5-BB3D-3A055414388E}" presName="node" presStyleLbl="node1" presStyleIdx="2" presStyleCnt="3" custScaleX="154315" custLinFactNeighborX="205" custLinFactNeighborY="-4372">
        <dgm:presLayoutVars>
          <dgm:bulletEnabled val="1"/>
        </dgm:presLayoutVars>
      </dgm:prSet>
      <dgm:spPr/>
    </dgm:pt>
  </dgm:ptLst>
  <dgm:cxnLst>
    <dgm:cxn modelId="{7E2C0017-9A1A-430A-AFA4-DBE2F7004E07}" srcId="{475607D6-E6D2-4821-A234-D70861E04993}" destId="{08F114EB-3547-42B5-BB3D-3A055414388E}" srcOrd="2" destOrd="0" parTransId="{F419082C-A51A-44E1-89A5-9DC38B61FF01}" sibTransId="{B83F75C7-48E0-4256-A8EE-63255E148760}"/>
    <dgm:cxn modelId="{B0E82743-90A1-4029-AF51-3477F426FAD3}" srcId="{475607D6-E6D2-4821-A234-D70861E04993}" destId="{8696A000-74EB-462E-8FB9-2EF21E91C5CE}" srcOrd="0" destOrd="0" parTransId="{B8C79300-1307-4D21-B10D-D126F9C57649}" sibTransId="{44D94D92-E692-433C-A8D3-1DD70398C39D}"/>
    <dgm:cxn modelId="{0FE3857A-D014-44CE-81E8-CC04DEB72850}" srcId="{475607D6-E6D2-4821-A234-D70861E04993}" destId="{BE070430-D601-4B70-AC8E-1F099127E873}" srcOrd="1" destOrd="0" parTransId="{606B5A87-8AC6-4EEF-890D-171DDFB4C672}" sibTransId="{5F2689E9-3ABA-470C-BB44-958EE12E21B7}"/>
    <dgm:cxn modelId="{EFE85A7B-B21E-447A-85E3-34127A5BFE97}" type="presOf" srcId="{475607D6-E6D2-4821-A234-D70861E04993}" destId="{A71941E4-47A2-4C15-BEEA-6090E1E9B890}" srcOrd="0" destOrd="0" presId="urn:microsoft.com/office/officeart/2005/8/layout/default"/>
    <dgm:cxn modelId="{514B5C81-544E-45EB-83F5-A014EB7AE749}" type="presOf" srcId="{BE070430-D601-4B70-AC8E-1F099127E873}" destId="{B05D3399-31D0-4BA3-9CF4-0B09C558A81C}" srcOrd="0" destOrd="0" presId="urn:microsoft.com/office/officeart/2005/8/layout/default"/>
    <dgm:cxn modelId="{6A85FF95-E6C8-4652-A14B-C36609271A6A}" type="presOf" srcId="{8696A000-74EB-462E-8FB9-2EF21E91C5CE}" destId="{449C1D0F-6FA4-4CFF-8DE6-C781D4E3B36E}" srcOrd="0" destOrd="0" presId="urn:microsoft.com/office/officeart/2005/8/layout/default"/>
    <dgm:cxn modelId="{D72D09CD-88E7-478A-A8A7-AB5272C61F77}" type="presOf" srcId="{08F114EB-3547-42B5-BB3D-3A055414388E}" destId="{13EB3EC3-5A6C-489B-A7C7-FC3E2C443600}" srcOrd="0" destOrd="0" presId="urn:microsoft.com/office/officeart/2005/8/layout/default"/>
    <dgm:cxn modelId="{6A1FBCBE-D977-42A9-95B9-9F22599200DF}" type="presParOf" srcId="{A71941E4-47A2-4C15-BEEA-6090E1E9B890}" destId="{449C1D0F-6FA4-4CFF-8DE6-C781D4E3B36E}" srcOrd="0" destOrd="0" presId="urn:microsoft.com/office/officeart/2005/8/layout/default"/>
    <dgm:cxn modelId="{457BE44E-334E-42DF-B9C7-758A7F6E7025}" type="presParOf" srcId="{A71941E4-47A2-4C15-BEEA-6090E1E9B890}" destId="{297C77A1-87D2-4E83-B089-ED8669B11533}" srcOrd="1" destOrd="0" presId="urn:microsoft.com/office/officeart/2005/8/layout/default"/>
    <dgm:cxn modelId="{203795D7-CF15-42FA-AB0F-BAB9A823FF5F}" type="presParOf" srcId="{A71941E4-47A2-4C15-BEEA-6090E1E9B890}" destId="{B05D3399-31D0-4BA3-9CF4-0B09C558A81C}" srcOrd="2" destOrd="0" presId="urn:microsoft.com/office/officeart/2005/8/layout/default"/>
    <dgm:cxn modelId="{E852A7B9-EBBB-47F7-B3D0-B194D6F552B8}" type="presParOf" srcId="{A71941E4-47A2-4C15-BEEA-6090E1E9B890}" destId="{6BE1D932-28C8-4B4F-A99D-D6FA10D5C2CC}" srcOrd="3" destOrd="0" presId="urn:microsoft.com/office/officeart/2005/8/layout/default"/>
    <dgm:cxn modelId="{9C3D25E2-854A-4EA5-8BCB-42F881B28838}" type="presParOf" srcId="{A71941E4-47A2-4C15-BEEA-6090E1E9B890}" destId="{13EB3EC3-5A6C-489B-A7C7-FC3E2C443600}"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C1D0F-6FA4-4CFF-8DE6-C781D4E3B36E}">
      <dsp:nvSpPr>
        <dsp:cNvPr id="0" name=""/>
        <dsp:cNvSpPr/>
      </dsp:nvSpPr>
      <dsp:spPr>
        <a:xfrm>
          <a:off x="491732" y="1767"/>
          <a:ext cx="4753407" cy="184750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Animal Data</a:t>
          </a:r>
        </a:p>
        <a:p>
          <a:pPr marL="0" lvl="0" indent="0" algn="ctr" defTabSz="1422400">
            <a:lnSpc>
              <a:spcPct val="90000"/>
            </a:lnSpc>
            <a:spcBef>
              <a:spcPct val="0"/>
            </a:spcBef>
            <a:spcAft>
              <a:spcPct val="35000"/>
            </a:spcAft>
            <a:buNone/>
          </a:pPr>
          <a:r>
            <a:rPr lang="en-US" sz="1800" b="0" kern="1200" dirty="0"/>
            <a:t>Animal Populations: explore other estimating options (MD/NY; Task 1)</a:t>
          </a:r>
        </a:p>
      </dsp:txBody>
      <dsp:txXfrm>
        <a:off x="491732" y="1767"/>
        <a:ext cx="4753407" cy="1847502"/>
      </dsp:txXfrm>
    </dsp:sp>
    <dsp:sp modelId="{B05D3399-31D0-4BA3-9CF4-0B09C558A81C}">
      <dsp:nvSpPr>
        <dsp:cNvPr id="0" name=""/>
        <dsp:cNvSpPr/>
      </dsp:nvSpPr>
      <dsp:spPr>
        <a:xfrm>
          <a:off x="5553056" y="1767"/>
          <a:ext cx="4865489" cy="1847502"/>
        </a:xfrm>
        <a:prstGeom prst="rect">
          <a:avLst/>
        </a:prstGeom>
        <a:solidFill>
          <a:srgbClr val="D87A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Crop Production/Acres</a:t>
          </a:r>
        </a:p>
        <a:p>
          <a:pPr marL="0" lvl="0" indent="0" algn="ctr" defTabSz="1422400">
            <a:lnSpc>
              <a:spcPct val="90000"/>
            </a:lnSpc>
            <a:spcBef>
              <a:spcPct val="0"/>
            </a:spcBef>
            <a:spcAft>
              <a:spcPct val="35000"/>
            </a:spcAft>
            <a:buNone/>
          </a:pPr>
          <a:r>
            <a:rPr lang="en-US" sz="1800" b="0" kern="1200" dirty="0"/>
            <a:t>Crop Production Acres: improve annual estimates (MD; Task 1)</a:t>
          </a:r>
        </a:p>
      </dsp:txBody>
      <dsp:txXfrm>
        <a:off x="5553056" y="1767"/>
        <a:ext cx="4865489" cy="1847502"/>
      </dsp:txXfrm>
    </dsp:sp>
    <dsp:sp modelId="{13EB3EC3-5A6C-489B-A7C7-FC3E2C443600}">
      <dsp:nvSpPr>
        <dsp:cNvPr id="0" name=""/>
        <dsp:cNvSpPr/>
      </dsp:nvSpPr>
      <dsp:spPr>
        <a:xfrm>
          <a:off x="498614" y="2076413"/>
          <a:ext cx="4751621" cy="1847502"/>
        </a:xfrm>
        <a:prstGeom prst="rect">
          <a:avLst/>
        </a:prstGeom>
        <a:solidFill>
          <a:srgbClr val="C4817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Nutrient Applications/Assumptions</a:t>
          </a:r>
        </a:p>
        <a:p>
          <a:pPr marL="0" lvl="0" indent="0" algn="ctr" defTabSz="1422400">
            <a:lnSpc>
              <a:spcPct val="90000"/>
            </a:lnSpc>
            <a:spcBef>
              <a:spcPct val="0"/>
            </a:spcBef>
            <a:spcAft>
              <a:spcPct val="35000"/>
            </a:spcAft>
            <a:buNone/>
          </a:pPr>
          <a:r>
            <a:rPr lang="en-US" sz="1800" b="0" kern="1200" dirty="0"/>
            <a:t>Fertilizer Sales and Use Data (MD; Task 1)</a:t>
          </a:r>
        </a:p>
      </dsp:txBody>
      <dsp:txXfrm>
        <a:off x="498614" y="2076413"/>
        <a:ext cx="4751621" cy="1847502"/>
      </dsp:txXfrm>
    </dsp:sp>
    <dsp:sp modelId="{F5E6FF02-7026-4738-BCAE-17DCC4EDB861}">
      <dsp:nvSpPr>
        <dsp:cNvPr id="0" name=""/>
        <dsp:cNvSpPr/>
      </dsp:nvSpPr>
      <dsp:spPr>
        <a:xfrm>
          <a:off x="5551840" y="2076413"/>
          <a:ext cx="4866135" cy="1847502"/>
        </a:xfrm>
        <a:prstGeom prst="rect">
          <a:avLst/>
        </a:prstGeom>
        <a:solidFill>
          <a:srgbClr val="B4908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endParaRPr lang="en-US" sz="3200" kern="1200" dirty="0"/>
        </a:p>
        <a:p>
          <a:pPr marL="0" lvl="0" indent="0" algn="ctr" defTabSz="1422400">
            <a:lnSpc>
              <a:spcPct val="90000"/>
            </a:lnSpc>
            <a:spcBef>
              <a:spcPct val="0"/>
            </a:spcBef>
            <a:spcAft>
              <a:spcPct val="35000"/>
            </a:spcAft>
            <a:buNone/>
          </a:pPr>
          <a:r>
            <a:rPr lang="en-US" sz="3200" b="1" kern="1200" dirty="0"/>
            <a:t>BMP Tracking &amp; Reporting</a:t>
          </a:r>
        </a:p>
        <a:p>
          <a:pPr marL="0" lvl="0" indent="0" algn="ctr" defTabSz="1422400">
            <a:lnSpc>
              <a:spcPct val="90000"/>
            </a:lnSpc>
            <a:spcBef>
              <a:spcPct val="0"/>
            </a:spcBef>
            <a:spcAft>
              <a:spcPct val="35000"/>
            </a:spcAft>
            <a:buNone/>
          </a:pPr>
          <a:r>
            <a:rPr lang="en-US" sz="1800" b="0" kern="1200" dirty="0"/>
            <a:t>Dairy Precision Feeding (PA)</a:t>
          </a:r>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dsp:txBody>
      <dsp:txXfrm>
        <a:off x="5551840" y="2076413"/>
        <a:ext cx="4866135" cy="1847502"/>
      </dsp:txXfrm>
    </dsp:sp>
    <dsp:sp modelId="{61565061-360F-445D-832A-72FD2C0E2A2D}">
      <dsp:nvSpPr>
        <dsp:cNvPr id="0" name=""/>
        <dsp:cNvSpPr/>
      </dsp:nvSpPr>
      <dsp:spPr>
        <a:xfrm>
          <a:off x="2701190" y="4082535"/>
          <a:ext cx="5545462" cy="2170833"/>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en-US" sz="2800" kern="1200" dirty="0"/>
        </a:p>
        <a:p>
          <a:pPr marL="0" lvl="0" indent="0" algn="ctr" defTabSz="1244600">
            <a:lnSpc>
              <a:spcPct val="90000"/>
            </a:lnSpc>
            <a:spcBef>
              <a:spcPct val="0"/>
            </a:spcBef>
            <a:spcAft>
              <a:spcPct val="35000"/>
            </a:spcAft>
            <a:buNone/>
          </a:pPr>
          <a:r>
            <a:rPr lang="en-US" sz="2800" b="1" kern="1200" dirty="0"/>
            <a:t>BMP Effectiveness/Modeling</a:t>
          </a:r>
        </a:p>
        <a:p>
          <a:pPr marL="0" lvl="0" indent="0" algn="ctr" defTabSz="1244600">
            <a:lnSpc>
              <a:spcPct val="90000"/>
            </a:lnSpc>
            <a:spcBef>
              <a:spcPct val="0"/>
            </a:spcBef>
            <a:spcAft>
              <a:spcPct val="35000"/>
            </a:spcAft>
            <a:buNone/>
          </a:pPr>
          <a:r>
            <a:rPr lang="en-US" sz="1800" b="0" kern="1200" dirty="0">
              <a:solidFill>
                <a:schemeClr val="bg1"/>
              </a:solidFill>
            </a:rPr>
            <a:t>Winter Crop (NY/PA)</a:t>
          </a:r>
        </a:p>
        <a:p>
          <a:pPr marL="0" lvl="0" indent="0" algn="ctr" defTabSz="1244600">
            <a:lnSpc>
              <a:spcPct val="90000"/>
            </a:lnSpc>
            <a:spcBef>
              <a:spcPct val="0"/>
            </a:spcBef>
            <a:spcAft>
              <a:spcPct val="35000"/>
            </a:spcAft>
            <a:buNone/>
          </a:pPr>
          <a:r>
            <a:rPr lang="en-US" sz="1800" b="0" kern="1200" dirty="0"/>
            <a:t>Manure Transport / Manure Treatment Technologies (PA)</a:t>
          </a:r>
        </a:p>
        <a:p>
          <a:pPr marL="0" lvl="0" indent="0" algn="ctr" defTabSz="1244600">
            <a:lnSpc>
              <a:spcPct val="90000"/>
            </a:lnSpc>
            <a:spcBef>
              <a:spcPct val="0"/>
            </a:spcBef>
            <a:spcAft>
              <a:spcPct val="35000"/>
            </a:spcAft>
            <a:buNone/>
          </a:pPr>
          <a:endParaRPr lang="en-US" sz="1800" b="0" kern="1200" dirty="0"/>
        </a:p>
      </dsp:txBody>
      <dsp:txXfrm>
        <a:off x="2701190" y="4082535"/>
        <a:ext cx="5545462" cy="21708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9C1D0F-6FA4-4CFF-8DE6-C781D4E3B36E}">
      <dsp:nvSpPr>
        <dsp:cNvPr id="0" name=""/>
        <dsp:cNvSpPr/>
      </dsp:nvSpPr>
      <dsp:spPr>
        <a:xfrm>
          <a:off x="2261" y="1043766"/>
          <a:ext cx="5222169" cy="202969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Animal Data</a:t>
          </a:r>
        </a:p>
        <a:p>
          <a:pPr marL="0" lvl="0" indent="0" algn="ctr" defTabSz="1422400">
            <a:lnSpc>
              <a:spcPct val="90000"/>
            </a:lnSpc>
            <a:spcBef>
              <a:spcPct val="0"/>
            </a:spcBef>
            <a:spcAft>
              <a:spcPct val="35000"/>
            </a:spcAft>
            <a:buNone/>
          </a:pPr>
          <a:r>
            <a:rPr lang="en-US" sz="1800" b="0" kern="1200" dirty="0"/>
            <a:t>Animal Populations: explore other estimating options (MD/NY; Task 1)</a:t>
          </a:r>
        </a:p>
      </dsp:txBody>
      <dsp:txXfrm>
        <a:off x="2261" y="1043766"/>
        <a:ext cx="5222169" cy="2029695"/>
      </dsp:txXfrm>
    </dsp:sp>
    <dsp:sp modelId="{B05D3399-31D0-4BA3-9CF4-0B09C558A81C}">
      <dsp:nvSpPr>
        <dsp:cNvPr id="0" name=""/>
        <dsp:cNvSpPr/>
      </dsp:nvSpPr>
      <dsp:spPr>
        <a:xfrm>
          <a:off x="5562712" y="1043766"/>
          <a:ext cx="5345303" cy="2029695"/>
        </a:xfrm>
        <a:prstGeom prst="rect">
          <a:avLst/>
        </a:prstGeom>
        <a:solidFill>
          <a:srgbClr val="D87A5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Crop Production/Acres</a:t>
          </a:r>
        </a:p>
        <a:p>
          <a:pPr marL="0" lvl="0" indent="0" algn="ctr" defTabSz="1422400">
            <a:lnSpc>
              <a:spcPct val="90000"/>
            </a:lnSpc>
            <a:spcBef>
              <a:spcPct val="0"/>
            </a:spcBef>
            <a:spcAft>
              <a:spcPct val="35000"/>
            </a:spcAft>
            <a:buNone/>
          </a:pPr>
          <a:r>
            <a:rPr lang="en-US" sz="1800" b="0" kern="1200" dirty="0"/>
            <a:t>Crop Production Acres: improve annual estimates (MD; Task 1)</a:t>
          </a:r>
        </a:p>
      </dsp:txBody>
      <dsp:txXfrm>
        <a:off x="5562712" y="1043766"/>
        <a:ext cx="5345303" cy="2029695"/>
      </dsp:txXfrm>
    </dsp:sp>
    <dsp:sp modelId="{13EB3EC3-5A6C-489B-A7C7-FC3E2C443600}">
      <dsp:nvSpPr>
        <dsp:cNvPr id="0" name=""/>
        <dsp:cNvSpPr/>
      </dsp:nvSpPr>
      <dsp:spPr>
        <a:xfrm>
          <a:off x="2851970" y="3323005"/>
          <a:ext cx="5220207" cy="2029695"/>
        </a:xfrm>
        <a:prstGeom prst="rect">
          <a:avLst/>
        </a:prstGeom>
        <a:solidFill>
          <a:srgbClr val="C4817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r>
            <a:rPr lang="en-US" sz="3200" b="1" kern="1200" dirty="0"/>
            <a:t>Nutrient Applications/Assumptions</a:t>
          </a:r>
        </a:p>
        <a:p>
          <a:pPr marL="0" lvl="0" indent="0" algn="ctr" defTabSz="1422400">
            <a:lnSpc>
              <a:spcPct val="90000"/>
            </a:lnSpc>
            <a:spcBef>
              <a:spcPct val="0"/>
            </a:spcBef>
            <a:spcAft>
              <a:spcPct val="35000"/>
            </a:spcAft>
            <a:buNone/>
          </a:pPr>
          <a:r>
            <a:rPr lang="en-US" sz="1800" b="0" kern="1200" dirty="0"/>
            <a:t>Fertilizer Sales and Use Data (MD; Task 1)</a:t>
          </a:r>
        </a:p>
      </dsp:txBody>
      <dsp:txXfrm>
        <a:off x="2851970" y="3323005"/>
        <a:ext cx="5220207" cy="2029695"/>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088" cy="3508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232400" y="0"/>
            <a:ext cx="4002088" cy="350838"/>
          </a:xfrm>
          <a:prstGeom prst="rect">
            <a:avLst/>
          </a:prstGeom>
        </p:spPr>
        <p:txBody>
          <a:bodyPr vert="horz" lIns="91440" tIns="45720" rIns="91440" bIns="45720" rtlCol="0"/>
          <a:lstStyle>
            <a:lvl1pPr algn="r">
              <a:defRPr sz="1200"/>
            </a:lvl1pPr>
          </a:lstStyle>
          <a:p>
            <a:fld id="{5943B89D-CEC2-4294-9B27-AFBE07CF30BA}" type="datetimeFigureOut">
              <a:rPr lang="en-US" smtClean="0"/>
              <a:t>2/10/2021</a:t>
            </a:fld>
            <a:endParaRPr lang="en-US"/>
          </a:p>
        </p:txBody>
      </p:sp>
      <p:sp>
        <p:nvSpPr>
          <p:cNvPr id="4" name="Slide Image Placeholder 3"/>
          <p:cNvSpPr>
            <a:spLocks noGrp="1" noRot="1" noChangeAspect="1"/>
          </p:cNvSpPr>
          <p:nvPr>
            <p:ph type="sldImg" idx="2"/>
          </p:nvPr>
        </p:nvSpPr>
        <p:spPr>
          <a:xfrm>
            <a:off x="2516188" y="876300"/>
            <a:ext cx="4203700" cy="23653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23925" y="3373438"/>
            <a:ext cx="7388225" cy="27606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659563"/>
            <a:ext cx="4002088" cy="3508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232400" y="6659563"/>
            <a:ext cx="4002088" cy="350837"/>
          </a:xfrm>
          <a:prstGeom prst="rect">
            <a:avLst/>
          </a:prstGeom>
        </p:spPr>
        <p:txBody>
          <a:bodyPr vert="horz" lIns="91440" tIns="45720" rIns="91440" bIns="45720" rtlCol="0" anchor="b"/>
          <a:lstStyle>
            <a:lvl1pPr algn="r">
              <a:defRPr sz="1200"/>
            </a:lvl1pPr>
          </a:lstStyle>
          <a:p>
            <a:fld id="{27A37085-117D-4CBB-918A-153E6CC4B3E5}" type="slidenum">
              <a:rPr lang="en-US" smtClean="0"/>
              <a:t>‹#›</a:t>
            </a:fld>
            <a:endParaRPr lang="en-US"/>
          </a:p>
        </p:txBody>
      </p:sp>
    </p:spTree>
    <p:extLst>
      <p:ext uri="{BB962C8B-B14F-4D97-AF65-F5344CB8AC3E}">
        <p14:creationId xmlns:p14="http://schemas.microsoft.com/office/powerpoint/2010/main" val="14272250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2</a:t>
            </a:fld>
            <a:endParaRPr lang="en-US"/>
          </a:p>
        </p:txBody>
      </p:sp>
    </p:spTree>
    <p:extLst>
      <p:ext uri="{BB962C8B-B14F-4D97-AF65-F5344CB8AC3E}">
        <p14:creationId xmlns:p14="http://schemas.microsoft.com/office/powerpoint/2010/main" val="795493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5</a:t>
            </a:fld>
            <a:endParaRPr lang="en-US"/>
          </a:p>
        </p:txBody>
      </p:sp>
    </p:spTree>
    <p:extLst>
      <p:ext uri="{BB962C8B-B14F-4D97-AF65-F5344CB8AC3E}">
        <p14:creationId xmlns:p14="http://schemas.microsoft.com/office/powerpoint/2010/main" val="3111056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7A37085-117D-4CBB-918A-153E6CC4B3E5}" type="slidenum">
              <a:rPr lang="en-US" smtClean="0"/>
              <a:t>8</a:t>
            </a:fld>
            <a:endParaRPr lang="en-US"/>
          </a:p>
        </p:txBody>
      </p:sp>
    </p:spTree>
    <p:extLst>
      <p:ext uri="{BB962C8B-B14F-4D97-AF65-F5344CB8AC3E}">
        <p14:creationId xmlns:p14="http://schemas.microsoft.com/office/powerpoint/2010/main" val="596460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C58EC9-C6DD-4087-88DE-7807BD94A7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7778F7-CBA6-4628-93D0-A9BE350C75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2A2F93A-95DE-44D5-9D9A-BE7A9A93AD28}"/>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5" name="Footer Placeholder 4">
            <a:extLst>
              <a:ext uri="{FF2B5EF4-FFF2-40B4-BE49-F238E27FC236}">
                <a16:creationId xmlns:a16="http://schemas.microsoft.com/office/drawing/2014/main" id="{232A2A81-B547-4D08-B7F4-0A593948B5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26030-9F9F-4701-8845-66C83A67BE19}"/>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2914621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DEDC2-3A47-4626-916D-A0ABB26DBE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9A15A45-24A2-46F6-840A-BB4085F0AE2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97AFC0-D07F-4E57-8C24-95AA72A5790A}"/>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5" name="Footer Placeholder 4">
            <a:extLst>
              <a:ext uri="{FF2B5EF4-FFF2-40B4-BE49-F238E27FC236}">
                <a16:creationId xmlns:a16="http://schemas.microsoft.com/office/drawing/2014/main" id="{7E993921-83C0-4E30-8080-4C1974435D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EB4A0F-9430-4E02-A6E7-98F9D65C4D2F}"/>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292314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6FD76D4-500A-43A4-A4A6-616E7F40DD8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DFCE6EC-9DB8-4790-AAD9-B1E5D879C86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FFF037-6BA4-4ABE-B9D4-88B44A716834}"/>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5" name="Footer Placeholder 4">
            <a:extLst>
              <a:ext uri="{FF2B5EF4-FFF2-40B4-BE49-F238E27FC236}">
                <a16:creationId xmlns:a16="http://schemas.microsoft.com/office/drawing/2014/main" id="{B1391F73-2A0D-414C-B041-33DD22C758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CB5FD7-AAFA-47EA-A1CF-BBBD68F9AEF8}"/>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1639797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21114-BB5E-4D22-9301-5F4B935BC3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944A543-6E99-41C3-BC00-3E936AC41A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C4580F-E77A-4217-BFCB-9026CA139566}"/>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5" name="Footer Placeholder 4">
            <a:extLst>
              <a:ext uri="{FF2B5EF4-FFF2-40B4-BE49-F238E27FC236}">
                <a16:creationId xmlns:a16="http://schemas.microsoft.com/office/drawing/2014/main" id="{9D4FA067-3B8C-4808-855A-7551075C42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5B25F61-B090-4A09-826A-84EE0B2FDEAB}"/>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144828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BBD3F-1A87-488E-9729-639EF42C0A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ED8924E-2FFA-4F90-B293-E853019D015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E58480-422D-4238-8261-44F69CC3AAC4}"/>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5" name="Footer Placeholder 4">
            <a:extLst>
              <a:ext uri="{FF2B5EF4-FFF2-40B4-BE49-F238E27FC236}">
                <a16:creationId xmlns:a16="http://schemas.microsoft.com/office/drawing/2014/main" id="{B3FE8985-C9E7-4D72-BB67-0581259664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83BB3D6-BEA1-4789-8471-617D30D51671}"/>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2429133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09711-CD6D-49AD-A775-653033D39D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FBECD3-ACE9-4E7E-B3BF-50E65BF9681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388942-5643-49D8-8C89-12E3C38550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4186138-5B46-4ED3-A4B7-95A0BB4DBDD8}"/>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6" name="Footer Placeholder 5">
            <a:extLst>
              <a:ext uri="{FF2B5EF4-FFF2-40B4-BE49-F238E27FC236}">
                <a16:creationId xmlns:a16="http://schemas.microsoft.com/office/drawing/2014/main" id="{A80B43B7-B6DE-4504-91A3-FAA90C2697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AD6957-6710-49CB-B3E2-7D245380D379}"/>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962834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FCE12D-0EF7-4EEF-B90F-41B2820716F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488B449-68AE-449F-AB8D-069CD8F308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69EF1B2-8300-4AF1-BBC1-B38897B3DC0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F926005-FF2B-41E1-8FAD-C85041B542E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B4877FA-8B4C-494A-8296-8CD5EF9E059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65BF385-2F7E-4B43-A2FD-1908F88B115E}"/>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8" name="Footer Placeholder 7">
            <a:extLst>
              <a:ext uri="{FF2B5EF4-FFF2-40B4-BE49-F238E27FC236}">
                <a16:creationId xmlns:a16="http://schemas.microsoft.com/office/drawing/2014/main" id="{4336F93A-28F1-4EBC-9814-87E01DDB02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E6818F7-A8AE-4492-A361-C84831207E52}"/>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206505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099BE-7ED0-43C9-884E-50039D73B2F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C6F5344-AE8E-419E-94E5-98E73A27EB58}"/>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4" name="Footer Placeholder 3">
            <a:extLst>
              <a:ext uri="{FF2B5EF4-FFF2-40B4-BE49-F238E27FC236}">
                <a16:creationId xmlns:a16="http://schemas.microsoft.com/office/drawing/2014/main" id="{DE11AE57-4F00-4E7F-A194-1842A54F1E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D0D5B3B-B842-44C2-B8E6-44B4368A0787}"/>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1040003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FAA0-A6AF-4230-BE13-343B3C8954D6}"/>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3" name="Footer Placeholder 2">
            <a:extLst>
              <a:ext uri="{FF2B5EF4-FFF2-40B4-BE49-F238E27FC236}">
                <a16:creationId xmlns:a16="http://schemas.microsoft.com/office/drawing/2014/main" id="{79642358-F4B0-4459-92B9-C0E5E478AB7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D936E0-5B40-422D-89C4-96E48481C505}"/>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971538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0432E-36E1-413F-8E60-59B229326C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BD37AEE-2F5C-485C-A63D-8349C15458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904C8A9-7C5D-4D04-B211-5F3BDA57FB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E63241-FBDF-4195-B17A-4F32FC26A3A0}"/>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6" name="Footer Placeholder 5">
            <a:extLst>
              <a:ext uri="{FF2B5EF4-FFF2-40B4-BE49-F238E27FC236}">
                <a16:creationId xmlns:a16="http://schemas.microsoft.com/office/drawing/2014/main" id="{7D825539-31AA-4C7F-9C38-544206F6E2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8052FE0-9AAE-4647-B37A-162810CB3B0C}"/>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5628973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AA3F2-47B8-4EEB-8E26-DF7FC81348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69ECCDD-253D-4D1F-989A-05C1C6B41B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0322F71-9287-4C3A-B2E7-F4EAF282C4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37D4A50-8730-4C2A-A69B-9E0F6A5613B5}"/>
              </a:ext>
            </a:extLst>
          </p:cNvPr>
          <p:cNvSpPr>
            <a:spLocks noGrp="1"/>
          </p:cNvSpPr>
          <p:nvPr>
            <p:ph type="dt" sz="half" idx="10"/>
          </p:nvPr>
        </p:nvSpPr>
        <p:spPr/>
        <p:txBody>
          <a:bodyPr/>
          <a:lstStyle/>
          <a:p>
            <a:fld id="{0FEE5579-1DED-474B-AA22-C315F34B5497}" type="datetimeFigureOut">
              <a:rPr lang="en-US" smtClean="0"/>
              <a:t>2/10/2021</a:t>
            </a:fld>
            <a:endParaRPr lang="en-US"/>
          </a:p>
        </p:txBody>
      </p:sp>
      <p:sp>
        <p:nvSpPr>
          <p:cNvPr id="6" name="Footer Placeholder 5">
            <a:extLst>
              <a:ext uri="{FF2B5EF4-FFF2-40B4-BE49-F238E27FC236}">
                <a16:creationId xmlns:a16="http://schemas.microsoft.com/office/drawing/2014/main" id="{38B30505-51ED-4793-B06D-DE187FE55E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EFD516-DB5C-4277-89E9-5C48DF4220F1}"/>
              </a:ext>
            </a:extLst>
          </p:cNvPr>
          <p:cNvSpPr>
            <a:spLocks noGrp="1"/>
          </p:cNvSpPr>
          <p:nvPr>
            <p:ph type="sldNum" sz="quarter" idx="12"/>
          </p:nvPr>
        </p:nvSpPr>
        <p:spPr/>
        <p:txBody>
          <a:bodyPr/>
          <a:lstStyle/>
          <a:p>
            <a:fld id="{3F6E2D5F-D12F-4569-A71B-0D2525D32B47}" type="slidenum">
              <a:rPr lang="en-US" smtClean="0"/>
              <a:t>‹#›</a:t>
            </a:fld>
            <a:endParaRPr lang="en-US"/>
          </a:p>
        </p:txBody>
      </p:sp>
    </p:spTree>
    <p:extLst>
      <p:ext uri="{BB962C8B-B14F-4D97-AF65-F5344CB8AC3E}">
        <p14:creationId xmlns:p14="http://schemas.microsoft.com/office/powerpoint/2010/main" val="3218698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E96F1A-82E6-4C02-865E-33517142FE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0D6C44-D2F6-40EF-B065-755665A7A1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6A5504-D43D-42B6-97E8-DFE2D997C07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EE5579-1DED-474B-AA22-C315F34B5497}" type="datetimeFigureOut">
              <a:rPr lang="en-US" smtClean="0"/>
              <a:t>2/10/2021</a:t>
            </a:fld>
            <a:endParaRPr lang="en-US"/>
          </a:p>
        </p:txBody>
      </p:sp>
      <p:sp>
        <p:nvSpPr>
          <p:cNvPr id="5" name="Footer Placeholder 4">
            <a:extLst>
              <a:ext uri="{FF2B5EF4-FFF2-40B4-BE49-F238E27FC236}">
                <a16:creationId xmlns:a16="http://schemas.microsoft.com/office/drawing/2014/main" id="{DF909787-8C80-40FE-B422-A80D8206B8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69479B4-908D-414A-A318-9EF4C6E0D8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6E2D5F-D12F-4569-A71B-0D2525D32B47}" type="slidenum">
              <a:rPr lang="en-US" smtClean="0"/>
              <a:t>‹#›</a:t>
            </a:fld>
            <a:endParaRPr lang="en-US"/>
          </a:p>
        </p:txBody>
      </p:sp>
    </p:spTree>
    <p:extLst>
      <p:ext uri="{BB962C8B-B14F-4D97-AF65-F5344CB8AC3E}">
        <p14:creationId xmlns:p14="http://schemas.microsoft.com/office/powerpoint/2010/main" val="44194505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chesapeakebay.net/channel_files/22798/cbp_bmp_expert_panel_protocol_wqgit_approved_7.13.15.pdf" TargetMode="External"/><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s://www.chesapeakebay.net/channel_files/22798/cbp_bmp_expert_panel_protocol_wqgit_approved_7.13.15.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dreamstime.com/stock-images-square-peg-round-hole-image12777364"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hyperlink" Target="https://www.chesapeakebay.net/channel_files/26848/2018_09_20_phosphorus_data_and_use_in_the_model_2.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7850D-35E5-4E81-ADE8-6AAF69FD66F4}"/>
              </a:ext>
            </a:extLst>
          </p:cNvPr>
          <p:cNvSpPr>
            <a:spLocks noGrp="1"/>
          </p:cNvSpPr>
          <p:nvPr>
            <p:ph type="ctrTitle"/>
          </p:nvPr>
        </p:nvSpPr>
        <p:spPr/>
        <p:txBody>
          <a:bodyPr/>
          <a:lstStyle/>
          <a:p>
            <a:r>
              <a:rPr lang="en-US" dirty="0" err="1"/>
              <a:t>AgWG</a:t>
            </a:r>
            <a:r>
              <a:rPr lang="en-US" dirty="0"/>
              <a:t> Ad Hoc CAST Issues</a:t>
            </a:r>
          </a:p>
        </p:txBody>
      </p:sp>
      <p:sp>
        <p:nvSpPr>
          <p:cNvPr id="3" name="Subtitle 2">
            <a:extLst>
              <a:ext uri="{FF2B5EF4-FFF2-40B4-BE49-F238E27FC236}">
                <a16:creationId xmlns:a16="http://schemas.microsoft.com/office/drawing/2014/main" id="{E09D8A6C-9E82-49DC-9A52-E46332C1D70C}"/>
              </a:ext>
            </a:extLst>
          </p:cNvPr>
          <p:cNvSpPr>
            <a:spLocks noGrp="1"/>
          </p:cNvSpPr>
          <p:nvPr>
            <p:ph type="subTitle" idx="1"/>
          </p:nvPr>
        </p:nvSpPr>
        <p:spPr/>
        <p:txBody>
          <a:bodyPr/>
          <a:lstStyle/>
          <a:p>
            <a:r>
              <a:rPr lang="en-US" dirty="0"/>
              <a:t>February 11, 2021</a:t>
            </a:r>
          </a:p>
        </p:txBody>
      </p:sp>
    </p:spTree>
    <p:extLst>
      <p:ext uri="{BB962C8B-B14F-4D97-AF65-F5344CB8AC3E}">
        <p14:creationId xmlns:p14="http://schemas.microsoft.com/office/powerpoint/2010/main" val="3873521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Slow, Proceed With Caution Sign">
            <a:extLst>
              <a:ext uri="{FF2B5EF4-FFF2-40B4-BE49-F238E27FC236}">
                <a16:creationId xmlns:a16="http://schemas.microsoft.com/office/drawing/2014/main" id="{624887C5-7172-47BB-978B-4A6530B388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4035" y="2075166"/>
            <a:ext cx="2507965" cy="250796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7">
            <a:extLst>
              <a:ext uri="{FF2B5EF4-FFF2-40B4-BE49-F238E27FC236}">
                <a16:creationId xmlns:a16="http://schemas.microsoft.com/office/drawing/2014/main" id="{05146F9C-39C1-45CC-B105-2A9050C1A62E}"/>
              </a:ext>
            </a:extLst>
          </p:cNvPr>
          <p:cNvGraphicFramePr>
            <a:graphicFrameLocks noGrp="1"/>
          </p:cNvGraphicFramePr>
          <p:nvPr>
            <p:extLst>
              <p:ext uri="{D42A27DB-BD31-4B8C-83A1-F6EECF244321}">
                <p14:modId xmlns:p14="http://schemas.microsoft.com/office/powerpoint/2010/main" val="1566959484"/>
              </p:ext>
            </p:extLst>
          </p:nvPr>
        </p:nvGraphicFramePr>
        <p:xfrm>
          <a:off x="503433" y="708917"/>
          <a:ext cx="9339209" cy="5164677"/>
        </p:xfrm>
        <a:graphic>
          <a:graphicData uri="http://schemas.openxmlformats.org/drawingml/2006/table">
            <a:tbl>
              <a:tblPr firstRow="1" bandRow="1">
                <a:tableStyleId>{5C22544A-7EE6-4342-B048-85BDC9FD1C3A}</a:tableStyleId>
              </a:tblPr>
              <a:tblGrid>
                <a:gridCol w="1915211">
                  <a:extLst>
                    <a:ext uri="{9D8B030D-6E8A-4147-A177-3AD203B41FA5}">
                      <a16:colId xmlns:a16="http://schemas.microsoft.com/office/drawing/2014/main" val="3133903361"/>
                    </a:ext>
                  </a:extLst>
                </a:gridCol>
                <a:gridCol w="3602012">
                  <a:extLst>
                    <a:ext uri="{9D8B030D-6E8A-4147-A177-3AD203B41FA5}">
                      <a16:colId xmlns:a16="http://schemas.microsoft.com/office/drawing/2014/main" val="2969995625"/>
                    </a:ext>
                  </a:extLst>
                </a:gridCol>
                <a:gridCol w="3821986">
                  <a:extLst>
                    <a:ext uri="{9D8B030D-6E8A-4147-A177-3AD203B41FA5}">
                      <a16:colId xmlns:a16="http://schemas.microsoft.com/office/drawing/2014/main" val="899802129"/>
                    </a:ext>
                  </a:extLst>
                </a:gridCol>
              </a:tblGrid>
              <a:tr h="454468">
                <a:tc>
                  <a:txBody>
                    <a:bodyPr/>
                    <a:lstStyle/>
                    <a:p>
                      <a:r>
                        <a:rPr lang="en-US" dirty="0"/>
                        <a:t>BMP Concern</a:t>
                      </a:r>
                    </a:p>
                  </a:txBody>
                  <a:tcPr/>
                </a:tc>
                <a:tc>
                  <a:txBody>
                    <a:bodyPr/>
                    <a:lstStyle/>
                    <a:p>
                      <a:r>
                        <a:rPr lang="en-US" dirty="0"/>
                        <a:t>CBP BMP Effectiveness Source</a:t>
                      </a:r>
                    </a:p>
                  </a:txBody>
                  <a:tcPr/>
                </a:tc>
                <a:tc>
                  <a:txBody>
                    <a:bodyPr/>
                    <a:lstStyle/>
                    <a:p>
                      <a:r>
                        <a:rPr lang="en-US" dirty="0"/>
                        <a:t>Next Steps</a:t>
                      </a:r>
                    </a:p>
                  </a:txBody>
                  <a:tcPr/>
                </a:tc>
                <a:extLst>
                  <a:ext uri="{0D108BD9-81ED-4DB2-BD59-A6C34878D82A}">
                    <a16:rowId xmlns:a16="http://schemas.microsoft.com/office/drawing/2014/main" val="2903887788"/>
                  </a:ext>
                </a:extLst>
              </a:tr>
              <a:tr h="53185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Dairy Precision Feeding (PA)</a:t>
                      </a:r>
                    </a:p>
                    <a:p>
                      <a:endParaRPr lang="en-US" sz="11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ym typeface="Wingdings" panose="05000000000000000000" pitchFamily="2" charset="2"/>
                        </a:rPr>
                        <a:t>D</a:t>
                      </a:r>
                      <a:r>
                        <a:rPr lang="en-US" sz="1100" dirty="0"/>
                        <a:t>efinitions and reductions approved by the WQGIT in </a:t>
                      </a:r>
                      <a:r>
                        <a:rPr lang="en-US" sz="1100" b="1" dirty="0"/>
                        <a:t>2009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PA Action Team</a:t>
                      </a:r>
                    </a:p>
                  </a:txBody>
                  <a:tcPr/>
                </a:tc>
                <a:extLst>
                  <a:ext uri="{0D108BD9-81ED-4DB2-BD59-A6C34878D82A}">
                    <a16:rowId xmlns:a16="http://schemas.microsoft.com/office/drawing/2014/main" val="493724718"/>
                  </a:ext>
                </a:extLst>
              </a:tr>
              <a:tr h="6694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Rotational/Prescribed Grazing (PA)</a:t>
                      </a:r>
                    </a:p>
                  </a:txBody>
                  <a:tcPr/>
                </a:tc>
                <a:tc>
                  <a:txBody>
                    <a:bodyPr/>
                    <a:lstStyle/>
                    <a:p>
                      <a:r>
                        <a:rPr lang="en-US" sz="1100" b="0" i="0" u="none" strike="noStrike" kern="1200" baseline="0" dirty="0">
                          <a:solidFill>
                            <a:schemeClr val="dk1"/>
                          </a:solidFill>
                          <a:latin typeface="+mn-lt"/>
                          <a:ea typeface="+mn-ea"/>
                          <a:cs typeface="+mn-cs"/>
                        </a:rPr>
                        <a:t>Definitions and benefits were reviewed and approved by the Agriculture Workgroup and WQGIT in </a:t>
                      </a:r>
                      <a:r>
                        <a:rPr lang="en-US" sz="1100" b="1" i="0" u="none" strike="noStrike" kern="1200" baseline="0" dirty="0">
                          <a:solidFill>
                            <a:schemeClr val="dk1"/>
                          </a:solidFill>
                          <a:latin typeface="+mn-lt"/>
                          <a:ea typeface="+mn-ea"/>
                          <a:cs typeface="+mn-cs"/>
                        </a:rPr>
                        <a:t>2010</a:t>
                      </a:r>
                      <a:endParaRPr lang="en-US" sz="11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RESOLVED</a:t>
                      </a:r>
                    </a:p>
                    <a:p>
                      <a:endParaRPr lang="en-US" sz="1200" b="1" dirty="0"/>
                    </a:p>
                  </a:txBody>
                  <a:tcPr/>
                </a:tc>
                <a:extLst>
                  <a:ext uri="{0D108BD9-81ED-4DB2-BD59-A6C34878D82A}">
                    <a16:rowId xmlns:a16="http://schemas.microsoft.com/office/drawing/2014/main" val="2936938433"/>
                  </a:ext>
                </a:extLst>
              </a:tr>
              <a:tr h="70826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Heavy Use Area Protection- NRCS 561 (PA)</a:t>
                      </a:r>
                    </a:p>
                    <a:p>
                      <a:endParaRPr lang="en-US" sz="1100" b="1" dirty="0"/>
                    </a:p>
                  </a:txBody>
                  <a:tcPr/>
                </a:tc>
                <a:tc>
                  <a:txBody>
                    <a:bodyPr/>
                    <a:lstStyle/>
                    <a:p>
                      <a:pPr marL="0" indent="0">
                        <a:buNone/>
                      </a:pPr>
                      <a:r>
                        <a:rPr lang="en-US" sz="1100" dirty="0">
                          <a:sym typeface="Wingdings" panose="05000000000000000000" pitchFamily="2" charset="2"/>
                        </a:rPr>
                        <a:t> Loafing Lot Management </a:t>
                      </a:r>
                      <a:r>
                        <a:rPr lang="en-US" sz="1100" b="0" i="0" u="none" strike="noStrike" kern="1200" baseline="0" dirty="0">
                          <a:solidFill>
                            <a:schemeClr val="dk1"/>
                          </a:solidFill>
                          <a:latin typeface="+mn-lt"/>
                          <a:ea typeface="+mn-ea"/>
                          <a:cs typeface="+mn-cs"/>
                        </a:rPr>
                        <a:t>definitions and reductions approved by the Chesapeake Bay Program’s Nutrient Subcommittee in</a:t>
                      </a:r>
                      <a:r>
                        <a:rPr lang="en-US" sz="1100" b="1" i="0" u="none" strike="noStrike" kern="1200" baseline="0" dirty="0">
                          <a:solidFill>
                            <a:schemeClr val="dk1"/>
                          </a:solidFill>
                          <a:latin typeface="+mn-lt"/>
                          <a:ea typeface="+mn-ea"/>
                          <a:cs typeface="+mn-cs"/>
                        </a:rPr>
                        <a:t> 2003</a:t>
                      </a:r>
                      <a:r>
                        <a:rPr lang="en-US" sz="1100" b="0" i="0" u="none" strike="noStrike" kern="1200" baseline="0" dirty="0">
                          <a:solidFill>
                            <a:schemeClr val="dk1"/>
                          </a:solidFill>
                          <a:latin typeface="+mn-lt"/>
                          <a:ea typeface="+mn-ea"/>
                          <a:cs typeface="+mn-cs"/>
                        </a:rPr>
                        <a:t>. </a:t>
                      </a:r>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RESOLVED</a:t>
                      </a:r>
                    </a:p>
                    <a:p>
                      <a:pPr marL="0" indent="0">
                        <a:buNone/>
                      </a:pPr>
                      <a:endParaRPr lang="en-US" sz="1200" dirty="0"/>
                    </a:p>
                  </a:txBody>
                  <a:tcPr/>
                </a:tc>
                <a:extLst>
                  <a:ext uri="{0D108BD9-81ED-4DB2-BD59-A6C34878D82A}">
                    <a16:rowId xmlns:a16="http://schemas.microsoft.com/office/drawing/2014/main" val="3207676197"/>
                  </a:ext>
                </a:extLst>
              </a:tr>
              <a:tr h="647272">
                <a:tc>
                  <a:txBody>
                    <a:bodyPr/>
                    <a:lstStyle/>
                    <a:p>
                      <a:pPr lvl="0"/>
                      <a:r>
                        <a:rPr lang="en-US" sz="1100" b="1" dirty="0"/>
                        <a:t>Nutrient Management on Pasture (NY/PA)</a:t>
                      </a:r>
                    </a:p>
                    <a:p>
                      <a:pPr lvl="0"/>
                      <a:endParaRPr lang="en-US" sz="1100" b="1" dirty="0"/>
                    </a:p>
                    <a:p>
                      <a:endParaRPr lang="en-US" sz="11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kern="1200" baseline="0" dirty="0">
                          <a:solidFill>
                            <a:schemeClr val="dk1"/>
                          </a:solidFill>
                          <a:latin typeface="+mn-lt"/>
                          <a:ea typeface="+mn-ea"/>
                          <a:cs typeface="+mn-cs"/>
                        </a:rPr>
                        <a:t>Nutrient Management Practices for use in the Phase 6.0 Chesapeake Bay Program Watershed Model </a:t>
                      </a:r>
                      <a:r>
                        <a:rPr lang="en-US" sz="1100" dirty="0">
                          <a:sym typeface="Wingdings" panose="05000000000000000000" pitchFamily="2" charset="2"/>
                        </a:rPr>
                        <a:t>(</a:t>
                      </a:r>
                      <a:r>
                        <a:rPr lang="en-US" sz="1100" b="1" dirty="0">
                          <a:sym typeface="Wingdings" panose="05000000000000000000" pitchFamily="2" charset="2"/>
                        </a:rPr>
                        <a:t>2016</a:t>
                      </a:r>
                      <a:r>
                        <a:rPr lang="en-US" sz="1100" dirty="0">
                          <a:sym typeface="Wingdings" panose="05000000000000000000" pitchFamily="2" charset="2"/>
                        </a:rPr>
                        <a:t>)</a:t>
                      </a:r>
                    </a:p>
                    <a:p>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RESOLVED</a:t>
                      </a:r>
                    </a:p>
                    <a:p>
                      <a:endParaRPr lang="en-US" sz="1200" dirty="0"/>
                    </a:p>
                  </a:txBody>
                  <a:tcPr/>
                </a:tc>
                <a:extLst>
                  <a:ext uri="{0D108BD9-81ED-4DB2-BD59-A6C34878D82A}">
                    <a16:rowId xmlns:a16="http://schemas.microsoft.com/office/drawing/2014/main" val="2515720941"/>
                  </a:ext>
                </a:extLst>
              </a:tr>
              <a:tr h="440077">
                <a:tc>
                  <a:txBody>
                    <a:bodyPr/>
                    <a:lstStyle/>
                    <a:p>
                      <a:r>
                        <a:rPr lang="en-US" sz="1100" b="1" strike="sngStrike" dirty="0"/>
                        <a:t>Commodity Cover Crops  </a:t>
                      </a:r>
                    </a:p>
                    <a:p>
                      <a:r>
                        <a:rPr lang="en-US" sz="1100" b="1" strike="noStrike" dirty="0"/>
                        <a:t>Winter Crop (</a:t>
                      </a:r>
                      <a:r>
                        <a:rPr lang="en-US" sz="1100" b="1" dirty="0"/>
                        <a:t>NY/PA)</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0" i="0" u="none" strike="noStrike" kern="1200" baseline="0" dirty="0">
                          <a:solidFill>
                            <a:schemeClr val="dk1"/>
                          </a:solidFill>
                          <a:latin typeface="+mn-lt"/>
                          <a:ea typeface="+mn-ea"/>
                          <a:cs typeface="+mn-cs"/>
                        </a:rPr>
                        <a:t>Cover Crops Practices for use in Phase 6 of the Chesapeake Bay Watershed Model </a:t>
                      </a:r>
                      <a:r>
                        <a:rPr lang="en-US" sz="1100" dirty="0">
                          <a:sym typeface="Wingdings" panose="05000000000000000000" pitchFamily="2" charset="2"/>
                        </a:rPr>
                        <a:t>(</a:t>
                      </a:r>
                      <a:r>
                        <a:rPr lang="en-US" sz="1100" b="1" dirty="0">
                          <a:sym typeface="Wingdings" panose="05000000000000000000" pitchFamily="2" charset="2"/>
                        </a:rPr>
                        <a:t>2016</a:t>
                      </a:r>
                      <a:r>
                        <a:rPr lang="en-US" sz="1100" dirty="0">
                          <a:sym typeface="Wingdings" panose="05000000000000000000" pitchFamily="2" charset="2"/>
                        </a:rPr>
                        <a:t>)</a:t>
                      </a:r>
                    </a:p>
                    <a:p>
                      <a:endParaRPr lang="en-US" sz="1100" dirty="0"/>
                    </a:p>
                  </a:txBody>
                  <a:tcPr/>
                </a:tc>
                <a:tc>
                  <a:txBody>
                    <a:bodyPr/>
                    <a:lstStyle/>
                    <a:p>
                      <a:r>
                        <a:rPr lang="en-US" sz="1200" b="1" dirty="0"/>
                        <a:t>EP Chair discussion with </a:t>
                      </a:r>
                      <a:r>
                        <a:rPr lang="en-US" sz="1200" b="1" dirty="0" err="1"/>
                        <a:t>AgWG</a:t>
                      </a:r>
                      <a:r>
                        <a:rPr lang="en-US" sz="1200" b="1" dirty="0"/>
                        <a:t> (Dec 2020)</a:t>
                      </a:r>
                    </a:p>
                    <a:p>
                      <a:r>
                        <a:rPr lang="en-US" sz="1200" b="1" dirty="0" err="1"/>
                        <a:t>AgWG</a:t>
                      </a:r>
                      <a:r>
                        <a:rPr lang="en-US" sz="1200" b="1" dirty="0"/>
                        <a:t> presentation Charlie White (Jan 2021)</a:t>
                      </a:r>
                    </a:p>
                  </a:txBody>
                  <a:tcPr/>
                </a:tc>
                <a:extLst>
                  <a:ext uri="{0D108BD9-81ED-4DB2-BD59-A6C34878D82A}">
                    <a16:rowId xmlns:a16="http://schemas.microsoft.com/office/drawing/2014/main" val="1026215887"/>
                  </a:ext>
                </a:extLst>
              </a:tr>
              <a:tr h="14442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dirty="0"/>
                        <a:t>Manure Transport / Manure Treatment Technologies (PA)</a:t>
                      </a:r>
                    </a:p>
                    <a:p>
                      <a:endParaRPr lang="en-US" sz="1100" b="1" dirty="0"/>
                    </a:p>
                  </a:txBody>
                  <a:tcPr/>
                </a:tc>
                <a:tc>
                  <a:txBody>
                    <a:bodyPr/>
                    <a:lstStyle/>
                    <a:p>
                      <a:pPr marL="171450" indent="-171450">
                        <a:buFont typeface="Arial" panose="020B0604020202020204" pitchFamily="34" charset="0"/>
                        <a:buChar char="•"/>
                      </a:pPr>
                      <a:r>
                        <a:rPr lang="en-US" sz="1100" b="0" i="1" u="none" strike="noStrike" kern="1200" baseline="0" dirty="0">
                          <a:solidFill>
                            <a:schemeClr val="dk1"/>
                          </a:solidFill>
                          <a:latin typeface="+mn-lt"/>
                          <a:ea typeface="+mn-ea"/>
                          <a:cs typeface="+mn-cs"/>
                        </a:rPr>
                        <a:t>Manure Treatment Technologies</a:t>
                      </a:r>
                      <a:r>
                        <a:rPr lang="en-US" sz="1100" b="0" i="0" u="none" strike="noStrike" kern="1200" baseline="0" dirty="0">
                          <a:solidFill>
                            <a:schemeClr val="dk1"/>
                          </a:solidFill>
                          <a:latin typeface="+mn-lt"/>
                          <a:ea typeface="+mn-ea"/>
                          <a:cs typeface="+mn-cs"/>
                        </a:rPr>
                        <a:t>: Recommendations from the Manure Treatment Technologies Expert Panel to the CBP’s WQGIT to define Manure Treatment Technologies as a Best Management Practice (</a:t>
                      </a:r>
                      <a:r>
                        <a:rPr lang="en-US" sz="1100" b="1" i="0" u="none" strike="noStrike" kern="1200" baseline="0" dirty="0">
                          <a:solidFill>
                            <a:schemeClr val="dk1"/>
                          </a:solidFill>
                          <a:latin typeface="+mn-lt"/>
                          <a:ea typeface="+mn-ea"/>
                          <a:cs typeface="+mn-cs"/>
                        </a:rPr>
                        <a:t>2016</a:t>
                      </a:r>
                      <a:r>
                        <a:rPr lang="en-US" sz="1100" b="0" i="0" u="none" strike="noStrike" kern="1200" baseline="0" dirty="0">
                          <a:solidFill>
                            <a:schemeClr val="dk1"/>
                          </a:solidFill>
                          <a:latin typeface="+mn-lt"/>
                          <a:ea typeface="+mn-ea"/>
                          <a:cs typeface="+mn-cs"/>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i="1" u="none" strike="noStrike" kern="1200" baseline="0" dirty="0">
                          <a:solidFill>
                            <a:schemeClr val="dk1"/>
                          </a:solidFill>
                          <a:latin typeface="+mn-lt"/>
                          <a:ea typeface="+mn-ea"/>
                          <a:cs typeface="+mn-cs"/>
                        </a:rPr>
                        <a:t>Manure Transport</a:t>
                      </a:r>
                      <a:r>
                        <a:rPr lang="en-US" sz="1100" b="0" i="0" u="none" strike="noStrike" kern="1200" baseline="0" dirty="0">
                          <a:solidFill>
                            <a:schemeClr val="dk1"/>
                          </a:solidFill>
                          <a:latin typeface="+mn-lt"/>
                          <a:ea typeface="+mn-ea"/>
                          <a:cs typeface="+mn-cs"/>
                        </a:rPr>
                        <a:t>: definition and benefits have remained in use </a:t>
                      </a:r>
                      <a:r>
                        <a:rPr lang="en-US" sz="1100" b="1" i="0" u="none" strike="noStrike" kern="1200" baseline="0" dirty="0">
                          <a:solidFill>
                            <a:schemeClr val="dk1"/>
                          </a:solidFill>
                          <a:latin typeface="+mn-lt"/>
                          <a:ea typeface="+mn-ea"/>
                          <a:cs typeface="+mn-cs"/>
                        </a:rPr>
                        <a:t>since review and approval by the CBP partnership’s source sector workgroups for tributary strategy development</a:t>
                      </a:r>
                      <a:r>
                        <a:rPr lang="en-US" sz="1100" b="0" i="0" u="none" strike="noStrike" kern="1200" baseline="0" dirty="0">
                          <a:solidFill>
                            <a:schemeClr val="dk1"/>
                          </a:solidFill>
                          <a:latin typeface="+mn-lt"/>
                          <a:ea typeface="+mn-ea"/>
                          <a:cs typeface="+mn-cs"/>
                        </a:rPr>
                        <a:t>. </a:t>
                      </a:r>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Work with MWG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txBody>
                  <a:tcPr/>
                </a:tc>
                <a:extLst>
                  <a:ext uri="{0D108BD9-81ED-4DB2-BD59-A6C34878D82A}">
                    <a16:rowId xmlns:a16="http://schemas.microsoft.com/office/drawing/2014/main" val="3804286299"/>
                  </a:ext>
                </a:extLst>
              </a:tr>
            </a:tbl>
          </a:graphicData>
        </a:graphic>
      </p:graphicFrame>
      <p:sp>
        <p:nvSpPr>
          <p:cNvPr id="2" name="Rectangle 1">
            <a:extLst>
              <a:ext uri="{FF2B5EF4-FFF2-40B4-BE49-F238E27FC236}">
                <a16:creationId xmlns:a16="http://schemas.microsoft.com/office/drawing/2014/main" id="{2B0F91EB-1C08-4FBC-895E-BFE86F34F745}"/>
              </a:ext>
            </a:extLst>
          </p:cNvPr>
          <p:cNvSpPr/>
          <p:nvPr/>
        </p:nvSpPr>
        <p:spPr>
          <a:xfrm>
            <a:off x="489734" y="6027137"/>
            <a:ext cx="10154292" cy="646331"/>
          </a:xfrm>
          <a:prstGeom prst="rect">
            <a:avLst/>
          </a:prstGeom>
        </p:spPr>
        <p:txBody>
          <a:bodyPr wrap="square">
            <a:spAutoFit/>
          </a:bodyPr>
          <a:lstStyle/>
          <a:p>
            <a:r>
              <a:rPr lang="en-US" dirty="0">
                <a:hlinkClick r:id="rId3"/>
              </a:rPr>
              <a:t>Protocol for the Development, Review, and Approval of Loading and Effectiveness Estimates for Nutrient and Sediment Controls in the Chesapeake Bay Watershed Model</a:t>
            </a:r>
            <a:endParaRPr lang="en-US" dirty="0"/>
          </a:p>
        </p:txBody>
      </p:sp>
    </p:spTree>
    <p:extLst>
      <p:ext uri="{BB962C8B-B14F-4D97-AF65-F5344CB8AC3E}">
        <p14:creationId xmlns:p14="http://schemas.microsoft.com/office/powerpoint/2010/main" val="6520929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DF14B-4428-483E-A7B3-4B9684883B3A}"/>
              </a:ext>
            </a:extLst>
          </p:cNvPr>
          <p:cNvSpPr>
            <a:spLocks noGrp="1"/>
          </p:cNvSpPr>
          <p:nvPr>
            <p:ph type="title"/>
          </p:nvPr>
        </p:nvSpPr>
        <p:spPr>
          <a:xfrm>
            <a:off x="790074" y="256674"/>
            <a:ext cx="10515600" cy="802105"/>
          </a:xfrm>
        </p:spPr>
        <p:txBody>
          <a:bodyPr/>
          <a:lstStyle/>
          <a:p>
            <a:r>
              <a:rPr lang="en-US" dirty="0"/>
              <a:t>What is driving these N load concerns?</a:t>
            </a:r>
          </a:p>
        </p:txBody>
      </p:sp>
      <p:sp>
        <p:nvSpPr>
          <p:cNvPr id="3" name="Content Placeholder 2">
            <a:extLst>
              <a:ext uri="{FF2B5EF4-FFF2-40B4-BE49-F238E27FC236}">
                <a16:creationId xmlns:a16="http://schemas.microsoft.com/office/drawing/2014/main" id="{97798C68-4A61-4C21-B4D1-8B2E091B74C2}"/>
              </a:ext>
            </a:extLst>
          </p:cNvPr>
          <p:cNvSpPr>
            <a:spLocks noGrp="1"/>
          </p:cNvSpPr>
          <p:nvPr>
            <p:ph idx="1"/>
          </p:nvPr>
        </p:nvSpPr>
        <p:spPr>
          <a:xfrm>
            <a:off x="497190" y="1128938"/>
            <a:ext cx="10980707" cy="5358947"/>
          </a:xfrm>
          <a:ln w="12700">
            <a:solidFill>
              <a:schemeClr val="tx1"/>
            </a:solidFill>
          </a:ln>
        </p:spPr>
        <p:txBody>
          <a:bodyPr>
            <a:normAutofit/>
          </a:bodyPr>
          <a:lstStyle/>
          <a:p>
            <a:r>
              <a:rPr lang="en-US" dirty="0"/>
              <a:t>Agricultural Loading Rates? </a:t>
            </a:r>
            <a:r>
              <a:rPr lang="en-US" dirty="0">
                <a:highlight>
                  <a:srgbClr val="FFFF00"/>
                </a:highlight>
              </a:rPr>
              <a:t>VA</a:t>
            </a:r>
          </a:p>
          <a:p>
            <a:pPr marL="457200" lvl="1" indent="0">
              <a:buNone/>
            </a:pPr>
            <a:endParaRPr lang="en-US" dirty="0">
              <a:highlight>
                <a:srgbClr val="FFFF00"/>
              </a:highlight>
            </a:endParaRPr>
          </a:p>
          <a:p>
            <a:r>
              <a:rPr lang="en-US" dirty="0"/>
              <a:t>Ag Census (i.e. Source Of Crop Data) </a:t>
            </a:r>
            <a:r>
              <a:rPr lang="en-US" dirty="0">
                <a:highlight>
                  <a:srgbClr val="FFFF00"/>
                </a:highlight>
              </a:rPr>
              <a:t>DE</a:t>
            </a:r>
          </a:p>
          <a:p>
            <a:pPr marL="0" indent="0">
              <a:buNone/>
            </a:pPr>
            <a:endParaRPr lang="en-US" dirty="0">
              <a:highlight>
                <a:srgbClr val="FFFF00"/>
              </a:highlight>
            </a:endParaRPr>
          </a:p>
          <a:p>
            <a:r>
              <a:rPr lang="en-US" dirty="0"/>
              <a:t>The NM BMP Recommendations? </a:t>
            </a:r>
            <a:r>
              <a:rPr lang="en-US" dirty="0">
                <a:highlight>
                  <a:srgbClr val="FFFF00"/>
                </a:highlight>
              </a:rPr>
              <a:t>PA</a:t>
            </a:r>
          </a:p>
          <a:p>
            <a:pPr lvl="1"/>
            <a:r>
              <a:rPr lang="en-US" dirty="0"/>
              <a:t>NM Expert Panel Members (Phase 6)</a:t>
            </a:r>
          </a:p>
          <a:p>
            <a:pPr lvl="2"/>
            <a:r>
              <a:rPr lang="en-US" dirty="0"/>
              <a:t>Response From 2 of 6</a:t>
            </a:r>
          </a:p>
          <a:p>
            <a:pPr lvl="2"/>
            <a:r>
              <a:rPr lang="en-US" dirty="0"/>
              <a:t>Changed Professional Status, Lack Context (</a:t>
            </a:r>
            <a:r>
              <a:rPr lang="en-US" i="1" dirty="0"/>
              <a:t>it’s been 5 or 6 years…</a:t>
            </a:r>
            <a:r>
              <a:rPr lang="en-US" dirty="0"/>
              <a:t>)</a:t>
            </a:r>
          </a:p>
          <a:p>
            <a:pPr lvl="2"/>
            <a:endParaRPr lang="en-US" dirty="0"/>
          </a:p>
          <a:p>
            <a:pPr lvl="1"/>
            <a:r>
              <a:rPr lang="en-US" dirty="0"/>
              <a:t>Changing An Approved EP Recommendation Must Follow Science (BMP protocol)</a:t>
            </a:r>
          </a:p>
          <a:p>
            <a:pPr lvl="2"/>
            <a:r>
              <a:rPr lang="en-US" dirty="0">
                <a:hlinkClick r:id="rId2"/>
              </a:rPr>
              <a:t>Protocol for the Development, Review, and Approval of Loading and Effectiveness Estimates for Nutrient and Sediment Controls in the Chesapeake Bay Watershed Model</a:t>
            </a:r>
            <a:endParaRPr lang="en-US" dirty="0"/>
          </a:p>
          <a:p>
            <a:pPr lvl="1"/>
            <a:endParaRPr lang="en-US" dirty="0"/>
          </a:p>
          <a:p>
            <a:endParaRPr lang="en-US" dirty="0"/>
          </a:p>
        </p:txBody>
      </p:sp>
    </p:spTree>
    <p:extLst>
      <p:ext uri="{BB962C8B-B14F-4D97-AF65-F5344CB8AC3E}">
        <p14:creationId xmlns:p14="http://schemas.microsoft.com/office/powerpoint/2010/main" val="2706030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90193-12A7-4406-9405-E918850ACA03}"/>
              </a:ext>
            </a:extLst>
          </p:cNvPr>
          <p:cNvSpPr>
            <a:spLocks noGrp="1"/>
          </p:cNvSpPr>
          <p:nvPr>
            <p:ph type="title"/>
          </p:nvPr>
        </p:nvSpPr>
        <p:spPr/>
        <p:txBody>
          <a:bodyPr/>
          <a:lstStyle/>
          <a:p>
            <a:r>
              <a:rPr lang="en-US" dirty="0"/>
              <a:t>Agricultural Loading Rates</a:t>
            </a:r>
          </a:p>
        </p:txBody>
      </p:sp>
      <p:sp>
        <p:nvSpPr>
          <p:cNvPr id="3" name="Content Placeholder 2">
            <a:extLst>
              <a:ext uri="{FF2B5EF4-FFF2-40B4-BE49-F238E27FC236}">
                <a16:creationId xmlns:a16="http://schemas.microsoft.com/office/drawing/2014/main" id="{D7C72091-AA6D-4AE8-AD4E-9DF889A4B578}"/>
              </a:ext>
            </a:extLst>
          </p:cNvPr>
          <p:cNvSpPr>
            <a:spLocks noGrp="1"/>
          </p:cNvSpPr>
          <p:nvPr>
            <p:ph idx="1"/>
          </p:nvPr>
        </p:nvSpPr>
        <p:spPr/>
        <p:txBody>
          <a:bodyPr/>
          <a:lstStyle/>
          <a:p>
            <a:r>
              <a:rPr lang="en-US" dirty="0"/>
              <a:t>Based on available literature &amp; best professional judgement </a:t>
            </a:r>
          </a:p>
          <a:p>
            <a:endParaRPr lang="en-US" dirty="0"/>
          </a:p>
          <a:p>
            <a:r>
              <a:rPr lang="en-US" dirty="0"/>
              <a:t>“N losses from soybeans are only somewhat lower than corn, because N fixation inputs (which are poorly characterized) are apparently substituting for fertilizer inputs.” (p.11)</a:t>
            </a:r>
          </a:p>
          <a:p>
            <a:endParaRPr lang="en-US" dirty="0"/>
          </a:p>
        </p:txBody>
      </p:sp>
    </p:spTree>
    <p:extLst>
      <p:ext uri="{BB962C8B-B14F-4D97-AF65-F5344CB8AC3E}">
        <p14:creationId xmlns:p14="http://schemas.microsoft.com/office/powerpoint/2010/main" val="3509655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02F2CD-07CB-41EC-B704-4E49B0EB5BE2}"/>
              </a:ext>
            </a:extLst>
          </p:cNvPr>
          <p:cNvSpPr>
            <a:spLocks noGrp="1"/>
          </p:cNvSpPr>
          <p:nvPr>
            <p:ph type="title"/>
          </p:nvPr>
        </p:nvSpPr>
        <p:spPr/>
        <p:txBody>
          <a:bodyPr/>
          <a:lstStyle/>
          <a:p>
            <a:r>
              <a:rPr lang="en-US" dirty="0"/>
              <a:t>Census of Agriculture</a:t>
            </a:r>
          </a:p>
        </p:txBody>
      </p:sp>
      <p:sp>
        <p:nvSpPr>
          <p:cNvPr id="3" name="Content Placeholder 2">
            <a:extLst>
              <a:ext uri="{FF2B5EF4-FFF2-40B4-BE49-F238E27FC236}">
                <a16:creationId xmlns:a16="http://schemas.microsoft.com/office/drawing/2014/main" id="{0946392F-A3E1-4590-9761-B38C1EE39E9D}"/>
              </a:ext>
            </a:extLst>
          </p:cNvPr>
          <p:cNvSpPr>
            <a:spLocks noGrp="1"/>
          </p:cNvSpPr>
          <p:nvPr>
            <p:ph idx="1"/>
          </p:nvPr>
        </p:nvSpPr>
        <p:spPr/>
        <p:txBody>
          <a:bodyPr/>
          <a:lstStyle/>
          <a:p>
            <a:r>
              <a:rPr lang="en-US" dirty="0"/>
              <a:t>Accuracy of Ag Census crop acres questioned </a:t>
            </a:r>
          </a:p>
          <a:p>
            <a:pPr lvl="1"/>
            <a:r>
              <a:rPr lang="en-US" dirty="0"/>
              <a:t>spatially distributed land use from the Land Cover/Land Use data team starting with the CAST-21 could be an improvement</a:t>
            </a:r>
          </a:p>
          <a:p>
            <a:pPr lvl="1"/>
            <a:endParaRPr lang="en-US" dirty="0"/>
          </a:p>
          <a:p>
            <a:r>
              <a:rPr lang="en-US" dirty="0"/>
              <a:t>Method of modeling double-crop soybeans approved by CBP partnership</a:t>
            </a:r>
          </a:p>
          <a:p>
            <a:pPr lvl="1"/>
            <a:r>
              <a:rPr lang="en-US" dirty="0"/>
              <a:t>Determined sound by USDA-NASS</a:t>
            </a:r>
          </a:p>
          <a:p>
            <a:endParaRPr lang="en-US" dirty="0"/>
          </a:p>
        </p:txBody>
      </p:sp>
    </p:spTree>
    <p:extLst>
      <p:ext uri="{BB962C8B-B14F-4D97-AF65-F5344CB8AC3E}">
        <p14:creationId xmlns:p14="http://schemas.microsoft.com/office/powerpoint/2010/main" val="7511165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FB90E-77E4-479F-933D-0F6DFC6797C6}"/>
              </a:ext>
            </a:extLst>
          </p:cNvPr>
          <p:cNvSpPr>
            <a:spLocks noGrp="1"/>
          </p:cNvSpPr>
          <p:nvPr>
            <p:ph type="title"/>
          </p:nvPr>
        </p:nvSpPr>
        <p:spPr/>
        <p:txBody>
          <a:bodyPr/>
          <a:lstStyle/>
          <a:p>
            <a:r>
              <a:rPr lang="en-US" dirty="0"/>
              <a:t>NM Expert Panel Recommendations</a:t>
            </a:r>
          </a:p>
        </p:txBody>
      </p:sp>
      <p:sp>
        <p:nvSpPr>
          <p:cNvPr id="3" name="Content Placeholder 2">
            <a:extLst>
              <a:ext uri="{FF2B5EF4-FFF2-40B4-BE49-F238E27FC236}">
                <a16:creationId xmlns:a16="http://schemas.microsoft.com/office/drawing/2014/main" id="{3473A270-417B-4AF7-B14C-AD74D062A08A}"/>
              </a:ext>
            </a:extLst>
          </p:cNvPr>
          <p:cNvSpPr>
            <a:spLocks noGrp="1"/>
          </p:cNvSpPr>
          <p:nvPr>
            <p:ph idx="1"/>
          </p:nvPr>
        </p:nvSpPr>
        <p:spPr>
          <a:xfrm>
            <a:off x="778042" y="1332330"/>
            <a:ext cx="10515600" cy="5297070"/>
          </a:xfrm>
        </p:spPr>
        <p:txBody>
          <a:bodyPr>
            <a:normAutofit/>
          </a:bodyPr>
          <a:lstStyle/>
          <a:p>
            <a:r>
              <a:rPr lang="en-US" dirty="0"/>
              <a:t>Soybeans NM controlling for P (not N)</a:t>
            </a:r>
          </a:p>
          <a:p>
            <a:r>
              <a:rPr lang="en-US" dirty="0"/>
              <a:t>LGUs do not recommend N application on soybeans BUT…</a:t>
            </a:r>
          </a:p>
          <a:p>
            <a:pPr lvl="1"/>
            <a:r>
              <a:rPr lang="en-US" dirty="0"/>
              <a:t>Real-world N application occur</a:t>
            </a:r>
          </a:p>
          <a:p>
            <a:pPr lvl="1"/>
            <a:r>
              <a:rPr lang="en-US" dirty="0"/>
              <a:t>Crop Application Goal @ 0.12 </a:t>
            </a:r>
            <a:r>
              <a:rPr lang="en-US" dirty="0" err="1"/>
              <a:t>lbs</a:t>
            </a:r>
            <a:r>
              <a:rPr lang="en-US" dirty="0"/>
              <a:t> N/</a:t>
            </a:r>
            <a:r>
              <a:rPr lang="en-US" dirty="0" err="1"/>
              <a:t>bu</a:t>
            </a:r>
            <a:r>
              <a:rPr lang="en-US" dirty="0"/>
              <a:t> </a:t>
            </a:r>
            <a:r>
              <a:rPr lang="en-US" dirty="0">
                <a:sym typeface="Wingdings" panose="05000000000000000000" pitchFamily="2" charset="2"/>
              </a:rPr>
              <a:t> CBW avg 3.58 </a:t>
            </a:r>
            <a:r>
              <a:rPr lang="en-US" dirty="0" err="1">
                <a:sym typeface="Wingdings" panose="05000000000000000000" pitchFamily="2" charset="2"/>
              </a:rPr>
              <a:t>lbs</a:t>
            </a:r>
            <a:r>
              <a:rPr lang="en-US" dirty="0">
                <a:sym typeface="Wingdings" panose="05000000000000000000" pitchFamily="2" charset="2"/>
              </a:rPr>
              <a:t> N/ac</a:t>
            </a:r>
          </a:p>
          <a:p>
            <a:r>
              <a:rPr lang="en-US" dirty="0">
                <a:sym typeface="Wingdings" panose="05000000000000000000" pitchFamily="2" charset="2"/>
              </a:rPr>
              <a:t>Core N NM available </a:t>
            </a:r>
          </a:p>
          <a:p>
            <a:pPr lvl="1"/>
            <a:r>
              <a:rPr lang="en-US" dirty="0">
                <a:sym typeface="Wingdings" panose="05000000000000000000" pitchFamily="2" charset="2"/>
              </a:rPr>
              <a:t>Reduces modeled N application</a:t>
            </a:r>
          </a:p>
          <a:p>
            <a:r>
              <a:rPr lang="en-US" dirty="0">
                <a:sym typeface="Wingdings" panose="05000000000000000000" pitchFamily="2" charset="2"/>
              </a:rPr>
              <a:t>Supplemental N NM NOT available</a:t>
            </a:r>
          </a:p>
          <a:p>
            <a:pPr lvl="1"/>
            <a:r>
              <a:rPr lang="en-US" dirty="0">
                <a:sym typeface="Wingdings" panose="05000000000000000000" pitchFamily="2" charset="2"/>
              </a:rPr>
              <a:t>Timing &amp; Placement of excess N irrelevant (still subject to loss)</a:t>
            </a:r>
          </a:p>
          <a:p>
            <a:pPr lvl="1"/>
            <a:r>
              <a:rPr lang="en-US" dirty="0">
                <a:sym typeface="Wingdings" panose="05000000000000000000" pitchFamily="2" charset="2"/>
              </a:rPr>
              <a:t>Rate? Excess N reduced is still excess N subject to loss…</a:t>
            </a:r>
          </a:p>
          <a:p>
            <a:pPr marL="457200" lvl="1" indent="0">
              <a:buNone/>
            </a:pPr>
            <a:endParaRPr lang="en-US" dirty="0"/>
          </a:p>
          <a:p>
            <a:endParaRPr lang="en-US" dirty="0"/>
          </a:p>
        </p:txBody>
      </p:sp>
    </p:spTree>
    <p:extLst>
      <p:ext uri="{BB962C8B-B14F-4D97-AF65-F5344CB8AC3E}">
        <p14:creationId xmlns:p14="http://schemas.microsoft.com/office/powerpoint/2010/main" val="3211229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09"/>
          <p:cNvGrpSpPr/>
          <p:nvPr/>
        </p:nvGrpSpPr>
        <p:grpSpPr>
          <a:xfrm>
            <a:off x="1828800" y="152400"/>
            <a:ext cx="2667000" cy="2306598"/>
            <a:chOff x="5867400" y="2438400"/>
            <a:chExt cx="3352800" cy="2595818"/>
          </a:xfrm>
          <a:solidFill>
            <a:schemeClr val="accent6">
              <a:lumMod val="60000"/>
              <a:lumOff val="40000"/>
            </a:schemeClr>
          </a:solidFill>
        </p:grpSpPr>
        <p:sp>
          <p:nvSpPr>
            <p:cNvPr id="49" name="TextBox 48"/>
            <p:cNvSpPr txBox="1"/>
            <p:nvPr/>
          </p:nvSpPr>
          <p:spPr>
            <a:xfrm>
              <a:off x="5943600" y="2438400"/>
              <a:ext cx="3276600" cy="34636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1.Define Crop Application Goal</a:t>
              </a:r>
            </a:p>
          </p:txBody>
        </p:sp>
        <p:sp>
          <p:nvSpPr>
            <p:cNvPr id="60" name="TextBox 59"/>
            <p:cNvSpPr txBox="1"/>
            <p:nvPr/>
          </p:nvSpPr>
          <p:spPr>
            <a:xfrm>
              <a:off x="5867400" y="3267163"/>
              <a:ext cx="1143001" cy="969830"/>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u="sng" dirty="0">
                  <a:solidFill>
                    <a:prstClr val="black"/>
                  </a:solidFill>
                  <a:latin typeface="Calibri"/>
                </a:rPr>
                <a:t>A</a:t>
              </a:r>
              <a:endParaRPr kumimoji="0" lang="en-US" sz="1000" b="1" i="0" u="sng"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 Crop Application Goal/Yield Unit</a:t>
              </a:r>
            </a:p>
          </p:txBody>
        </p:sp>
        <p:sp>
          <p:nvSpPr>
            <p:cNvPr id="61" name="TextBox 60"/>
            <p:cNvSpPr txBox="1"/>
            <p:nvPr/>
          </p:nvSpPr>
          <p:spPr>
            <a:xfrm>
              <a:off x="7238999" y="3276600"/>
              <a:ext cx="990600" cy="45027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u="sng" dirty="0">
                  <a:solidFill>
                    <a:prstClr val="black"/>
                  </a:solidFill>
                  <a:latin typeface="Calibri"/>
                </a:rPr>
                <a:t>B</a:t>
              </a:r>
              <a:r>
                <a:rPr kumimoji="0" lang="en-US" sz="1000" b="1" i="0" u="none" strike="noStrike" kern="1200" cap="none" spc="0" normalizeH="0" baseline="0" noProof="0" dirty="0">
                  <a:ln>
                    <a:noFill/>
                  </a:ln>
                  <a:solidFill>
                    <a:prstClr val="black"/>
                  </a:solidFill>
                  <a:effectLst/>
                  <a:uLnTx/>
                  <a:uFillTx/>
                  <a:latin typeface="Calibri"/>
                  <a:ea typeface="+mn-ea"/>
                  <a:cs typeface="+mn-cs"/>
                </a:rPr>
                <a:t> Yields/Acre</a:t>
              </a:r>
            </a:p>
          </p:txBody>
        </p:sp>
        <p:sp>
          <p:nvSpPr>
            <p:cNvPr id="62" name="TextBox 61"/>
            <p:cNvSpPr txBox="1"/>
            <p:nvPr/>
          </p:nvSpPr>
          <p:spPr>
            <a:xfrm>
              <a:off x="8382000" y="3276600"/>
              <a:ext cx="762000" cy="45027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sng" strike="noStrike" kern="1200" cap="none" spc="0" normalizeH="0" baseline="0" noProof="0" dirty="0">
                  <a:ln>
                    <a:noFill/>
                  </a:ln>
                  <a:solidFill>
                    <a:prstClr val="black"/>
                  </a:solidFill>
                  <a:effectLst/>
                  <a:uLnTx/>
                  <a:uFillTx/>
                  <a:latin typeface="Calibri"/>
                  <a:ea typeface="+mn-ea"/>
                  <a:cs typeface="+mn-cs"/>
                </a:rPr>
                <a:t>C</a:t>
              </a:r>
              <a:r>
                <a:rPr kumimoji="0" lang="en-US" sz="1000" b="1" i="0" u="none" strike="noStrike" kern="1200" cap="none" spc="0" normalizeH="0" baseline="0" noProof="0" dirty="0">
                  <a:ln>
                    <a:noFill/>
                  </a:ln>
                  <a:solidFill>
                    <a:prstClr val="black"/>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Acres</a:t>
              </a:r>
            </a:p>
          </p:txBody>
        </p:sp>
        <p:cxnSp>
          <p:nvCxnSpPr>
            <p:cNvPr id="63" name="Straight Connector 62"/>
            <p:cNvCxnSpPr/>
            <p:nvPr/>
          </p:nvCxnSpPr>
          <p:spPr>
            <a:xfrm>
              <a:off x="7696200" y="28194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6477000" y="3048000"/>
              <a:ext cx="23622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477000" y="30480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7696200" y="30480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8839200" y="30480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6360196" y="4280798"/>
              <a:ext cx="766354" cy="171509"/>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cxnSpLocks/>
              <a:stCxn id="62" idx="2"/>
            </p:cNvCxnSpPr>
            <p:nvPr/>
          </p:nvCxnSpPr>
          <p:spPr>
            <a:xfrm flipH="1">
              <a:off x="7879080" y="3726879"/>
              <a:ext cx="883920" cy="598121"/>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cxnSpLocks/>
            </p:cNvCxnSpPr>
            <p:nvPr/>
          </p:nvCxnSpPr>
          <p:spPr>
            <a:xfrm>
              <a:off x="7557132" y="3741516"/>
              <a:ext cx="0" cy="656862"/>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7112724" y="4410755"/>
              <a:ext cx="1143001" cy="623463"/>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Crop Application Goal</a:t>
              </a:r>
            </a:p>
          </p:txBody>
        </p:sp>
      </p:grpSp>
      <p:grpSp>
        <p:nvGrpSpPr>
          <p:cNvPr id="3" name="Group 210"/>
          <p:cNvGrpSpPr/>
          <p:nvPr/>
        </p:nvGrpSpPr>
        <p:grpSpPr>
          <a:xfrm>
            <a:off x="3886200" y="152400"/>
            <a:ext cx="4495800" cy="5022018"/>
            <a:chOff x="3175128" y="609600"/>
            <a:chExt cx="5986853" cy="5022018"/>
          </a:xfrm>
          <a:solidFill>
            <a:schemeClr val="accent5">
              <a:lumMod val="40000"/>
              <a:lumOff val="60000"/>
            </a:schemeClr>
          </a:solidFill>
        </p:grpSpPr>
        <p:sp>
          <p:nvSpPr>
            <p:cNvPr id="48" name="TextBox 47"/>
            <p:cNvSpPr txBox="1"/>
            <p:nvPr/>
          </p:nvSpPr>
          <p:spPr>
            <a:xfrm>
              <a:off x="4189849" y="609600"/>
              <a:ext cx="3880059" cy="30777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2. Define Manure Available to Crops</a:t>
              </a:r>
            </a:p>
          </p:txBody>
        </p:sp>
        <p:cxnSp>
          <p:nvCxnSpPr>
            <p:cNvPr id="51" name="Straight Connector 50"/>
            <p:cNvCxnSpPr/>
            <p:nvPr/>
          </p:nvCxnSpPr>
          <p:spPr>
            <a:xfrm>
              <a:off x="6019800" y="990600"/>
              <a:ext cx="1" cy="3810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 name="Group 97"/>
            <p:cNvGrpSpPr/>
            <p:nvPr/>
          </p:nvGrpSpPr>
          <p:grpSpPr>
            <a:xfrm>
              <a:off x="3175128" y="1371600"/>
              <a:ext cx="5986853" cy="4260018"/>
              <a:chOff x="-157655" y="228600"/>
              <a:chExt cx="9301655" cy="6618706"/>
            </a:xfrm>
            <a:grpFill/>
          </p:grpSpPr>
          <p:sp>
            <p:nvSpPr>
              <p:cNvPr id="168" name="TextBox 167"/>
              <p:cNvSpPr txBox="1"/>
              <p:nvPr/>
            </p:nvSpPr>
            <p:spPr>
              <a:xfrm>
                <a:off x="3048000" y="228600"/>
                <a:ext cx="2514600" cy="35863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Manure Generated</a:t>
                </a:r>
              </a:p>
            </p:txBody>
          </p:sp>
          <p:sp>
            <p:nvSpPr>
              <p:cNvPr id="169" name="TextBox 168"/>
              <p:cNvSpPr txBox="1"/>
              <p:nvPr/>
            </p:nvSpPr>
            <p:spPr>
              <a:xfrm>
                <a:off x="0" y="2209800"/>
                <a:ext cx="22098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Direct Deposition on Pasture</a:t>
                </a:r>
              </a:p>
            </p:txBody>
          </p:sp>
          <p:sp>
            <p:nvSpPr>
              <p:cNvPr id="170" name="TextBox 169"/>
              <p:cNvSpPr txBox="1"/>
              <p:nvPr/>
            </p:nvSpPr>
            <p:spPr>
              <a:xfrm>
                <a:off x="2438400" y="2209800"/>
                <a:ext cx="2362200" cy="78900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Direct Deposition to Riparian Pasture Areas</a:t>
                </a:r>
              </a:p>
            </p:txBody>
          </p:sp>
          <p:sp>
            <p:nvSpPr>
              <p:cNvPr id="171" name="TextBox 170"/>
              <p:cNvSpPr txBox="1"/>
              <p:nvPr/>
            </p:nvSpPr>
            <p:spPr>
              <a:xfrm>
                <a:off x="5029200" y="2209800"/>
                <a:ext cx="19812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Deposited within Barnyard</a:t>
                </a:r>
              </a:p>
            </p:txBody>
          </p:sp>
          <p:sp>
            <p:nvSpPr>
              <p:cNvPr id="172" name="TextBox 171"/>
              <p:cNvSpPr txBox="1"/>
              <p:nvPr/>
            </p:nvSpPr>
            <p:spPr>
              <a:xfrm>
                <a:off x="914400" y="4191001"/>
                <a:ext cx="19812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Storage and Handling Loss</a:t>
                </a:r>
              </a:p>
            </p:txBody>
          </p:sp>
          <p:sp>
            <p:nvSpPr>
              <p:cNvPr id="173" name="TextBox 172"/>
              <p:cNvSpPr txBox="1"/>
              <p:nvPr/>
            </p:nvSpPr>
            <p:spPr>
              <a:xfrm>
                <a:off x="6477000" y="3200400"/>
                <a:ext cx="1371600" cy="573824"/>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Stored Manure</a:t>
                </a:r>
              </a:p>
            </p:txBody>
          </p:sp>
          <p:sp>
            <p:nvSpPr>
              <p:cNvPr id="174" name="TextBox 173"/>
              <p:cNvSpPr txBox="1"/>
              <p:nvPr/>
            </p:nvSpPr>
            <p:spPr>
              <a:xfrm>
                <a:off x="3626069" y="5144869"/>
                <a:ext cx="1403131" cy="573824"/>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Manure</a:t>
                </a:r>
                <a:r>
                  <a:rPr kumimoji="0" lang="en-US" sz="900" b="1" i="1" u="none" strike="noStrike" kern="1200" cap="none" spc="0" normalizeH="0" baseline="0" noProof="0" dirty="0">
                    <a:ln>
                      <a:noFill/>
                    </a:ln>
                    <a:solidFill>
                      <a:srgbClr val="00B050"/>
                    </a:solidFill>
                    <a:effectLst/>
                    <a:uLnTx/>
                    <a:uFillTx/>
                    <a:latin typeface="Calibri"/>
                    <a:ea typeface="+mn-ea"/>
                    <a:cs typeface="+mn-cs"/>
                  </a:rPr>
                  <a:t> </a:t>
                </a:r>
                <a:r>
                  <a:rPr kumimoji="0" lang="en-US" sz="900" b="1" i="1" u="none" strike="noStrike" kern="1200" cap="none" spc="0" normalizeH="0" baseline="0" noProof="0" dirty="0">
                    <a:ln>
                      <a:noFill/>
                    </a:ln>
                    <a:solidFill>
                      <a:prstClr val="black"/>
                    </a:solidFill>
                    <a:effectLst/>
                    <a:uLnTx/>
                    <a:uFillTx/>
                    <a:latin typeface="Calibri"/>
                    <a:ea typeface="+mn-ea"/>
                    <a:cs typeface="+mn-cs"/>
                  </a:rPr>
                  <a:t>Transport</a:t>
                </a:r>
              </a:p>
            </p:txBody>
          </p:sp>
          <p:sp>
            <p:nvSpPr>
              <p:cNvPr id="175" name="TextBox 174"/>
              <p:cNvSpPr txBox="1"/>
              <p:nvPr/>
            </p:nvSpPr>
            <p:spPr>
              <a:xfrm>
                <a:off x="5791200" y="533398"/>
                <a:ext cx="1524000" cy="789007"/>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Feed Additive BMPs</a:t>
                </a:r>
              </a:p>
            </p:txBody>
          </p:sp>
          <p:sp>
            <p:nvSpPr>
              <p:cNvPr id="176" name="TextBox 175"/>
              <p:cNvSpPr txBox="1"/>
              <p:nvPr/>
            </p:nvSpPr>
            <p:spPr>
              <a:xfrm>
                <a:off x="-157655" y="6488667"/>
                <a:ext cx="1757855" cy="35863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Volatilization</a:t>
                </a:r>
              </a:p>
            </p:txBody>
          </p:sp>
          <p:sp>
            <p:nvSpPr>
              <p:cNvPr id="177" name="TextBox 176"/>
              <p:cNvSpPr txBox="1"/>
              <p:nvPr/>
            </p:nvSpPr>
            <p:spPr>
              <a:xfrm>
                <a:off x="7620000" y="5082608"/>
                <a:ext cx="1524000" cy="78900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Available for Application</a:t>
                </a:r>
              </a:p>
            </p:txBody>
          </p:sp>
          <p:sp>
            <p:nvSpPr>
              <p:cNvPr id="178" name="TextBox 177"/>
              <p:cNvSpPr txBox="1"/>
              <p:nvPr/>
            </p:nvSpPr>
            <p:spPr>
              <a:xfrm>
                <a:off x="3505200" y="4343400"/>
                <a:ext cx="1905000" cy="358639"/>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Barnyard BMPs</a:t>
                </a:r>
              </a:p>
            </p:txBody>
          </p:sp>
          <p:cxnSp>
            <p:nvCxnSpPr>
              <p:cNvPr id="179" name="Straight Arrow Connector 178"/>
              <p:cNvCxnSpPr/>
              <p:nvPr/>
            </p:nvCxnSpPr>
            <p:spPr>
              <a:xfrm>
                <a:off x="4343400" y="838200"/>
                <a:ext cx="13716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0" name="Straight Arrow Connector 179"/>
              <p:cNvCxnSpPr/>
              <p:nvPr/>
            </p:nvCxnSpPr>
            <p:spPr>
              <a:xfrm>
                <a:off x="5943600" y="3429000"/>
                <a:ext cx="457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1" name="TextBox 180"/>
              <p:cNvSpPr txBox="1"/>
              <p:nvPr/>
            </p:nvSpPr>
            <p:spPr>
              <a:xfrm>
                <a:off x="3352800" y="3276601"/>
                <a:ext cx="2057400" cy="573824"/>
              </a:xfrm>
              <a:prstGeom prst="rect">
                <a:avLst/>
              </a:prstGeom>
              <a:grpFill/>
              <a:ln w="38100">
                <a:solidFill>
                  <a:schemeClr val="tx1"/>
                </a:solidFill>
                <a:prstDash val="sysDash"/>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1" u="none" strike="noStrike" kern="1200" cap="none" spc="0" normalizeH="0" baseline="0" noProof="0" dirty="0">
                    <a:ln>
                      <a:noFill/>
                    </a:ln>
                    <a:solidFill>
                      <a:prstClr val="black"/>
                    </a:solidFill>
                    <a:effectLst/>
                    <a:uLnTx/>
                    <a:uFillTx/>
                    <a:latin typeface="Calibri"/>
                    <a:ea typeface="+mn-ea"/>
                    <a:cs typeface="+mn-cs"/>
                  </a:rPr>
                  <a:t>Ammonia Reduction BMPs</a:t>
                </a:r>
              </a:p>
            </p:txBody>
          </p:sp>
          <p:cxnSp>
            <p:nvCxnSpPr>
              <p:cNvPr id="182" name="Straight Arrow Connector 181"/>
              <p:cNvCxnSpPr/>
              <p:nvPr/>
            </p:nvCxnSpPr>
            <p:spPr>
              <a:xfrm>
                <a:off x="4343400" y="609600"/>
                <a:ext cx="0" cy="1535668"/>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3" name="Straight Arrow Connector 182"/>
              <p:cNvCxnSpPr/>
              <p:nvPr/>
            </p:nvCxnSpPr>
            <p:spPr>
              <a:xfrm>
                <a:off x="990600" y="1447800"/>
                <a:ext cx="0" cy="697468"/>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flipH="1">
                <a:off x="990600" y="1447800"/>
                <a:ext cx="49530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Straight Arrow Connector 184"/>
              <p:cNvCxnSpPr/>
              <p:nvPr/>
            </p:nvCxnSpPr>
            <p:spPr>
              <a:xfrm>
                <a:off x="5943600" y="1447800"/>
                <a:ext cx="0" cy="697468"/>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6" name="Straight Arrow Connector 185"/>
              <p:cNvCxnSpPr/>
              <p:nvPr/>
            </p:nvCxnSpPr>
            <p:spPr>
              <a:xfrm>
                <a:off x="228600" y="2895600"/>
                <a:ext cx="0" cy="350520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H="1">
                <a:off x="228600" y="3124200"/>
                <a:ext cx="33528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flipV="1">
                <a:off x="3581400" y="28956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V="1">
                <a:off x="5943600" y="2971800"/>
                <a:ext cx="0" cy="4572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Straight Arrow Connector 189"/>
              <p:cNvCxnSpPr/>
              <p:nvPr/>
            </p:nvCxnSpPr>
            <p:spPr>
              <a:xfrm>
                <a:off x="5486400" y="3657600"/>
                <a:ext cx="9144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1" name="Straight Arrow Connector 190"/>
              <p:cNvCxnSpPr/>
              <p:nvPr/>
            </p:nvCxnSpPr>
            <p:spPr>
              <a:xfrm flipH="1">
                <a:off x="2971800" y="4495800"/>
                <a:ext cx="457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2" name="Straight Arrow Connector 191"/>
              <p:cNvCxnSpPr/>
              <p:nvPr/>
            </p:nvCxnSpPr>
            <p:spPr>
              <a:xfrm flipH="1">
                <a:off x="5486400" y="3429000"/>
                <a:ext cx="457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3" name="Straight Arrow Connector 192"/>
              <p:cNvCxnSpPr/>
              <p:nvPr/>
            </p:nvCxnSpPr>
            <p:spPr>
              <a:xfrm>
                <a:off x="6858000" y="4419600"/>
                <a:ext cx="3048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4" name="Straight Arrow Connector 193"/>
              <p:cNvCxnSpPr/>
              <p:nvPr/>
            </p:nvCxnSpPr>
            <p:spPr>
              <a:xfrm>
                <a:off x="5486400" y="4648200"/>
                <a:ext cx="16764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5" name="Straight Arrow Connector 194"/>
              <p:cNvCxnSpPr/>
              <p:nvPr/>
            </p:nvCxnSpPr>
            <p:spPr>
              <a:xfrm flipH="1">
                <a:off x="5486400" y="4419600"/>
                <a:ext cx="15240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flipV="1">
                <a:off x="6781800" y="3886200"/>
                <a:ext cx="0" cy="5334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7" name="TextBox 196"/>
              <p:cNvSpPr txBox="1"/>
              <p:nvPr/>
            </p:nvSpPr>
            <p:spPr>
              <a:xfrm>
                <a:off x="7239000" y="4190998"/>
                <a:ext cx="1600200" cy="789007"/>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Available for Transport</a:t>
                </a:r>
              </a:p>
            </p:txBody>
          </p:sp>
          <p:cxnSp>
            <p:nvCxnSpPr>
              <p:cNvPr id="198" name="Straight Arrow Connector 197"/>
              <p:cNvCxnSpPr/>
              <p:nvPr/>
            </p:nvCxnSpPr>
            <p:spPr>
              <a:xfrm flipH="1">
                <a:off x="5105400" y="5410200"/>
                <a:ext cx="22860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9" name="Straight Arrow Connector 198"/>
              <p:cNvCxnSpPr/>
              <p:nvPr/>
            </p:nvCxnSpPr>
            <p:spPr>
              <a:xfrm>
                <a:off x="5181600" y="5638800"/>
                <a:ext cx="23622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V="1">
                <a:off x="7315200" y="4876800"/>
                <a:ext cx="0" cy="5334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Arrow Connector 200"/>
              <p:cNvCxnSpPr/>
              <p:nvPr/>
            </p:nvCxnSpPr>
            <p:spPr>
              <a:xfrm>
                <a:off x="7315200" y="5410200"/>
                <a:ext cx="2286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2" name="TextBox 201"/>
              <p:cNvSpPr txBox="1"/>
              <p:nvPr/>
            </p:nvSpPr>
            <p:spPr>
              <a:xfrm>
                <a:off x="1066800" y="5867400"/>
                <a:ext cx="1981200" cy="358639"/>
              </a:xfrm>
              <a:prstGeom prst="rect">
                <a:avLst/>
              </a:prstGeom>
              <a:grp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Mineralization</a:t>
                </a:r>
              </a:p>
            </p:txBody>
          </p:sp>
          <p:cxnSp>
            <p:nvCxnSpPr>
              <p:cNvPr id="203" name="Straight Connector 202"/>
              <p:cNvCxnSpPr/>
              <p:nvPr/>
            </p:nvCxnSpPr>
            <p:spPr>
              <a:xfrm flipV="1">
                <a:off x="8382000" y="5867400"/>
                <a:ext cx="0" cy="2286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Straight Arrow Connector 203"/>
              <p:cNvCxnSpPr/>
              <p:nvPr/>
            </p:nvCxnSpPr>
            <p:spPr>
              <a:xfrm flipH="1">
                <a:off x="3124200" y="6096000"/>
                <a:ext cx="52578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flipH="1">
                <a:off x="228600" y="3657600"/>
                <a:ext cx="30480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3429000" y="6096000"/>
                <a:ext cx="0" cy="53340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7" name="Straight Arrow Connector 206"/>
              <p:cNvCxnSpPr/>
              <p:nvPr/>
            </p:nvCxnSpPr>
            <p:spPr>
              <a:xfrm flipH="1">
                <a:off x="1676400" y="6629400"/>
                <a:ext cx="1752600" cy="0"/>
              </a:xfrm>
              <a:prstGeom prst="straightConnector1">
                <a:avLst/>
              </a:prstGeom>
              <a:grp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flipH="1">
                <a:off x="228600" y="4572000"/>
                <a:ext cx="609600" cy="0"/>
              </a:xfrm>
              <a:prstGeom prst="line">
                <a:avLst/>
              </a:prstGeom>
              <a:grpFill/>
              <a:ln w="381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16" name="TextBox 215"/>
          <p:cNvSpPr txBox="1"/>
          <p:nvPr/>
        </p:nvSpPr>
        <p:spPr>
          <a:xfrm>
            <a:off x="3581400" y="5410200"/>
            <a:ext cx="990600" cy="738664"/>
          </a:xfrm>
          <a:prstGeom prst="rect">
            <a:avLst/>
          </a:prstGeom>
          <a:solidFill>
            <a:schemeClr val="accent5">
              <a:lumMod val="40000"/>
              <a:lumOff val="6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3. Spread Manure to Crops</a:t>
            </a:r>
          </a:p>
        </p:txBody>
      </p:sp>
      <p:cxnSp>
        <p:nvCxnSpPr>
          <p:cNvPr id="221" name="Straight Arrow Connector 220"/>
          <p:cNvCxnSpPr/>
          <p:nvPr/>
        </p:nvCxnSpPr>
        <p:spPr>
          <a:xfrm flipH="1">
            <a:off x="4572000" y="5638800"/>
            <a:ext cx="34290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5" name="TextBox 224"/>
          <p:cNvSpPr txBox="1"/>
          <p:nvPr/>
        </p:nvSpPr>
        <p:spPr>
          <a:xfrm>
            <a:off x="7909214" y="152400"/>
            <a:ext cx="2606386" cy="523220"/>
          </a:xfrm>
          <a:prstGeom prst="rect">
            <a:avLst/>
          </a:prstGeom>
          <a:solidFill>
            <a:schemeClr val="accent3">
              <a:lumMod val="60000"/>
              <a:lumOff val="4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4. Define Inorganic </a:t>
            </a:r>
            <a:r>
              <a:rPr kumimoji="0" lang="en-US" sz="1400" b="1" i="0" u="none" kern="1200" cap="none" spc="0" normalizeH="0" baseline="0" noProof="0" dirty="0">
                <a:ln>
                  <a:noFill/>
                </a:ln>
                <a:solidFill>
                  <a:prstClr val="black"/>
                </a:solidFill>
                <a:effectLst/>
                <a:uLnTx/>
                <a:uFillTx/>
                <a:latin typeface="Calibri"/>
                <a:ea typeface="+mn-ea"/>
                <a:cs typeface="+mn-cs"/>
              </a:rPr>
              <a:t>Fertilizer</a:t>
            </a:r>
            <a:r>
              <a:rPr kumimoji="0" lang="en-US" sz="1400" b="1" i="0" u="none" strike="noStrike" kern="1200" cap="none" spc="0" normalizeH="0" baseline="0" noProof="0" dirty="0">
                <a:ln>
                  <a:noFill/>
                </a:ln>
                <a:solidFill>
                  <a:prstClr val="black"/>
                </a:solidFill>
                <a:effectLst/>
                <a:uLnTx/>
                <a:uFillTx/>
                <a:latin typeface="Calibri"/>
                <a:ea typeface="+mn-ea"/>
                <a:cs typeface="+mn-cs"/>
              </a:rPr>
              <a:t> Available to Crops</a:t>
            </a:r>
          </a:p>
        </p:txBody>
      </p:sp>
      <p:cxnSp>
        <p:nvCxnSpPr>
          <p:cNvPr id="226" name="Straight Arrow Connector 225"/>
          <p:cNvCxnSpPr/>
          <p:nvPr/>
        </p:nvCxnSpPr>
        <p:spPr>
          <a:xfrm flipH="1">
            <a:off x="3124200" y="6400800"/>
            <a:ext cx="60960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7" name="TextBox 226"/>
          <p:cNvSpPr txBox="1"/>
          <p:nvPr/>
        </p:nvSpPr>
        <p:spPr>
          <a:xfrm>
            <a:off x="1828800" y="5715000"/>
            <a:ext cx="1219200" cy="738664"/>
          </a:xfrm>
          <a:prstGeom prst="rect">
            <a:avLst/>
          </a:prstGeom>
          <a:solidFill>
            <a:schemeClr val="accent3">
              <a:lumMod val="60000"/>
              <a:lumOff val="4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5. Spread Fertilizer to Crops</a:t>
            </a:r>
          </a:p>
        </p:txBody>
      </p:sp>
      <p:cxnSp>
        <p:nvCxnSpPr>
          <p:cNvPr id="237" name="Straight Connector 236"/>
          <p:cNvCxnSpPr/>
          <p:nvPr/>
        </p:nvCxnSpPr>
        <p:spPr>
          <a:xfrm>
            <a:off x="8001000" y="4724400"/>
            <a:ext cx="0" cy="914400"/>
          </a:xfrm>
          <a:prstGeom prst="line">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Straight Arrow Connector 239"/>
          <p:cNvCxnSpPr/>
          <p:nvPr/>
        </p:nvCxnSpPr>
        <p:spPr>
          <a:xfrm>
            <a:off x="3276600" y="6019800"/>
            <a:ext cx="220980" cy="0"/>
          </a:xfrm>
          <a:prstGeom prst="straightConnector1">
            <a:avLst/>
          </a:prstGeom>
          <a:solidFill>
            <a:schemeClr val="accent5">
              <a:lumMod val="40000"/>
              <a:lumOff val="60000"/>
            </a:schemeClr>
          </a:solid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1" name="Straight Arrow Connector 240"/>
          <p:cNvCxnSpPr/>
          <p:nvPr/>
        </p:nvCxnSpPr>
        <p:spPr>
          <a:xfrm flipH="1">
            <a:off x="3048000" y="6019800"/>
            <a:ext cx="220980" cy="0"/>
          </a:xfrm>
          <a:prstGeom prst="straightConnector1">
            <a:avLst/>
          </a:prstGeom>
          <a:solidFill>
            <a:schemeClr val="accent5">
              <a:lumMod val="40000"/>
              <a:lumOff val="60000"/>
            </a:schemeClr>
          </a:solidFill>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a:off x="3276600" y="2514600"/>
            <a:ext cx="0" cy="3505200"/>
          </a:xfrm>
          <a:prstGeom prst="line">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a:off x="9220200" y="762000"/>
            <a:ext cx="0" cy="5638800"/>
          </a:xfrm>
          <a:prstGeom prst="line">
            <a:avLst/>
          </a:prstGeom>
          <a:solidFill>
            <a:schemeClr val="accent6">
              <a:lumMod val="60000"/>
              <a:lumOff val="40000"/>
            </a:schemeClr>
          </a:solidFill>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0" name="Straight Arrow Connector 249"/>
          <p:cNvCxnSpPr/>
          <p:nvPr/>
        </p:nvCxnSpPr>
        <p:spPr>
          <a:xfrm flipV="1">
            <a:off x="8839200" y="762000"/>
            <a:ext cx="0" cy="5029200"/>
          </a:xfrm>
          <a:prstGeom prst="straightConnector1">
            <a:avLst/>
          </a:prstGeom>
          <a:ln w="38100">
            <a:solidFill>
              <a:schemeClr val="tx1"/>
            </a:solidFill>
            <a:prstDash val="sysDot"/>
            <a:tailEnd type="arrow"/>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flipH="1">
            <a:off x="4648200" y="5867400"/>
            <a:ext cx="4191000" cy="0"/>
          </a:xfrm>
          <a:prstGeom prst="line">
            <a:avLst/>
          </a:prstGeom>
          <a:solidFill>
            <a:schemeClr val="accent6">
              <a:lumMod val="60000"/>
              <a:lumOff val="40000"/>
            </a:schemeClr>
          </a:solidFill>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5" name="Oval 74"/>
          <p:cNvSpPr/>
          <p:nvPr/>
        </p:nvSpPr>
        <p:spPr>
          <a:xfrm>
            <a:off x="5361940" y="854832"/>
            <a:ext cx="1387304" cy="319184"/>
          </a:xfrm>
          <a:prstGeom prst="ellipse">
            <a:avLst/>
          </a:prstGeom>
          <a:noFill/>
          <a:ln w="508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5" name="Rectangle: Rounded Corners 4">
            <a:extLst>
              <a:ext uri="{FF2B5EF4-FFF2-40B4-BE49-F238E27FC236}">
                <a16:creationId xmlns:a16="http://schemas.microsoft.com/office/drawing/2014/main" id="{5F0A4C2C-5EE8-4A83-818D-4E2841BCDA63}"/>
              </a:ext>
            </a:extLst>
          </p:cNvPr>
          <p:cNvSpPr/>
          <p:nvPr/>
        </p:nvSpPr>
        <p:spPr>
          <a:xfrm>
            <a:off x="9976611" y="2769325"/>
            <a:ext cx="2055851" cy="1323703"/>
          </a:xfrm>
          <a:prstGeom prst="roundRect">
            <a:avLst/>
          </a:prstGeom>
          <a:solidFill>
            <a:schemeClr val="accent5">
              <a:lumMod val="40000"/>
              <a:lumOff val="60000"/>
            </a:schemeClr>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a:solidFill>
                  <a:schemeClr val="tx1"/>
                </a:solidFill>
              </a:rPr>
              <a:t>Ag Census or </a:t>
            </a:r>
          </a:p>
          <a:p>
            <a:pPr algn="ctr"/>
            <a:r>
              <a:rPr lang="en-US" sz="1400" dirty="0">
                <a:solidFill>
                  <a:schemeClr val="tx1"/>
                </a:solidFill>
              </a:rPr>
              <a:t>NASS Annual Surveys</a:t>
            </a:r>
          </a:p>
          <a:p>
            <a:pPr algn="ctr"/>
            <a:r>
              <a:rPr lang="en-US" sz="1400" dirty="0">
                <a:solidFill>
                  <a:schemeClr val="tx1"/>
                </a:solidFill>
              </a:rPr>
              <a:t>(Animal populations  dictate manure load estimates)</a:t>
            </a:r>
          </a:p>
        </p:txBody>
      </p:sp>
      <p:cxnSp>
        <p:nvCxnSpPr>
          <p:cNvPr id="7" name="Straight Arrow Connector 6">
            <a:extLst>
              <a:ext uri="{FF2B5EF4-FFF2-40B4-BE49-F238E27FC236}">
                <a16:creationId xmlns:a16="http://schemas.microsoft.com/office/drawing/2014/main" id="{08F45765-5950-471C-AA0B-4E63DE6156BE}"/>
              </a:ext>
            </a:extLst>
          </p:cNvPr>
          <p:cNvCxnSpPr>
            <a:cxnSpLocks/>
            <a:endCxn id="75" idx="6"/>
          </p:cNvCxnSpPr>
          <p:nvPr/>
        </p:nvCxnSpPr>
        <p:spPr>
          <a:xfrm flipH="1" flipV="1">
            <a:off x="6749244" y="1014424"/>
            <a:ext cx="3375144" cy="1766483"/>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77" name="Rectangle: Rounded Corners 76">
            <a:extLst>
              <a:ext uri="{FF2B5EF4-FFF2-40B4-BE49-F238E27FC236}">
                <a16:creationId xmlns:a16="http://schemas.microsoft.com/office/drawing/2014/main" id="{9A05BE9F-6F65-4DBC-8995-9D066C3EE8F3}"/>
              </a:ext>
            </a:extLst>
          </p:cNvPr>
          <p:cNvSpPr/>
          <p:nvPr/>
        </p:nvSpPr>
        <p:spPr>
          <a:xfrm>
            <a:off x="192441" y="2900629"/>
            <a:ext cx="1909737" cy="898373"/>
          </a:xfrm>
          <a:prstGeom prst="roundRect">
            <a:avLst/>
          </a:prstGeom>
          <a:solidFill>
            <a:schemeClr val="accent6">
              <a:lumMod val="60000"/>
              <a:lumOff val="40000"/>
            </a:schemeClr>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endParaRPr lang="en-US" sz="1400" dirty="0">
              <a:solidFill>
                <a:schemeClr val="tx1"/>
              </a:solidFill>
            </a:endParaRPr>
          </a:p>
          <a:p>
            <a:r>
              <a:rPr lang="en-US" sz="1400" b="1" dirty="0">
                <a:solidFill>
                  <a:schemeClr val="tx1"/>
                </a:solidFill>
              </a:rPr>
              <a:t>A</a:t>
            </a:r>
            <a:r>
              <a:rPr lang="en-US" sz="1400" dirty="0">
                <a:solidFill>
                  <a:schemeClr val="tx1"/>
                </a:solidFill>
              </a:rPr>
              <a:t> AMS</a:t>
            </a:r>
          </a:p>
          <a:p>
            <a:r>
              <a:rPr lang="en-US" sz="1400" b="1" dirty="0">
                <a:solidFill>
                  <a:schemeClr val="tx1"/>
                </a:solidFill>
              </a:rPr>
              <a:t>B</a:t>
            </a:r>
            <a:r>
              <a:rPr lang="en-US" sz="1400" dirty="0">
                <a:solidFill>
                  <a:schemeClr val="tx1"/>
                </a:solidFill>
              </a:rPr>
              <a:t> NASS Annual Survey</a:t>
            </a:r>
          </a:p>
          <a:p>
            <a:r>
              <a:rPr lang="en-US" sz="1400" b="1" dirty="0">
                <a:solidFill>
                  <a:schemeClr val="tx1"/>
                </a:solidFill>
              </a:rPr>
              <a:t>C</a:t>
            </a:r>
            <a:r>
              <a:rPr lang="en-US" sz="1400" dirty="0">
                <a:solidFill>
                  <a:schemeClr val="tx1"/>
                </a:solidFill>
              </a:rPr>
              <a:t> Ag Census</a:t>
            </a:r>
          </a:p>
          <a:p>
            <a:r>
              <a:rPr lang="en-US" dirty="0">
                <a:solidFill>
                  <a:schemeClr val="tx1"/>
                </a:solidFill>
              </a:rPr>
              <a:t> </a:t>
            </a:r>
            <a:endParaRPr lang="en-US" dirty="0"/>
          </a:p>
        </p:txBody>
      </p:sp>
      <p:sp>
        <p:nvSpPr>
          <p:cNvPr id="83" name="Rectangle: Rounded Corners 82">
            <a:extLst>
              <a:ext uri="{FF2B5EF4-FFF2-40B4-BE49-F238E27FC236}">
                <a16:creationId xmlns:a16="http://schemas.microsoft.com/office/drawing/2014/main" id="{FE2943D1-FC8F-4E7E-B5F8-0E74384C8378}"/>
              </a:ext>
            </a:extLst>
          </p:cNvPr>
          <p:cNvSpPr/>
          <p:nvPr/>
        </p:nvSpPr>
        <p:spPr>
          <a:xfrm>
            <a:off x="10486511" y="1015268"/>
            <a:ext cx="1602377" cy="1002068"/>
          </a:xfrm>
          <a:prstGeom prst="roundRect">
            <a:avLst/>
          </a:prstGeom>
          <a:solidFill>
            <a:schemeClr val="accent3">
              <a:lumMod val="60000"/>
              <a:lumOff val="40000"/>
            </a:schemeClr>
          </a:solidFill>
          <a:ln w="38100">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400" dirty="0">
                <a:solidFill>
                  <a:schemeClr val="tx1"/>
                </a:solidFill>
              </a:rPr>
              <a:t>AAPFCO Fertilizer Sales Data</a:t>
            </a:r>
          </a:p>
        </p:txBody>
      </p:sp>
      <p:cxnSp>
        <p:nvCxnSpPr>
          <p:cNvPr id="84" name="Straight Arrow Connector 83">
            <a:extLst>
              <a:ext uri="{FF2B5EF4-FFF2-40B4-BE49-F238E27FC236}">
                <a16:creationId xmlns:a16="http://schemas.microsoft.com/office/drawing/2014/main" id="{135A2550-DA73-4EDE-A644-F25FB066A0AB}"/>
              </a:ext>
            </a:extLst>
          </p:cNvPr>
          <p:cNvCxnSpPr>
            <a:cxnSpLocks/>
          </p:cNvCxnSpPr>
          <p:nvPr/>
        </p:nvCxnSpPr>
        <p:spPr>
          <a:xfrm flipH="1" flipV="1">
            <a:off x="9992412" y="688157"/>
            <a:ext cx="499622" cy="478667"/>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87" name="Straight Arrow Connector 86">
            <a:extLst>
              <a:ext uri="{FF2B5EF4-FFF2-40B4-BE49-F238E27FC236}">
                <a16:creationId xmlns:a16="http://schemas.microsoft.com/office/drawing/2014/main" id="{7EA05990-680A-4567-9CB0-B0708938527C}"/>
              </a:ext>
            </a:extLst>
          </p:cNvPr>
          <p:cNvCxnSpPr>
            <a:cxnSpLocks/>
          </p:cNvCxnSpPr>
          <p:nvPr/>
        </p:nvCxnSpPr>
        <p:spPr>
          <a:xfrm flipV="1">
            <a:off x="2036190" y="2488676"/>
            <a:ext cx="754144" cy="424206"/>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23" name="Rectangle 22">
            <a:extLst>
              <a:ext uri="{FF2B5EF4-FFF2-40B4-BE49-F238E27FC236}">
                <a16:creationId xmlns:a16="http://schemas.microsoft.com/office/drawing/2014/main" id="{EECD59D6-547A-483C-A052-6E3826968B1D}"/>
              </a:ext>
            </a:extLst>
          </p:cNvPr>
          <p:cNvSpPr/>
          <p:nvPr/>
        </p:nvSpPr>
        <p:spPr>
          <a:xfrm>
            <a:off x="-95500" y="4008727"/>
            <a:ext cx="3319468" cy="1384995"/>
          </a:xfrm>
          <a:prstGeom prst="rect">
            <a:avLst/>
          </a:prstGeom>
          <a:noFill/>
        </p:spPr>
        <p:txBody>
          <a:bodyPr wrap="square" lIns="91440" tIns="45720" rIns="91440" bIns="45720">
            <a:spAutoFit/>
          </a:bodyPr>
          <a:lstStyle/>
          <a:p>
            <a:pPr algn="ctr"/>
            <a:r>
              <a:rPr lang="en-US" sz="2800" b="1" dirty="0">
                <a:ln w="6600">
                  <a:solidFill>
                    <a:schemeClr val="accent2"/>
                  </a:solidFill>
                  <a:prstDash val="solid"/>
                </a:ln>
                <a:solidFill>
                  <a:srgbClr val="FFFFFF"/>
                </a:solidFill>
                <a:effectLst>
                  <a:outerShdw dist="38100" dir="2700000" algn="tl" rotWithShape="0">
                    <a:schemeClr val="accent2"/>
                  </a:outerShdw>
                </a:effectLst>
              </a:rPr>
              <a:t>Allocation of Ag Nutrients in the Watershed Model</a:t>
            </a:r>
          </a:p>
        </p:txBody>
      </p:sp>
      <p:sp>
        <p:nvSpPr>
          <p:cNvPr id="25" name="TextBox 24">
            <a:extLst>
              <a:ext uri="{FF2B5EF4-FFF2-40B4-BE49-F238E27FC236}">
                <a16:creationId xmlns:a16="http://schemas.microsoft.com/office/drawing/2014/main" id="{0E2A4B1D-52FF-4C24-A41B-AEE4AFB89884}"/>
              </a:ext>
            </a:extLst>
          </p:cNvPr>
          <p:cNvSpPr txBox="1"/>
          <p:nvPr/>
        </p:nvSpPr>
        <p:spPr>
          <a:xfrm>
            <a:off x="0" y="6596390"/>
            <a:ext cx="2734491" cy="261610"/>
          </a:xfrm>
          <a:prstGeom prst="rect">
            <a:avLst/>
          </a:prstGeom>
          <a:noFill/>
        </p:spPr>
        <p:txBody>
          <a:bodyPr wrap="square" rtlCol="0">
            <a:spAutoFit/>
          </a:bodyPr>
          <a:lstStyle/>
          <a:p>
            <a:r>
              <a:rPr lang="en-US" sz="1100" dirty="0"/>
              <a:t>AMS= Agricultural Modeling Subcommittee</a:t>
            </a:r>
          </a:p>
        </p:txBody>
      </p:sp>
      <p:sp>
        <p:nvSpPr>
          <p:cNvPr id="26" name="Slide Number Placeholder 25">
            <a:extLst>
              <a:ext uri="{FF2B5EF4-FFF2-40B4-BE49-F238E27FC236}">
                <a16:creationId xmlns:a16="http://schemas.microsoft.com/office/drawing/2014/main" id="{DA24AA7B-0981-4C17-A39E-CC1F639D4FE0}"/>
              </a:ext>
            </a:extLst>
          </p:cNvPr>
          <p:cNvSpPr>
            <a:spLocks noGrp="1"/>
          </p:cNvSpPr>
          <p:nvPr>
            <p:ph type="sldNum" sz="quarter" idx="12"/>
          </p:nvPr>
        </p:nvSpPr>
        <p:spPr/>
        <p:txBody>
          <a:bodyPr/>
          <a:lstStyle/>
          <a:p>
            <a:fld id="{D93DCF05-CED9-4A2F-B767-18D4731FF5BB}" type="slidenum">
              <a:rPr lang="en-US" smtClean="0">
                <a:solidFill>
                  <a:prstClr val="black">
                    <a:tint val="75000"/>
                  </a:prstClr>
                </a:solidFill>
              </a:rPr>
              <a:pPr/>
              <a:t>15</a:t>
            </a:fld>
            <a:endParaRPr lang="en-US">
              <a:solidFill>
                <a:prstClr val="black">
                  <a:tint val="75000"/>
                </a:prstClr>
              </a:solidFill>
            </a:endParaRPr>
          </a:p>
        </p:txBody>
      </p:sp>
      <p:pic>
        <p:nvPicPr>
          <p:cNvPr id="103" name="Picture 102">
            <a:extLst>
              <a:ext uri="{FF2B5EF4-FFF2-40B4-BE49-F238E27FC236}">
                <a16:creationId xmlns:a16="http://schemas.microsoft.com/office/drawing/2014/main" id="{83733D80-B549-43FF-9D9D-F3288177B8A6}"/>
              </a:ext>
            </a:extLst>
          </p:cNvPr>
          <p:cNvPicPr>
            <a:picLocks noChangeAspect="1"/>
          </p:cNvPicPr>
          <p:nvPr/>
        </p:nvPicPr>
        <p:blipFill>
          <a:blip r:embed="rId2"/>
          <a:stretch>
            <a:fillRect/>
          </a:stretch>
        </p:blipFill>
        <p:spPr>
          <a:xfrm>
            <a:off x="10048875" y="4714875"/>
            <a:ext cx="2143125" cy="2143125"/>
          </a:xfrm>
          <a:prstGeom prst="rect">
            <a:avLst/>
          </a:prstGeom>
        </p:spPr>
      </p:pic>
      <p:sp>
        <p:nvSpPr>
          <p:cNvPr id="29" name="Rectangle 28">
            <a:extLst>
              <a:ext uri="{FF2B5EF4-FFF2-40B4-BE49-F238E27FC236}">
                <a16:creationId xmlns:a16="http://schemas.microsoft.com/office/drawing/2014/main" id="{B769B24C-5938-48A0-968B-295C1630D6A0}"/>
              </a:ext>
            </a:extLst>
          </p:cNvPr>
          <p:cNvSpPr/>
          <p:nvPr/>
        </p:nvSpPr>
        <p:spPr>
          <a:xfrm rot="16200000">
            <a:off x="10200489" y="4889570"/>
            <a:ext cx="3767580" cy="169277"/>
          </a:xfrm>
          <a:prstGeom prst="rect">
            <a:avLst/>
          </a:prstGeom>
        </p:spPr>
        <p:txBody>
          <a:bodyPr wrap="square">
            <a:spAutoFit/>
          </a:bodyPr>
          <a:lstStyle/>
          <a:p>
            <a:r>
              <a:rPr lang="en-US" sz="500" dirty="0">
                <a:solidFill>
                  <a:schemeClr val="bg1">
                    <a:lumMod val="65000"/>
                  </a:schemeClr>
                </a:solidFill>
                <a:hlinkClick r:id="rId3">
                  <a:extLst>
                    <a:ext uri="{A12FA001-AC4F-418D-AE19-62706E023703}">
                      <ahyp:hlinkClr xmlns:ahyp="http://schemas.microsoft.com/office/drawing/2018/hyperlinkcolor" val="tx"/>
                    </a:ext>
                  </a:extLst>
                </a:hlinkClick>
              </a:rPr>
              <a:t>https://www.dreamstime.com/stock-images-square-peg-round-hole-image12777364</a:t>
            </a:r>
            <a:endParaRPr lang="en-US" sz="500" dirty="0">
              <a:solidFill>
                <a:schemeClr val="bg1">
                  <a:lumMod val="65000"/>
                </a:schemeClr>
              </a:solidFill>
            </a:endParaRPr>
          </a:p>
        </p:txBody>
      </p:sp>
    </p:spTree>
    <p:extLst>
      <p:ext uri="{BB962C8B-B14F-4D97-AF65-F5344CB8AC3E}">
        <p14:creationId xmlns:p14="http://schemas.microsoft.com/office/powerpoint/2010/main" val="2086495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55CD456C-131F-4553-89A6-1248C57D46E9}"/>
              </a:ext>
            </a:extLst>
          </p:cNvPr>
          <p:cNvPicPr>
            <a:picLocks noChangeAspect="1"/>
          </p:cNvPicPr>
          <p:nvPr/>
        </p:nvPicPr>
        <p:blipFill>
          <a:blip r:embed="rId2"/>
          <a:stretch>
            <a:fillRect/>
          </a:stretch>
        </p:blipFill>
        <p:spPr>
          <a:xfrm>
            <a:off x="10048875" y="4714875"/>
            <a:ext cx="2143125" cy="2143125"/>
          </a:xfrm>
          <a:prstGeom prst="rect">
            <a:avLst/>
          </a:prstGeom>
        </p:spPr>
      </p:pic>
      <p:sp>
        <p:nvSpPr>
          <p:cNvPr id="2" name="Title 1"/>
          <p:cNvSpPr>
            <a:spLocks noGrp="1"/>
          </p:cNvSpPr>
          <p:nvPr>
            <p:ph type="title"/>
          </p:nvPr>
        </p:nvSpPr>
        <p:spPr>
          <a:xfrm>
            <a:off x="609600" y="274638"/>
            <a:ext cx="10972800" cy="794507"/>
          </a:xfrm>
        </p:spPr>
        <p:txBody>
          <a:bodyPr>
            <a:normAutofit fontScale="90000"/>
          </a:bodyPr>
          <a:lstStyle/>
          <a:p>
            <a:r>
              <a:rPr lang="en-US" sz="3600" u="sng" dirty="0">
                <a:solidFill>
                  <a:srgbClr val="005024"/>
                </a:solidFill>
              </a:rPr>
              <a:t>Source for </a:t>
            </a:r>
            <a:r>
              <a:rPr lang="en-US" sz="3600" b="1" i="1" u="sng" dirty="0">
                <a:solidFill>
                  <a:srgbClr val="005024"/>
                </a:solidFill>
              </a:rPr>
              <a:t>distribution</a:t>
            </a:r>
            <a:r>
              <a:rPr lang="en-US" sz="3600" u="sng" dirty="0">
                <a:solidFill>
                  <a:srgbClr val="005024"/>
                </a:solidFill>
              </a:rPr>
              <a:t> of statewide populations can change.</a:t>
            </a:r>
            <a:endParaRPr lang="en-US" u="sng" dirty="0">
              <a:solidFill>
                <a:srgbClr val="005024"/>
              </a:solidFill>
            </a:endParaRPr>
          </a:p>
        </p:txBody>
      </p:sp>
      <p:sp>
        <p:nvSpPr>
          <p:cNvPr id="3" name="Content Placeholder 2"/>
          <p:cNvSpPr>
            <a:spLocks noGrp="1"/>
          </p:cNvSpPr>
          <p:nvPr>
            <p:ph idx="1"/>
          </p:nvPr>
        </p:nvSpPr>
        <p:spPr>
          <a:xfrm>
            <a:off x="609600" y="1069146"/>
            <a:ext cx="10972800" cy="1350498"/>
          </a:xfrm>
        </p:spPr>
        <p:txBody>
          <a:bodyPr>
            <a:normAutofit/>
          </a:bodyPr>
          <a:lstStyle/>
          <a:p>
            <a:pPr marL="457200" lvl="1" indent="0">
              <a:buNone/>
            </a:pPr>
            <a:r>
              <a:rPr lang="en-US" dirty="0">
                <a:solidFill>
                  <a:srgbClr val="00B050"/>
                </a:solidFill>
              </a:rPr>
              <a:t>Example: Pennsylvania provides fraction of cattle in every county for the year 2019, and these fractions are used to distribute TOTAL statewide cattle populations from the Census of Agriculture.  </a:t>
            </a:r>
          </a:p>
          <a:p>
            <a:endParaRPr lang="en-US" dirty="0"/>
          </a:p>
        </p:txBody>
      </p:sp>
      <p:grpSp>
        <p:nvGrpSpPr>
          <p:cNvPr id="33" name="Group 32"/>
          <p:cNvGrpSpPr/>
          <p:nvPr/>
        </p:nvGrpSpPr>
        <p:grpSpPr>
          <a:xfrm>
            <a:off x="455779" y="2419644"/>
            <a:ext cx="10471518" cy="4025397"/>
            <a:chOff x="262596" y="2531491"/>
            <a:chExt cx="10471518" cy="4025397"/>
          </a:xfrm>
        </p:grpSpPr>
        <p:grpSp>
          <p:nvGrpSpPr>
            <p:cNvPr id="5" name="Group 4"/>
            <p:cNvGrpSpPr/>
            <p:nvPr/>
          </p:nvGrpSpPr>
          <p:grpSpPr>
            <a:xfrm>
              <a:off x="262596" y="2755571"/>
              <a:ext cx="4638114" cy="2535439"/>
              <a:chOff x="262596" y="2755571"/>
              <a:chExt cx="4638114" cy="2535439"/>
            </a:xfrm>
          </p:grpSpPr>
          <p:sp>
            <p:nvSpPr>
              <p:cNvPr id="7" name="TextBox 6"/>
              <p:cNvSpPr txBox="1"/>
              <p:nvPr/>
            </p:nvSpPr>
            <p:spPr>
              <a:xfrm>
                <a:off x="763370" y="2755571"/>
                <a:ext cx="2157558" cy="1077218"/>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dirty="0">
                    <a:ln>
                      <a:noFill/>
                    </a:ln>
                    <a:solidFill>
                      <a:srgbClr val="00B0F0"/>
                    </a:solidFill>
                    <a:effectLst/>
                    <a:uLnTx/>
                    <a:uFillTx/>
                    <a:latin typeface="Calibri"/>
                    <a:ea typeface="+mn-ea"/>
                    <a:cs typeface="+mn-cs"/>
                  </a:rPr>
                  <a:t>Census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F0"/>
                    </a:solidFill>
                    <a:effectLst/>
                    <a:uLnTx/>
                    <a:uFillTx/>
                    <a:latin typeface="Calibri"/>
                    <a:ea typeface="+mn-ea"/>
                    <a:cs typeface="+mn-cs"/>
                  </a:rPr>
                  <a:t>100 Cattle</a:t>
                </a:r>
                <a:r>
                  <a:rPr kumimoji="0" lang="en-US" sz="1800" b="0" i="0" u="none" strike="noStrike" kern="1200" cap="none" spc="0" normalizeH="0" baseline="0" noProof="0" dirty="0">
                    <a:ln>
                      <a:noFill/>
                    </a:ln>
                    <a:solidFill>
                      <a:srgbClr val="00B0F0"/>
                    </a:solidFill>
                    <a:effectLst/>
                    <a:uLnTx/>
                    <a:uFillTx/>
                    <a:latin typeface="Calibri"/>
                    <a:ea typeface="+mn-ea"/>
                    <a:cs typeface="+mn-cs"/>
                  </a:rPr>
                  <a:t> </a:t>
                </a:r>
              </a:p>
            </p:txBody>
          </p:sp>
          <p:sp>
            <p:nvSpPr>
              <p:cNvPr id="9" name="TextBox 8"/>
              <p:cNvSpPr txBox="1"/>
              <p:nvPr/>
            </p:nvSpPr>
            <p:spPr>
              <a:xfrm>
                <a:off x="262596" y="4644679"/>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A</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F0"/>
                    </a:solidFill>
                    <a:latin typeface="Calibri"/>
                  </a:rPr>
                  <a:t>35</a:t>
                </a:r>
                <a:r>
                  <a:rPr kumimoji="0" lang="en-US" sz="1800" b="1" i="0" u="none" strike="noStrike" kern="1200" cap="none" spc="0" normalizeH="0" baseline="0" noProof="0" dirty="0">
                    <a:ln>
                      <a:noFill/>
                    </a:ln>
                    <a:solidFill>
                      <a:srgbClr val="00B0F0"/>
                    </a:solidFill>
                    <a:effectLst/>
                    <a:uLnTx/>
                    <a:uFillTx/>
                    <a:latin typeface="Calibri"/>
                    <a:ea typeface="+mn-ea"/>
                    <a:cs typeface="+mn-cs"/>
                  </a:rPr>
                  <a:t>% </a:t>
                </a:r>
              </a:p>
            </p:txBody>
          </p:sp>
          <p:sp>
            <p:nvSpPr>
              <p:cNvPr id="13" name="TextBox 12"/>
              <p:cNvSpPr txBox="1"/>
              <p:nvPr/>
            </p:nvSpPr>
            <p:spPr>
              <a:xfrm>
                <a:off x="3460652" y="2890669"/>
                <a:ext cx="1440058" cy="800219"/>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B0F0"/>
                    </a:solidFill>
                    <a:effectLst/>
                    <a:uLnTx/>
                    <a:uFillTx/>
                    <a:latin typeface="Calibri"/>
                    <a:ea typeface="+mn-ea"/>
                    <a:cs typeface="+mn-cs"/>
                  </a:rPr>
                  <a:t>Outside Watershed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F0"/>
                    </a:solidFill>
                    <a:latin typeface="Calibri"/>
                  </a:rPr>
                  <a:t>1</a:t>
                </a:r>
                <a:r>
                  <a:rPr kumimoji="0" lang="en-US" sz="1800" b="1" i="0" u="none" strike="noStrike" kern="1200" cap="none" spc="0" normalizeH="0" baseline="0" noProof="0" dirty="0">
                    <a:ln>
                      <a:noFill/>
                    </a:ln>
                    <a:solidFill>
                      <a:srgbClr val="00B0F0"/>
                    </a:solidFill>
                    <a:effectLst/>
                    <a:uLnTx/>
                    <a:uFillTx/>
                    <a:latin typeface="Calibri"/>
                    <a:ea typeface="+mn-ea"/>
                    <a:cs typeface="+mn-cs"/>
                  </a:rPr>
                  <a:t>5% </a:t>
                </a:r>
              </a:p>
            </p:txBody>
          </p:sp>
          <p:sp>
            <p:nvSpPr>
              <p:cNvPr id="14" name="TextBox 13"/>
              <p:cNvSpPr txBox="1"/>
              <p:nvPr/>
            </p:nvSpPr>
            <p:spPr>
              <a:xfrm>
                <a:off x="3174610" y="4641278"/>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B0F0"/>
                    </a:solidFill>
                    <a:effectLst/>
                    <a:uLnTx/>
                    <a:uFillTx/>
                    <a:latin typeface="Calibri"/>
                    <a:ea typeface="+mn-ea"/>
                    <a:cs typeface="+mn-cs"/>
                  </a:rPr>
                  <a:t>50% </a:t>
                </a:r>
              </a:p>
            </p:txBody>
          </p:sp>
          <p:sp>
            <p:nvSpPr>
              <p:cNvPr id="15" name="TextBox 14"/>
              <p:cNvSpPr txBox="1"/>
              <p:nvPr/>
            </p:nvSpPr>
            <p:spPr>
              <a:xfrm>
                <a:off x="1734552" y="4644679"/>
                <a:ext cx="1186376" cy="646331"/>
              </a:xfrm>
              <a:prstGeom prst="rect">
                <a:avLst/>
              </a:prstGeom>
              <a:noFill/>
              <a:ln w="57150">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B</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00B0F0"/>
                    </a:solidFill>
                    <a:latin typeface="Calibri"/>
                  </a:rPr>
                  <a:t>0</a:t>
                </a:r>
                <a:r>
                  <a:rPr kumimoji="0" lang="en-US" sz="1800" b="1" i="0" u="none" strike="noStrike" kern="1200" cap="none" spc="0" normalizeH="0" baseline="0" noProof="0" dirty="0">
                    <a:ln>
                      <a:noFill/>
                    </a:ln>
                    <a:solidFill>
                      <a:srgbClr val="00B0F0"/>
                    </a:solidFill>
                    <a:effectLst/>
                    <a:uLnTx/>
                    <a:uFillTx/>
                    <a:latin typeface="Calibri"/>
                    <a:ea typeface="+mn-ea"/>
                    <a:cs typeface="+mn-cs"/>
                  </a:rPr>
                  <a:t>% </a:t>
                </a:r>
              </a:p>
            </p:txBody>
          </p:sp>
          <p:sp>
            <p:nvSpPr>
              <p:cNvPr id="18" name="Right Arrow 17"/>
              <p:cNvSpPr/>
              <p:nvPr/>
            </p:nvSpPr>
            <p:spPr>
              <a:xfrm rot="6899031">
                <a:off x="789694" y="4118517"/>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Right Arrow 18"/>
              <p:cNvSpPr/>
              <p:nvPr/>
            </p:nvSpPr>
            <p:spPr>
              <a:xfrm rot="5400000">
                <a:off x="1849235" y="4146501"/>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Right Arrow 19"/>
              <p:cNvSpPr/>
              <p:nvPr/>
            </p:nvSpPr>
            <p:spPr>
              <a:xfrm rot="3050954">
                <a:off x="2958706" y="412528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1" name="Right Arrow 20"/>
              <p:cNvSpPr/>
              <p:nvPr/>
            </p:nvSpPr>
            <p:spPr>
              <a:xfrm>
                <a:off x="2958706" y="322372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grpSp>
        <p:grpSp>
          <p:nvGrpSpPr>
            <p:cNvPr id="22" name="Group 21"/>
            <p:cNvGrpSpPr/>
            <p:nvPr/>
          </p:nvGrpSpPr>
          <p:grpSpPr>
            <a:xfrm>
              <a:off x="6096000" y="2531491"/>
              <a:ext cx="4638114" cy="2871366"/>
              <a:chOff x="262596" y="2419644"/>
              <a:chExt cx="4638114" cy="2871366"/>
            </a:xfrm>
          </p:grpSpPr>
          <p:sp>
            <p:nvSpPr>
              <p:cNvPr id="23" name="TextBox 22"/>
              <p:cNvSpPr txBox="1"/>
              <p:nvPr/>
            </p:nvSpPr>
            <p:spPr>
              <a:xfrm>
                <a:off x="262596" y="2419644"/>
                <a:ext cx="2658332" cy="1569660"/>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sng" strike="noStrike" kern="1200" cap="none" spc="0" normalizeH="0" baseline="0" noProof="0" dirty="0">
                    <a:ln>
                      <a:noFill/>
                    </a:ln>
                    <a:solidFill>
                      <a:srgbClr val="F79646">
                        <a:lumMod val="75000"/>
                      </a:srgbClr>
                    </a:solidFill>
                    <a:effectLst/>
                    <a:uLnTx/>
                    <a:uFillTx/>
                    <a:latin typeface="Calibri"/>
                    <a:ea typeface="+mn-ea"/>
                    <a:cs typeface="+mn-cs"/>
                  </a:rPr>
                  <a:t>PA Data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noProof="0" dirty="0">
                    <a:ln>
                      <a:noFill/>
                    </a:ln>
                    <a:solidFill>
                      <a:srgbClr val="F79646">
                        <a:lumMod val="75000"/>
                      </a:srgbClr>
                    </a:solidFill>
                    <a:effectLst/>
                    <a:uLnTx/>
                    <a:uFillTx/>
                    <a:latin typeface="Calibri"/>
                    <a:ea typeface="+mn-ea"/>
                    <a:cs typeface="+mn-cs"/>
                  </a:rPr>
                  <a:t>(75 Cattle)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B0F0"/>
                    </a:solidFill>
                    <a:effectLst/>
                    <a:uLnTx/>
                    <a:uFillTx/>
                    <a:latin typeface="Calibri"/>
                    <a:ea typeface="+mn-ea"/>
                    <a:cs typeface="+mn-cs"/>
                  </a:rPr>
                  <a:t>100</a:t>
                </a:r>
                <a:r>
                  <a:rPr kumimoji="0" lang="en-US" sz="1800" b="0" i="0" u="none" strike="noStrike" kern="1200" cap="none" spc="0" normalizeH="0" baseline="0" noProof="0" dirty="0">
                    <a:ln>
                      <a:noFill/>
                    </a:ln>
                    <a:solidFill>
                      <a:srgbClr val="00B0F0"/>
                    </a:solidFill>
                    <a:effectLst/>
                    <a:uLnTx/>
                    <a:uFillTx/>
                    <a:latin typeface="Calibri"/>
                    <a:ea typeface="+mn-ea"/>
                    <a:cs typeface="+mn-cs"/>
                  </a:rPr>
                  <a:t> </a:t>
                </a:r>
                <a:r>
                  <a:rPr kumimoji="0" lang="en-US" sz="3200" b="1" i="0" u="none" strike="noStrike" kern="1200" cap="none" spc="0" normalizeH="0" baseline="0" noProof="0" dirty="0">
                    <a:ln>
                      <a:noFill/>
                    </a:ln>
                    <a:solidFill>
                      <a:srgbClr val="00B0F0"/>
                    </a:solidFill>
                    <a:effectLst/>
                    <a:uLnTx/>
                    <a:uFillTx/>
                    <a:latin typeface="Calibri"/>
                    <a:ea typeface="+mn-ea"/>
                    <a:cs typeface="+mn-cs"/>
                  </a:rPr>
                  <a:t>Cattle</a:t>
                </a:r>
              </a:p>
            </p:txBody>
          </p:sp>
          <p:sp>
            <p:nvSpPr>
              <p:cNvPr id="24" name="TextBox 23"/>
              <p:cNvSpPr txBox="1"/>
              <p:nvPr/>
            </p:nvSpPr>
            <p:spPr>
              <a:xfrm>
                <a:off x="262596" y="4644679"/>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A</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25% </a:t>
                </a:r>
              </a:p>
            </p:txBody>
          </p:sp>
          <p:sp>
            <p:nvSpPr>
              <p:cNvPr id="25" name="TextBox 24"/>
              <p:cNvSpPr txBox="1"/>
              <p:nvPr/>
            </p:nvSpPr>
            <p:spPr>
              <a:xfrm>
                <a:off x="3460652" y="2890669"/>
                <a:ext cx="1440058" cy="800219"/>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B0F0"/>
                    </a:solidFill>
                    <a:effectLst/>
                    <a:uLnTx/>
                    <a:uFillTx/>
                    <a:latin typeface="Calibri"/>
                    <a:ea typeface="+mn-ea"/>
                    <a:cs typeface="+mn-cs"/>
                  </a:rPr>
                  <a:t>Outside Watershed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25% </a:t>
                </a:r>
              </a:p>
            </p:txBody>
          </p:sp>
          <p:sp>
            <p:nvSpPr>
              <p:cNvPr id="26" name="TextBox 25"/>
              <p:cNvSpPr txBox="1"/>
              <p:nvPr/>
            </p:nvSpPr>
            <p:spPr>
              <a:xfrm>
                <a:off x="3174610" y="4641278"/>
                <a:ext cx="1186376" cy="646331"/>
              </a:xfrm>
              <a:prstGeom prst="rect">
                <a:avLst/>
              </a:prstGeom>
              <a:noFill/>
              <a:ln w="5715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40% </a:t>
                </a:r>
              </a:p>
            </p:txBody>
          </p:sp>
          <p:sp>
            <p:nvSpPr>
              <p:cNvPr id="27" name="TextBox 26"/>
              <p:cNvSpPr txBox="1"/>
              <p:nvPr/>
            </p:nvSpPr>
            <p:spPr>
              <a:xfrm>
                <a:off x="1734552" y="4644679"/>
                <a:ext cx="1186376" cy="646331"/>
              </a:xfrm>
              <a:prstGeom prst="rect">
                <a:avLst/>
              </a:prstGeom>
              <a:noFill/>
              <a:ln w="57150">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B0F0"/>
                    </a:solidFill>
                    <a:effectLst/>
                    <a:uLnTx/>
                    <a:uFillTx/>
                    <a:latin typeface="Calibri"/>
                    <a:ea typeface="+mn-ea"/>
                    <a:cs typeface="+mn-cs"/>
                  </a:rPr>
                  <a:t>County B</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b="1" dirty="0">
                    <a:solidFill>
                      <a:srgbClr val="F79646">
                        <a:lumMod val="75000"/>
                      </a:srgbClr>
                    </a:solidFill>
                    <a:latin typeface="Calibri"/>
                  </a:rPr>
                  <a:t>10</a:t>
                </a:r>
                <a:r>
                  <a:rPr kumimoji="0" lang="en-US" sz="1800" b="1" i="0" u="none" strike="noStrike" kern="1200" cap="none" spc="0" normalizeH="0" baseline="0" noProof="0" dirty="0">
                    <a:ln>
                      <a:noFill/>
                    </a:ln>
                    <a:solidFill>
                      <a:srgbClr val="F79646">
                        <a:lumMod val="75000"/>
                      </a:srgbClr>
                    </a:solidFill>
                    <a:effectLst/>
                    <a:uLnTx/>
                    <a:uFillTx/>
                    <a:latin typeface="Calibri"/>
                    <a:ea typeface="+mn-ea"/>
                    <a:cs typeface="+mn-cs"/>
                  </a:rPr>
                  <a:t>% </a:t>
                </a:r>
              </a:p>
            </p:txBody>
          </p:sp>
          <p:sp>
            <p:nvSpPr>
              <p:cNvPr id="28" name="Right Arrow 27"/>
              <p:cNvSpPr/>
              <p:nvPr/>
            </p:nvSpPr>
            <p:spPr>
              <a:xfrm rot="6899031">
                <a:off x="753508" y="418373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9" name="Right Arrow 28"/>
              <p:cNvSpPr/>
              <p:nvPr/>
            </p:nvSpPr>
            <p:spPr>
              <a:xfrm rot="5400000">
                <a:off x="1863729" y="4196775"/>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0" name="Right Arrow 29"/>
              <p:cNvSpPr/>
              <p:nvPr/>
            </p:nvSpPr>
            <p:spPr>
              <a:xfrm rot="3050954">
                <a:off x="2958706" y="412528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1" name="Right Arrow 30"/>
              <p:cNvSpPr/>
              <p:nvPr/>
            </p:nvSpPr>
            <p:spPr>
              <a:xfrm>
                <a:off x="2958706" y="3223726"/>
                <a:ext cx="487152" cy="240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grpSp>
        <p:sp>
          <p:nvSpPr>
            <p:cNvPr id="6" name="Rectangle 5"/>
            <p:cNvSpPr/>
            <p:nvPr/>
          </p:nvSpPr>
          <p:spPr>
            <a:xfrm>
              <a:off x="2213028" y="5910557"/>
              <a:ext cx="6096000" cy="646331"/>
            </a:xfrm>
            <a:prstGeom prst="rect">
              <a:avLst/>
            </a:prstGeom>
            <a:solidFill>
              <a:schemeClr val="accent2">
                <a:lumMod val="20000"/>
                <a:lumOff val="80000"/>
              </a:schemeClr>
            </a:solidFill>
            <a:ln w="28575">
              <a:solidFill>
                <a:schemeClr val="tx1"/>
              </a:solidFill>
            </a:ln>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C00000"/>
                  </a:solidFill>
                  <a:effectLst/>
                  <a:uLnTx/>
                  <a:uFillTx/>
                  <a:latin typeface="Calibri"/>
                  <a:ea typeface="+mn-ea"/>
                  <a:cs typeface="+mn-cs"/>
                </a:rPr>
                <a:t>Source of </a:t>
              </a:r>
              <a:r>
                <a:rPr kumimoji="0" lang="en-US" sz="1800" b="1" i="1" u="none" strike="noStrike" kern="1200" cap="none" spc="0" normalizeH="0" baseline="0" noProof="0" dirty="0">
                  <a:ln>
                    <a:noFill/>
                  </a:ln>
                  <a:solidFill>
                    <a:srgbClr val="C00000"/>
                  </a:solidFill>
                  <a:effectLst/>
                  <a:uLnTx/>
                  <a:uFillTx/>
                  <a:latin typeface="Calibri"/>
                  <a:ea typeface="+mn-ea"/>
                  <a:cs typeface="+mn-cs"/>
                </a:rPr>
                <a:t>TOTAL</a:t>
              </a:r>
              <a:r>
                <a:rPr kumimoji="0" lang="en-US" sz="1800" b="0" i="0" u="none" strike="noStrike" kern="1200" cap="none" spc="0" normalizeH="0" baseline="0" noProof="0" dirty="0">
                  <a:ln>
                    <a:noFill/>
                  </a:ln>
                  <a:solidFill>
                    <a:srgbClr val="C00000"/>
                  </a:solidFill>
                  <a:effectLst/>
                  <a:uLnTx/>
                  <a:uFillTx/>
                  <a:latin typeface="Calibri"/>
                  <a:ea typeface="+mn-ea"/>
                  <a:cs typeface="+mn-cs"/>
                </a:rPr>
                <a:t> statewide populations will not change for </a:t>
              </a:r>
              <a:r>
                <a:rPr kumimoji="0" lang="en-US" sz="1800" b="0" i="0" u="sng" strike="noStrike" kern="1200" cap="none" spc="0" normalizeH="0" baseline="0" noProof="0" dirty="0">
                  <a:ln>
                    <a:noFill/>
                  </a:ln>
                  <a:solidFill>
                    <a:srgbClr val="C00000"/>
                  </a:solidFill>
                  <a:effectLst/>
                  <a:uLnTx/>
                  <a:uFillTx/>
                  <a:latin typeface="Calibri"/>
                  <a:ea typeface="+mn-ea"/>
                  <a:cs typeface="+mn-cs"/>
                </a:rPr>
                <a:t>Phase 6 Watershed Model</a:t>
              </a:r>
              <a:r>
                <a:rPr kumimoji="0" lang="en-US" sz="1800" b="0" i="0" u="none" strike="noStrike" kern="1200" cap="none" spc="0" normalizeH="0" baseline="0" noProof="0" dirty="0">
                  <a:ln>
                    <a:noFill/>
                  </a:ln>
                  <a:solidFill>
                    <a:srgbClr val="C00000"/>
                  </a:solidFill>
                  <a:effectLst/>
                  <a:uLnTx/>
                  <a:uFillTx/>
                  <a:latin typeface="Calibri"/>
                  <a:ea typeface="+mn-ea"/>
                  <a:cs typeface="+mn-cs"/>
                </a:rPr>
                <a:t>.</a:t>
              </a:r>
            </a:p>
          </p:txBody>
        </p:sp>
        <p:cxnSp>
          <p:nvCxnSpPr>
            <p:cNvPr id="32" name="Straight Arrow Connector 31"/>
            <p:cNvCxnSpPr/>
            <p:nvPr/>
          </p:nvCxnSpPr>
          <p:spPr>
            <a:xfrm flipH="1">
              <a:off x="4900710" y="3842917"/>
              <a:ext cx="1616000" cy="206960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 name="Slide Number Placeholder 3">
            <a:extLst>
              <a:ext uri="{FF2B5EF4-FFF2-40B4-BE49-F238E27FC236}">
                <a16:creationId xmlns:a16="http://schemas.microsoft.com/office/drawing/2014/main" id="{1906C76E-7415-4D12-B837-D1C4530AB708}"/>
              </a:ext>
            </a:extLst>
          </p:cNvPr>
          <p:cNvSpPr>
            <a:spLocks noGrp="1"/>
          </p:cNvSpPr>
          <p:nvPr>
            <p:ph type="sldNum" sz="quarter" idx="12"/>
          </p:nvPr>
        </p:nvSpPr>
        <p:spPr/>
        <p:txBody>
          <a:bodyPr/>
          <a:lstStyle/>
          <a:p>
            <a:fld id="{D93DCF05-CED9-4A2F-B767-18D4731FF5BB}" type="slidenum">
              <a:rPr lang="en-US" smtClean="0">
                <a:solidFill>
                  <a:prstClr val="black">
                    <a:tint val="75000"/>
                  </a:prstClr>
                </a:solidFill>
              </a:rPr>
              <a:pPr/>
              <a:t>16</a:t>
            </a:fld>
            <a:endParaRPr lang="en-US">
              <a:solidFill>
                <a:prstClr val="black">
                  <a:tint val="75000"/>
                </a:prstClr>
              </a:solidFill>
            </a:endParaRPr>
          </a:p>
        </p:txBody>
      </p:sp>
      <p:sp>
        <p:nvSpPr>
          <p:cNvPr id="34" name="Rectangle: Rounded Corners 33">
            <a:extLst>
              <a:ext uri="{FF2B5EF4-FFF2-40B4-BE49-F238E27FC236}">
                <a16:creationId xmlns:a16="http://schemas.microsoft.com/office/drawing/2014/main" id="{B64181A9-253D-4715-BE07-F76DA51BD65A}"/>
              </a:ext>
            </a:extLst>
          </p:cNvPr>
          <p:cNvSpPr/>
          <p:nvPr/>
        </p:nvSpPr>
        <p:spPr>
          <a:xfrm>
            <a:off x="4957198" y="104100"/>
            <a:ext cx="2045930" cy="28832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CRITICAL CONCEPT</a:t>
            </a:r>
          </a:p>
        </p:txBody>
      </p:sp>
      <p:sp>
        <p:nvSpPr>
          <p:cNvPr id="11" name="Oval 10">
            <a:extLst>
              <a:ext uri="{FF2B5EF4-FFF2-40B4-BE49-F238E27FC236}">
                <a16:creationId xmlns:a16="http://schemas.microsoft.com/office/drawing/2014/main" id="{946E83B8-6341-46A7-9EE8-65A976354E14}"/>
              </a:ext>
            </a:extLst>
          </p:cNvPr>
          <p:cNvSpPr/>
          <p:nvPr/>
        </p:nvSpPr>
        <p:spPr>
          <a:xfrm>
            <a:off x="3362036" y="2382982"/>
            <a:ext cx="2096655" cy="1524000"/>
          </a:xfrm>
          <a:prstGeom prst="ellipse">
            <a:avLst/>
          </a:prstGeom>
          <a:solidFill>
            <a:srgbClr val="FFFF00">
              <a:alpha val="18000"/>
            </a:srgb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48B0F6E1-AACD-45C7-8400-63138CDB33D6}"/>
              </a:ext>
            </a:extLst>
          </p:cNvPr>
          <p:cNvSpPr/>
          <p:nvPr/>
        </p:nvSpPr>
        <p:spPr>
          <a:xfrm>
            <a:off x="9216593" y="2514834"/>
            <a:ext cx="2096655" cy="1524000"/>
          </a:xfrm>
          <a:prstGeom prst="ellipse">
            <a:avLst/>
          </a:prstGeom>
          <a:solidFill>
            <a:srgbClr val="FFFF00">
              <a:alpha val="18000"/>
            </a:srgb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1711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B61ED2-2C33-4282-B69D-DFFA611539AC}"/>
              </a:ext>
            </a:extLst>
          </p:cNvPr>
          <p:cNvSpPr>
            <a:spLocks noGrp="1"/>
          </p:cNvSpPr>
          <p:nvPr>
            <p:ph type="title"/>
          </p:nvPr>
        </p:nvSpPr>
        <p:spPr>
          <a:xfrm>
            <a:off x="884222" y="32084"/>
            <a:ext cx="7917873" cy="721895"/>
          </a:xfrm>
        </p:spPr>
        <p:txBody>
          <a:bodyPr>
            <a:normAutofit fontScale="90000"/>
          </a:bodyPr>
          <a:lstStyle/>
          <a:p>
            <a:br>
              <a:rPr lang="en-US" sz="3600" dirty="0"/>
            </a:br>
            <a:r>
              <a:rPr lang="en-US" sz="3600" b="1" dirty="0"/>
              <a:t>CAST-21 Workplan (Working Draft)</a:t>
            </a:r>
            <a:br>
              <a:rPr lang="en-US" dirty="0"/>
            </a:br>
            <a:r>
              <a:rPr lang="en-US" sz="1600" i="1" dirty="0"/>
              <a:t>*A</a:t>
            </a:r>
            <a:r>
              <a:rPr lang="en-US" sz="1800" i="1" dirty="0"/>
              <a:t>pproved data and method changes need to be finalized through the WQGIT by Sept. 1, 2021*    </a:t>
            </a:r>
            <a:br>
              <a:rPr lang="en-US" dirty="0"/>
            </a:br>
            <a:endParaRPr lang="en-US" dirty="0"/>
          </a:p>
        </p:txBody>
      </p:sp>
      <p:graphicFrame>
        <p:nvGraphicFramePr>
          <p:cNvPr id="5" name="Table 5">
            <a:extLst>
              <a:ext uri="{FF2B5EF4-FFF2-40B4-BE49-F238E27FC236}">
                <a16:creationId xmlns:a16="http://schemas.microsoft.com/office/drawing/2014/main" id="{304D9D5F-A933-4C68-94F7-ADDB6419DE26}"/>
              </a:ext>
            </a:extLst>
          </p:cNvPr>
          <p:cNvGraphicFramePr>
            <a:graphicFrameLocks noGrp="1"/>
          </p:cNvGraphicFramePr>
          <p:nvPr>
            <p:extLst>
              <p:ext uri="{D42A27DB-BD31-4B8C-83A1-F6EECF244321}">
                <p14:modId xmlns:p14="http://schemas.microsoft.com/office/powerpoint/2010/main" val="2626257647"/>
              </p:ext>
            </p:extLst>
          </p:nvPr>
        </p:nvGraphicFramePr>
        <p:xfrm>
          <a:off x="223988" y="811359"/>
          <a:ext cx="11806989" cy="5012218"/>
        </p:xfrm>
        <a:graphic>
          <a:graphicData uri="http://schemas.openxmlformats.org/drawingml/2006/table">
            <a:tbl>
              <a:tblPr firstRow="1" bandRow="1">
                <a:tableStyleId>{5C22544A-7EE6-4342-B048-85BDC9FD1C3A}</a:tableStyleId>
              </a:tblPr>
              <a:tblGrid>
                <a:gridCol w="5237520">
                  <a:extLst>
                    <a:ext uri="{9D8B030D-6E8A-4147-A177-3AD203B41FA5}">
                      <a16:colId xmlns:a16="http://schemas.microsoft.com/office/drawing/2014/main" val="2008528703"/>
                    </a:ext>
                  </a:extLst>
                </a:gridCol>
                <a:gridCol w="6569469">
                  <a:extLst>
                    <a:ext uri="{9D8B030D-6E8A-4147-A177-3AD203B41FA5}">
                      <a16:colId xmlns:a16="http://schemas.microsoft.com/office/drawing/2014/main" val="997408327"/>
                    </a:ext>
                  </a:extLst>
                </a:gridCol>
              </a:tblGrid>
              <a:tr h="349814">
                <a:tc>
                  <a:txBody>
                    <a:bodyPr/>
                    <a:lstStyle/>
                    <a:p>
                      <a:r>
                        <a:rPr lang="en-US" dirty="0"/>
                        <a:t>KEY ACTION</a:t>
                      </a:r>
                    </a:p>
                  </a:txBody>
                  <a:tcPr/>
                </a:tc>
                <a:tc>
                  <a:txBody>
                    <a:bodyPr/>
                    <a:lstStyle/>
                    <a:p>
                      <a:r>
                        <a:rPr lang="en-US" dirty="0"/>
                        <a:t>STATUS</a:t>
                      </a:r>
                    </a:p>
                  </a:txBody>
                  <a:tcPr/>
                </a:tc>
                <a:extLst>
                  <a:ext uri="{0D108BD9-81ED-4DB2-BD59-A6C34878D82A}">
                    <a16:rowId xmlns:a16="http://schemas.microsoft.com/office/drawing/2014/main" val="4090421313"/>
                  </a:ext>
                </a:extLst>
              </a:tr>
              <a:tr h="553872">
                <a:tc>
                  <a:txBody>
                    <a:bodyPr/>
                    <a:lstStyle/>
                    <a:p>
                      <a:pPr marL="0" indent="0">
                        <a:buNone/>
                      </a:pPr>
                      <a:r>
                        <a:rPr lang="en-US" sz="1600" b="1" dirty="0"/>
                        <a:t>Task 1: </a:t>
                      </a:r>
                      <a:r>
                        <a:rPr lang="en-US" sz="1600" dirty="0"/>
                        <a:t>Updates to data &amp; methods that typically occur every 2 years.</a:t>
                      </a:r>
                    </a:p>
                  </a:txBody>
                  <a:tcPr/>
                </a:tc>
                <a:tc>
                  <a:txBody>
                    <a:bodyPr/>
                    <a:lstStyle/>
                    <a:p>
                      <a:pPr marL="285750" indent="-285750">
                        <a:buFont typeface="Arial" panose="020B0604020202020204" pitchFamily="34" charset="0"/>
                        <a:buChar char="•"/>
                      </a:pPr>
                      <a:r>
                        <a:rPr lang="en-US" sz="1600" dirty="0"/>
                        <a:t>On-going </a:t>
                      </a:r>
                    </a:p>
                    <a:p>
                      <a:pPr marL="285750" indent="-285750">
                        <a:buFont typeface="Arial" panose="020B0604020202020204" pitchFamily="34" charset="0"/>
                        <a:buChar char="•"/>
                      </a:pPr>
                      <a:r>
                        <a:rPr lang="en-US" sz="1600" dirty="0"/>
                        <a:t>In process: “Rules of the Road” document for data submissions</a:t>
                      </a:r>
                    </a:p>
                  </a:txBody>
                  <a:tcPr/>
                </a:tc>
                <a:extLst>
                  <a:ext uri="{0D108BD9-81ED-4DB2-BD59-A6C34878D82A}">
                    <a16:rowId xmlns:a16="http://schemas.microsoft.com/office/drawing/2014/main" val="764725429"/>
                  </a:ext>
                </a:extLst>
              </a:tr>
              <a:tr h="5538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Task 2: </a:t>
                      </a:r>
                      <a:r>
                        <a:rPr lang="en-US" sz="1600" dirty="0"/>
                        <a:t>Investigate alternative forecasting methods for ag land uses &amp; animals</a:t>
                      </a:r>
                    </a:p>
                  </a:txBody>
                  <a:tcPr/>
                </a:tc>
                <a:tc>
                  <a:txBody>
                    <a:bodyPr/>
                    <a:lstStyle/>
                    <a:p>
                      <a:pPr marL="285750" indent="-285750">
                        <a:buFont typeface="Arial" panose="020B0604020202020204" pitchFamily="34" charset="0"/>
                        <a:buChar char="•"/>
                      </a:pPr>
                      <a:r>
                        <a:rPr lang="en-US" sz="1600" dirty="0"/>
                        <a:t>Nov 19 </a:t>
                      </a:r>
                      <a:r>
                        <a:rPr lang="en-US" sz="1600" dirty="0" err="1"/>
                        <a:t>AgWG</a:t>
                      </a:r>
                      <a:r>
                        <a:rPr lang="en-US" sz="1600" dirty="0"/>
                        <a:t>: CBPO presentation on 4 methods of forecasting</a:t>
                      </a:r>
                    </a:p>
                    <a:p>
                      <a:pPr marL="285750" indent="-285750">
                        <a:buFont typeface="Arial" panose="020B0604020202020204" pitchFamily="34" charset="0"/>
                        <a:buChar char="•"/>
                      </a:pPr>
                      <a:r>
                        <a:rPr lang="en-US" sz="1600" dirty="0">
                          <a:highlight>
                            <a:srgbClr val="FFFF00"/>
                          </a:highlight>
                        </a:rPr>
                        <a:t>Feb </a:t>
                      </a:r>
                      <a:r>
                        <a:rPr lang="en-US" sz="1600" dirty="0" err="1">
                          <a:highlight>
                            <a:srgbClr val="FFFF00"/>
                          </a:highlight>
                        </a:rPr>
                        <a:t>AgWG</a:t>
                      </a:r>
                      <a:r>
                        <a:rPr lang="en-US" sz="1600" dirty="0">
                          <a:highlight>
                            <a:srgbClr val="FFFF00"/>
                          </a:highlight>
                        </a:rPr>
                        <a:t>; Decision Mar </a:t>
                      </a:r>
                      <a:r>
                        <a:rPr lang="en-US" sz="1600" dirty="0" err="1">
                          <a:highlight>
                            <a:srgbClr val="FFFF00"/>
                          </a:highlight>
                        </a:rPr>
                        <a:t>AgWG</a:t>
                      </a:r>
                      <a:endParaRPr lang="en-US" sz="1600" dirty="0">
                        <a:highlight>
                          <a:srgbClr val="FFFF00"/>
                        </a:highlight>
                      </a:endParaRPr>
                    </a:p>
                  </a:txBody>
                  <a:tcPr/>
                </a:tc>
                <a:extLst>
                  <a:ext uri="{0D108BD9-81ED-4DB2-BD59-A6C34878D82A}">
                    <a16:rowId xmlns:a16="http://schemas.microsoft.com/office/drawing/2014/main" val="2298099955"/>
                  </a:ext>
                </a:extLst>
              </a:tr>
              <a:tr h="553872">
                <a:tc>
                  <a:txBody>
                    <a:bodyPr/>
                    <a:lstStyle/>
                    <a:p>
                      <a:pPr marL="0" indent="0">
                        <a:buNone/>
                      </a:pPr>
                      <a:r>
                        <a:rPr lang="en-US" sz="1600" b="1" dirty="0">
                          <a:solidFill>
                            <a:schemeClr val="bg1">
                              <a:lumMod val="50000"/>
                            </a:schemeClr>
                          </a:solidFill>
                        </a:rPr>
                        <a:t>Task 3: </a:t>
                      </a:r>
                      <a:r>
                        <a:rPr lang="en-US" sz="1600" dirty="0">
                          <a:solidFill>
                            <a:schemeClr val="bg1">
                              <a:lumMod val="50000"/>
                            </a:schemeClr>
                          </a:solidFill>
                        </a:rPr>
                        <a:t>Investigate 2012-2017 Ag Census change for fallow/idle acres</a:t>
                      </a:r>
                    </a:p>
                  </a:txBody>
                  <a:tcPr/>
                </a:tc>
                <a:tc>
                  <a:txBody>
                    <a:bodyPr/>
                    <a:lstStyle/>
                    <a:p>
                      <a:pPr marL="285750" indent="-285750">
                        <a:buFont typeface="Arial" panose="020B0604020202020204" pitchFamily="34" charset="0"/>
                        <a:buChar char="•"/>
                      </a:pPr>
                      <a:r>
                        <a:rPr lang="en-US" sz="1600" dirty="0" err="1">
                          <a:solidFill>
                            <a:schemeClr val="bg1">
                              <a:lumMod val="50000"/>
                            </a:schemeClr>
                          </a:solidFill>
                        </a:rPr>
                        <a:t>AgWG</a:t>
                      </a:r>
                      <a:r>
                        <a:rPr lang="en-US" sz="1600" dirty="0">
                          <a:solidFill>
                            <a:schemeClr val="bg1">
                              <a:lumMod val="50000"/>
                            </a:schemeClr>
                          </a:solidFill>
                        </a:rPr>
                        <a:t> Sept 17; NASS consulted; no new information; No further action; </a:t>
                      </a:r>
                      <a:r>
                        <a:rPr lang="en-US" sz="1600" dirty="0">
                          <a:solidFill>
                            <a:schemeClr val="bg1">
                              <a:lumMod val="50000"/>
                            </a:schemeClr>
                          </a:solidFill>
                          <a:highlight>
                            <a:srgbClr val="FFFF00"/>
                          </a:highlight>
                        </a:rPr>
                        <a:t>Decision Jan </a:t>
                      </a:r>
                      <a:r>
                        <a:rPr lang="en-US" sz="1600" dirty="0" err="1">
                          <a:solidFill>
                            <a:schemeClr val="bg1">
                              <a:lumMod val="50000"/>
                            </a:schemeClr>
                          </a:solidFill>
                          <a:highlight>
                            <a:srgbClr val="FFFF00"/>
                          </a:highlight>
                        </a:rPr>
                        <a:t>AgWG</a:t>
                      </a:r>
                      <a:r>
                        <a:rPr lang="en-US" sz="1600" dirty="0">
                          <a:solidFill>
                            <a:schemeClr val="bg1">
                              <a:lumMod val="50000"/>
                            </a:schemeClr>
                          </a:solidFill>
                          <a:highlight>
                            <a:srgbClr val="FFFF00"/>
                          </a:highlight>
                        </a:rPr>
                        <a:t>*</a:t>
                      </a:r>
                    </a:p>
                  </a:txBody>
                  <a:tcPr/>
                </a:tc>
                <a:extLst>
                  <a:ext uri="{0D108BD9-81ED-4DB2-BD59-A6C34878D82A}">
                    <a16:rowId xmlns:a16="http://schemas.microsoft.com/office/drawing/2014/main" val="2304449023"/>
                  </a:ext>
                </a:extLst>
              </a:tr>
              <a:tr h="574839">
                <a:tc>
                  <a:txBody>
                    <a:bodyPr/>
                    <a:lstStyle/>
                    <a:p>
                      <a:pPr marL="0" indent="0">
                        <a:buNone/>
                      </a:pPr>
                      <a:r>
                        <a:rPr lang="en-US" sz="1600" b="1" dirty="0"/>
                        <a:t>Task 4: </a:t>
                      </a:r>
                      <a:r>
                        <a:rPr lang="en-US" sz="1600" dirty="0"/>
                        <a:t>Investigate use of latest landcover &amp; LiDAR imagery to better define changes in total ag (&amp; other land use) acres</a:t>
                      </a:r>
                    </a:p>
                  </a:txBody>
                  <a:tcPr/>
                </a:tc>
                <a:tc>
                  <a:txBody>
                    <a:bodyPr/>
                    <a:lstStyle/>
                    <a:p>
                      <a:pPr marL="285750" indent="-285750">
                        <a:buFont typeface="Arial" panose="020B0604020202020204" pitchFamily="34" charset="0"/>
                        <a:buChar char="•"/>
                      </a:pPr>
                      <a:r>
                        <a:rPr lang="en-US" sz="1600" dirty="0"/>
                        <a:t>Oct 15 </a:t>
                      </a:r>
                      <a:r>
                        <a:rPr lang="en-US" sz="1600" dirty="0" err="1"/>
                        <a:t>AgWG</a:t>
                      </a:r>
                      <a:r>
                        <a:rPr lang="en-US" sz="1600" dirty="0"/>
                        <a:t>; </a:t>
                      </a:r>
                      <a:r>
                        <a:rPr lang="en-US" sz="1600" dirty="0">
                          <a:highlight>
                            <a:srgbClr val="FFFF00"/>
                          </a:highlight>
                        </a:rPr>
                        <a:t>Jan </a:t>
                      </a:r>
                      <a:r>
                        <a:rPr lang="en-US" sz="1600" dirty="0" err="1">
                          <a:highlight>
                            <a:srgbClr val="FFFF00"/>
                          </a:highlight>
                        </a:rPr>
                        <a:t>AgWG</a:t>
                      </a:r>
                      <a:r>
                        <a:rPr lang="en-US" sz="1600" dirty="0">
                          <a:highlight>
                            <a:srgbClr val="FFFF00"/>
                          </a:highlight>
                        </a:rPr>
                        <a:t>; Feb </a:t>
                      </a:r>
                      <a:r>
                        <a:rPr lang="en-US" sz="1600" dirty="0" err="1">
                          <a:highlight>
                            <a:srgbClr val="FFFF00"/>
                          </a:highlight>
                        </a:rPr>
                        <a:t>AgWG</a:t>
                      </a:r>
                      <a:r>
                        <a:rPr lang="en-US" sz="1600" dirty="0">
                          <a:highlight>
                            <a:srgbClr val="FFFF00"/>
                          </a:highlight>
                        </a:rPr>
                        <a:t>; Decision Mar </a:t>
                      </a:r>
                      <a:r>
                        <a:rPr lang="en-US" sz="1600" dirty="0" err="1">
                          <a:highlight>
                            <a:srgbClr val="FFFF00"/>
                          </a:highlight>
                        </a:rPr>
                        <a:t>AgWG</a:t>
                      </a:r>
                      <a:endParaRPr lang="en-US" sz="1600" dirty="0"/>
                    </a:p>
                  </a:txBody>
                  <a:tcPr/>
                </a:tc>
                <a:extLst>
                  <a:ext uri="{0D108BD9-81ED-4DB2-BD59-A6C34878D82A}">
                    <a16:rowId xmlns:a16="http://schemas.microsoft.com/office/drawing/2014/main" val="2578747847"/>
                  </a:ext>
                </a:extLst>
              </a:tr>
              <a:tr h="5538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rPr>
                        <a:t>Task 5: </a:t>
                      </a:r>
                      <a:r>
                        <a:rPr lang="en-US" sz="1600" b="0" i="0" dirty="0">
                          <a:solidFill>
                            <a:schemeClr val="tx1"/>
                          </a:solidFill>
                        </a:rPr>
                        <a:t>I</a:t>
                      </a:r>
                      <a:r>
                        <a:rPr lang="en-US" sz="1600" dirty="0">
                          <a:solidFill>
                            <a:schemeClr val="tx1"/>
                          </a:solidFill>
                        </a:rPr>
                        <a:t>nvestigate alternatives for double-crop acre estimates</a:t>
                      </a:r>
                    </a:p>
                  </a:txBody>
                  <a:tcPr/>
                </a:tc>
                <a:tc>
                  <a:txBody>
                    <a:bodyPr/>
                    <a:lstStyle/>
                    <a:p>
                      <a:pPr marL="285750" indent="-285750">
                        <a:buFont typeface="Arial" panose="020B0604020202020204" pitchFamily="34" charset="0"/>
                        <a:buChar char="•"/>
                      </a:pPr>
                      <a:r>
                        <a:rPr lang="en-US" sz="1600" dirty="0"/>
                        <a:t>Oct 15 </a:t>
                      </a:r>
                      <a:r>
                        <a:rPr lang="en-US" sz="1600" dirty="0" err="1"/>
                        <a:t>AgWG</a:t>
                      </a:r>
                      <a:r>
                        <a:rPr lang="en-US" sz="1600" dirty="0"/>
                        <a:t>; NASS consulted- no new information; No further action; </a:t>
                      </a:r>
                      <a:r>
                        <a:rPr lang="en-US" sz="1600" dirty="0">
                          <a:highlight>
                            <a:srgbClr val="FFFF00"/>
                          </a:highlight>
                        </a:rPr>
                        <a:t>TASK COMPLETED? Decision Mar </a:t>
                      </a:r>
                      <a:r>
                        <a:rPr lang="en-US" sz="1600" dirty="0" err="1">
                          <a:highlight>
                            <a:srgbClr val="FFFF00"/>
                          </a:highlight>
                        </a:rPr>
                        <a:t>AgWG</a:t>
                      </a:r>
                      <a:endParaRPr lang="en-US" sz="1600" dirty="0">
                        <a:highlight>
                          <a:srgbClr val="FFFF00"/>
                        </a:highlight>
                      </a:endParaRPr>
                    </a:p>
                  </a:txBody>
                  <a:tcPr/>
                </a:tc>
                <a:extLst>
                  <a:ext uri="{0D108BD9-81ED-4DB2-BD59-A6C34878D82A}">
                    <a16:rowId xmlns:a16="http://schemas.microsoft.com/office/drawing/2014/main" val="2474277104"/>
                  </a:ext>
                </a:extLst>
              </a:tr>
              <a:tr h="5538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t>Task 6: </a:t>
                      </a:r>
                      <a:r>
                        <a:rPr lang="en-US" sz="1600" dirty="0"/>
                        <a:t>Consider supplemental NM for soybeans</a:t>
                      </a:r>
                    </a:p>
                  </a:txBody>
                  <a:tcPr/>
                </a:tc>
                <a:tc>
                  <a:txBody>
                    <a:bodyPr/>
                    <a:lstStyle/>
                    <a:p>
                      <a:pPr marL="285750" indent="-285750">
                        <a:buFont typeface="Arial" panose="020B0604020202020204" pitchFamily="34" charset="0"/>
                        <a:buChar char="•"/>
                      </a:pPr>
                      <a:r>
                        <a:rPr lang="en-US" sz="1600" dirty="0"/>
                        <a:t>In process</a:t>
                      </a:r>
                    </a:p>
                    <a:p>
                      <a:pPr marL="285750" indent="-285750">
                        <a:buFont typeface="Arial" panose="020B0604020202020204" pitchFamily="34" charset="0"/>
                        <a:buChar char="•"/>
                      </a:pPr>
                      <a:r>
                        <a:rPr lang="en-US" sz="1600" dirty="0"/>
                        <a:t>Dec Ad Hoc; Jan Ad Hoc; </a:t>
                      </a:r>
                      <a:r>
                        <a:rPr lang="en-US" sz="1600" dirty="0">
                          <a:highlight>
                            <a:srgbClr val="FFFF00"/>
                          </a:highlight>
                        </a:rPr>
                        <a:t>Mar Ad Hoc discussion</a:t>
                      </a:r>
                    </a:p>
                  </a:txBody>
                  <a:tcPr/>
                </a:tc>
                <a:extLst>
                  <a:ext uri="{0D108BD9-81ED-4DB2-BD59-A6C34878D82A}">
                    <a16:rowId xmlns:a16="http://schemas.microsoft.com/office/drawing/2014/main" val="4013345342"/>
                  </a:ext>
                </a:extLst>
              </a:tr>
              <a:tr h="553872">
                <a:tc>
                  <a:txBody>
                    <a:bodyPr/>
                    <a:lstStyle/>
                    <a:p>
                      <a:pPr>
                        <a:buFont typeface="Wingdings" panose="05000000000000000000" pitchFamily="2" charset="2"/>
                        <a:buNone/>
                      </a:pPr>
                      <a:r>
                        <a:rPr lang="en-US" sz="1600" b="1" dirty="0">
                          <a:solidFill>
                            <a:schemeClr val="tx1"/>
                          </a:solidFill>
                        </a:rPr>
                        <a:t>Task 7: </a:t>
                      </a:r>
                      <a:r>
                        <a:rPr lang="en-US" sz="1600" dirty="0">
                          <a:solidFill>
                            <a:schemeClr val="tx1"/>
                          </a:solidFill>
                        </a:rPr>
                        <a:t>QA/</a:t>
                      </a:r>
                      <a:r>
                        <a:rPr lang="en-US" sz="1600" dirty="0" err="1">
                          <a:solidFill>
                            <a:schemeClr val="tx1"/>
                          </a:solidFill>
                        </a:rPr>
                        <a:t>QC’d</a:t>
                      </a:r>
                      <a:r>
                        <a:rPr lang="en-US" sz="1600" dirty="0">
                          <a:solidFill>
                            <a:schemeClr val="tx1"/>
                          </a:solidFill>
                        </a:rPr>
                        <a:t> historic &amp; current layer pop. data for Hillandale Farms (PA)</a:t>
                      </a:r>
                    </a:p>
                  </a:txBody>
                  <a:tcPr/>
                </a:tc>
                <a:tc>
                  <a:txBody>
                    <a:bodyPr/>
                    <a:lstStyle/>
                    <a:p>
                      <a:pPr marL="285750" indent="-285750">
                        <a:buFont typeface="Arial" panose="020B0604020202020204" pitchFamily="34" charset="0"/>
                        <a:buChar char="•"/>
                      </a:pPr>
                      <a:r>
                        <a:rPr lang="en-US" sz="1600" dirty="0">
                          <a:solidFill>
                            <a:schemeClr val="tx1"/>
                          </a:solidFill>
                        </a:rPr>
                        <a:t>In process</a:t>
                      </a:r>
                    </a:p>
                    <a:p>
                      <a:pPr marL="285750" indent="-285750">
                        <a:buFont typeface="Arial" panose="020B0604020202020204" pitchFamily="34" charset="0"/>
                        <a:buChar char="•"/>
                      </a:pPr>
                      <a:r>
                        <a:rPr lang="en-US" sz="1600" dirty="0">
                          <a:solidFill>
                            <a:schemeClr val="tx1"/>
                          </a:solidFill>
                          <a:highlight>
                            <a:srgbClr val="FFFF00"/>
                          </a:highlight>
                        </a:rPr>
                        <a:t>Feb Ad Hoc- general discussion</a:t>
                      </a:r>
                    </a:p>
                  </a:txBody>
                  <a:tcPr/>
                </a:tc>
                <a:extLst>
                  <a:ext uri="{0D108BD9-81ED-4DB2-BD59-A6C34878D82A}">
                    <a16:rowId xmlns:a16="http://schemas.microsoft.com/office/drawing/2014/main" val="1348748562"/>
                  </a:ext>
                </a:extLst>
              </a:tr>
              <a:tr h="592618">
                <a:tc>
                  <a:txBody>
                    <a:bodyPr/>
                    <a:lstStyle/>
                    <a:p>
                      <a:pPr marL="0" indent="0">
                        <a:buNone/>
                      </a:pPr>
                      <a:r>
                        <a:rPr lang="en-US" sz="1600" b="1" dirty="0">
                          <a:solidFill>
                            <a:schemeClr val="bg2">
                              <a:lumMod val="50000"/>
                            </a:schemeClr>
                          </a:solidFill>
                        </a:rPr>
                        <a:t>Task 8: </a:t>
                      </a:r>
                      <a:r>
                        <a:rPr lang="en-US" sz="1600" dirty="0">
                          <a:solidFill>
                            <a:schemeClr val="bg2">
                              <a:lumMod val="50000"/>
                            </a:schemeClr>
                          </a:solidFill>
                        </a:rPr>
                        <a:t>Build-in Verification Ad Hoc Team products</a:t>
                      </a:r>
                    </a:p>
                  </a:txBody>
                  <a:tcPr/>
                </a:tc>
                <a:tc>
                  <a:txBody>
                    <a:bodyPr/>
                    <a:lstStyle/>
                    <a:p>
                      <a:pPr marL="285750" indent="-285750">
                        <a:buFont typeface="Arial" panose="020B0604020202020204" pitchFamily="34" charset="0"/>
                        <a:buChar char="•"/>
                      </a:pPr>
                      <a:r>
                        <a:rPr lang="en-US" sz="1600" dirty="0">
                          <a:solidFill>
                            <a:schemeClr val="bg2">
                              <a:lumMod val="50000"/>
                            </a:schemeClr>
                          </a:solidFill>
                        </a:rPr>
                        <a:t>In process </a:t>
                      </a:r>
                    </a:p>
                  </a:txBody>
                  <a:tcPr/>
                </a:tc>
                <a:extLst>
                  <a:ext uri="{0D108BD9-81ED-4DB2-BD59-A6C34878D82A}">
                    <a16:rowId xmlns:a16="http://schemas.microsoft.com/office/drawing/2014/main" val="201304204"/>
                  </a:ext>
                </a:extLst>
              </a:tr>
            </a:tbl>
          </a:graphicData>
        </a:graphic>
      </p:graphicFrame>
      <p:sp>
        <p:nvSpPr>
          <p:cNvPr id="3" name="Rectangle 2">
            <a:extLst>
              <a:ext uri="{FF2B5EF4-FFF2-40B4-BE49-F238E27FC236}">
                <a16:creationId xmlns:a16="http://schemas.microsoft.com/office/drawing/2014/main" id="{D24ECF5A-5538-45C7-A2AB-F6330D5B87A4}"/>
              </a:ext>
            </a:extLst>
          </p:cNvPr>
          <p:cNvSpPr/>
          <p:nvPr/>
        </p:nvSpPr>
        <p:spPr>
          <a:xfrm rot="1041171">
            <a:off x="9903545" y="300192"/>
            <a:ext cx="2177362" cy="1077218"/>
          </a:xfrm>
          <a:prstGeom prst="rect">
            <a:avLst/>
          </a:prstGeom>
          <a:solidFill>
            <a:srgbClr val="92D050"/>
          </a:solidFill>
        </p:spPr>
        <p:txBody>
          <a:bodyPr wrap="square">
            <a:spAutoFit/>
          </a:bodyPr>
          <a:lstStyle/>
          <a:p>
            <a:r>
              <a:rPr lang="en-US" sz="3200" dirty="0"/>
              <a:t>Questions/Comments?</a:t>
            </a:r>
          </a:p>
        </p:txBody>
      </p:sp>
      <p:sp>
        <p:nvSpPr>
          <p:cNvPr id="6" name="Arrow: Left 5">
            <a:extLst>
              <a:ext uri="{FF2B5EF4-FFF2-40B4-BE49-F238E27FC236}">
                <a16:creationId xmlns:a16="http://schemas.microsoft.com/office/drawing/2014/main" id="{BCCA53E9-8CBD-44C9-82CF-1B49AD3CF3E0}"/>
              </a:ext>
            </a:extLst>
          </p:cNvPr>
          <p:cNvSpPr/>
          <p:nvPr/>
        </p:nvSpPr>
        <p:spPr>
          <a:xfrm>
            <a:off x="4503710" y="4865342"/>
            <a:ext cx="965274" cy="4730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TODAY</a:t>
            </a:r>
          </a:p>
        </p:txBody>
      </p:sp>
      <p:sp>
        <p:nvSpPr>
          <p:cNvPr id="4" name="TextBox 3">
            <a:extLst>
              <a:ext uri="{FF2B5EF4-FFF2-40B4-BE49-F238E27FC236}">
                <a16:creationId xmlns:a16="http://schemas.microsoft.com/office/drawing/2014/main" id="{B00E2D98-CC95-4323-BFB5-CC66B5C65E97}"/>
              </a:ext>
            </a:extLst>
          </p:cNvPr>
          <p:cNvSpPr txBox="1"/>
          <p:nvPr/>
        </p:nvSpPr>
        <p:spPr>
          <a:xfrm>
            <a:off x="522514" y="5938131"/>
            <a:ext cx="10885714" cy="769441"/>
          </a:xfrm>
          <a:prstGeom prst="rect">
            <a:avLst/>
          </a:prstGeom>
          <a:noFill/>
        </p:spPr>
        <p:txBody>
          <a:bodyPr wrap="square" rtlCol="0">
            <a:spAutoFit/>
          </a:bodyPr>
          <a:lstStyle/>
          <a:p>
            <a:r>
              <a:rPr lang="en-US" sz="1100" b="1" dirty="0"/>
              <a:t>*Decision: </a:t>
            </a:r>
            <a:r>
              <a:rPr lang="en-US" sz="1100" i="1" dirty="0"/>
              <a:t>The </a:t>
            </a:r>
            <a:r>
              <a:rPr lang="en-US" sz="1100" i="1" dirty="0" err="1"/>
              <a:t>AgWG</a:t>
            </a:r>
            <a:r>
              <a:rPr lang="en-US" sz="1100" i="1" dirty="0"/>
              <a:t> reached consensus regarding CAST-21 Workplan Task 3: Investigate 2012-2017 Ag Census change for fallow/idle acres, recognizing that the 5-year census indicates a significant increase in fallow &amp; idle acres within some counties in the Chesapeake Bay watershed. The </a:t>
            </a:r>
            <a:r>
              <a:rPr lang="en-US" sz="1100" i="1" dirty="0" err="1"/>
              <a:t>AgWG</a:t>
            </a:r>
            <a:r>
              <a:rPr lang="en-US" sz="1100" i="1" dirty="0"/>
              <a:t> acknowledges that investigation has not provided evidence to indicate that the 2017 Ag Census data is or is not reflective of on-the-ground change, therefore cannot recommend adjustment to CAST-21 model inputs at this time. The </a:t>
            </a:r>
            <a:r>
              <a:rPr lang="en-US" sz="1100" i="1" dirty="0" err="1"/>
              <a:t>AgWG</a:t>
            </a:r>
            <a:r>
              <a:rPr lang="en-US" sz="1100" i="1" dirty="0"/>
              <a:t> has exhausted its available resources to investigate this issue, but this decision does not preclude interested parties from pursuing further lines of inquiry and bringing information back to the workgroup for review.</a:t>
            </a:r>
            <a:endParaRPr lang="en-US" sz="1100" dirty="0"/>
          </a:p>
        </p:txBody>
      </p:sp>
    </p:spTree>
    <p:extLst>
      <p:ext uri="{BB962C8B-B14F-4D97-AF65-F5344CB8AC3E}">
        <p14:creationId xmlns:p14="http://schemas.microsoft.com/office/powerpoint/2010/main" val="820933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B144755-01CB-4305-88A9-B0497E26A9C9}"/>
              </a:ext>
            </a:extLst>
          </p:cNvPr>
          <p:cNvGraphicFramePr/>
          <p:nvPr>
            <p:extLst>
              <p:ext uri="{D42A27DB-BD31-4B8C-83A1-F6EECF244321}">
                <p14:modId xmlns:p14="http://schemas.microsoft.com/office/powerpoint/2010/main" val="3959010880"/>
              </p:ext>
            </p:extLst>
          </p:nvPr>
        </p:nvGraphicFramePr>
        <p:xfrm>
          <a:off x="667433" y="267286"/>
          <a:ext cx="10910278" cy="64852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77279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AB144755-01CB-4305-88A9-B0497E26A9C9}"/>
              </a:ext>
            </a:extLst>
          </p:cNvPr>
          <p:cNvGraphicFramePr/>
          <p:nvPr>
            <p:extLst>
              <p:ext uri="{D42A27DB-BD31-4B8C-83A1-F6EECF244321}">
                <p14:modId xmlns:p14="http://schemas.microsoft.com/office/powerpoint/2010/main" val="1927457956"/>
              </p:ext>
            </p:extLst>
          </p:nvPr>
        </p:nvGraphicFramePr>
        <p:xfrm>
          <a:off x="667433" y="267286"/>
          <a:ext cx="10910278" cy="64852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1562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75174-5A20-4C15-93A9-EF2FD2FE5F54}"/>
              </a:ext>
            </a:extLst>
          </p:cNvPr>
          <p:cNvSpPr>
            <a:spLocks noGrp="1"/>
          </p:cNvSpPr>
          <p:nvPr>
            <p:ph type="title"/>
          </p:nvPr>
        </p:nvSpPr>
        <p:spPr>
          <a:xfrm>
            <a:off x="759822" y="0"/>
            <a:ext cx="10515600" cy="784945"/>
          </a:xfrm>
        </p:spPr>
        <p:txBody>
          <a:bodyPr/>
          <a:lstStyle/>
          <a:p>
            <a:r>
              <a:rPr lang="en-US" b="1" u="sng" dirty="0"/>
              <a:t>Improving Ag Data? (TASK 1)</a:t>
            </a:r>
          </a:p>
        </p:txBody>
      </p:sp>
      <p:sp>
        <p:nvSpPr>
          <p:cNvPr id="4" name="Rectangle: Rounded Corners 3">
            <a:extLst>
              <a:ext uri="{FF2B5EF4-FFF2-40B4-BE49-F238E27FC236}">
                <a16:creationId xmlns:a16="http://schemas.microsoft.com/office/drawing/2014/main" id="{F2547FA2-6153-4D53-87C2-754CB10F2D19}"/>
              </a:ext>
            </a:extLst>
          </p:cNvPr>
          <p:cNvSpPr/>
          <p:nvPr/>
        </p:nvSpPr>
        <p:spPr>
          <a:xfrm>
            <a:off x="8577523" y="2777427"/>
            <a:ext cx="2997722" cy="38178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t>CRITICAL CONCEPT:</a:t>
            </a:r>
          </a:p>
          <a:p>
            <a:endParaRPr lang="en-US" dirty="0"/>
          </a:p>
          <a:p>
            <a:r>
              <a:rPr lang="en-US" dirty="0"/>
              <a:t>To maintain integrity of CBWM there are two options for new data sets: </a:t>
            </a:r>
          </a:p>
          <a:p>
            <a:endParaRPr lang="en-US" dirty="0"/>
          </a:p>
          <a:p>
            <a:pPr marL="285750" indent="-285750">
              <a:buFont typeface="Arial" panose="020B0604020202020204" pitchFamily="34" charset="0"/>
              <a:buChar char="•"/>
            </a:pPr>
            <a:r>
              <a:rPr lang="en-US" dirty="0"/>
              <a:t>Provide data all the way back through 1985. </a:t>
            </a:r>
          </a:p>
          <a:p>
            <a:r>
              <a:rPr lang="en-US" dirty="0"/>
              <a:t>	OR</a:t>
            </a:r>
          </a:p>
          <a:p>
            <a:pPr marL="285750" indent="-285750">
              <a:buFont typeface="Arial" panose="020B0604020202020204" pitchFamily="34" charset="0"/>
              <a:buChar char="•"/>
            </a:pPr>
            <a:r>
              <a:rPr lang="en-US" dirty="0"/>
              <a:t>Use the </a:t>
            </a:r>
            <a:r>
              <a:rPr lang="en-US" b="1" u="sng" dirty="0"/>
              <a:t>trend</a:t>
            </a:r>
            <a:r>
              <a:rPr lang="en-US" dirty="0"/>
              <a:t> in new data sets for the years available.</a:t>
            </a:r>
          </a:p>
        </p:txBody>
      </p:sp>
      <p:sp>
        <p:nvSpPr>
          <p:cNvPr id="5" name="TextBox 4">
            <a:extLst>
              <a:ext uri="{FF2B5EF4-FFF2-40B4-BE49-F238E27FC236}">
                <a16:creationId xmlns:a16="http://schemas.microsoft.com/office/drawing/2014/main" id="{5CD1BB1C-652B-4ABA-9463-D12CBF3A81AB}"/>
              </a:ext>
            </a:extLst>
          </p:cNvPr>
          <p:cNvSpPr txBox="1"/>
          <p:nvPr/>
        </p:nvSpPr>
        <p:spPr>
          <a:xfrm>
            <a:off x="8610238" y="6581001"/>
            <a:ext cx="2960914" cy="276999"/>
          </a:xfrm>
          <a:prstGeom prst="rect">
            <a:avLst/>
          </a:prstGeom>
          <a:noFill/>
        </p:spPr>
        <p:txBody>
          <a:bodyPr wrap="square" rtlCol="0">
            <a:spAutoFit/>
          </a:bodyPr>
          <a:lstStyle/>
          <a:p>
            <a:r>
              <a:rPr lang="en-US" sz="1200" b="1" dirty="0"/>
              <a:t>CBWM= Chesapeake Bay Watershed Model</a:t>
            </a:r>
          </a:p>
        </p:txBody>
      </p:sp>
      <p:sp>
        <p:nvSpPr>
          <p:cNvPr id="6" name="Slide Number Placeholder 5">
            <a:extLst>
              <a:ext uri="{FF2B5EF4-FFF2-40B4-BE49-F238E27FC236}">
                <a16:creationId xmlns:a16="http://schemas.microsoft.com/office/drawing/2014/main" id="{5B4C4474-D1AA-4A7C-AA4E-9E8080613BD8}"/>
              </a:ext>
            </a:extLst>
          </p:cNvPr>
          <p:cNvSpPr>
            <a:spLocks noGrp="1"/>
          </p:cNvSpPr>
          <p:nvPr>
            <p:ph type="sldNum" sz="quarter" idx="12"/>
          </p:nvPr>
        </p:nvSpPr>
        <p:spPr/>
        <p:txBody>
          <a:bodyPr/>
          <a:lstStyle/>
          <a:p>
            <a:fld id="{8FA99730-4E8E-4C8C-B71B-3C4A4841C985}" type="slidenum">
              <a:rPr lang="en-US" smtClean="0"/>
              <a:t>5</a:t>
            </a:fld>
            <a:endParaRPr lang="en-US"/>
          </a:p>
        </p:txBody>
      </p:sp>
      <p:sp>
        <p:nvSpPr>
          <p:cNvPr id="8" name="TextBox 7">
            <a:extLst>
              <a:ext uri="{FF2B5EF4-FFF2-40B4-BE49-F238E27FC236}">
                <a16:creationId xmlns:a16="http://schemas.microsoft.com/office/drawing/2014/main" id="{6EBD7F5B-33BB-4730-B5E0-3A065852AC9B}"/>
              </a:ext>
            </a:extLst>
          </p:cNvPr>
          <p:cNvSpPr txBox="1"/>
          <p:nvPr/>
        </p:nvSpPr>
        <p:spPr>
          <a:xfrm>
            <a:off x="5638800" y="2899954"/>
            <a:ext cx="914400" cy="914400"/>
          </a:xfrm>
          <a:prstGeom prst="rect">
            <a:avLst/>
          </a:prstGeom>
          <a:noFill/>
        </p:spPr>
        <p:txBody>
          <a:bodyPr wrap="square" rtlCol="0">
            <a:spAutoFit/>
          </a:bodyPr>
          <a:lstStyle/>
          <a:p>
            <a:endParaRPr lang="en-US" dirty="0"/>
          </a:p>
        </p:txBody>
      </p:sp>
      <p:sp>
        <p:nvSpPr>
          <p:cNvPr id="7" name="Content Placeholder 6">
            <a:extLst>
              <a:ext uri="{FF2B5EF4-FFF2-40B4-BE49-F238E27FC236}">
                <a16:creationId xmlns:a16="http://schemas.microsoft.com/office/drawing/2014/main" id="{1A0676E3-3150-4FFA-B851-0B30993B4D2D}"/>
              </a:ext>
            </a:extLst>
          </p:cNvPr>
          <p:cNvSpPr>
            <a:spLocks noGrp="1"/>
          </p:cNvSpPr>
          <p:nvPr>
            <p:ph idx="1"/>
          </p:nvPr>
        </p:nvSpPr>
        <p:spPr>
          <a:xfrm>
            <a:off x="820783" y="745762"/>
            <a:ext cx="7008223" cy="1318169"/>
          </a:xfrm>
          <a:solidFill>
            <a:schemeClr val="accent6">
              <a:lumMod val="40000"/>
              <a:lumOff val="60000"/>
            </a:schemeClr>
          </a:solidFill>
          <a:ln w="28575">
            <a:solidFill>
              <a:schemeClr val="tx1"/>
            </a:solidFill>
          </a:ln>
        </p:spPr>
        <p:txBody>
          <a:bodyPr>
            <a:normAutofit fontScale="25000" lnSpcReduction="20000"/>
          </a:bodyPr>
          <a:lstStyle/>
          <a:p>
            <a:pPr marL="0" indent="0">
              <a:buNone/>
            </a:pPr>
            <a:r>
              <a:rPr lang="en-US" sz="8000" dirty="0"/>
              <a:t>Crop Acreage Data</a:t>
            </a:r>
          </a:p>
          <a:p>
            <a:pPr marL="0" indent="0">
              <a:buNone/>
            </a:pPr>
            <a:r>
              <a:rPr lang="en-US" sz="4800" dirty="0"/>
              <a:t>Alternative methods to account for fitting Ag Census data to CBP needs? </a:t>
            </a:r>
          </a:p>
          <a:p>
            <a:pPr lvl="1"/>
            <a:r>
              <a:rPr lang="en-US" sz="4800" dirty="0"/>
              <a:t>Adjusting methods for estimating crop acres (</a:t>
            </a:r>
            <a:r>
              <a:rPr lang="en-US" sz="4000" dirty="0"/>
              <a:t>e.g. double crops)</a:t>
            </a:r>
          </a:p>
          <a:p>
            <a:pPr marL="0" indent="0">
              <a:buNone/>
            </a:pPr>
            <a:r>
              <a:rPr lang="en-US" sz="4800" dirty="0"/>
              <a:t>Alternative/supplemental data sets</a:t>
            </a:r>
          </a:p>
          <a:p>
            <a:pPr lvl="1"/>
            <a:r>
              <a:rPr lang="en-US" sz="4400" dirty="0"/>
              <a:t>Other data sets at the state or  federal level?</a:t>
            </a:r>
          </a:p>
          <a:p>
            <a:endParaRPr lang="en-US" dirty="0"/>
          </a:p>
        </p:txBody>
      </p:sp>
      <p:sp>
        <p:nvSpPr>
          <p:cNvPr id="9" name="Content Placeholder 6">
            <a:extLst>
              <a:ext uri="{FF2B5EF4-FFF2-40B4-BE49-F238E27FC236}">
                <a16:creationId xmlns:a16="http://schemas.microsoft.com/office/drawing/2014/main" id="{7C3B1862-AD07-4536-BA4D-5446295D49F6}"/>
              </a:ext>
            </a:extLst>
          </p:cNvPr>
          <p:cNvSpPr txBox="1">
            <a:spLocks/>
          </p:cNvSpPr>
          <p:nvPr/>
        </p:nvSpPr>
        <p:spPr>
          <a:xfrm>
            <a:off x="807720" y="2169614"/>
            <a:ext cx="7008223" cy="1566363"/>
          </a:xfrm>
          <a:prstGeom prst="rect">
            <a:avLst/>
          </a:prstGeom>
          <a:solidFill>
            <a:srgbClr val="1E1700"/>
          </a:solidFill>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8000" dirty="0">
                <a:solidFill>
                  <a:schemeClr val="bg1"/>
                </a:solidFill>
              </a:rPr>
              <a:t>Animal Population Data</a:t>
            </a:r>
            <a:endParaRPr lang="en-US" sz="4800" dirty="0">
              <a:solidFill>
                <a:schemeClr val="bg1"/>
              </a:solidFill>
            </a:endParaRPr>
          </a:p>
          <a:p>
            <a:pPr marL="0" indent="0">
              <a:buNone/>
            </a:pPr>
            <a:r>
              <a:rPr lang="en-US" sz="4800" dirty="0">
                <a:solidFill>
                  <a:schemeClr val="bg1"/>
                </a:solidFill>
              </a:rPr>
              <a:t>Additional NASS Annual Survey Data may be available to inform population trends between census years (incorporated every two years)</a:t>
            </a:r>
          </a:p>
          <a:p>
            <a:pPr lvl="1"/>
            <a:r>
              <a:rPr lang="en-US" sz="4000" dirty="0">
                <a:solidFill>
                  <a:schemeClr val="bg1"/>
                </a:solidFill>
              </a:rPr>
              <a:t>Dairy, Beef Cattle, Layers, Swine… </a:t>
            </a:r>
          </a:p>
          <a:p>
            <a:pPr lvl="1"/>
            <a:endParaRPr lang="en-US" sz="4000" dirty="0">
              <a:solidFill>
                <a:schemeClr val="bg1"/>
              </a:solidFill>
            </a:endParaRPr>
          </a:p>
          <a:p>
            <a:pPr marL="0" indent="0">
              <a:buNone/>
            </a:pPr>
            <a:r>
              <a:rPr lang="en-US" sz="4800" dirty="0">
                <a:solidFill>
                  <a:schemeClr val="bg1"/>
                </a:solidFill>
              </a:rPr>
              <a:t>Direct from industry data can inform animal population </a:t>
            </a:r>
            <a:r>
              <a:rPr lang="en-US" sz="4800" b="1" i="1" u="sng" dirty="0">
                <a:solidFill>
                  <a:schemeClr val="bg1"/>
                </a:solidFill>
              </a:rPr>
              <a:t>trends</a:t>
            </a:r>
            <a:r>
              <a:rPr lang="en-US" sz="4800" dirty="0">
                <a:solidFill>
                  <a:schemeClr val="bg1"/>
                </a:solidFill>
              </a:rPr>
              <a:t> between census years.</a:t>
            </a:r>
          </a:p>
          <a:p>
            <a:pPr lvl="1"/>
            <a:r>
              <a:rPr lang="en-US" sz="4000" dirty="0">
                <a:solidFill>
                  <a:schemeClr val="bg1"/>
                </a:solidFill>
              </a:rPr>
              <a:t>Requires careful cooperation </a:t>
            </a:r>
          </a:p>
          <a:p>
            <a:pPr lvl="1"/>
            <a:r>
              <a:rPr lang="en-US" sz="4000" dirty="0">
                <a:solidFill>
                  <a:schemeClr val="bg1"/>
                </a:solidFill>
              </a:rPr>
              <a:t>Legal, privacy assurances</a:t>
            </a:r>
          </a:p>
        </p:txBody>
      </p:sp>
      <p:sp>
        <p:nvSpPr>
          <p:cNvPr id="11" name="Content Placeholder 6">
            <a:extLst>
              <a:ext uri="{FF2B5EF4-FFF2-40B4-BE49-F238E27FC236}">
                <a16:creationId xmlns:a16="http://schemas.microsoft.com/office/drawing/2014/main" id="{76567DA3-DC4D-45CD-B4A6-3C0920FC2150}"/>
              </a:ext>
            </a:extLst>
          </p:cNvPr>
          <p:cNvSpPr txBox="1">
            <a:spLocks/>
          </p:cNvSpPr>
          <p:nvPr/>
        </p:nvSpPr>
        <p:spPr>
          <a:xfrm>
            <a:off x="812075" y="3854722"/>
            <a:ext cx="7008223" cy="2903129"/>
          </a:xfrm>
          <a:prstGeom prst="rect">
            <a:avLst/>
          </a:prstGeom>
          <a:solidFill>
            <a:srgbClr val="FFC000"/>
          </a:solidFill>
          <a:ln w="28575">
            <a:solidFill>
              <a:schemeClr val="tx1"/>
            </a:solidFill>
          </a:ln>
        </p:spPr>
        <p:txBody>
          <a:bodyPr vert="horz" lIns="91440" tIns="45720" rIns="91440" bIns="45720" rtlCol="0">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200" dirty="0"/>
              <a:t>Other Data Issues (new data incorporation every 2 years)</a:t>
            </a:r>
          </a:p>
          <a:p>
            <a:pPr marL="0" indent="0">
              <a:buNone/>
            </a:pPr>
            <a:r>
              <a:rPr lang="en-US" sz="4400" dirty="0"/>
              <a:t>Soil P data</a:t>
            </a:r>
          </a:p>
          <a:p>
            <a:pPr lvl="1"/>
            <a:r>
              <a:rPr lang="en-US" sz="4400" dirty="0"/>
              <a:t>Gary Shenk </a:t>
            </a:r>
            <a:r>
              <a:rPr lang="en-US" sz="4400" dirty="0">
                <a:hlinkClick r:id="rId3"/>
              </a:rPr>
              <a:t>Sept 2018 presentation </a:t>
            </a:r>
            <a:r>
              <a:rPr lang="en-US" sz="4400" dirty="0"/>
              <a:t>to </a:t>
            </a:r>
            <a:r>
              <a:rPr lang="en-US" sz="4400" dirty="0" err="1"/>
              <a:t>AgWG</a:t>
            </a:r>
            <a:r>
              <a:rPr lang="en-US" sz="4400" dirty="0"/>
              <a:t> on data set incorporated into the CBWM</a:t>
            </a:r>
          </a:p>
          <a:p>
            <a:pPr lvl="1"/>
            <a:r>
              <a:rPr lang="en-US" sz="4400" b="1" dirty="0"/>
              <a:t>Additional soil P data is welcome and encouraged (NY &amp; WV have made inquiries)</a:t>
            </a:r>
          </a:p>
          <a:p>
            <a:pPr lvl="2"/>
            <a:r>
              <a:rPr lang="en-US" sz="4000" b="1" dirty="0"/>
              <a:t>Contact Gary Shenk </a:t>
            </a:r>
          </a:p>
          <a:p>
            <a:pPr lvl="1"/>
            <a:endParaRPr lang="en-US" sz="4400" dirty="0"/>
          </a:p>
          <a:p>
            <a:pPr marL="0" indent="0">
              <a:buNone/>
            </a:pPr>
            <a:r>
              <a:rPr lang="en-US" sz="4400" dirty="0"/>
              <a:t>Manure Nutrient Concentration Data</a:t>
            </a:r>
          </a:p>
          <a:p>
            <a:pPr lvl="1"/>
            <a:r>
              <a:rPr lang="en-US" sz="4400" dirty="0"/>
              <a:t>Changes in management may result in changes in nutrient concentrations</a:t>
            </a:r>
          </a:p>
          <a:p>
            <a:pPr lvl="1"/>
            <a:r>
              <a:rPr lang="en-US" sz="4400" b="1" dirty="0"/>
              <a:t>Additional manure concentration data is welcome and encouraged</a:t>
            </a:r>
          </a:p>
          <a:p>
            <a:pPr marL="457200" lvl="1" indent="0">
              <a:buNone/>
            </a:pPr>
            <a:endParaRPr lang="en-US" sz="4400" b="1" dirty="0"/>
          </a:p>
          <a:p>
            <a:pPr marL="0" lvl="1" indent="0">
              <a:buNone/>
            </a:pPr>
            <a:r>
              <a:rPr lang="en-US" sz="4400" dirty="0"/>
              <a:t>Fertilizer Data</a:t>
            </a:r>
          </a:p>
          <a:p>
            <a:pPr marL="687388" lvl="1" indent="-225425"/>
            <a:r>
              <a:rPr lang="en-US" sz="4000" dirty="0"/>
              <a:t>More accurate allocation of fertilizer within the CBW?</a:t>
            </a:r>
          </a:p>
          <a:p>
            <a:pPr marL="1144588" lvl="2" indent="-225425"/>
            <a:r>
              <a:rPr lang="en-US" sz="4400" b="1" dirty="0"/>
              <a:t>Jurisdictions  working with state chemists</a:t>
            </a:r>
          </a:p>
          <a:p>
            <a:pPr marL="1601788" lvl="3" indent="-225425"/>
            <a:r>
              <a:rPr lang="en-US" sz="4200" b="1" dirty="0"/>
              <a:t>Understand/clean up data  sent to AAPFCO</a:t>
            </a:r>
          </a:p>
          <a:p>
            <a:pPr lvl="1"/>
            <a:endParaRPr lang="en-US" sz="4400" b="1" dirty="0"/>
          </a:p>
          <a:p>
            <a:endParaRPr lang="en-US" sz="4800" b="1" dirty="0"/>
          </a:p>
          <a:p>
            <a:endParaRPr lang="en-US" dirty="0"/>
          </a:p>
        </p:txBody>
      </p:sp>
      <p:sp>
        <p:nvSpPr>
          <p:cNvPr id="13" name="TextBox 12">
            <a:extLst>
              <a:ext uri="{FF2B5EF4-FFF2-40B4-BE49-F238E27FC236}">
                <a16:creationId xmlns:a16="http://schemas.microsoft.com/office/drawing/2014/main" id="{608A4A98-4277-4B9D-8B4D-591C68D55AD0}"/>
              </a:ext>
            </a:extLst>
          </p:cNvPr>
          <p:cNvSpPr txBox="1"/>
          <p:nvPr/>
        </p:nvSpPr>
        <p:spPr>
          <a:xfrm>
            <a:off x="6895011" y="764177"/>
            <a:ext cx="909205" cy="553998"/>
          </a:xfrm>
          <a:prstGeom prst="rect">
            <a:avLst/>
          </a:prstGeom>
          <a:solidFill>
            <a:srgbClr val="F79646">
              <a:lumMod val="60000"/>
              <a:lumOff val="40000"/>
            </a:srgbClr>
          </a:solidFill>
          <a:ln w="38100">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black"/>
                </a:solidFill>
                <a:effectLst/>
                <a:uLnTx/>
                <a:uFillTx/>
              </a:rPr>
              <a:t>Crop Application Goal</a:t>
            </a:r>
          </a:p>
        </p:txBody>
      </p:sp>
      <p:sp>
        <p:nvSpPr>
          <p:cNvPr id="14" name="TextBox 13">
            <a:extLst>
              <a:ext uri="{FF2B5EF4-FFF2-40B4-BE49-F238E27FC236}">
                <a16:creationId xmlns:a16="http://schemas.microsoft.com/office/drawing/2014/main" id="{4E2B9661-9458-4609-B772-CA1F33BF02C7}"/>
              </a:ext>
            </a:extLst>
          </p:cNvPr>
          <p:cNvSpPr txBox="1"/>
          <p:nvPr/>
        </p:nvSpPr>
        <p:spPr>
          <a:xfrm>
            <a:off x="6576423" y="3466012"/>
            <a:ext cx="1215390" cy="230832"/>
          </a:xfrm>
          <a:prstGeom prst="rect">
            <a:avLst/>
          </a:prstGeom>
          <a:solidFill>
            <a:schemeClr val="accent5">
              <a:lumMod val="40000"/>
              <a:lumOff val="60000"/>
            </a:schemeClr>
          </a:solidFill>
          <a:ln w="38100">
            <a:solidFill>
              <a:schemeClr val="tx1"/>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Calibri"/>
                <a:ea typeface="+mn-ea"/>
                <a:cs typeface="+mn-cs"/>
              </a:rPr>
              <a:t>Manure Generated</a:t>
            </a:r>
          </a:p>
        </p:txBody>
      </p:sp>
      <p:sp>
        <p:nvSpPr>
          <p:cNvPr id="16" name="TextBox 15">
            <a:extLst>
              <a:ext uri="{FF2B5EF4-FFF2-40B4-BE49-F238E27FC236}">
                <a16:creationId xmlns:a16="http://schemas.microsoft.com/office/drawing/2014/main" id="{86CDC2E2-998B-4A47-A107-088C80740F2A}"/>
              </a:ext>
            </a:extLst>
          </p:cNvPr>
          <p:cNvSpPr txBox="1"/>
          <p:nvPr/>
        </p:nvSpPr>
        <p:spPr>
          <a:xfrm>
            <a:off x="5921829" y="6335484"/>
            <a:ext cx="1907177" cy="415498"/>
          </a:xfrm>
          <a:prstGeom prst="rect">
            <a:avLst/>
          </a:prstGeom>
          <a:solidFill>
            <a:srgbClr val="9BBB59">
              <a:lumMod val="60000"/>
              <a:lumOff val="40000"/>
            </a:srgbClr>
          </a:solidFill>
          <a:ln w="38100">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black"/>
                </a:solidFill>
                <a:effectLst/>
                <a:uLnTx/>
                <a:uFillTx/>
              </a:rPr>
              <a:t>4. Define Inorganic Fertilizer Available to Crops</a:t>
            </a:r>
          </a:p>
        </p:txBody>
      </p:sp>
      <p:sp>
        <p:nvSpPr>
          <p:cNvPr id="18" name="Arrow: Right 17">
            <a:extLst>
              <a:ext uri="{FF2B5EF4-FFF2-40B4-BE49-F238E27FC236}">
                <a16:creationId xmlns:a16="http://schemas.microsoft.com/office/drawing/2014/main" id="{28C83748-43A8-4082-A5E3-FEBD9F71A2D0}"/>
              </a:ext>
            </a:extLst>
          </p:cNvPr>
          <p:cNvSpPr/>
          <p:nvPr/>
        </p:nvSpPr>
        <p:spPr>
          <a:xfrm rot="19678038">
            <a:off x="20701" y="2896037"/>
            <a:ext cx="747881" cy="48330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TODAY</a:t>
            </a:r>
          </a:p>
        </p:txBody>
      </p:sp>
      <p:sp>
        <p:nvSpPr>
          <p:cNvPr id="19" name="Arrow: Right 18">
            <a:extLst>
              <a:ext uri="{FF2B5EF4-FFF2-40B4-BE49-F238E27FC236}">
                <a16:creationId xmlns:a16="http://schemas.microsoft.com/office/drawing/2014/main" id="{73D7A144-6DC0-429B-A98E-2E92C6E5BA85}"/>
              </a:ext>
            </a:extLst>
          </p:cNvPr>
          <p:cNvSpPr/>
          <p:nvPr/>
        </p:nvSpPr>
        <p:spPr>
          <a:xfrm rot="19678038">
            <a:off x="20442" y="6454945"/>
            <a:ext cx="625642" cy="25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BD05247-D0BC-4BA5-9429-ADCE23CDB6DE}"/>
              </a:ext>
            </a:extLst>
          </p:cNvPr>
          <p:cNvSpPr/>
          <p:nvPr/>
        </p:nvSpPr>
        <p:spPr>
          <a:xfrm>
            <a:off x="8459753" y="883297"/>
            <a:ext cx="3138687" cy="923330"/>
          </a:xfrm>
          <a:prstGeom prst="rect">
            <a:avLst/>
          </a:prstGeom>
          <a:solidFill>
            <a:srgbClr val="92D050"/>
          </a:solidFill>
        </p:spPr>
        <p:txBody>
          <a:bodyPr wrap="square">
            <a:spAutoFit/>
          </a:bodyPr>
          <a:lstStyle/>
          <a:p>
            <a:r>
              <a:rPr lang="en-US" sz="5400" dirty="0"/>
              <a:t>UPDATES?</a:t>
            </a:r>
          </a:p>
        </p:txBody>
      </p:sp>
      <p:sp>
        <p:nvSpPr>
          <p:cNvPr id="12" name="Rectangle: Rounded Corners 11">
            <a:extLst>
              <a:ext uri="{FF2B5EF4-FFF2-40B4-BE49-F238E27FC236}">
                <a16:creationId xmlns:a16="http://schemas.microsoft.com/office/drawing/2014/main" id="{DA1B60C6-68DD-499D-A130-0285BDABFA1D}"/>
              </a:ext>
            </a:extLst>
          </p:cNvPr>
          <p:cNvSpPr/>
          <p:nvPr/>
        </p:nvSpPr>
        <p:spPr>
          <a:xfrm>
            <a:off x="785202" y="5773783"/>
            <a:ext cx="4362993" cy="853440"/>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A2815962-1D67-4FC7-A1D4-D60BC09AF601}"/>
              </a:ext>
            </a:extLst>
          </p:cNvPr>
          <p:cNvSpPr/>
          <p:nvPr/>
        </p:nvSpPr>
        <p:spPr>
          <a:xfrm>
            <a:off x="796835" y="2142309"/>
            <a:ext cx="7032171" cy="1602377"/>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999DCC50-CF65-48AA-AB16-E53D74E1BDDC}"/>
              </a:ext>
            </a:extLst>
          </p:cNvPr>
          <p:cNvSpPr/>
          <p:nvPr/>
        </p:nvSpPr>
        <p:spPr>
          <a:xfrm>
            <a:off x="8551818" y="2778033"/>
            <a:ext cx="3039292" cy="3823063"/>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91616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C4495B6-5AB8-43EB-87F0-72FE899F15C7}"/>
              </a:ext>
            </a:extLst>
          </p:cNvPr>
          <p:cNvGrpSpPr/>
          <p:nvPr/>
        </p:nvGrpSpPr>
        <p:grpSpPr>
          <a:xfrm>
            <a:off x="2999875" y="1748589"/>
            <a:ext cx="6443594" cy="2828751"/>
            <a:chOff x="5551840" y="2076413"/>
            <a:chExt cx="4866135" cy="1847502"/>
          </a:xfrm>
        </p:grpSpPr>
        <p:sp>
          <p:nvSpPr>
            <p:cNvPr id="4" name="Rectangle 3">
              <a:extLst>
                <a:ext uri="{FF2B5EF4-FFF2-40B4-BE49-F238E27FC236}">
                  <a16:creationId xmlns:a16="http://schemas.microsoft.com/office/drawing/2014/main" id="{FE3D83BD-5511-4CFB-A114-F5DBFC6376C3}"/>
                </a:ext>
              </a:extLst>
            </p:cNvPr>
            <p:cNvSpPr/>
            <p:nvPr/>
          </p:nvSpPr>
          <p:spPr>
            <a:xfrm>
              <a:off x="5551840" y="2076413"/>
              <a:ext cx="4866135" cy="1847502"/>
            </a:xfrm>
            <a:prstGeom prst="rect">
              <a:avLst/>
            </a:prstGeom>
            <a:solidFill>
              <a:srgbClr val="B4908B"/>
            </a:solidFill>
          </p:spPr>
          <p:style>
            <a:lnRef idx="2">
              <a:schemeClr val="lt1">
                <a:hueOff val="0"/>
                <a:satOff val="0"/>
                <a:lumOff val="0"/>
                <a:alphaOff val="0"/>
              </a:schemeClr>
            </a:lnRef>
            <a:fillRef idx="1">
              <a:scrgbClr r="0" g="0" b="0"/>
            </a:fillRef>
            <a:effectRef idx="0">
              <a:schemeClr val="accent2">
                <a:hueOff val="-1091522"/>
                <a:satOff val="-62946"/>
                <a:lumOff val="6471"/>
                <a:alphaOff val="0"/>
              </a:schemeClr>
            </a:effectRef>
            <a:fontRef idx="minor">
              <a:schemeClr val="lt1"/>
            </a:fontRef>
          </p:style>
        </p:sp>
        <p:sp>
          <p:nvSpPr>
            <p:cNvPr id="5" name="TextBox 4">
              <a:extLst>
                <a:ext uri="{FF2B5EF4-FFF2-40B4-BE49-F238E27FC236}">
                  <a16:creationId xmlns:a16="http://schemas.microsoft.com/office/drawing/2014/main" id="{2FEC6D16-F2C5-4E7D-B4BF-7D4F21394B12}"/>
                </a:ext>
              </a:extLst>
            </p:cNvPr>
            <p:cNvSpPr txBox="1"/>
            <p:nvPr/>
          </p:nvSpPr>
          <p:spPr>
            <a:xfrm>
              <a:off x="5551840" y="2076413"/>
              <a:ext cx="4866135" cy="184750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121920" bIns="121920" numCol="1" spcCol="1270" anchor="ctr" anchorCtr="0">
              <a:noAutofit/>
            </a:bodyPr>
            <a:lstStyle/>
            <a:p>
              <a:pPr marL="0" lvl="0" indent="0" algn="ctr" defTabSz="1422400">
                <a:lnSpc>
                  <a:spcPct val="90000"/>
                </a:lnSpc>
                <a:spcBef>
                  <a:spcPct val="0"/>
                </a:spcBef>
                <a:spcAft>
                  <a:spcPct val="35000"/>
                </a:spcAft>
                <a:buNone/>
              </a:pPr>
              <a:endParaRPr lang="en-US" sz="3200" kern="1200" dirty="0"/>
            </a:p>
            <a:p>
              <a:pPr marL="0" lvl="0" indent="0" algn="ctr" defTabSz="1422400">
                <a:lnSpc>
                  <a:spcPct val="90000"/>
                </a:lnSpc>
                <a:spcBef>
                  <a:spcPct val="0"/>
                </a:spcBef>
                <a:spcAft>
                  <a:spcPct val="35000"/>
                </a:spcAft>
                <a:buNone/>
              </a:pPr>
              <a:r>
                <a:rPr lang="en-US" sz="3200" b="1" kern="1200" dirty="0"/>
                <a:t>BMP Tracking &amp; Reporting</a:t>
              </a:r>
            </a:p>
            <a:p>
              <a:pPr marL="0" lvl="0" indent="0" algn="ctr" defTabSz="1422400">
                <a:lnSpc>
                  <a:spcPct val="90000"/>
                </a:lnSpc>
                <a:spcBef>
                  <a:spcPct val="0"/>
                </a:spcBef>
                <a:spcAft>
                  <a:spcPct val="35000"/>
                </a:spcAft>
                <a:buNone/>
              </a:pPr>
              <a:r>
                <a:rPr lang="en-US" sz="1800" b="0" kern="1200" dirty="0"/>
                <a:t>Dairy Precision Feeding (PA)</a:t>
              </a:r>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a:p>
              <a:pPr marL="0" lvl="0" indent="0" algn="ctr" defTabSz="1422400">
                <a:lnSpc>
                  <a:spcPct val="90000"/>
                </a:lnSpc>
                <a:spcBef>
                  <a:spcPct val="0"/>
                </a:spcBef>
                <a:spcAft>
                  <a:spcPct val="35000"/>
                </a:spcAft>
                <a:buNone/>
              </a:pPr>
              <a:endParaRPr lang="en-US" sz="1000" kern="1200" dirty="0"/>
            </a:p>
          </p:txBody>
        </p:sp>
      </p:grpSp>
    </p:spTree>
    <p:extLst>
      <p:ext uri="{BB962C8B-B14F-4D97-AF65-F5344CB8AC3E}">
        <p14:creationId xmlns:p14="http://schemas.microsoft.com/office/powerpoint/2010/main" val="6005815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2F4E1-E743-459E-BA4B-48057ED4821E}"/>
              </a:ext>
            </a:extLst>
          </p:cNvPr>
          <p:cNvSpPr>
            <a:spLocks noGrp="1"/>
          </p:cNvSpPr>
          <p:nvPr>
            <p:ph type="title"/>
          </p:nvPr>
        </p:nvSpPr>
        <p:spPr/>
        <p:txBody>
          <a:bodyPr/>
          <a:lstStyle/>
          <a:p>
            <a:endParaRPr lang="en-US"/>
          </a:p>
        </p:txBody>
      </p:sp>
      <p:grpSp>
        <p:nvGrpSpPr>
          <p:cNvPr id="3" name="Group 2">
            <a:extLst>
              <a:ext uri="{FF2B5EF4-FFF2-40B4-BE49-F238E27FC236}">
                <a16:creationId xmlns:a16="http://schemas.microsoft.com/office/drawing/2014/main" id="{42CF1E5D-F859-43F6-9DCD-CBAD142E2C44}"/>
              </a:ext>
            </a:extLst>
          </p:cNvPr>
          <p:cNvGrpSpPr/>
          <p:nvPr/>
        </p:nvGrpSpPr>
        <p:grpSpPr>
          <a:xfrm>
            <a:off x="2871537" y="1926489"/>
            <a:ext cx="6462415" cy="3367405"/>
            <a:chOff x="2701190" y="4082535"/>
            <a:chExt cx="5545462" cy="2170833"/>
          </a:xfrm>
        </p:grpSpPr>
        <p:sp>
          <p:nvSpPr>
            <p:cNvPr id="4" name="Rectangle 3">
              <a:extLst>
                <a:ext uri="{FF2B5EF4-FFF2-40B4-BE49-F238E27FC236}">
                  <a16:creationId xmlns:a16="http://schemas.microsoft.com/office/drawing/2014/main" id="{089564AE-FC0F-4A98-9BF6-CE59080F2E45}"/>
                </a:ext>
              </a:extLst>
            </p:cNvPr>
            <p:cNvSpPr/>
            <p:nvPr/>
          </p:nvSpPr>
          <p:spPr>
            <a:xfrm>
              <a:off x="2701190" y="4082535"/>
              <a:ext cx="5545462" cy="2170833"/>
            </a:xfrm>
            <a:prstGeom prst="rect">
              <a:avLst/>
            </a:prstGeom>
          </p:spPr>
          <p:style>
            <a:lnRef idx="2">
              <a:schemeClr val="lt1">
                <a:hueOff val="0"/>
                <a:satOff val="0"/>
                <a:lumOff val="0"/>
                <a:alphaOff val="0"/>
              </a:schemeClr>
            </a:lnRef>
            <a:fillRef idx="1">
              <a:schemeClr val="accent2">
                <a:hueOff val="-1455363"/>
                <a:satOff val="-83928"/>
                <a:lumOff val="8628"/>
                <a:alphaOff val="0"/>
              </a:schemeClr>
            </a:fillRef>
            <a:effectRef idx="0">
              <a:schemeClr val="accent2">
                <a:hueOff val="-1455363"/>
                <a:satOff val="-83928"/>
                <a:lumOff val="8628"/>
                <a:alphaOff val="0"/>
              </a:schemeClr>
            </a:effectRef>
            <a:fontRef idx="minor">
              <a:schemeClr val="lt1"/>
            </a:fontRef>
          </p:style>
        </p:sp>
        <p:sp>
          <p:nvSpPr>
            <p:cNvPr id="5" name="TextBox 4">
              <a:extLst>
                <a:ext uri="{FF2B5EF4-FFF2-40B4-BE49-F238E27FC236}">
                  <a16:creationId xmlns:a16="http://schemas.microsoft.com/office/drawing/2014/main" id="{13352404-D3F4-4757-B30A-850D4AAC9814}"/>
                </a:ext>
              </a:extLst>
            </p:cNvPr>
            <p:cNvSpPr txBox="1"/>
            <p:nvPr/>
          </p:nvSpPr>
          <p:spPr>
            <a:xfrm>
              <a:off x="2701190" y="4082535"/>
              <a:ext cx="5545462" cy="21708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en-US" sz="2800" kern="1200" dirty="0"/>
            </a:p>
            <a:p>
              <a:pPr marL="0" lvl="0" indent="0" algn="ctr" defTabSz="1244600">
                <a:lnSpc>
                  <a:spcPct val="90000"/>
                </a:lnSpc>
                <a:spcBef>
                  <a:spcPct val="0"/>
                </a:spcBef>
                <a:spcAft>
                  <a:spcPct val="35000"/>
                </a:spcAft>
                <a:buNone/>
              </a:pPr>
              <a:r>
                <a:rPr lang="en-US" sz="2800" b="1" kern="1200" dirty="0"/>
                <a:t>BMP Effectiveness/Modeling</a:t>
              </a:r>
            </a:p>
            <a:p>
              <a:pPr marL="0" lvl="0" indent="0" algn="ctr" defTabSz="1244600">
                <a:lnSpc>
                  <a:spcPct val="90000"/>
                </a:lnSpc>
                <a:spcBef>
                  <a:spcPct val="0"/>
                </a:spcBef>
                <a:spcAft>
                  <a:spcPct val="35000"/>
                </a:spcAft>
                <a:buNone/>
              </a:pPr>
              <a:r>
                <a:rPr lang="en-US" sz="1800" kern="1200" dirty="0">
                  <a:solidFill>
                    <a:schemeClr val="bg1"/>
                  </a:solidFill>
                </a:rPr>
                <a:t>Winter Crop (NY/PA/MD)</a:t>
              </a:r>
            </a:p>
            <a:p>
              <a:pPr marL="0" lvl="0" indent="0" algn="ctr" defTabSz="1244600">
                <a:lnSpc>
                  <a:spcPct val="90000"/>
                </a:lnSpc>
                <a:spcBef>
                  <a:spcPct val="0"/>
                </a:spcBef>
                <a:spcAft>
                  <a:spcPct val="35000"/>
                </a:spcAft>
                <a:buNone/>
              </a:pPr>
              <a:r>
                <a:rPr lang="en-US" sz="1800" b="0" kern="1200" dirty="0"/>
                <a:t>Manure Transport / Manure Treatment Technologies (PA/MD)</a:t>
              </a:r>
            </a:p>
            <a:p>
              <a:pPr marL="0" lvl="0" indent="0" algn="ctr" defTabSz="1244600">
                <a:lnSpc>
                  <a:spcPct val="90000"/>
                </a:lnSpc>
                <a:spcBef>
                  <a:spcPct val="0"/>
                </a:spcBef>
                <a:spcAft>
                  <a:spcPct val="35000"/>
                </a:spcAft>
                <a:buNone/>
              </a:pPr>
              <a:endParaRPr lang="en-US" sz="1800" b="0" kern="1200" dirty="0"/>
            </a:p>
          </p:txBody>
        </p:sp>
      </p:grpSp>
    </p:spTree>
    <p:extLst>
      <p:ext uri="{BB962C8B-B14F-4D97-AF65-F5344CB8AC3E}">
        <p14:creationId xmlns:p14="http://schemas.microsoft.com/office/powerpoint/2010/main" val="15695670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4" name="Picture 3">
            <a:extLst>
              <a:ext uri="{FF2B5EF4-FFF2-40B4-BE49-F238E27FC236}">
                <a16:creationId xmlns:a16="http://schemas.microsoft.com/office/drawing/2014/main" id="{BAB7C39D-A325-4E32-B5B9-EA67333DDCDB}"/>
              </a:ext>
            </a:extLst>
          </p:cNvPr>
          <p:cNvPicPr>
            <a:picLocks noChangeAspect="1"/>
          </p:cNvPicPr>
          <p:nvPr/>
        </p:nvPicPr>
        <p:blipFill rotWithShape="1">
          <a:blip r:embed="rId4">
            <a:alphaModFix/>
          </a:blip>
          <a:srcRect l="17131" r="22439" b="1"/>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Content Placeholder 2">
            <a:extLst>
              <a:ext uri="{FF2B5EF4-FFF2-40B4-BE49-F238E27FC236}">
                <a16:creationId xmlns:a16="http://schemas.microsoft.com/office/drawing/2014/main" id="{2D2A89C1-8EBE-4728-991A-D2845B850799}"/>
              </a:ext>
            </a:extLst>
          </p:cNvPr>
          <p:cNvSpPr>
            <a:spLocks noGrp="1"/>
          </p:cNvSpPr>
          <p:nvPr>
            <p:ph idx="1"/>
          </p:nvPr>
        </p:nvSpPr>
        <p:spPr>
          <a:xfrm>
            <a:off x="5599612" y="401054"/>
            <a:ext cx="6399884" cy="6096000"/>
          </a:xfrm>
        </p:spPr>
        <p:txBody>
          <a:bodyPr anchor="ctr">
            <a:normAutofit/>
          </a:bodyPr>
          <a:lstStyle/>
          <a:p>
            <a:pPr marL="0" indent="0">
              <a:buNone/>
            </a:pPr>
            <a:endParaRPr lang="en-US" sz="3200" dirty="0">
              <a:solidFill>
                <a:srgbClr val="000000"/>
              </a:solidFill>
            </a:endParaRPr>
          </a:p>
          <a:p>
            <a:r>
              <a:rPr lang="en-US" sz="3200" dirty="0">
                <a:solidFill>
                  <a:srgbClr val="000000"/>
                </a:solidFill>
              </a:rPr>
              <a:t>Feb 18 </a:t>
            </a:r>
            <a:r>
              <a:rPr lang="en-US" sz="3200" dirty="0" err="1">
                <a:solidFill>
                  <a:srgbClr val="000000"/>
                </a:solidFill>
              </a:rPr>
              <a:t>AgWG</a:t>
            </a:r>
            <a:endParaRPr lang="en-US" sz="3200" dirty="0">
              <a:solidFill>
                <a:srgbClr val="000000"/>
              </a:solidFill>
            </a:endParaRPr>
          </a:p>
          <a:p>
            <a:pPr lvl="1"/>
            <a:r>
              <a:rPr lang="en-US" sz="2200" dirty="0">
                <a:solidFill>
                  <a:srgbClr val="000000"/>
                </a:solidFill>
              </a:rPr>
              <a:t>Discussion Landcover/ LiDAR Data (Task 4)</a:t>
            </a:r>
          </a:p>
          <a:p>
            <a:pPr lvl="1"/>
            <a:r>
              <a:rPr lang="en-US" sz="2200" dirty="0">
                <a:solidFill>
                  <a:srgbClr val="000000"/>
                </a:solidFill>
              </a:rPr>
              <a:t>Discussion Forecasting Ag Trends (Task 2)</a:t>
            </a:r>
          </a:p>
          <a:p>
            <a:pPr lvl="1"/>
            <a:endParaRPr lang="en-US" sz="2200" dirty="0">
              <a:solidFill>
                <a:srgbClr val="000000"/>
              </a:solidFill>
            </a:endParaRPr>
          </a:p>
          <a:p>
            <a:r>
              <a:rPr lang="en-US" sz="3200" dirty="0">
                <a:solidFill>
                  <a:srgbClr val="000000"/>
                </a:solidFill>
              </a:rPr>
              <a:t>March Ad Hoc:</a:t>
            </a:r>
          </a:p>
          <a:p>
            <a:pPr lvl="1"/>
            <a:r>
              <a:rPr lang="en-US" sz="2200" dirty="0">
                <a:solidFill>
                  <a:srgbClr val="000000"/>
                </a:solidFill>
              </a:rPr>
              <a:t>Updates on NM soybean issue (Task 6) </a:t>
            </a:r>
          </a:p>
          <a:p>
            <a:pPr lvl="1"/>
            <a:r>
              <a:rPr lang="en-US" sz="2200" dirty="0">
                <a:solidFill>
                  <a:srgbClr val="000000"/>
                </a:solidFill>
              </a:rPr>
              <a:t>Clarify Winter Crop Proposal?</a:t>
            </a:r>
          </a:p>
          <a:p>
            <a:pPr lvl="1"/>
            <a:endParaRPr lang="en-US" sz="2200" dirty="0">
              <a:solidFill>
                <a:srgbClr val="000000"/>
              </a:solidFill>
            </a:endParaRPr>
          </a:p>
          <a:p>
            <a:r>
              <a:rPr lang="en-US" sz="3200" dirty="0">
                <a:solidFill>
                  <a:srgbClr val="000000"/>
                </a:solidFill>
              </a:rPr>
              <a:t>March 18 </a:t>
            </a:r>
            <a:r>
              <a:rPr lang="en-US" sz="3200" dirty="0" err="1">
                <a:solidFill>
                  <a:srgbClr val="000000"/>
                </a:solidFill>
              </a:rPr>
              <a:t>AgWG</a:t>
            </a:r>
            <a:endParaRPr lang="en-US" sz="3200" dirty="0">
              <a:solidFill>
                <a:srgbClr val="000000"/>
              </a:solidFill>
            </a:endParaRPr>
          </a:p>
          <a:p>
            <a:pPr lvl="1"/>
            <a:r>
              <a:rPr lang="en-US" sz="2200" dirty="0">
                <a:solidFill>
                  <a:srgbClr val="000000"/>
                </a:solidFill>
              </a:rPr>
              <a:t>Decision Forecasting Ag Trends (Task 2)</a:t>
            </a:r>
          </a:p>
          <a:p>
            <a:pPr lvl="1"/>
            <a:r>
              <a:rPr lang="en-US" sz="2200" dirty="0">
                <a:solidFill>
                  <a:srgbClr val="000000"/>
                </a:solidFill>
              </a:rPr>
              <a:t>Decision Landcover/ LiDAR Data (Task 4)</a:t>
            </a:r>
          </a:p>
          <a:p>
            <a:pPr lvl="1"/>
            <a:r>
              <a:rPr lang="en-US" sz="2200" dirty="0">
                <a:solidFill>
                  <a:srgbClr val="000000"/>
                </a:solidFill>
              </a:rPr>
              <a:t>Decision Double Crop methods (Task 5)</a:t>
            </a:r>
          </a:p>
          <a:p>
            <a:pPr marL="457200" lvl="1" indent="0">
              <a:buNone/>
            </a:pPr>
            <a:endParaRPr lang="en-US" sz="2800" dirty="0">
              <a:solidFill>
                <a:srgbClr val="000000"/>
              </a:solidFill>
            </a:endParaRPr>
          </a:p>
          <a:p>
            <a:endParaRPr lang="en-US" sz="3200" dirty="0">
              <a:solidFill>
                <a:srgbClr val="000000"/>
              </a:solidFill>
            </a:endParaRPr>
          </a:p>
          <a:p>
            <a:endParaRPr lang="en-US" sz="3200" dirty="0">
              <a:solidFill>
                <a:srgbClr val="000000"/>
              </a:solidFill>
            </a:endParaRPr>
          </a:p>
        </p:txBody>
      </p:sp>
    </p:spTree>
    <p:extLst>
      <p:ext uri="{BB962C8B-B14F-4D97-AF65-F5344CB8AC3E}">
        <p14:creationId xmlns:p14="http://schemas.microsoft.com/office/powerpoint/2010/main" val="200493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A09B4-F984-44B6-8464-F6E7AC643E0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0195F2FC-1472-48B8-BE17-AEAB7A79B0D4}"/>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0841746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5393</TotalTime>
  <Words>1625</Words>
  <Application>Microsoft Office PowerPoint</Application>
  <PresentationFormat>Widescreen</PresentationFormat>
  <Paragraphs>236</Paragraphs>
  <Slides>16</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Wingdings</vt:lpstr>
      <vt:lpstr>Office Theme</vt:lpstr>
      <vt:lpstr>AgWG Ad Hoc CAST Issues</vt:lpstr>
      <vt:lpstr> CAST-21 Workplan (Working Draft) *Approved data and method changes need to be finalized through the WQGIT by Sept. 1, 2021*     </vt:lpstr>
      <vt:lpstr>PowerPoint Presentation</vt:lpstr>
      <vt:lpstr>PowerPoint Presentation</vt:lpstr>
      <vt:lpstr>Improving Ag Data? (TASK 1)</vt:lpstr>
      <vt:lpstr>PowerPoint Presentation</vt:lpstr>
      <vt:lpstr>PowerPoint Presentation</vt:lpstr>
      <vt:lpstr>PowerPoint Presentation</vt:lpstr>
      <vt:lpstr>PowerPoint Presentation</vt:lpstr>
      <vt:lpstr>PowerPoint Presentation</vt:lpstr>
      <vt:lpstr>What is driving these N load concerns?</vt:lpstr>
      <vt:lpstr>Agricultural Loading Rates</vt:lpstr>
      <vt:lpstr>Census of Agriculture</vt:lpstr>
      <vt:lpstr>NM Expert Panel Recommendations</vt:lpstr>
      <vt:lpstr>PowerPoint Presentation</vt:lpstr>
      <vt:lpstr>Source for distribution of statewide populations can change.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AgWG Ad Hoc CAST Issues</dc:title>
  <dc:creator>Loretta Collins</dc:creator>
  <cp:lastModifiedBy>Loretta Collins</cp:lastModifiedBy>
  <cp:revision>74</cp:revision>
  <dcterms:created xsi:type="dcterms:W3CDTF">2020-10-06T00:01:49Z</dcterms:created>
  <dcterms:modified xsi:type="dcterms:W3CDTF">2021-02-10T22:52:20Z</dcterms:modified>
</cp:coreProperties>
</file>