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701" r:id="rId1"/>
  </p:sldMasterIdLst>
  <p:notesMasterIdLst>
    <p:notesMasterId r:id="rId31"/>
  </p:notesMasterIdLst>
  <p:sldIdLst>
    <p:sldId id="256" r:id="rId2"/>
    <p:sldId id="411" r:id="rId3"/>
    <p:sldId id="399" r:id="rId4"/>
    <p:sldId id="431" r:id="rId5"/>
    <p:sldId id="437" r:id="rId6"/>
    <p:sldId id="438" r:id="rId7"/>
    <p:sldId id="439" r:id="rId8"/>
    <p:sldId id="392" r:id="rId9"/>
    <p:sldId id="391" r:id="rId10"/>
    <p:sldId id="389" r:id="rId11"/>
    <p:sldId id="398" r:id="rId12"/>
    <p:sldId id="267" r:id="rId13"/>
    <p:sldId id="435" r:id="rId14"/>
    <p:sldId id="397" r:id="rId15"/>
    <p:sldId id="427" r:id="rId16"/>
    <p:sldId id="430" r:id="rId17"/>
    <p:sldId id="263" r:id="rId18"/>
    <p:sldId id="418" r:id="rId19"/>
    <p:sldId id="436" r:id="rId20"/>
    <p:sldId id="432" r:id="rId21"/>
    <p:sldId id="433" r:id="rId22"/>
    <p:sldId id="434" r:id="rId23"/>
    <p:sldId id="271" r:id="rId24"/>
    <p:sldId id="400" r:id="rId25"/>
    <p:sldId id="259" r:id="rId26"/>
    <p:sldId id="260" r:id="rId27"/>
    <p:sldId id="261" r:id="rId28"/>
    <p:sldId id="262" r:id="rId29"/>
    <p:sldId id="278" r:id="rId30"/>
  </p:sldIdLst>
  <p:sldSz cx="12192000" cy="6858000"/>
  <p:notesSz cx="9236075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etta Collins" initials="LC" lastIdx="1" clrIdx="0">
    <p:extLst>
      <p:ext uri="{19B8F6BF-5375-455C-9EA6-DF929625EA0E}">
        <p15:presenceInfo xmlns:p15="http://schemas.microsoft.com/office/powerpoint/2012/main" userId="S::lcollins@chesapeakebay.net::f0f678a4-26be-4851-b932-a5845cc4b1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7A51"/>
    <a:srgbClr val="C48170"/>
    <a:srgbClr val="B49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88126" autoAdjust="0"/>
  </p:normalViewPr>
  <p:slideViewPr>
    <p:cSldViewPr snapToGrid="0">
      <p:cViewPr varScale="1">
        <p:scale>
          <a:sx n="110" d="100"/>
          <a:sy n="110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5607D6-E6D2-4821-A234-D70861E04993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696A000-74EB-462E-8FB9-2EF21E91C5CE}">
      <dgm:prSet phldrT="[Text]" custT="1"/>
      <dgm:spPr/>
      <dgm:t>
        <a:bodyPr/>
        <a:lstStyle/>
        <a:p>
          <a:pPr algn="ctr"/>
          <a:r>
            <a:rPr lang="en-US" sz="3200" b="1" dirty="0"/>
            <a:t>Animal Data</a:t>
          </a:r>
        </a:p>
        <a:p>
          <a:pPr algn="ctr"/>
          <a:r>
            <a:rPr lang="en-US" sz="1800" b="0" dirty="0"/>
            <a:t>Animal Populations: explore other estimating options (MD/NY; Task 1)</a:t>
          </a:r>
        </a:p>
      </dgm:t>
    </dgm:pt>
    <dgm:pt modelId="{B8C79300-1307-4D21-B10D-D126F9C57649}" type="parTrans" cxnId="{B0E82743-90A1-4029-AF51-3477F426FAD3}">
      <dgm:prSet/>
      <dgm:spPr/>
      <dgm:t>
        <a:bodyPr/>
        <a:lstStyle/>
        <a:p>
          <a:endParaRPr lang="en-US"/>
        </a:p>
      </dgm:t>
    </dgm:pt>
    <dgm:pt modelId="{44D94D92-E692-433C-A8D3-1DD70398C39D}" type="sibTrans" cxnId="{B0E82743-90A1-4029-AF51-3477F426FAD3}">
      <dgm:prSet/>
      <dgm:spPr/>
      <dgm:t>
        <a:bodyPr/>
        <a:lstStyle/>
        <a:p>
          <a:endParaRPr lang="en-US"/>
        </a:p>
      </dgm:t>
    </dgm:pt>
    <dgm:pt modelId="{BE070430-D601-4B70-AC8E-1F099127E873}">
      <dgm:prSet phldrT="[Text]" custT="1"/>
      <dgm:spPr>
        <a:solidFill>
          <a:srgbClr val="D87A51"/>
        </a:solidFill>
      </dgm:spPr>
      <dgm:t>
        <a:bodyPr/>
        <a:lstStyle/>
        <a:p>
          <a:pPr algn="ctr"/>
          <a:r>
            <a:rPr lang="en-US" sz="3200" b="1" dirty="0"/>
            <a:t>Crop Production/Acres</a:t>
          </a:r>
        </a:p>
        <a:p>
          <a:pPr algn="ctr"/>
          <a:r>
            <a:rPr lang="en-US" sz="1800" b="0" dirty="0"/>
            <a:t>Crop Production Acres: improve annual estimates (MD; Task 1)</a:t>
          </a:r>
        </a:p>
      </dgm:t>
    </dgm:pt>
    <dgm:pt modelId="{606B5A87-8AC6-4EEF-890D-171DDFB4C672}" type="parTrans" cxnId="{0FE3857A-D014-44CE-81E8-CC04DEB72850}">
      <dgm:prSet/>
      <dgm:spPr/>
      <dgm:t>
        <a:bodyPr/>
        <a:lstStyle/>
        <a:p>
          <a:endParaRPr lang="en-US"/>
        </a:p>
      </dgm:t>
    </dgm:pt>
    <dgm:pt modelId="{5F2689E9-3ABA-470C-BB44-958EE12E21B7}" type="sibTrans" cxnId="{0FE3857A-D014-44CE-81E8-CC04DEB72850}">
      <dgm:prSet/>
      <dgm:spPr/>
      <dgm:t>
        <a:bodyPr/>
        <a:lstStyle/>
        <a:p>
          <a:endParaRPr lang="en-US"/>
        </a:p>
      </dgm:t>
    </dgm:pt>
    <dgm:pt modelId="{08F114EB-3547-42B5-BB3D-3A055414388E}">
      <dgm:prSet phldrT="[Text]" custT="1"/>
      <dgm:spPr>
        <a:solidFill>
          <a:srgbClr val="C48170"/>
        </a:solidFill>
      </dgm:spPr>
      <dgm:t>
        <a:bodyPr/>
        <a:lstStyle/>
        <a:p>
          <a:r>
            <a:rPr lang="en-US" sz="3200" b="1" dirty="0"/>
            <a:t>Nutrient Applications/Assumptions</a:t>
          </a:r>
        </a:p>
        <a:p>
          <a:r>
            <a:rPr lang="en-US" sz="1800" b="0" dirty="0"/>
            <a:t>Fertilizer Sales and Use Data (MD; Task 1)</a:t>
          </a:r>
        </a:p>
      </dgm:t>
    </dgm:pt>
    <dgm:pt modelId="{F419082C-A51A-44E1-89A5-9DC38B61FF01}" type="parTrans" cxnId="{7E2C0017-9A1A-430A-AFA4-DBE2F7004E07}">
      <dgm:prSet/>
      <dgm:spPr/>
      <dgm:t>
        <a:bodyPr/>
        <a:lstStyle/>
        <a:p>
          <a:endParaRPr lang="en-US"/>
        </a:p>
      </dgm:t>
    </dgm:pt>
    <dgm:pt modelId="{B83F75C7-48E0-4256-A8EE-63255E148760}" type="sibTrans" cxnId="{7E2C0017-9A1A-430A-AFA4-DBE2F7004E07}">
      <dgm:prSet/>
      <dgm:spPr/>
      <dgm:t>
        <a:bodyPr/>
        <a:lstStyle/>
        <a:p>
          <a:endParaRPr lang="en-US"/>
        </a:p>
      </dgm:t>
    </dgm:pt>
    <dgm:pt modelId="{D1D58846-F045-4905-8F7D-3F8FEB83441B}">
      <dgm:prSet phldrT="[Text]" custT="1"/>
      <dgm:spPr>
        <a:solidFill>
          <a:srgbClr val="B4908B"/>
        </a:solidFill>
      </dgm:spPr>
      <dgm:t>
        <a:bodyPr/>
        <a:lstStyle/>
        <a:p>
          <a:endParaRPr lang="en-US" sz="3200" dirty="0"/>
        </a:p>
        <a:p>
          <a:r>
            <a:rPr lang="en-US" sz="3200" b="1" dirty="0"/>
            <a:t>BMP Tracking &amp; Reporting</a:t>
          </a:r>
        </a:p>
        <a:p>
          <a:r>
            <a:rPr lang="en-US" sz="1800" b="0" dirty="0"/>
            <a:t>Dairy Precision Feeding (PA)</a:t>
          </a:r>
        </a:p>
        <a:p>
          <a:r>
            <a:rPr lang="en-US" sz="1800" b="0" dirty="0"/>
            <a:t>Heavy Use Area Protection- NRCS 561 (NY?)</a:t>
          </a:r>
        </a:p>
        <a:p>
          <a:endParaRPr lang="en-US" sz="1000" dirty="0"/>
        </a:p>
        <a:p>
          <a:endParaRPr lang="en-US" sz="1000" dirty="0"/>
        </a:p>
        <a:p>
          <a:endParaRPr lang="en-US" sz="1000" dirty="0"/>
        </a:p>
      </dgm:t>
    </dgm:pt>
    <dgm:pt modelId="{17A2F525-06AA-40DC-A360-5F4ED03BEC31}" type="parTrans" cxnId="{9D17DFFC-EA4D-4C7C-8F41-956A8E6F223C}">
      <dgm:prSet/>
      <dgm:spPr/>
      <dgm:t>
        <a:bodyPr/>
        <a:lstStyle/>
        <a:p>
          <a:endParaRPr lang="en-US"/>
        </a:p>
      </dgm:t>
    </dgm:pt>
    <dgm:pt modelId="{91508A7C-15A7-4539-9244-198D78742646}" type="sibTrans" cxnId="{9D17DFFC-EA4D-4C7C-8F41-956A8E6F223C}">
      <dgm:prSet/>
      <dgm:spPr/>
      <dgm:t>
        <a:bodyPr/>
        <a:lstStyle/>
        <a:p>
          <a:endParaRPr lang="en-US"/>
        </a:p>
      </dgm:t>
    </dgm:pt>
    <dgm:pt modelId="{87D8714D-10D4-4623-A58D-73C4A3668F01}">
      <dgm:prSet phldrT="[Text]" custT="1"/>
      <dgm:spPr/>
      <dgm:t>
        <a:bodyPr/>
        <a:lstStyle/>
        <a:p>
          <a:endParaRPr lang="en-US" sz="2800" dirty="0"/>
        </a:p>
        <a:p>
          <a:r>
            <a:rPr lang="en-US" sz="2800" b="1" dirty="0"/>
            <a:t>BMP Effectiveness/Modeling</a:t>
          </a:r>
        </a:p>
        <a:p>
          <a:r>
            <a:rPr lang="en-US" sz="1800" b="0" dirty="0">
              <a:solidFill>
                <a:schemeClr val="bg1"/>
              </a:solidFill>
            </a:rPr>
            <a:t>Winter Crop (NY/PA)</a:t>
          </a:r>
        </a:p>
        <a:p>
          <a:r>
            <a:rPr lang="en-US" sz="1800" b="0" dirty="0"/>
            <a:t>Manure Transport / Manure Treatment Technologies (PA)</a:t>
          </a:r>
        </a:p>
        <a:p>
          <a:endParaRPr lang="en-US" sz="1800" b="0" dirty="0"/>
        </a:p>
      </dgm:t>
    </dgm:pt>
    <dgm:pt modelId="{DEB35196-F388-4614-B8AA-88E53409D48F}" type="parTrans" cxnId="{8A341404-FCBF-460C-A86D-01EDFDBBEEBE}">
      <dgm:prSet/>
      <dgm:spPr/>
      <dgm:t>
        <a:bodyPr/>
        <a:lstStyle/>
        <a:p>
          <a:endParaRPr lang="en-US"/>
        </a:p>
      </dgm:t>
    </dgm:pt>
    <dgm:pt modelId="{A07EABB2-BD3B-4230-A92A-5BE6F8381D63}" type="sibTrans" cxnId="{8A341404-FCBF-460C-A86D-01EDFDBBEEBE}">
      <dgm:prSet/>
      <dgm:spPr/>
      <dgm:t>
        <a:bodyPr/>
        <a:lstStyle/>
        <a:p>
          <a:endParaRPr lang="en-US"/>
        </a:p>
      </dgm:t>
    </dgm:pt>
    <dgm:pt modelId="{A71941E4-47A2-4C15-BEEA-6090E1E9B890}" type="pres">
      <dgm:prSet presAssocID="{475607D6-E6D2-4821-A234-D70861E04993}" presName="diagram" presStyleCnt="0">
        <dgm:presLayoutVars>
          <dgm:dir/>
          <dgm:resizeHandles val="exact"/>
        </dgm:presLayoutVars>
      </dgm:prSet>
      <dgm:spPr/>
    </dgm:pt>
    <dgm:pt modelId="{449C1D0F-6FA4-4CFF-8DE6-C781D4E3B36E}" type="pres">
      <dgm:prSet presAssocID="{8696A000-74EB-462E-8FB9-2EF21E91C5CE}" presName="node" presStyleLbl="node1" presStyleIdx="0" presStyleCnt="5" custScaleX="154373">
        <dgm:presLayoutVars>
          <dgm:bulletEnabled val="1"/>
        </dgm:presLayoutVars>
      </dgm:prSet>
      <dgm:spPr/>
    </dgm:pt>
    <dgm:pt modelId="{297C77A1-87D2-4E83-B089-ED8669B11533}" type="pres">
      <dgm:prSet presAssocID="{44D94D92-E692-433C-A8D3-1DD70398C39D}" presName="sibTrans" presStyleCnt="0"/>
      <dgm:spPr/>
    </dgm:pt>
    <dgm:pt modelId="{B05D3399-31D0-4BA3-9CF4-0B09C558A81C}" type="pres">
      <dgm:prSet presAssocID="{BE070430-D601-4B70-AC8E-1F099127E873}" presName="node" presStyleLbl="node1" presStyleIdx="1" presStyleCnt="5" custScaleX="158013">
        <dgm:presLayoutVars>
          <dgm:bulletEnabled val="1"/>
        </dgm:presLayoutVars>
      </dgm:prSet>
      <dgm:spPr/>
    </dgm:pt>
    <dgm:pt modelId="{6BE1D932-28C8-4B4F-A99D-D6FA10D5C2CC}" type="pres">
      <dgm:prSet presAssocID="{5F2689E9-3ABA-470C-BB44-958EE12E21B7}" presName="sibTrans" presStyleCnt="0"/>
      <dgm:spPr/>
    </dgm:pt>
    <dgm:pt modelId="{13EB3EC3-5A6C-489B-A7C7-FC3E2C443600}" type="pres">
      <dgm:prSet presAssocID="{08F114EB-3547-42B5-BB3D-3A055414388E}" presName="node" presStyleLbl="node1" presStyleIdx="2" presStyleCnt="5" custScaleX="154315" custLinFactNeighborX="205" custLinFactNeighborY="-4372">
        <dgm:presLayoutVars>
          <dgm:bulletEnabled val="1"/>
        </dgm:presLayoutVars>
      </dgm:prSet>
      <dgm:spPr/>
    </dgm:pt>
    <dgm:pt modelId="{E2AFBB07-CC3D-40ED-90F3-242AA95537BB}" type="pres">
      <dgm:prSet presAssocID="{B83F75C7-48E0-4256-A8EE-63255E148760}" presName="sibTrans" presStyleCnt="0"/>
      <dgm:spPr/>
    </dgm:pt>
    <dgm:pt modelId="{F5E6FF02-7026-4738-BCAE-17DCC4EDB861}" type="pres">
      <dgm:prSet presAssocID="{D1D58846-F045-4905-8F7D-3F8FEB83441B}" presName="node" presStyleLbl="node1" presStyleIdx="3" presStyleCnt="5" custScaleX="158034" custLinFactNeighborX="0" custLinFactNeighborY="-4372">
        <dgm:presLayoutVars>
          <dgm:bulletEnabled val="1"/>
        </dgm:presLayoutVars>
      </dgm:prSet>
      <dgm:spPr/>
    </dgm:pt>
    <dgm:pt modelId="{E58A8F5E-AC99-4B7E-841C-6CE611C39C8F}" type="pres">
      <dgm:prSet presAssocID="{91508A7C-15A7-4539-9244-198D78742646}" presName="sibTrans" presStyleCnt="0"/>
      <dgm:spPr/>
    </dgm:pt>
    <dgm:pt modelId="{61565061-360F-445D-832A-72FD2C0E2A2D}" type="pres">
      <dgm:prSet presAssocID="{87D8714D-10D4-4623-A58D-73C4A3668F01}" presName="node" presStyleLbl="node1" presStyleIdx="4" presStyleCnt="5" custScaleX="180096" custScaleY="117501" custLinFactNeighborX="610" custLinFactNeighborY="-12453">
        <dgm:presLayoutVars>
          <dgm:bulletEnabled val="1"/>
        </dgm:presLayoutVars>
      </dgm:prSet>
      <dgm:spPr/>
    </dgm:pt>
  </dgm:ptLst>
  <dgm:cxnLst>
    <dgm:cxn modelId="{8A341404-FCBF-460C-A86D-01EDFDBBEEBE}" srcId="{475607D6-E6D2-4821-A234-D70861E04993}" destId="{87D8714D-10D4-4623-A58D-73C4A3668F01}" srcOrd="4" destOrd="0" parTransId="{DEB35196-F388-4614-B8AA-88E53409D48F}" sibTransId="{A07EABB2-BD3B-4230-A92A-5BE6F8381D63}"/>
    <dgm:cxn modelId="{7E2C0017-9A1A-430A-AFA4-DBE2F7004E07}" srcId="{475607D6-E6D2-4821-A234-D70861E04993}" destId="{08F114EB-3547-42B5-BB3D-3A055414388E}" srcOrd="2" destOrd="0" parTransId="{F419082C-A51A-44E1-89A5-9DC38B61FF01}" sibTransId="{B83F75C7-48E0-4256-A8EE-63255E148760}"/>
    <dgm:cxn modelId="{B0E82743-90A1-4029-AF51-3477F426FAD3}" srcId="{475607D6-E6D2-4821-A234-D70861E04993}" destId="{8696A000-74EB-462E-8FB9-2EF21E91C5CE}" srcOrd="0" destOrd="0" parTransId="{B8C79300-1307-4D21-B10D-D126F9C57649}" sibTransId="{44D94D92-E692-433C-A8D3-1DD70398C39D}"/>
    <dgm:cxn modelId="{0FE3857A-D014-44CE-81E8-CC04DEB72850}" srcId="{475607D6-E6D2-4821-A234-D70861E04993}" destId="{BE070430-D601-4B70-AC8E-1F099127E873}" srcOrd="1" destOrd="0" parTransId="{606B5A87-8AC6-4EEF-890D-171DDFB4C672}" sibTransId="{5F2689E9-3ABA-470C-BB44-958EE12E21B7}"/>
    <dgm:cxn modelId="{EFE85A7B-B21E-447A-85E3-34127A5BFE97}" type="presOf" srcId="{475607D6-E6D2-4821-A234-D70861E04993}" destId="{A71941E4-47A2-4C15-BEEA-6090E1E9B890}" srcOrd="0" destOrd="0" presId="urn:microsoft.com/office/officeart/2005/8/layout/default"/>
    <dgm:cxn modelId="{514B5C81-544E-45EB-83F5-A014EB7AE749}" type="presOf" srcId="{BE070430-D601-4B70-AC8E-1F099127E873}" destId="{B05D3399-31D0-4BA3-9CF4-0B09C558A81C}" srcOrd="0" destOrd="0" presId="urn:microsoft.com/office/officeart/2005/8/layout/default"/>
    <dgm:cxn modelId="{CB7CBA81-2FA3-4557-8CB5-26EA343B9823}" type="presOf" srcId="{D1D58846-F045-4905-8F7D-3F8FEB83441B}" destId="{F5E6FF02-7026-4738-BCAE-17DCC4EDB861}" srcOrd="0" destOrd="0" presId="urn:microsoft.com/office/officeart/2005/8/layout/default"/>
    <dgm:cxn modelId="{6A85FF95-E6C8-4652-A14B-C36609271A6A}" type="presOf" srcId="{8696A000-74EB-462E-8FB9-2EF21E91C5CE}" destId="{449C1D0F-6FA4-4CFF-8DE6-C781D4E3B36E}" srcOrd="0" destOrd="0" presId="urn:microsoft.com/office/officeart/2005/8/layout/default"/>
    <dgm:cxn modelId="{94C258AC-C328-4723-BEC3-65F9E5D27952}" type="presOf" srcId="{87D8714D-10D4-4623-A58D-73C4A3668F01}" destId="{61565061-360F-445D-832A-72FD2C0E2A2D}" srcOrd="0" destOrd="0" presId="urn:microsoft.com/office/officeart/2005/8/layout/default"/>
    <dgm:cxn modelId="{D72D09CD-88E7-478A-A8A7-AB5272C61F77}" type="presOf" srcId="{08F114EB-3547-42B5-BB3D-3A055414388E}" destId="{13EB3EC3-5A6C-489B-A7C7-FC3E2C443600}" srcOrd="0" destOrd="0" presId="urn:microsoft.com/office/officeart/2005/8/layout/default"/>
    <dgm:cxn modelId="{9D17DFFC-EA4D-4C7C-8F41-956A8E6F223C}" srcId="{475607D6-E6D2-4821-A234-D70861E04993}" destId="{D1D58846-F045-4905-8F7D-3F8FEB83441B}" srcOrd="3" destOrd="0" parTransId="{17A2F525-06AA-40DC-A360-5F4ED03BEC31}" sibTransId="{91508A7C-15A7-4539-9244-198D78742646}"/>
    <dgm:cxn modelId="{6A1FBCBE-D977-42A9-95B9-9F22599200DF}" type="presParOf" srcId="{A71941E4-47A2-4C15-BEEA-6090E1E9B890}" destId="{449C1D0F-6FA4-4CFF-8DE6-C781D4E3B36E}" srcOrd="0" destOrd="0" presId="urn:microsoft.com/office/officeart/2005/8/layout/default"/>
    <dgm:cxn modelId="{457BE44E-334E-42DF-B9C7-758A7F6E7025}" type="presParOf" srcId="{A71941E4-47A2-4C15-BEEA-6090E1E9B890}" destId="{297C77A1-87D2-4E83-B089-ED8669B11533}" srcOrd="1" destOrd="0" presId="urn:microsoft.com/office/officeart/2005/8/layout/default"/>
    <dgm:cxn modelId="{203795D7-CF15-42FA-AB0F-BAB9A823FF5F}" type="presParOf" srcId="{A71941E4-47A2-4C15-BEEA-6090E1E9B890}" destId="{B05D3399-31D0-4BA3-9CF4-0B09C558A81C}" srcOrd="2" destOrd="0" presId="urn:microsoft.com/office/officeart/2005/8/layout/default"/>
    <dgm:cxn modelId="{E852A7B9-EBBB-47F7-B3D0-B194D6F552B8}" type="presParOf" srcId="{A71941E4-47A2-4C15-BEEA-6090E1E9B890}" destId="{6BE1D932-28C8-4B4F-A99D-D6FA10D5C2CC}" srcOrd="3" destOrd="0" presId="urn:microsoft.com/office/officeart/2005/8/layout/default"/>
    <dgm:cxn modelId="{9C3D25E2-854A-4EA5-8BCB-42F881B28838}" type="presParOf" srcId="{A71941E4-47A2-4C15-BEEA-6090E1E9B890}" destId="{13EB3EC3-5A6C-489B-A7C7-FC3E2C443600}" srcOrd="4" destOrd="0" presId="urn:microsoft.com/office/officeart/2005/8/layout/default"/>
    <dgm:cxn modelId="{4C3B590B-45B8-4B9E-A0F6-201A2611FBF9}" type="presParOf" srcId="{A71941E4-47A2-4C15-BEEA-6090E1E9B890}" destId="{E2AFBB07-CC3D-40ED-90F3-242AA95537BB}" srcOrd="5" destOrd="0" presId="urn:microsoft.com/office/officeart/2005/8/layout/default"/>
    <dgm:cxn modelId="{3234E053-A109-4E43-9D7D-162E6C93136B}" type="presParOf" srcId="{A71941E4-47A2-4C15-BEEA-6090E1E9B890}" destId="{F5E6FF02-7026-4738-BCAE-17DCC4EDB861}" srcOrd="6" destOrd="0" presId="urn:microsoft.com/office/officeart/2005/8/layout/default"/>
    <dgm:cxn modelId="{5992A17A-15F7-48A7-A5DB-98D4C056B98C}" type="presParOf" srcId="{A71941E4-47A2-4C15-BEEA-6090E1E9B890}" destId="{E58A8F5E-AC99-4B7E-841C-6CE611C39C8F}" srcOrd="7" destOrd="0" presId="urn:microsoft.com/office/officeart/2005/8/layout/default"/>
    <dgm:cxn modelId="{3FA3CB79-617A-4BA7-841F-20DECC9215B6}" type="presParOf" srcId="{A71941E4-47A2-4C15-BEEA-6090E1E9B890}" destId="{61565061-360F-445D-832A-72FD2C0E2A2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5607D6-E6D2-4821-A234-D70861E04993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696A000-74EB-462E-8FB9-2EF21E91C5CE}">
      <dgm:prSet phldrT="[Text]" custT="1"/>
      <dgm:spPr/>
      <dgm:t>
        <a:bodyPr/>
        <a:lstStyle/>
        <a:p>
          <a:pPr algn="ctr"/>
          <a:r>
            <a:rPr lang="en-US" sz="3200" b="1" dirty="0"/>
            <a:t>Animal Data</a:t>
          </a:r>
        </a:p>
        <a:p>
          <a:pPr algn="ctr"/>
          <a:r>
            <a:rPr lang="en-US" sz="1800" b="0" dirty="0"/>
            <a:t>Animal Populations: explore other estimating options (MD/NY; Task 1)</a:t>
          </a:r>
        </a:p>
      </dgm:t>
    </dgm:pt>
    <dgm:pt modelId="{B8C79300-1307-4D21-B10D-D126F9C57649}" type="parTrans" cxnId="{B0E82743-90A1-4029-AF51-3477F426FAD3}">
      <dgm:prSet/>
      <dgm:spPr/>
      <dgm:t>
        <a:bodyPr/>
        <a:lstStyle/>
        <a:p>
          <a:endParaRPr lang="en-US"/>
        </a:p>
      </dgm:t>
    </dgm:pt>
    <dgm:pt modelId="{44D94D92-E692-433C-A8D3-1DD70398C39D}" type="sibTrans" cxnId="{B0E82743-90A1-4029-AF51-3477F426FAD3}">
      <dgm:prSet/>
      <dgm:spPr/>
      <dgm:t>
        <a:bodyPr/>
        <a:lstStyle/>
        <a:p>
          <a:endParaRPr lang="en-US"/>
        </a:p>
      </dgm:t>
    </dgm:pt>
    <dgm:pt modelId="{BE070430-D601-4B70-AC8E-1F099127E873}">
      <dgm:prSet phldrT="[Text]" custT="1"/>
      <dgm:spPr>
        <a:solidFill>
          <a:srgbClr val="D87A51"/>
        </a:solidFill>
      </dgm:spPr>
      <dgm:t>
        <a:bodyPr/>
        <a:lstStyle/>
        <a:p>
          <a:pPr algn="ctr"/>
          <a:r>
            <a:rPr lang="en-US" sz="3200" b="1" dirty="0"/>
            <a:t>Crop Production/Acres</a:t>
          </a:r>
        </a:p>
        <a:p>
          <a:pPr algn="ctr"/>
          <a:r>
            <a:rPr lang="en-US" sz="1800" b="0" dirty="0"/>
            <a:t>Crop Production Acres: improve annual estimates (MD; Task 1)</a:t>
          </a:r>
        </a:p>
      </dgm:t>
    </dgm:pt>
    <dgm:pt modelId="{606B5A87-8AC6-4EEF-890D-171DDFB4C672}" type="parTrans" cxnId="{0FE3857A-D014-44CE-81E8-CC04DEB72850}">
      <dgm:prSet/>
      <dgm:spPr/>
      <dgm:t>
        <a:bodyPr/>
        <a:lstStyle/>
        <a:p>
          <a:endParaRPr lang="en-US"/>
        </a:p>
      </dgm:t>
    </dgm:pt>
    <dgm:pt modelId="{5F2689E9-3ABA-470C-BB44-958EE12E21B7}" type="sibTrans" cxnId="{0FE3857A-D014-44CE-81E8-CC04DEB72850}">
      <dgm:prSet/>
      <dgm:spPr/>
      <dgm:t>
        <a:bodyPr/>
        <a:lstStyle/>
        <a:p>
          <a:endParaRPr lang="en-US"/>
        </a:p>
      </dgm:t>
    </dgm:pt>
    <dgm:pt modelId="{08F114EB-3547-42B5-BB3D-3A055414388E}">
      <dgm:prSet phldrT="[Text]" custT="1"/>
      <dgm:spPr>
        <a:solidFill>
          <a:srgbClr val="C48170"/>
        </a:solidFill>
      </dgm:spPr>
      <dgm:t>
        <a:bodyPr/>
        <a:lstStyle/>
        <a:p>
          <a:r>
            <a:rPr lang="en-US" sz="3200" b="1" dirty="0"/>
            <a:t>Nutrient Applications/Assumptions</a:t>
          </a:r>
        </a:p>
        <a:p>
          <a:r>
            <a:rPr lang="en-US" sz="1800" b="0" dirty="0"/>
            <a:t>Fertilizer Sales and Use Data (MD; Task 1)</a:t>
          </a:r>
        </a:p>
      </dgm:t>
    </dgm:pt>
    <dgm:pt modelId="{F419082C-A51A-44E1-89A5-9DC38B61FF01}" type="parTrans" cxnId="{7E2C0017-9A1A-430A-AFA4-DBE2F7004E07}">
      <dgm:prSet/>
      <dgm:spPr/>
      <dgm:t>
        <a:bodyPr/>
        <a:lstStyle/>
        <a:p>
          <a:endParaRPr lang="en-US"/>
        </a:p>
      </dgm:t>
    </dgm:pt>
    <dgm:pt modelId="{B83F75C7-48E0-4256-A8EE-63255E148760}" type="sibTrans" cxnId="{7E2C0017-9A1A-430A-AFA4-DBE2F7004E07}">
      <dgm:prSet/>
      <dgm:spPr/>
      <dgm:t>
        <a:bodyPr/>
        <a:lstStyle/>
        <a:p>
          <a:endParaRPr lang="en-US"/>
        </a:p>
      </dgm:t>
    </dgm:pt>
    <dgm:pt modelId="{A71941E4-47A2-4C15-BEEA-6090E1E9B890}" type="pres">
      <dgm:prSet presAssocID="{475607D6-E6D2-4821-A234-D70861E04993}" presName="diagram" presStyleCnt="0">
        <dgm:presLayoutVars>
          <dgm:dir/>
          <dgm:resizeHandles val="exact"/>
        </dgm:presLayoutVars>
      </dgm:prSet>
      <dgm:spPr/>
    </dgm:pt>
    <dgm:pt modelId="{449C1D0F-6FA4-4CFF-8DE6-C781D4E3B36E}" type="pres">
      <dgm:prSet presAssocID="{8696A000-74EB-462E-8FB9-2EF21E91C5CE}" presName="node" presStyleLbl="node1" presStyleIdx="0" presStyleCnt="3" custScaleX="154373">
        <dgm:presLayoutVars>
          <dgm:bulletEnabled val="1"/>
        </dgm:presLayoutVars>
      </dgm:prSet>
      <dgm:spPr/>
    </dgm:pt>
    <dgm:pt modelId="{297C77A1-87D2-4E83-B089-ED8669B11533}" type="pres">
      <dgm:prSet presAssocID="{44D94D92-E692-433C-A8D3-1DD70398C39D}" presName="sibTrans" presStyleCnt="0"/>
      <dgm:spPr/>
    </dgm:pt>
    <dgm:pt modelId="{B05D3399-31D0-4BA3-9CF4-0B09C558A81C}" type="pres">
      <dgm:prSet presAssocID="{BE070430-D601-4B70-AC8E-1F099127E873}" presName="node" presStyleLbl="node1" presStyleIdx="1" presStyleCnt="3" custScaleX="158013">
        <dgm:presLayoutVars>
          <dgm:bulletEnabled val="1"/>
        </dgm:presLayoutVars>
      </dgm:prSet>
      <dgm:spPr/>
    </dgm:pt>
    <dgm:pt modelId="{6BE1D932-28C8-4B4F-A99D-D6FA10D5C2CC}" type="pres">
      <dgm:prSet presAssocID="{5F2689E9-3ABA-470C-BB44-958EE12E21B7}" presName="sibTrans" presStyleCnt="0"/>
      <dgm:spPr/>
    </dgm:pt>
    <dgm:pt modelId="{13EB3EC3-5A6C-489B-A7C7-FC3E2C443600}" type="pres">
      <dgm:prSet presAssocID="{08F114EB-3547-42B5-BB3D-3A055414388E}" presName="node" presStyleLbl="node1" presStyleIdx="2" presStyleCnt="3" custScaleX="154315" custLinFactNeighborX="205" custLinFactNeighborY="-4372">
        <dgm:presLayoutVars>
          <dgm:bulletEnabled val="1"/>
        </dgm:presLayoutVars>
      </dgm:prSet>
      <dgm:spPr/>
    </dgm:pt>
  </dgm:ptLst>
  <dgm:cxnLst>
    <dgm:cxn modelId="{7E2C0017-9A1A-430A-AFA4-DBE2F7004E07}" srcId="{475607D6-E6D2-4821-A234-D70861E04993}" destId="{08F114EB-3547-42B5-BB3D-3A055414388E}" srcOrd="2" destOrd="0" parTransId="{F419082C-A51A-44E1-89A5-9DC38B61FF01}" sibTransId="{B83F75C7-48E0-4256-A8EE-63255E148760}"/>
    <dgm:cxn modelId="{B0E82743-90A1-4029-AF51-3477F426FAD3}" srcId="{475607D6-E6D2-4821-A234-D70861E04993}" destId="{8696A000-74EB-462E-8FB9-2EF21E91C5CE}" srcOrd="0" destOrd="0" parTransId="{B8C79300-1307-4D21-B10D-D126F9C57649}" sibTransId="{44D94D92-E692-433C-A8D3-1DD70398C39D}"/>
    <dgm:cxn modelId="{0FE3857A-D014-44CE-81E8-CC04DEB72850}" srcId="{475607D6-E6D2-4821-A234-D70861E04993}" destId="{BE070430-D601-4B70-AC8E-1F099127E873}" srcOrd="1" destOrd="0" parTransId="{606B5A87-8AC6-4EEF-890D-171DDFB4C672}" sibTransId="{5F2689E9-3ABA-470C-BB44-958EE12E21B7}"/>
    <dgm:cxn modelId="{EFE85A7B-B21E-447A-85E3-34127A5BFE97}" type="presOf" srcId="{475607D6-E6D2-4821-A234-D70861E04993}" destId="{A71941E4-47A2-4C15-BEEA-6090E1E9B890}" srcOrd="0" destOrd="0" presId="urn:microsoft.com/office/officeart/2005/8/layout/default"/>
    <dgm:cxn modelId="{514B5C81-544E-45EB-83F5-A014EB7AE749}" type="presOf" srcId="{BE070430-D601-4B70-AC8E-1F099127E873}" destId="{B05D3399-31D0-4BA3-9CF4-0B09C558A81C}" srcOrd="0" destOrd="0" presId="urn:microsoft.com/office/officeart/2005/8/layout/default"/>
    <dgm:cxn modelId="{6A85FF95-E6C8-4652-A14B-C36609271A6A}" type="presOf" srcId="{8696A000-74EB-462E-8FB9-2EF21E91C5CE}" destId="{449C1D0F-6FA4-4CFF-8DE6-C781D4E3B36E}" srcOrd="0" destOrd="0" presId="urn:microsoft.com/office/officeart/2005/8/layout/default"/>
    <dgm:cxn modelId="{D72D09CD-88E7-478A-A8A7-AB5272C61F77}" type="presOf" srcId="{08F114EB-3547-42B5-BB3D-3A055414388E}" destId="{13EB3EC3-5A6C-489B-A7C7-FC3E2C443600}" srcOrd="0" destOrd="0" presId="urn:microsoft.com/office/officeart/2005/8/layout/default"/>
    <dgm:cxn modelId="{6A1FBCBE-D977-42A9-95B9-9F22599200DF}" type="presParOf" srcId="{A71941E4-47A2-4C15-BEEA-6090E1E9B890}" destId="{449C1D0F-6FA4-4CFF-8DE6-C781D4E3B36E}" srcOrd="0" destOrd="0" presId="urn:microsoft.com/office/officeart/2005/8/layout/default"/>
    <dgm:cxn modelId="{457BE44E-334E-42DF-B9C7-758A7F6E7025}" type="presParOf" srcId="{A71941E4-47A2-4C15-BEEA-6090E1E9B890}" destId="{297C77A1-87D2-4E83-B089-ED8669B11533}" srcOrd="1" destOrd="0" presId="urn:microsoft.com/office/officeart/2005/8/layout/default"/>
    <dgm:cxn modelId="{203795D7-CF15-42FA-AB0F-BAB9A823FF5F}" type="presParOf" srcId="{A71941E4-47A2-4C15-BEEA-6090E1E9B890}" destId="{B05D3399-31D0-4BA3-9CF4-0B09C558A81C}" srcOrd="2" destOrd="0" presId="urn:microsoft.com/office/officeart/2005/8/layout/default"/>
    <dgm:cxn modelId="{E852A7B9-EBBB-47F7-B3D0-B194D6F552B8}" type="presParOf" srcId="{A71941E4-47A2-4C15-BEEA-6090E1E9B890}" destId="{6BE1D932-28C8-4B4F-A99D-D6FA10D5C2CC}" srcOrd="3" destOrd="0" presId="urn:microsoft.com/office/officeart/2005/8/layout/default"/>
    <dgm:cxn modelId="{9C3D25E2-854A-4EA5-8BCB-42F881B28838}" type="presParOf" srcId="{A71941E4-47A2-4C15-BEEA-6090E1E9B890}" destId="{13EB3EC3-5A6C-489B-A7C7-FC3E2C44360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9C1D0F-6FA4-4CFF-8DE6-C781D4E3B36E}">
      <dsp:nvSpPr>
        <dsp:cNvPr id="0" name=""/>
        <dsp:cNvSpPr/>
      </dsp:nvSpPr>
      <dsp:spPr>
        <a:xfrm>
          <a:off x="491732" y="1767"/>
          <a:ext cx="4753407" cy="18475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Animal Data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Animal Populations: explore other estimating options (MD/NY; Task 1)</a:t>
          </a:r>
        </a:p>
      </dsp:txBody>
      <dsp:txXfrm>
        <a:off x="491732" y="1767"/>
        <a:ext cx="4753407" cy="1847502"/>
      </dsp:txXfrm>
    </dsp:sp>
    <dsp:sp modelId="{B05D3399-31D0-4BA3-9CF4-0B09C558A81C}">
      <dsp:nvSpPr>
        <dsp:cNvPr id="0" name=""/>
        <dsp:cNvSpPr/>
      </dsp:nvSpPr>
      <dsp:spPr>
        <a:xfrm>
          <a:off x="5553056" y="1767"/>
          <a:ext cx="4865489" cy="1847502"/>
        </a:xfrm>
        <a:prstGeom prst="rect">
          <a:avLst/>
        </a:prstGeom>
        <a:solidFill>
          <a:srgbClr val="D87A5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Crop Production/Acres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Crop Production Acres: improve annual estimates (MD; Task 1)</a:t>
          </a:r>
        </a:p>
      </dsp:txBody>
      <dsp:txXfrm>
        <a:off x="5553056" y="1767"/>
        <a:ext cx="4865489" cy="1847502"/>
      </dsp:txXfrm>
    </dsp:sp>
    <dsp:sp modelId="{13EB3EC3-5A6C-489B-A7C7-FC3E2C443600}">
      <dsp:nvSpPr>
        <dsp:cNvPr id="0" name=""/>
        <dsp:cNvSpPr/>
      </dsp:nvSpPr>
      <dsp:spPr>
        <a:xfrm>
          <a:off x="498614" y="2076413"/>
          <a:ext cx="4751621" cy="1847502"/>
        </a:xfrm>
        <a:prstGeom prst="rect">
          <a:avLst/>
        </a:prstGeom>
        <a:solidFill>
          <a:srgbClr val="C4817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Nutrient Applications/Assumptions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Fertilizer Sales and Use Data (MD; Task 1)</a:t>
          </a:r>
        </a:p>
      </dsp:txBody>
      <dsp:txXfrm>
        <a:off x="498614" y="2076413"/>
        <a:ext cx="4751621" cy="1847502"/>
      </dsp:txXfrm>
    </dsp:sp>
    <dsp:sp modelId="{F5E6FF02-7026-4738-BCAE-17DCC4EDB861}">
      <dsp:nvSpPr>
        <dsp:cNvPr id="0" name=""/>
        <dsp:cNvSpPr/>
      </dsp:nvSpPr>
      <dsp:spPr>
        <a:xfrm>
          <a:off x="5551840" y="2076413"/>
          <a:ext cx="4866135" cy="1847502"/>
        </a:xfrm>
        <a:prstGeom prst="rect">
          <a:avLst/>
        </a:prstGeom>
        <a:solidFill>
          <a:srgbClr val="B4908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BMP Tracking &amp; Reporting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Dairy Precision Feeding (PA)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Heavy Use Area Protection- NRCS 561 (NY?)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5551840" y="2076413"/>
        <a:ext cx="4866135" cy="1847502"/>
      </dsp:txXfrm>
    </dsp:sp>
    <dsp:sp modelId="{61565061-360F-445D-832A-72FD2C0E2A2D}">
      <dsp:nvSpPr>
        <dsp:cNvPr id="0" name=""/>
        <dsp:cNvSpPr/>
      </dsp:nvSpPr>
      <dsp:spPr>
        <a:xfrm>
          <a:off x="2701190" y="4082535"/>
          <a:ext cx="5545462" cy="2170833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BMP Effectiveness/Modeling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solidFill>
                <a:schemeClr val="bg1"/>
              </a:solidFill>
            </a:rPr>
            <a:t>Winter Crop (NY/PA)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Manure Transport / Manure Treatment Technologies (PA)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0" kern="1200" dirty="0"/>
        </a:p>
      </dsp:txBody>
      <dsp:txXfrm>
        <a:off x="2701190" y="4082535"/>
        <a:ext cx="5545462" cy="21708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9C1D0F-6FA4-4CFF-8DE6-C781D4E3B36E}">
      <dsp:nvSpPr>
        <dsp:cNvPr id="0" name=""/>
        <dsp:cNvSpPr/>
      </dsp:nvSpPr>
      <dsp:spPr>
        <a:xfrm>
          <a:off x="2261" y="1043766"/>
          <a:ext cx="5222169" cy="20296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Animal Data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Animal Populations: explore other estimating options (MD/NY; Task 1)</a:t>
          </a:r>
        </a:p>
      </dsp:txBody>
      <dsp:txXfrm>
        <a:off x="2261" y="1043766"/>
        <a:ext cx="5222169" cy="2029695"/>
      </dsp:txXfrm>
    </dsp:sp>
    <dsp:sp modelId="{B05D3399-31D0-4BA3-9CF4-0B09C558A81C}">
      <dsp:nvSpPr>
        <dsp:cNvPr id="0" name=""/>
        <dsp:cNvSpPr/>
      </dsp:nvSpPr>
      <dsp:spPr>
        <a:xfrm>
          <a:off x="5562712" y="1043766"/>
          <a:ext cx="5345303" cy="2029695"/>
        </a:xfrm>
        <a:prstGeom prst="rect">
          <a:avLst/>
        </a:prstGeom>
        <a:solidFill>
          <a:srgbClr val="D87A5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Crop Production/Acres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Crop Production Acres: improve annual estimates (MD; Task 1)</a:t>
          </a:r>
        </a:p>
      </dsp:txBody>
      <dsp:txXfrm>
        <a:off x="5562712" y="1043766"/>
        <a:ext cx="5345303" cy="2029695"/>
      </dsp:txXfrm>
    </dsp:sp>
    <dsp:sp modelId="{13EB3EC3-5A6C-489B-A7C7-FC3E2C443600}">
      <dsp:nvSpPr>
        <dsp:cNvPr id="0" name=""/>
        <dsp:cNvSpPr/>
      </dsp:nvSpPr>
      <dsp:spPr>
        <a:xfrm>
          <a:off x="2851970" y="3323005"/>
          <a:ext cx="5220207" cy="2029695"/>
        </a:xfrm>
        <a:prstGeom prst="rect">
          <a:avLst/>
        </a:prstGeom>
        <a:solidFill>
          <a:srgbClr val="C4817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Nutrient Applications/Assumptions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Fertilizer Sales and Use Data (MD; Task 1)</a:t>
          </a:r>
        </a:p>
      </dsp:txBody>
      <dsp:txXfrm>
        <a:off x="2851970" y="3323005"/>
        <a:ext cx="5220207" cy="2029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88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2400" y="0"/>
            <a:ext cx="4002088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3B89D-CEC2-4294-9B27-AFBE07CF30BA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6188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925" y="3373438"/>
            <a:ext cx="7388225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02088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2400" y="6659563"/>
            <a:ext cx="4002088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37085-117D-4CBB-918A-153E6CC4B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22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37085-117D-4CBB-918A-153E6CC4B3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93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37085-117D-4CBB-918A-153E6CC4B3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5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37085-117D-4CBB-918A-153E6CC4B3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460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58EC9-C6DD-4087-88DE-7807BD94A7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7778F7-CBA6-4628-93D0-A9BE350C75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2F93A-95DE-44D5-9D9A-BE7A9A93A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A2A81-B547-4D08-B7F4-0A593948B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26030-9F9F-4701-8845-66C83A67B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2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DEDC2-3A47-4626-916D-A0ABB26DB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A15A45-24A2-46F6-840A-BB4085F0AE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7AFC0-D07F-4E57-8C24-95AA72A57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93921-83C0-4E30-8080-4C1974435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B4A0F-9430-4E02-A6E7-98F9D65C4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14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FD76D4-500A-43A4-A4A6-616E7F40D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FCE6EC-9DB8-4790-AAD9-B1E5D879C8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FF037-6BA4-4ABE-B9D4-88B44A716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91F73-2A0D-414C-B041-33DD22C75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B5FD7-AAFA-47EA-A1CF-BBBD68F9A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97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21114-BB5E-4D22-9301-5F4B935BC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4A543-6E99-41C3-BC00-3E936AC41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4580F-E77A-4217-BFCB-9026CA139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FA067-3B8C-4808-855A-7551075C4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25F61-B090-4A09-826A-84EE0B2F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BBD3F-1A87-488E-9729-639EF42C0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8924E-2FFA-4F90-B293-E853019D0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58480-422D-4238-8261-44F69CC3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E8985-C9E7-4D72-BB67-058125966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BB3D6-BEA1-4789-8471-617D30D51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33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09711-CD6D-49AD-A775-653033D39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BECD3-ACE9-4E7E-B3BF-50E65BF968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388942-5643-49D8-8C89-12E3C3855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6138-5B46-4ED3-A4B7-95A0BB4DB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0B43B7-B6DE-4504-91A3-FAA90C26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D6957-6710-49CB-B3E2-7D245380D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3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CE12D-0EF7-4EEF-B90F-41B282071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88B449-68AE-449F-AB8D-069CD8F30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9EF1B2-8300-4AF1-BBC1-B38897B3DC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926005-FF2B-41E1-8FAD-C85041B542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4877FA-8B4C-494A-8296-8CD5EF9E05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5BF385-2F7E-4B43-A2FD-1908F88B1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36F93A-28F1-4EBC-9814-87E01DDB0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6818F7-A8AE-4492-A361-C84831207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5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099BE-7ED0-43C9-884E-50039D73B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6F5344-AE8E-419E-94E5-98E73A27E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11AE57-4F00-4E7F-A194-1842A54F1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0D5B3B-B842-44C2-B8E6-44B4368A0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0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2DFAA0-A6AF-4230-BE13-343B3C895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642358-F4B0-4459-92B9-C0E5E478A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936E0-5B40-422D-89C4-96E48481C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38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0432E-36E1-413F-8E60-59B229326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37AEE-2F5C-485C-A63D-8349C154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4C8A9-7C5D-4D04-B211-5F3BDA57FB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63241-FBDF-4195-B17A-4F32FC26A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25539-31AA-4C7F-9C38-544206F6E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52FE0-9AAE-4647-B37A-162810CB3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89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AA3F2-47B8-4EEB-8E26-DF7FC8134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9ECCDD-253D-4D1F-989A-05C1C6B41B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22F71-9287-4C3A-B2E7-F4EAF282C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D4A50-8730-4C2A-A69B-9E0F6A56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30505-51ED-4793-B06D-DE187FE55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EFD516-DB5C-4277-89E9-5C48DF422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98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E96F1A-82E6-4C02-865E-33517142F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0D6C44-D2F6-40EF-B065-755665A7A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A5504-D43D-42B6-97E8-DFE2D997C0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E5579-1DED-474B-AA22-C315F34B5497}" type="datetimeFigureOut">
              <a:rPr lang="en-US" smtClean="0"/>
              <a:t>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09787-8C80-40FE-B422-A80D8206B8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479B4-908D-414A-A318-9EF4C6E0D8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2D5F-D12F-4569-A71B-0D2525D3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94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sapeakebay.net/channel_files/26848/2018_09_20_phosphorus_data_and_use_in_the_model_2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sapeakebay.net/channel_files/22798/cbp_bmp_expert_panel_protocol_wqgit_approved_7.13.15.pdf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lcollins\Downloads\Comments_CAST19%20(6).pd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lcollins\Downloads\Comments_CAST19%20(6)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lcollins\Downloads\Comments_CAST19%20(6)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cast.chesapeakebay.net/FileBrowser/GetFile?fileName=P6ModelDocumentation%2F2A_AgLoadingRateDocumentation_Final_AgWG_approved_Jan2016.pd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eamstime.com/stock-images-square-peg-round-hole-image12777364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www.chesapeakebay.net/documents/Phase_6_NM_Panel_Report_11-28-2016_New_Template_FINAL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esapeakebay.net/channel_files/22798/cbp_bmp_expert_panel_protocol_wqgit_approved_7.13.15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xtension.umd.edu/sites/extension.umd.edu/files/_images/programs/anmp/SFM-1.pdf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esapeakebay.net/documents/Phase_6_NM_Panel_Report_11-28-2016_New_Template_FINAL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7850D-35E5-4E81-ADE8-6AAF69FD66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AgWG</a:t>
            </a:r>
            <a:r>
              <a:rPr lang="en-US" dirty="0"/>
              <a:t> Ad Hoc CAST Issues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9D8A6C-9E82-49DC-9A52-E46332C1D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January 13, 2021</a:t>
            </a:r>
          </a:p>
        </p:txBody>
      </p:sp>
    </p:spTree>
    <p:extLst>
      <p:ext uri="{BB962C8B-B14F-4D97-AF65-F5344CB8AC3E}">
        <p14:creationId xmlns:p14="http://schemas.microsoft.com/office/powerpoint/2010/main" val="3873521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969" y="117696"/>
            <a:ext cx="9299540" cy="1143000"/>
          </a:xfrm>
        </p:spPr>
        <p:txBody>
          <a:bodyPr>
            <a:normAutofit/>
          </a:bodyPr>
          <a:lstStyle/>
          <a:p>
            <a:r>
              <a:rPr lang="en-US" b="1" u="sng" dirty="0"/>
              <a:t>Crop Application Goal </a:t>
            </a:r>
            <a:r>
              <a:rPr lang="en-US" u="sng" dirty="0"/>
              <a:t>on Major Crops</a:t>
            </a:r>
            <a:br>
              <a:rPr lang="en-US" dirty="0"/>
            </a:br>
            <a:r>
              <a:rPr lang="en-US" sz="1200" i="1" dirty="0" err="1"/>
              <a:t>lbs</a:t>
            </a:r>
            <a:r>
              <a:rPr lang="en-US" sz="1200" i="1" dirty="0"/>
              <a:t> of N/Year = State-Supplied </a:t>
            </a:r>
            <a:r>
              <a:rPr lang="en-US" sz="1200" i="1" dirty="0" err="1"/>
              <a:t>lbs</a:t>
            </a:r>
            <a:r>
              <a:rPr lang="en-US" sz="1200" i="1" dirty="0"/>
              <a:t> of N/Application Goal Yield Unit/Year X Yield/Year X 1.1*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47651" y="1229315"/>
          <a:ext cx="8130183" cy="4267207"/>
        </p:xfrm>
        <a:graphic>
          <a:graphicData uri="http://schemas.openxmlformats.org/drawingml/2006/table">
            <a:tbl>
              <a:tblPr/>
              <a:tblGrid>
                <a:gridCol w="2886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9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62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Crop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DoubleCrop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Nutrient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Yield Unit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DE_1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MD_1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NY_1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PA_1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VA_1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WV_1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Alfalfa Hay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dry tons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Alfalfa Hay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dry tons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Corn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Corn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Corn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Corn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Wheat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Wheat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Wheat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0.465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Wheat for Grain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552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Pastureland and rangeland other than cropland and woodland pastured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acres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0552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Pastureland and rangeland other than cropland and woodland pastured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acres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Soybeans for beans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Soybeans for beans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Soybeans for beans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0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Soybeans for beans Harvested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bushels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1924" y="5800726"/>
            <a:ext cx="8163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Data provided by states after consultation with nutrient management program staff.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6102E01-4D2B-42D6-AE69-D2CA1C6DA3D7}"/>
              </a:ext>
            </a:extLst>
          </p:cNvPr>
          <p:cNvSpPr/>
          <p:nvPr/>
        </p:nvSpPr>
        <p:spPr>
          <a:xfrm>
            <a:off x="202271" y="6092094"/>
            <a:ext cx="4596151" cy="38708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Chesapeake Bay Program Phase 6 Beta 3 Watershed Model Webinar</a:t>
            </a:r>
          </a:p>
          <a:p>
            <a:pPr algn="ctr"/>
            <a:r>
              <a:rPr lang="en-US" sz="1200" dirty="0"/>
              <a:t>July 11, 2016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20254BF-5C44-4872-8AD8-25EEE1906B64}"/>
              </a:ext>
            </a:extLst>
          </p:cNvPr>
          <p:cNvSpPr/>
          <p:nvPr/>
        </p:nvSpPr>
        <p:spPr>
          <a:xfrm>
            <a:off x="8672659" y="952107"/>
            <a:ext cx="3346516" cy="5439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CRITICAL CONTEXT:</a:t>
            </a:r>
          </a:p>
          <a:p>
            <a:pPr algn="ctr"/>
            <a:r>
              <a:rPr lang="en-US" dirty="0"/>
              <a:t>“Crop Application Goal” assumes Core NM is in place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Full Season Beans receive </a:t>
            </a:r>
          </a:p>
          <a:p>
            <a:pPr algn="ctr"/>
            <a:r>
              <a:rPr lang="en-US" b="1" dirty="0"/>
              <a:t>0.12 </a:t>
            </a:r>
            <a:r>
              <a:rPr lang="en-US" b="1" dirty="0" err="1"/>
              <a:t>lb</a:t>
            </a:r>
            <a:r>
              <a:rPr lang="en-US" b="1" dirty="0"/>
              <a:t> N/</a:t>
            </a:r>
            <a:r>
              <a:rPr lang="en-US" b="1" dirty="0" err="1"/>
              <a:t>bu</a:t>
            </a:r>
            <a:endParaRPr lang="en-US" b="1" dirty="0"/>
          </a:p>
          <a:p>
            <a:pPr algn="ctr"/>
            <a:r>
              <a:rPr lang="en-US" dirty="0"/>
              <a:t>&amp;</a:t>
            </a:r>
          </a:p>
          <a:p>
            <a:pPr algn="ctr"/>
            <a:r>
              <a:rPr lang="en-US" dirty="0"/>
              <a:t>0.33 </a:t>
            </a:r>
            <a:r>
              <a:rPr lang="en-US" dirty="0" err="1"/>
              <a:t>lb</a:t>
            </a:r>
            <a:r>
              <a:rPr lang="en-US" dirty="0"/>
              <a:t> P/</a:t>
            </a:r>
            <a:r>
              <a:rPr lang="en-US" dirty="0" err="1"/>
              <a:t>bu</a:t>
            </a:r>
            <a:r>
              <a:rPr lang="en-US" dirty="0"/>
              <a:t>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Double Crop Beans </a:t>
            </a:r>
          </a:p>
          <a:p>
            <a:pPr algn="ctr"/>
            <a:r>
              <a:rPr lang="en-US" b="1" dirty="0"/>
              <a:t>0 </a:t>
            </a:r>
            <a:r>
              <a:rPr lang="en-US" b="1" dirty="0" err="1"/>
              <a:t>lb</a:t>
            </a:r>
            <a:r>
              <a:rPr lang="en-US" b="1" dirty="0"/>
              <a:t> N/</a:t>
            </a:r>
            <a:r>
              <a:rPr lang="en-US" b="1" dirty="0" err="1"/>
              <a:t>bu</a:t>
            </a:r>
            <a:r>
              <a:rPr lang="en-US" b="1" dirty="0"/>
              <a:t> </a:t>
            </a:r>
          </a:p>
          <a:p>
            <a:pPr algn="ctr"/>
            <a:r>
              <a:rPr lang="en-US" dirty="0"/>
              <a:t>&amp;</a:t>
            </a:r>
          </a:p>
          <a:p>
            <a:pPr algn="ctr"/>
            <a:r>
              <a:rPr lang="en-US" dirty="0"/>
              <a:t>0 </a:t>
            </a:r>
            <a:r>
              <a:rPr lang="en-US" dirty="0" err="1"/>
              <a:t>lb</a:t>
            </a:r>
            <a:r>
              <a:rPr lang="en-US" dirty="0"/>
              <a:t> P/</a:t>
            </a:r>
            <a:r>
              <a:rPr lang="en-US" dirty="0" err="1"/>
              <a:t>bu</a:t>
            </a:r>
            <a:endParaRPr lang="en-US" dirty="0"/>
          </a:p>
          <a:p>
            <a:pPr algn="ctr"/>
            <a:endParaRPr lang="en-US" dirty="0"/>
          </a:p>
          <a:p>
            <a:r>
              <a:rPr lang="en-US" sz="2000" b="1" i="1" dirty="0"/>
              <a:t>NM on full season beans is controlling/managing for phosphorus!</a:t>
            </a:r>
          </a:p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BC6ACA-F023-4B7A-B7E2-B48F75E0A353}"/>
              </a:ext>
            </a:extLst>
          </p:cNvPr>
          <p:cNvSpPr txBox="1"/>
          <p:nvPr/>
        </p:nvSpPr>
        <p:spPr>
          <a:xfrm>
            <a:off x="111147" y="6500993"/>
            <a:ext cx="7920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*AMS elected to multiply yearly yield by 1.1 assuming farmers are optimistic, and average yields are often under-estimated.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63AC99-FFD5-4F9C-9993-B1AD1850B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3A4D2D-E851-4D47-A3A4-95EF2B750F2D}"/>
              </a:ext>
            </a:extLst>
          </p:cNvPr>
          <p:cNvSpPr txBox="1"/>
          <p:nvPr/>
        </p:nvSpPr>
        <p:spPr>
          <a:xfrm>
            <a:off x="10456816" y="198120"/>
            <a:ext cx="909205" cy="553998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Crop Application Goal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9"/>
          <p:cNvGrpSpPr/>
          <p:nvPr/>
        </p:nvGrpSpPr>
        <p:grpSpPr>
          <a:xfrm>
            <a:off x="1828800" y="152400"/>
            <a:ext cx="2667000" cy="2306598"/>
            <a:chOff x="5867400" y="2438400"/>
            <a:chExt cx="3352800" cy="2595818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9" name="TextBox 48"/>
            <p:cNvSpPr txBox="1"/>
            <p:nvPr/>
          </p:nvSpPr>
          <p:spPr>
            <a:xfrm>
              <a:off x="5943600" y="2438400"/>
              <a:ext cx="3276600" cy="34636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1.Define Crop Application Goal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867400" y="3267163"/>
              <a:ext cx="1143001" cy="969830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Crop Application Goal/Yield Unit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238999" y="3276600"/>
              <a:ext cx="990600" cy="45027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Yields/Acre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382000" y="3276600"/>
              <a:ext cx="762000" cy="45027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Acres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696200" y="28194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477000" y="3048000"/>
              <a:ext cx="23622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4770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76962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88392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6360196" y="4280798"/>
              <a:ext cx="766354" cy="171509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cxnSpLocks/>
              <a:stCxn id="62" idx="2"/>
            </p:cNvCxnSpPr>
            <p:nvPr/>
          </p:nvCxnSpPr>
          <p:spPr>
            <a:xfrm flipH="1">
              <a:off x="7879080" y="3726879"/>
              <a:ext cx="883920" cy="598121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cxnSpLocks/>
            </p:cNvCxnSpPr>
            <p:nvPr/>
          </p:nvCxnSpPr>
          <p:spPr>
            <a:xfrm>
              <a:off x="7557132" y="3741516"/>
              <a:ext cx="0" cy="656862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112724" y="4410755"/>
              <a:ext cx="1143001" cy="623463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Crop Application Goal</a:t>
              </a:r>
            </a:p>
          </p:txBody>
        </p:sp>
      </p:grpSp>
      <p:grpSp>
        <p:nvGrpSpPr>
          <p:cNvPr id="3" name="Group 210"/>
          <p:cNvGrpSpPr/>
          <p:nvPr/>
        </p:nvGrpSpPr>
        <p:grpSpPr>
          <a:xfrm>
            <a:off x="3886200" y="152400"/>
            <a:ext cx="4495800" cy="5022018"/>
            <a:chOff x="3175128" y="609600"/>
            <a:chExt cx="5986853" cy="502201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8" name="TextBox 47"/>
            <p:cNvSpPr txBox="1"/>
            <p:nvPr/>
          </p:nvSpPr>
          <p:spPr>
            <a:xfrm>
              <a:off x="4189849" y="609600"/>
              <a:ext cx="3880059" cy="307777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2. Define Manure Available to Crops</a:t>
              </a: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6019800" y="990600"/>
              <a:ext cx="1" cy="3810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97"/>
            <p:cNvGrpSpPr/>
            <p:nvPr/>
          </p:nvGrpSpPr>
          <p:grpSpPr>
            <a:xfrm>
              <a:off x="3175128" y="1371600"/>
              <a:ext cx="5986853" cy="4260018"/>
              <a:chOff x="-157655" y="228600"/>
              <a:chExt cx="9301655" cy="6618706"/>
            </a:xfrm>
            <a:grpFill/>
          </p:grpSpPr>
          <p:sp>
            <p:nvSpPr>
              <p:cNvPr id="168" name="TextBox 167"/>
              <p:cNvSpPr txBox="1"/>
              <p:nvPr/>
            </p:nvSpPr>
            <p:spPr>
              <a:xfrm>
                <a:off x="3048000" y="228600"/>
                <a:ext cx="25146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Manure Generated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0" y="2209800"/>
                <a:ext cx="22098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Direct Deposition on Pasture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2438400" y="2209800"/>
                <a:ext cx="23622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Direct Deposition to Riparian Pasture Areas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5029200" y="2209800"/>
                <a:ext cx="19812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Deposited within Barnyard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914400" y="4191001"/>
                <a:ext cx="19812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Storage and Handling Loss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6477000" y="3200400"/>
                <a:ext cx="13716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Stored Manure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3626069" y="5144869"/>
                <a:ext cx="1403131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Manure</a:t>
                </a: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Transport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5791200" y="533398"/>
                <a:ext cx="15240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Feed Additive BMPs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-157655" y="6488667"/>
                <a:ext cx="1757855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Volatilization</a:t>
                </a: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7620000" y="5082608"/>
                <a:ext cx="15240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Available for Application</a:t>
                </a: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3505200" y="4343400"/>
                <a:ext cx="19050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Barnyard BMPs</a:t>
                </a:r>
              </a:p>
            </p:txBody>
          </p:sp>
          <p:cxnSp>
            <p:nvCxnSpPr>
              <p:cNvPr id="179" name="Straight Arrow Connector 178"/>
              <p:cNvCxnSpPr/>
              <p:nvPr/>
            </p:nvCxnSpPr>
            <p:spPr>
              <a:xfrm>
                <a:off x="4343400" y="838200"/>
                <a:ext cx="1371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Arrow Connector 179"/>
              <p:cNvCxnSpPr/>
              <p:nvPr/>
            </p:nvCxnSpPr>
            <p:spPr>
              <a:xfrm>
                <a:off x="5943600" y="34290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TextBox 180"/>
              <p:cNvSpPr txBox="1"/>
              <p:nvPr/>
            </p:nvSpPr>
            <p:spPr>
              <a:xfrm>
                <a:off x="3352800" y="3276601"/>
                <a:ext cx="20574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Ammonia Reduction BMPs</a:t>
                </a:r>
              </a:p>
            </p:txBody>
          </p:sp>
          <p:cxnSp>
            <p:nvCxnSpPr>
              <p:cNvPr id="182" name="Straight Arrow Connector 181"/>
              <p:cNvCxnSpPr/>
              <p:nvPr/>
            </p:nvCxnSpPr>
            <p:spPr>
              <a:xfrm>
                <a:off x="4343400" y="609600"/>
                <a:ext cx="0" cy="15356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Arrow Connector 182"/>
              <p:cNvCxnSpPr/>
              <p:nvPr/>
            </p:nvCxnSpPr>
            <p:spPr>
              <a:xfrm>
                <a:off x="990600" y="1447800"/>
                <a:ext cx="0" cy="6974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H="1">
                <a:off x="990600" y="1447800"/>
                <a:ext cx="49530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Arrow Connector 184"/>
              <p:cNvCxnSpPr/>
              <p:nvPr/>
            </p:nvCxnSpPr>
            <p:spPr>
              <a:xfrm>
                <a:off x="5943600" y="1447800"/>
                <a:ext cx="0" cy="6974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Arrow Connector 185"/>
              <p:cNvCxnSpPr/>
              <p:nvPr/>
            </p:nvCxnSpPr>
            <p:spPr>
              <a:xfrm>
                <a:off x="228600" y="2895600"/>
                <a:ext cx="0" cy="350520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>
                <a:off x="228600" y="3124200"/>
                <a:ext cx="33528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V="1">
                <a:off x="3581400" y="2895600"/>
                <a:ext cx="0" cy="228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V="1">
                <a:off x="5943600" y="2971800"/>
                <a:ext cx="0" cy="4572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Arrow Connector 189"/>
              <p:cNvCxnSpPr/>
              <p:nvPr/>
            </p:nvCxnSpPr>
            <p:spPr>
              <a:xfrm>
                <a:off x="5486400" y="3657600"/>
                <a:ext cx="9144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Arrow Connector 190"/>
              <p:cNvCxnSpPr/>
              <p:nvPr/>
            </p:nvCxnSpPr>
            <p:spPr>
              <a:xfrm flipH="1">
                <a:off x="2971800" y="44958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Arrow Connector 191"/>
              <p:cNvCxnSpPr/>
              <p:nvPr/>
            </p:nvCxnSpPr>
            <p:spPr>
              <a:xfrm flipH="1">
                <a:off x="5486400" y="34290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Arrow Connector 192"/>
              <p:cNvCxnSpPr/>
              <p:nvPr/>
            </p:nvCxnSpPr>
            <p:spPr>
              <a:xfrm>
                <a:off x="6858000" y="4419600"/>
                <a:ext cx="3048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Arrow Connector 193"/>
              <p:cNvCxnSpPr/>
              <p:nvPr/>
            </p:nvCxnSpPr>
            <p:spPr>
              <a:xfrm>
                <a:off x="5486400" y="4648200"/>
                <a:ext cx="16764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/>
              <p:nvPr/>
            </p:nvCxnSpPr>
            <p:spPr>
              <a:xfrm flipH="1">
                <a:off x="5486400" y="4419600"/>
                <a:ext cx="15240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flipV="1">
                <a:off x="6781800" y="38862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TextBox 196"/>
              <p:cNvSpPr txBox="1"/>
              <p:nvPr/>
            </p:nvSpPr>
            <p:spPr>
              <a:xfrm>
                <a:off x="7239000" y="4190998"/>
                <a:ext cx="16002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Available for Transport</a:t>
                </a:r>
              </a:p>
            </p:txBody>
          </p:sp>
          <p:cxnSp>
            <p:nvCxnSpPr>
              <p:cNvPr id="198" name="Straight Arrow Connector 197"/>
              <p:cNvCxnSpPr/>
              <p:nvPr/>
            </p:nvCxnSpPr>
            <p:spPr>
              <a:xfrm flipH="1">
                <a:off x="5105400" y="5410200"/>
                <a:ext cx="22860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/>
              <p:cNvCxnSpPr/>
              <p:nvPr/>
            </p:nvCxnSpPr>
            <p:spPr>
              <a:xfrm>
                <a:off x="5181600" y="5638800"/>
                <a:ext cx="2362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 flipV="1">
                <a:off x="7315200" y="48768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Arrow Connector 200"/>
              <p:cNvCxnSpPr/>
              <p:nvPr/>
            </p:nvCxnSpPr>
            <p:spPr>
              <a:xfrm>
                <a:off x="7315200" y="5410200"/>
                <a:ext cx="228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TextBox 201"/>
              <p:cNvSpPr txBox="1"/>
              <p:nvPr/>
            </p:nvSpPr>
            <p:spPr>
              <a:xfrm>
                <a:off x="1066800" y="5867400"/>
                <a:ext cx="19812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Mineralization</a:t>
                </a:r>
              </a:p>
            </p:txBody>
          </p:sp>
          <p:cxnSp>
            <p:nvCxnSpPr>
              <p:cNvPr id="203" name="Straight Connector 202"/>
              <p:cNvCxnSpPr/>
              <p:nvPr/>
            </p:nvCxnSpPr>
            <p:spPr>
              <a:xfrm flipV="1">
                <a:off x="8382000" y="5867400"/>
                <a:ext cx="0" cy="228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Arrow Connector 203"/>
              <p:cNvCxnSpPr/>
              <p:nvPr/>
            </p:nvCxnSpPr>
            <p:spPr>
              <a:xfrm flipH="1">
                <a:off x="3124200" y="6096000"/>
                <a:ext cx="52578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flipH="1">
                <a:off x="228600" y="3657600"/>
                <a:ext cx="30480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 flipV="1">
                <a:off x="3429000" y="60960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 flipH="1">
                <a:off x="1676400" y="6629400"/>
                <a:ext cx="1752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flipH="1">
                <a:off x="228600" y="4572000"/>
                <a:ext cx="6096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6" name="TextBox 215"/>
          <p:cNvSpPr txBox="1"/>
          <p:nvPr/>
        </p:nvSpPr>
        <p:spPr>
          <a:xfrm>
            <a:off x="3581400" y="5410200"/>
            <a:ext cx="990600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 Spread Manure to Crops</a:t>
            </a:r>
          </a:p>
        </p:txBody>
      </p:sp>
      <p:cxnSp>
        <p:nvCxnSpPr>
          <p:cNvPr id="221" name="Straight Arrow Connector 220"/>
          <p:cNvCxnSpPr/>
          <p:nvPr/>
        </p:nvCxnSpPr>
        <p:spPr>
          <a:xfrm flipH="1">
            <a:off x="4572000" y="5638800"/>
            <a:ext cx="34290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7909214" y="152400"/>
            <a:ext cx="2606386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4. Define Inorganic Fertilizer Available to Crops</a:t>
            </a:r>
          </a:p>
        </p:txBody>
      </p:sp>
      <p:cxnSp>
        <p:nvCxnSpPr>
          <p:cNvPr id="226" name="Straight Arrow Connector 225"/>
          <p:cNvCxnSpPr/>
          <p:nvPr/>
        </p:nvCxnSpPr>
        <p:spPr>
          <a:xfrm flipH="1">
            <a:off x="3124200" y="6400800"/>
            <a:ext cx="60960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1828800" y="5715000"/>
            <a:ext cx="1219200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5. Spread Fertilizer to Crops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8001000" y="4724400"/>
            <a:ext cx="0" cy="9144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/>
          <p:nvPr/>
        </p:nvCxnSpPr>
        <p:spPr>
          <a:xfrm>
            <a:off x="3276600" y="6019800"/>
            <a:ext cx="220980" cy="0"/>
          </a:xfrm>
          <a:prstGeom prst="straightConnector1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/>
          <p:cNvCxnSpPr/>
          <p:nvPr/>
        </p:nvCxnSpPr>
        <p:spPr>
          <a:xfrm flipH="1">
            <a:off x="3048000" y="6019800"/>
            <a:ext cx="220980" cy="0"/>
          </a:xfrm>
          <a:prstGeom prst="straightConnector1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3276600" y="2514600"/>
            <a:ext cx="0" cy="35052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9220200" y="762000"/>
            <a:ext cx="0" cy="56388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/>
          <p:nvPr/>
        </p:nvCxnSpPr>
        <p:spPr>
          <a:xfrm flipV="1">
            <a:off x="8839200" y="762000"/>
            <a:ext cx="0" cy="502920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 flipH="1">
            <a:off x="4648200" y="5867400"/>
            <a:ext cx="4191000" cy="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361940" y="854832"/>
            <a:ext cx="1387304" cy="31918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F0A4C2C-5EE8-4A83-818D-4E2841BCDA63}"/>
              </a:ext>
            </a:extLst>
          </p:cNvPr>
          <p:cNvSpPr/>
          <p:nvPr/>
        </p:nvSpPr>
        <p:spPr>
          <a:xfrm>
            <a:off x="9976611" y="2769325"/>
            <a:ext cx="2055851" cy="132370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 Census 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NASS Annual Surveys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(Animal populations  dictate manure load estimates)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8F45765-5950-471C-AA0B-4E63DE6156BE}"/>
              </a:ext>
            </a:extLst>
          </p:cNvPr>
          <p:cNvCxnSpPr>
            <a:cxnSpLocks/>
            <a:endCxn id="75" idx="6"/>
          </p:cNvCxnSpPr>
          <p:nvPr/>
        </p:nvCxnSpPr>
        <p:spPr>
          <a:xfrm flipH="1" flipV="1">
            <a:off x="6749244" y="1014424"/>
            <a:ext cx="3375144" cy="176648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A05BE9F-6F65-4DBC-8995-9D066C3EE8F3}"/>
              </a:ext>
            </a:extLst>
          </p:cNvPr>
          <p:cNvSpPr/>
          <p:nvPr/>
        </p:nvSpPr>
        <p:spPr>
          <a:xfrm>
            <a:off x="192441" y="2900629"/>
            <a:ext cx="1909737" cy="89837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NASS Annual Survey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Ag Census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FE2943D1-FC8F-4E7E-B5F8-0E74384C8378}"/>
              </a:ext>
            </a:extLst>
          </p:cNvPr>
          <p:cNvSpPr/>
          <p:nvPr/>
        </p:nvSpPr>
        <p:spPr>
          <a:xfrm>
            <a:off x="10486511" y="1015268"/>
            <a:ext cx="1602377" cy="100206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AAPFCO Fertilizer Sales Data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135A2550-DA73-4EDE-A644-F25FB066A0AB}"/>
              </a:ext>
            </a:extLst>
          </p:cNvPr>
          <p:cNvCxnSpPr>
            <a:cxnSpLocks/>
          </p:cNvCxnSpPr>
          <p:nvPr/>
        </p:nvCxnSpPr>
        <p:spPr>
          <a:xfrm flipH="1" flipV="1">
            <a:off x="9992412" y="688157"/>
            <a:ext cx="499622" cy="47866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7EA05990-680A-4567-9CB0-B0708938527C}"/>
              </a:ext>
            </a:extLst>
          </p:cNvPr>
          <p:cNvCxnSpPr>
            <a:cxnSpLocks/>
          </p:cNvCxnSpPr>
          <p:nvPr/>
        </p:nvCxnSpPr>
        <p:spPr>
          <a:xfrm flipV="1">
            <a:off x="2036190" y="2488676"/>
            <a:ext cx="754144" cy="42420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ECD59D6-547A-483C-A052-6E3826968B1D}"/>
              </a:ext>
            </a:extLst>
          </p:cNvPr>
          <p:cNvSpPr/>
          <p:nvPr/>
        </p:nvSpPr>
        <p:spPr>
          <a:xfrm>
            <a:off x="9039074" y="4687456"/>
            <a:ext cx="331946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C0504D"/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Allocation of Ag Nutrients in the Watershed Model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2A4B1D-52FF-4C24-A41B-AEE4AFB89884}"/>
              </a:ext>
            </a:extLst>
          </p:cNvPr>
          <p:cNvSpPr txBox="1"/>
          <p:nvPr/>
        </p:nvSpPr>
        <p:spPr>
          <a:xfrm>
            <a:off x="0" y="6596390"/>
            <a:ext cx="27344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AMS= Agricultural Modeling Subcommittee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DA24AA7B-0981-4C17-A39E-CC1F639D4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3DCF05-CED9-4A2F-B767-18D4731FF5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6B015A30-0FAA-4DD0-B003-C729B894D12C}"/>
              </a:ext>
            </a:extLst>
          </p:cNvPr>
          <p:cNvSpPr/>
          <p:nvPr/>
        </p:nvSpPr>
        <p:spPr>
          <a:xfrm>
            <a:off x="1524001" y="78377"/>
            <a:ext cx="3352800" cy="2429691"/>
          </a:xfrm>
          <a:prstGeom prst="roundRect">
            <a:avLst/>
          </a:prstGeom>
          <a:solidFill>
            <a:srgbClr val="C00000">
              <a:alpha val="12000"/>
            </a:srgbClr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28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B144755-01CB-4305-88A9-B0497E26A9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8607800"/>
              </p:ext>
            </p:extLst>
          </p:nvPr>
        </p:nvGraphicFramePr>
        <p:xfrm>
          <a:off x="667433" y="267286"/>
          <a:ext cx="10910278" cy="648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7279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B144755-01CB-4305-88A9-B0497E26A9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7457956"/>
              </p:ext>
            </p:extLst>
          </p:nvPr>
        </p:nvGraphicFramePr>
        <p:xfrm>
          <a:off x="667433" y="267286"/>
          <a:ext cx="10910278" cy="648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1562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75174-5A20-4C15-93A9-EF2FD2FE5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822" y="0"/>
            <a:ext cx="10515600" cy="784945"/>
          </a:xfrm>
        </p:spPr>
        <p:txBody>
          <a:bodyPr/>
          <a:lstStyle/>
          <a:p>
            <a:r>
              <a:rPr lang="en-US" b="1" u="sng" dirty="0"/>
              <a:t>Improving Ag Data? (TASK 1)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2547FA2-6153-4D53-87C2-754CB10F2D19}"/>
              </a:ext>
            </a:extLst>
          </p:cNvPr>
          <p:cNvSpPr/>
          <p:nvPr/>
        </p:nvSpPr>
        <p:spPr>
          <a:xfrm>
            <a:off x="8577523" y="2777427"/>
            <a:ext cx="2997722" cy="3817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CONCEPT:</a:t>
            </a:r>
          </a:p>
          <a:p>
            <a:endParaRPr lang="en-US" dirty="0"/>
          </a:p>
          <a:p>
            <a:r>
              <a:rPr lang="en-US" dirty="0"/>
              <a:t>To maintain integrity of CBWM there are two options for new data sets: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data all the way back through 1985. </a:t>
            </a:r>
          </a:p>
          <a:p>
            <a:r>
              <a:rPr lang="en-US" dirty="0"/>
              <a:t>	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the </a:t>
            </a:r>
            <a:r>
              <a:rPr lang="en-US" b="1" u="sng" dirty="0"/>
              <a:t>trend</a:t>
            </a:r>
            <a:r>
              <a:rPr lang="en-US" dirty="0"/>
              <a:t> in new data sets for the years available.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D1BB1C-652B-4ABA-9463-D12CBF3A81AB}"/>
              </a:ext>
            </a:extLst>
          </p:cNvPr>
          <p:cNvSpPr txBox="1"/>
          <p:nvPr/>
        </p:nvSpPr>
        <p:spPr>
          <a:xfrm>
            <a:off x="8610238" y="6581001"/>
            <a:ext cx="2960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CBWM= Chesapeake Bay Watershed Model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C4474-D1AA-4A7C-AA4E-9E8080613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BD7F5B-33BB-4730-B5E0-3A065852AC9B}"/>
              </a:ext>
            </a:extLst>
          </p:cNvPr>
          <p:cNvSpPr txBox="1"/>
          <p:nvPr/>
        </p:nvSpPr>
        <p:spPr>
          <a:xfrm>
            <a:off x="5638800" y="2899954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0676E3-3150-4FFA-B851-0B30993B4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783" y="745762"/>
            <a:ext cx="7008223" cy="1318169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8000" dirty="0"/>
              <a:t>Crop Acreage Data</a:t>
            </a:r>
          </a:p>
          <a:p>
            <a:pPr marL="0" indent="0">
              <a:buNone/>
            </a:pPr>
            <a:r>
              <a:rPr lang="en-US" sz="4800" dirty="0"/>
              <a:t>Alternative methods to account for fitting Ag Census data to CBP needs? </a:t>
            </a:r>
          </a:p>
          <a:p>
            <a:pPr lvl="1"/>
            <a:r>
              <a:rPr lang="en-US" sz="4800" dirty="0"/>
              <a:t>Adjusting methods for estimating crop acres (</a:t>
            </a:r>
            <a:r>
              <a:rPr lang="en-US" sz="4000" dirty="0"/>
              <a:t>e.g. double crops)</a:t>
            </a:r>
          </a:p>
          <a:p>
            <a:pPr marL="0" indent="0">
              <a:buNone/>
            </a:pPr>
            <a:r>
              <a:rPr lang="en-US" sz="4800" dirty="0"/>
              <a:t>Alternative/supplemental data sets</a:t>
            </a:r>
          </a:p>
          <a:p>
            <a:pPr lvl="1"/>
            <a:r>
              <a:rPr lang="en-US" sz="4400" dirty="0"/>
              <a:t>Other data sets at the state or  federal level?</a:t>
            </a:r>
          </a:p>
          <a:p>
            <a:endParaRPr lang="en-US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7C3B1862-AD07-4536-BA4D-5446295D49F6}"/>
              </a:ext>
            </a:extLst>
          </p:cNvPr>
          <p:cNvSpPr txBox="1">
            <a:spLocks/>
          </p:cNvSpPr>
          <p:nvPr/>
        </p:nvSpPr>
        <p:spPr>
          <a:xfrm>
            <a:off x="807720" y="2169614"/>
            <a:ext cx="7008223" cy="1566363"/>
          </a:xfrm>
          <a:prstGeom prst="rect">
            <a:avLst/>
          </a:prstGeom>
          <a:solidFill>
            <a:srgbClr val="1E1700"/>
          </a:solidFill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bg1"/>
                </a:solidFill>
              </a:rPr>
              <a:t>Animal Population Data</a:t>
            </a:r>
            <a:endParaRPr lang="en-US" sz="4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</a:rPr>
              <a:t>Additional NASS Annual Survey Data may be available to inform population trends between census years (incorporated every two years)</a:t>
            </a:r>
          </a:p>
          <a:p>
            <a:pPr lvl="1"/>
            <a:r>
              <a:rPr lang="en-US" sz="4000" dirty="0">
                <a:solidFill>
                  <a:schemeClr val="bg1"/>
                </a:solidFill>
              </a:rPr>
              <a:t>Dairy, Beef Cattle, Layers, Swine… </a:t>
            </a:r>
          </a:p>
          <a:p>
            <a:pPr lvl="1"/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</a:rPr>
              <a:t>Direct from industry data can inform animal population </a:t>
            </a:r>
            <a:r>
              <a:rPr lang="en-US" sz="4800" b="1" i="1" u="sng" dirty="0">
                <a:solidFill>
                  <a:schemeClr val="bg1"/>
                </a:solidFill>
              </a:rPr>
              <a:t>trends</a:t>
            </a:r>
            <a:r>
              <a:rPr lang="en-US" sz="4800" dirty="0">
                <a:solidFill>
                  <a:schemeClr val="bg1"/>
                </a:solidFill>
              </a:rPr>
              <a:t> between census years.</a:t>
            </a:r>
          </a:p>
          <a:p>
            <a:pPr lvl="1"/>
            <a:r>
              <a:rPr lang="en-US" sz="4000" dirty="0">
                <a:solidFill>
                  <a:schemeClr val="bg1"/>
                </a:solidFill>
              </a:rPr>
              <a:t>Requires careful cooperation </a:t>
            </a:r>
          </a:p>
          <a:p>
            <a:pPr lvl="1"/>
            <a:r>
              <a:rPr lang="en-US" sz="4000" dirty="0">
                <a:solidFill>
                  <a:schemeClr val="bg1"/>
                </a:solidFill>
              </a:rPr>
              <a:t>Legal, privacy assurances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76567DA3-DC4D-45CD-B4A6-3C0920FC2150}"/>
              </a:ext>
            </a:extLst>
          </p:cNvPr>
          <p:cNvSpPr txBox="1">
            <a:spLocks/>
          </p:cNvSpPr>
          <p:nvPr/>
        </p:nvSpPr>
        <p:spPr>
          <a:xfrm>
            <a:off x="812075" y="3854722"/>
            <a:ext cx="7008223" cy="2903129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200" dirty="0"/>
              <a:t>Other Data Issues (new data incorporation every 2 years)</a:t>
            </a:r>
          </a:p>
          <a:p>
            <a:pPr marL="0" indent="0">
              <a:buNone/>
            </a:pPr>
            <a:r>
              <a:rPr lang="en-US" sz="4400" dirty="0"/>
              <a:t>Soil P data</a:t>
            </a:r>
          </a:p>
          <a:p>
            <a:pPr lvl="1"/>
            <a:r>
              <a:rPr lang="en-US" sz="4400" dirty="0"/>
              <a:t>Gary Shenk </a:t>
            </a:r>
            <a:r>
              <a:rPr lang="en-US" sz="4400" dirty="0">
                <a:hlinkClick r:id="rId3"/>
              </a:rPr>
              <a:t>Sept 2018 presentation </a:t>
            </a:r>
            <a:r>
              <a:rPr lang="en-US" sz="4400" dirty="0"/>
              <a:t>to </a:t>
            </a:r>
            <a:r>
              <a:rPr lang="en-US" sz="4400" dirty="0" err="1"/>
              <a:t>AgWG</a:t>
            </a:r>
            <a:r>
              <a:rPr lang="en-US" sz="4400" dirty="0"/>
              <a:t> on data set incorporated into the CBWM</a:t>
            </a:r>
          </a:p>
          <a:p>
            <a:pPr lvl="1"/>
            <a:r>
              <a:rPr lang="en-US" sz="4400" b="1" dirty="0"/>
              <a:t>Additional soil P data is welcome and encouraged (NY &amp; WV have made inquiries)</a:t>
            </a:r>
          </a:p>
          <a:p>
            <a:pPr lvl="2"/>
            <a:endParaRPr lang="en-US" sz="4000" dirty="0"/>
          </a:p>
          <a:p>
            <a:pPr marL="0" indent="0">
              <a:buNone/>
            </a:pPr>
            <a:r>
              <a:rPr lang="en-US" sz="4400" dirty="0"/>
              <a:t>Manure Nutrient Concentration Data</a:t>
            </a:r>
          </a:p>
          <a:p>
            <a:pPr lvl="1"/>
            <a:r>
              <a:rPr lang="en-US" sz="4400" dirty="0"/>
              <a:t>Changes in management may result in changes in nutrient concentrations</a:t>
            </a:r>
          </a:p>
          <a:p>
            <a:pPr lvl="1"/>
            <a:r>
              <a:rPr lang="en-US" sz="4400" b="1" dirty="0"/>
              <a:t>Additional manure concentration data is welcome and encouraged</a:t>
            </a:r>
          </a:p>
          <a:p>
            <a:pPr marL="457200" lvl="1" indent="0">
              <a:buNone/>
            </a:pPr>
            <a:endParaRPr lang="en-US" sz="4400" b="1" dirty="0"/>
          </a:p>
          <a:p>
            <a:pPr marL="0" lvl="1" indent="0">
              <a:buNone/>
            </a:pPr>
            <a:r>
              <a:rPr lang="en-US" sz="4400" dirty="0"/>
              <a:t>Fertilizer Data</a:t>
            </a:r>
          </a:p>
          <a:p>
            <a:pPr marL="687388" lvl="1" indent="-225425"/>
            <a:r>
              <a:rPr lang="en-US" sz="4000" dirty="0"/>
              <a:t>More accurate allocation of fertilizer within the CBW?</a:t>
            </a:r>
          </a:p>
          <a:p>
            <a:pPr marL="1144588" lvl="2" indent="-225425"/>
            <a:r>
              <a:rPr lang="en-US" sz="4400" b="1" dirty="0"/>
              <a:t>Jurisdictions  working with state chemists</a:t>
            </a:r>
          </a:p>
          <a:p>
            <a:pPr lvl="1"/>
            <a:endParaRPr lang="en-US" sz="4400" b="1" dirty="0"/>
          </a:p>
          <a:p>
            <a:endParaRPr lang="en-US" sz="4800" b="1" dirty="0"/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8A4A98-4277-4B9D-8B4D-591C68D55AD0}"/>
              </a:ext>
            </a:extLst>
          </p:cNvPr>
          <p:cNvSpPr txBox="1"/>
          <p:nvPr/>
        </p:nvSpPr>
        <p:spPr>
          <a:xfrm>
            <a:off x="6895011" y="764177"/>
            <a:ext cx="909205" cy="553998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Crop Application Goal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2B9661-9458-4609-B772-CA1F33BF02C7}"/>
              </a:ext>
            </a:extLst>
          </p:cNvPr>
          <p:cNvSpPr txBox="1"/>
          <p:nvPr/>
        </p:nvSpPr>
        <p:spPr>
          <a:xfrm>
            <a:off x="6576423" y="3466012"/>
            <a:ext cx="1215390" cy="2308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Manure Generated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CDC2E2-998B-4A47-A107-088C80740F2A}"/>
              </a:ext>
            </a:extLst>
          </p:cNvPr>
          <p:cNvSpPr txBox="1"/>
          <p:nvPr/>
        </p:nvSpPr>
        <p:spPr>
          <a:xfrm>
            <a:off x="5338354" y="6344192"/>
            <a:ext cx="1907177" cy="415498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4. Define Inorganic Fertilizer Available to Crops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0FAA5F8-5840-4D74-B46D-6B3D5FECD54E}"/>
              </a:ext>
            </a:extLst>
          </p:cNvPr>
          <p:cNvSpPr/>
          <p:nvPr/>
        </p:nvSpPr>
        <p:spPr>
          <a:xfrm rot="19678038">
            <a:off x="20442" y="1828800"/>
            <a:ext cx="625642" cy="256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35F5FC18-0D4C-447E-8CBA-43164ACE8815}"/>
              </a:ext>
            </a:extLst>
          </p:cNvPr>
          <p:cNvSpPr/>
          <p:nvPr/>
        </p:nvSpPr>
        <p:spPr>
          <a:xfrm rot="19678038">
            <a:off x="20442" y="2783306"/>
            <a:ext cx="625642" cy="256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28C83748-43A8-4082-A5E3-FEBD9F71A2D0}"/>
              </a:ext>
            </a:extLst>
          </p:cNvPr>
          <p:cNvSpPr/>
          <p:nvPr/>
        </p:nvSpPr>
        <p:spPr>
          <a:xfrm rot="19678038">
            <a:off x="20442" y="3625515"/>
            <a:ext cx="625642" cy="256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73D7A144-6DC0-429B-A98E-2E92C6E5BA85}"/>
              </a:ext>
            </a:extLst>
          </p:cNvPr>
          <p:cNvSpPr/>
          <p:nvPr/>
        </p:nvSpPr>
        <p:spPr>
          <a:xfrm rot="19678038">
            <a:off x="20442" y="6454945"/>
            <a:ext cx="625642" cy="256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D05247-D0BC-4BA5-9429-ADCE23CDB6DE}"/>
              </a:ext>
            </a:extLst>
          </p:cNvPr>
          <p:cNvSpPr/>
          <p:nvPr/>
        </p:nvSpPr>
        <p:spPr>
          <a:xfrm>
            <a:off x="8459753" y="883297"/>
            <a:ext cx="3138687" cy="92333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5400" dirty="0"/>
              <a:t>UPDATES?</a:t>
            </a:r>
          </a:p>
        </p:txBody>
      </p:sp>
    </p:spTree>
    <p:extLst>
      <p:ext uri="{BB962C8B-B14F-4D97-AF65-F5344CB8AC3E}">
        <p14:creationId xmlns:p14="http://schemas.microsoft.com/office/powerpoint/2010/main" val="3391616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C4495B6-5AB8-43EB-87F0-72FE899F15C7}"/>
              </a:ext>
            </a:extLst>
          </p:cNvPr>
          <p:cNvGrpSpPr/>
          <p:nvPr/>
        </p:nvGrpSpPr>
        <p:grpSpPr>
          <a:xfrm>
            <a:off x="2999875" y="1748589"/>
            <a:ext cx="6443594" cy="2828751"/>
            <a:chOff x="5551840" y="2076413"/>
            <a:chExt cx="4866135" cy="18475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E3D83BD-5511-4CFB-A114-F5DBFC6376C3}"/>
                </a:ext>
              </a:extLst>
            </p:cNvPr>
            <p:cNvSpPr/>
            <p:nvPr/>
          </p:nvSpPr>
          <p:spPr>
            <a:xfrm>
              <a:off x="5551840" y="2076413"/>
              <a:ext cx="4866135" cy="1847502"/>
            </a:xfrm>
            <a:prstGeom prst="rect">
              <a:avLst/>
            </a:prstGeom>
            <a:solidFill>
              <a:srgbClr val="B4908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-1091522"/>
                <a:satOff val="-62946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FEC6D16-F2C5-4E7D-B4BF-7D4F21394B12}"/>
                </a:ext>
              </a:extLst>
            </p:cNvPr>
            <p:cNvSpPr txBox="1"/>
            <p:nvPr/>
          </p:nvSpPr>
          <p:spPr>
            <a:xfrm>
              <a:off x="5551840" y="2076413"/>
              <a:ext cx="4866135" cy="18475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3200" kern="1200" dirty="0"/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200" b="1" kern="1200" dirty="0"/>
                <a:t>BMP Tracking &amp; Reporting</a:t>
              </a:r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0" kern="1200" dirty="0"/>
                <a:t>Dairy Precision Feeding (PA)</a:t>
              </a:r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0" kern="1200" dirty="0"/>
                <a:t>Heavy Use Area Protection- NRCS 561 (</a:t>
              </a:r>
              <a:r>
                <a:rPr lang="en-US" dirty="0"/>
                <a:t>NY?)</a:t>
              </a:r>
              <a:endParaRPr lang="en-US" sz="1800" b="0" kern="1200" dirty="0"/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000" kern="1200" dirty="0"/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000" kern="1200" dirty="0"/>
            </a:p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00581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2F4E1-E743-459E-BA4B-48057ED48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CF1E5D-F859-43F6-9DCD-CBAD142E2C44}"/>
              </a:ext>
            </a:extLst>
          </p:cNvPr>
          <p:cNvGrpSpPr/>
          <p:nvPr/>
        </p:nvGrpSpPr>
        <p:grpSpPr>
          <a:xfrm>
            <a:off x="2871537" y="1926489"/>
            <a:ext cx="6462415" cy="3367405"/>
            <a:chOff x="2701190" y="4082535"/>
            <a:chExt cx="5545462" cy="217083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89564AE-FC0F-4A98-9BF6-CE59080F2E45}"/>
                </a:ext>
              </a:extLst>
            </p:cNvPr>
            <p:cNvSpPr/>
            <p:nvPr/>
          </p:nvSpPr>
          <p:spPr>
            <a:xfrm>
              <a:off x="2701190" y="4082535"/>
              <a:ext cx="5545462" cy="21708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455363"/>
                <a:satOff val="-83928"/>
                <a:lumOff val="8628"/>
                <a:alphaOff val="0"/>
              </a:schemeClr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3352404-D3F4-4757-B30A-850D4AAC9814}"/>
                </a:ext>
              </a:extLst>
            </p:cNvPr>
            <p:cNvSpPr txBox="1"/>
            <p:nvPr/>
          </p:nvSpPr>
          <p:spPr>
            <a:xfrm>
              <a:off x="2701190" y="4082535"/>
              <a:ext cx="5545462" cy="21708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800" kern="1200" dirty="0"/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b="1" kern="1200" dirty="0"/>
                <a:t>BMP Effectiveness/Modeling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solidFill>
                    <a:schemeClr val="bg1"/>
                  </a:solidFill>
                </a:rPr>
                <a:t>Winter Crop (NY/PA/MD)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0" kern="1200" dirty="0"/>
                <a:t>Manure Transport / Manure Treatment Technologies (PA/MD)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b="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69567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B7C39D-A325-4E32-B5B9-EA67333DDC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7131" r="22439" b="1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A89C1-8EBE-4728-991A-D2845B850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9612" y="401054"/>
            <a:ext cx="6399884" cy="6096000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endParaRPr lang="en-US" sz="3200" dirty="0">
              <a:solidFill>
                <a:srgbClr val="000000"/>
              </a:solidFill>
            </a:endParaRPr>
          </a:p>
          <a:p>
            <a:r>
              <a:rPr lang="en-US" sz="3200" dirty="0">
                <a:solidFill>
                  <a:srgbClr val="000000"/>
                </a:solidFill>
              </a:rPr>
              <a:t>Jan 21</a:t>
            </a:r>
            <a:r>
              <a:rPr lang="en-US" sz="3200" baseline="30000" dirty="0">
                <a:solidFill>
                  <a:srgbClr val="000000"/>
                </a:solidFill>
              </a:rPr>
              <a:t>st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AgWG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Charlie White (Winter Crop BMP)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Peter Claggett Landcover/ LiDAR Data (Task 4)</a:t>
            </a:r>
          </a:p>
          <a:p>
            <a:pPr lvl="1"/>
            <a:endParaRPr lang="en-US" sz="2800" dirty="0">
              <a:solidFill>
                <a:srgbClr val="000000"/>
              </a:solidFill>
            </a:endParaRPr>
          </a:p>
          <a:p>
            <a:r>
              <a:rPr lang="en-US" sz="3200" dirty="0">
                <a:solidFill>
                  <a:srgbClr val="000000"/>
                </a:solidFill>
              </a:rPr>
              <a:t>Feb Ad Hoc: 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Hillandale (Task 8) Discussion</a:t>
            </a:r>
          </a:p>
          <a:p>
            <a:pPr lvl="1"/>
            <a:endParaRPr lang="en-US" sz="2800" dirty="0">
              <a:solidFill>
                <a:srgbClr val="000000"/>
              </a:solidFill>
            </a:endParaRPr>
          </a:p>
          <a:p>
            <a:r>
              <a:rPr lang="en-US" sz="3200" dirty="0">
                <a:solidFill>
                  <a:srgbClr val="000000"/>
                </a:solidFill>
              </a:rPr>
              <a:t>Feb </a:t>
            </a:r>
            <a:r>
              <a:rPr lang="en-US" sz="3200" dirty="0" err="1">
                <a:solidFill>
                  <a:srgbClr val="000000"/>
                </a:solidFill>
              </a:rPr>
              <a:t>AgWG</a:t>
            </a:r>
            <a:r>
              <a:rPr lang="en-US" sz="3200" dirty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Decision Landcover/ LiDAR Data (Task 4)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Decision Double Crop methods (Task 5)</a:t>
            </a:r>
          </a:p>
          <a:p>
            <a:pPr lvl="1"/>
            <a:endParaRPr lang="en-US" sz="2800" dirty="0">
              <a:solidFill>
                <a:srgbClr val="000000"/>
              </a:solidFill>
            </a:endParaRPr>
          </a:p>
          <a:p>
            <a:r>
              <a:rPr lang="en-US" sz="3200" dirty="0">
                <a:solidFill>
                  <a:srgbClr val="000000"/>
                </a:solidFill>
              </a:rPr>
              <a:t>March </a:t>
            </a:r>
            <a:r>
              <a:rPr lang="en-US" sz="3200" dirty="0" err="1">
                <a:solidFill>
                  <a:srgbClr val="000000"/>
                </a:solidFill>
              </a:rPr>
              <a:t>AgWG</a:t>
            </a:r>
            <a:endParaRPr lang="en-US" sz="3200" dirty="0">
              <a:solidFill>
                <a:srgbClr val="000000"/>
              </a:solidFill>
            </a:endParaRP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Decision Forecasting Ag Trends (Task 2)</a:t>
            </a:r>
          </a:p>
          <a:p>
            <a:pPr lvl="1"/>
            <a:endParaRPr lang="en-US" sz="28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93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low, Proceed With Caution Sign">
            <a:extLst>
              <a:ext uri="{FF2B5EF4-FFF2-40B4-BE49-F238E27FC236}">
                <a16:creationId xmlns:a16="http://schemas.microsoft.com/office/drawing/2014/main" id="{624887C5-7172-47BB-978B-4A6530B38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035" y="2075166"/>
            <a:ext cx="2507965" cy="250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5146F9C-39C1-45CC-B105-2A9050C1A6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398085"/>
              </p:ext>
            </p:extLst>
          </p:nvPr>
        </p:nvGraphicFramePr>
        <p:xfrm>
          <a:off x="503433" y="708917"/>
          <a:ext cx="9339209" cy="5164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211">
                  <a:extLst>
                    <a:ext uri="{9D8B030D-6E8A-4147-A177-3AD203B41FA5}">
                      <a16:colId xmlns:a16="http://schemas.microsoft.com/office/drawing/2014/main" val="3133903361"/>
                    </a:ext>
                  </a:extLst>
                </a:gridCol>
                <a:gridCol w="3602012">
                  <a:extLst>
                    <a:ext uri="{9D8B030D-6E8A-4147-A177-3AD203B41FA5}">
                      <a16:colId xmlns:a16="http://schemas.microsoft.com/office/drawing/2014/main" val="2969995625"/>
                    </a:ext>
                  </a:extLst>
                </a:gridCol>
                <a:gridCol w="3821986">
                  <a:extLst>
                    <a:ext uri="{9D8B030D-6E8A-4147-A177-3AD203B41FA5}">
                      <a16:colId xmlns:a16="http://schemas.microsoft.com/office/drawing/2014/main" val="899802129"/>
                    </a:ext>
                  </a:extLst>
                </a:gridCol>
              </a:tblGrid>
              <a:tr h="454468">
                <a:tc>
                  <a:txBody>
                    <a:bodyPr/>
                    <a:lstStyle/>
                    <a:p>
                      <a:r>
                        <a:rPr lang="en-US" dirty="0"/>
                        <a:t>BMP Concern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CBP BMP Effectiveness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Next Steps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887788"/>
                  </a:ext>
                </a:extLst>
              </a:tr>
              <a:tr h="5318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Dairy Precision Feeding (PA)</a:t>
                      </a:r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ym typeface="Wingdings" panose="05000000000000000000" pitchFamily="2" charset="2"/>
                        </a:rPr>
                        <a:t>D</a:t>
                      </a:r>
                      <a:r>
                        <a:rPr lang="en-US" sz="1100" dirty="0"/>
                        <a:t>efinitions and reductions approved by the WQGIT in </a:t>
                      </a:r>
                      <a:r>
                        <a:rPr lang="en-US" sz="1100" b="1" dirty="0"/>
                        <a:t>2009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PA Action 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724718"/>
                  </a:ext>
                </a:extLst>
              </a:tr>
              <a:tr h="6694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Rotational/Prescribed Grazing (PA)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Definitions and benefits were reviewed and approved by the Agriculture Workgroup and WQGIT in </a:t>
                      </a:r>
                      <a:r>
                        <a:rPr lang="en-US" sz="11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RESOLVED</a:t>
                      </a:r>
                    </a:p>
                    <a:p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938433"/>
                  </a:ext>
                </a:extLst>
              </a:tr>
              <a:tr h="7082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Heavy Use Area Protection- NRCS 561 (PA)</a:t>
                      </a:r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100" dirty="0">
                          <a:sym typeface="Wingdings" panose="05000000000000000000" pitchFamily="2" charset="2"/>
                        </a:rPr>
                        <a:t> Loafing Lot Management 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definitions and reductions approved by the Chesapeake Bay Program’s Nutrient Subcommittee in</a:t>
                      </a:r>
                      <a:r>
                        <a:rPr lang="en-US" sz="11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2003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?</a:t>
                      </a:r>
                    </a:p>
                    <a:p>
                      <a:pPr marL="0" indent="0"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676197"/>
                  </a:ext>
                </a:extLst>
              </a:tr>
              <a:tr h="647272">
                <a:tc>
                  <a:txBody>
                    <a:bodyPr/>
                    <a:lstStyle/>
                    <a:p>
                      <a:pPr lvl="0"/>
                      <a:r>
                        <a:rPr lang="en-US" sz="1100" b="1" dirty="0"/>
                        <a:t>Nutrient Management on Pasture (NY/PA)</a:t>
                      </a:r>
                    </a:p>
                    <a:p>
                      <a:pPr lvl="0"/>
                      <a:endParaRPr lang="en-US" sz="1100" b="1" dirty="0"/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Nutrient Management Practices for use in the Phase 6.0 Chesapeake Bay Program Watershed Model 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US" sz="1100" b="1" dirty="0">
                          <a:sym typeface="Wingdings" panose="05000000000000000000" pitchFamily="2" charset="2"/>
                        </a:rPr>
                        <a:t>2016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RESOLVED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720941"/>
                  </a:ext>
                </a:extLst>
              </a:tr>
              <a:tr h="440077">
                <a:tc>
                  <a:txBody>
                    <a:bodyPr/>
                    <a:lstStyle/>
                    <a:p>
                      <a:r>
                        <a:rPr lang="en-US" sz="1100" b="1" dirty="0"/>
                        <a:t>Commodity Cover Crops  (NY/PA)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Cover Crops Practices for use in Phase 6 of the Chesapeake Bay Watershed Model 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US" sz="1100" b="1" dirty="0">
                          <a:sym typeface="Wingdings" panose="05000000000000000000" pitchFamily="2" charset="2"/>
                        </a:rPr>
                        <a:t>2016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EP Chair discussion with </a:t>
                      </a:r>
                      <a:r>
                        <a:rPr lang="en-US" sz="1200" b="1" dirty="0" err="1"/>
                        <a:t>AgWG</a:t>
                      </a:r>
                      <a:r>
                        <a:rPr lang="en-US" sz="1200" b="1" dirty="0"/>
                        <a:t> (Dec 2020)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215887"/>
                  </a:ext>
                </a:extLst>
              </a:tr>
              <a:tr h="14442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Manure Transport / Manure Treatment Technologies (PA)</a:t>
                      </a:r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Manure Treatment Technologies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Recommendations from the Manure Treatment Technologies Expert Panel to the CBP’s WQGIT to define Manure Treatment Technologies as a Best Management Practice (</a:t>
                      </a:r>
                      <a:r>
                        <a:rPr lang="en-US" sz="11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Manure Transport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definition and benefits have remained in use </a:t>
                      </a:r>
                      <a:r>
                        <a:rPr lang="en-US" sz="11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since review and approval by the CBP partnership’s source sector workgroups for tributary strategy development</a:t>
                      </a: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Work with MWG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428629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B0F91EB-1C08-4FBC-895E-BFE86F34F745}"/>
              </a:ext>
            </a:extLst>
          </p:cNvPr>
          <p:cNvSpPr/>
          <p:nvPr/>
        </p:nvSpPr>
        <p:spPr>
          <a:xfrm>
            <a:off x="489734" y="6027137"/>
            <a:ext cx="10154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Protocol for the Development, Review, and Approval of Loading and Effectiveness Estimates for Nutrient and Sediment Controls in the Chesapeake Bay Watershed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92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A09B4-F984-44B6-8464-F6E7AC643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5F2FC-1472-48B8-BE17-AEAB7A79B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174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61ED2-2C33-4282-B69D-DFFA61153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222" y="32084"/>
            <a:ext cx="7917873" cy="721895"/>
          </a:xfrm>
        </p:spPr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b="1" dirty="0"/>
              <a:t>CAST-21 Workplan (Working Draft)</a:t>
            </a:r>
            <a:br>
              <a:rPr lang="en-US" dirty="0"/>
            </a:br>
            <a:r>
              <a:rPr lang="en-US" sz="1600" i="1" dirty="0"/>
              <a:t>*A</a:t>
            </a:r>
            <a:r>
              <a:rPr lang="en-US" sz="1800" i="1" dirty="0"/>
              <a:t>pproved data and method changes need to be finalized through the WQGIT by Sept. 1, 2021*   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304D9D5F-A933-4C68-94F7-ADDB6419D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191761"/>
              </p:ext>
            </p:extLst>
          </p:nvPr>
        </p:nvGraphicFramePr>
        <p:xfrm>
          <a:off x="206572" y="1002947"/>
          <a:ext cx="11806989" cy="5474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7520">
                  <a:extLst>
                    <a:ext uri="{9D8B030D-6E8A-4147-A177-3AD203B41FA5}">
                      <a16:colId xmlns:a16="http://schemas.microsoft.com/office/drawing/2014/main" val="2008528703"/>
                    </a:ext>
                  </a:extLst>
                </a:gridCol>
                <a:gridCol w="6569469">
                  <a:extLst>
                    <a:ext uri="{9D8B030D-6E8A-4147-A177-3AD203B41FA5}">
                      <a16:colId xmlns:a16="http://schemas.microsoft.com/office/drawing/2014/main" val="997408327"/>
                    </a:ext>
                  </a:extLst>
                </a:gridCol>
              </a:tblGrid>
              <a:tr h="377582">
                <a:tc>
                  <a:txBody>
                    <a:bodyPr/>
                    <a:lstStyle/>
                    <a:p>
                      <a:r>
                        <a:rPr lang="en-US" dirty="0"/>
                        <a:t>KEY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421313"/>
                  </a:ext>
                </a:extLst>
              </a:tr>
              <a:tr h="60337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1" dirty="0"/>
                        <a:t>Task 1: </a:t>
                      </a:r>
                      <a:r>
                        <a:rPr lang="en-US" sz="1600" dirty="0"/>
                        <a:t>Updates to data &amp; methods that typically occur every 2 years.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On-going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In process: “Rules of the Road” document for data submissions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725429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Task 2: </a:t>
                      </a:r>
                      <a:r>
                        <a:rPr lang="en-US" sz="1600" dirty="0"/>
                        <a:t>Investigate alternative forecasting methods for ag land uses &amp; animals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Nov 19 </a:t>
                      </a:r>
                      <a:r>
                        <a:rPr lang="en-US" sz="1600" dirty="0" err="1"/>
                        <a:t>AgWG</a:t>
                      </a:r>
                      <a:r>
                        <a:rPr lang="en-US" sz="1600" dirty="0"/>
                        <a:t>: CBPO presentation on 4 methods of forecasting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Return Feb/March 2021 for decision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099955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Task 3: </a:t>
                      </a: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Investigate 2012-2017 Ag Census change for fallow/idle acres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AgWG</a:t>
                      </a:r>
                      <a:r>
                        <a:rPr lang="en-US" sz="1600" dirty="0"/>
                        <a:t> Sept 17; NASS consulted; no new information; No further action;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TASK COMPLETED? decision Jan 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AgWG</a:t>
                      </a:r>
                      <a:endParaRPr lang="en-US" sz="16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449023"/>
                  </a:ext>
                </a:extLst>
              </a:tr>
              <a:tr h="84956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1" dirty="0"/>
                        <a:t>Task 4: </a:t>
                      </a:r>
                      <a:r>
                        <a:rPr lang="en-US" sz="1600" dirty="0"/>
                        <a:t>Investigate use of latest landcover &amp; LiDAR imagery to better define changes in total ag (&amp; other land use) acres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Oct 15 </a:t>
                      </a:r>
                      <a:r>
                        <a:rPr lang="en-US" sz="1600" dirty="0" err="1"/>
                        <a:t>AgWG</a:t>
                      </a:r>
                      <a:r>
                        <a:rPr lang="en-US" sz="1600" dirty="0"/>
                        <a:t>: P. Claggett, USGS &amp; J.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Czawlytko, Chesapeake Conservancy; seeking feedback</a:t>
                      </a:r>
                      <a:endParaRPr lang="en-US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Jan 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AgWG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; Feb 2021 for decision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747847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Task 5: </a:t>
                      </a:r>
                      <a:r>
                        <a:rPr lang="en-US" sz="16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nvestigate alternatives for double-crop acre estimates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Oct 15 </a:t>
                      </a:r>
                      <a:r>
                        <a:rPr lang="en-US" sz="1600" dirty="0" err="1"/>
                        <a:t>AgWG</a:t>
                      </a:r>
                      <a:r>
                        <a:rPr lang="en-US" sz="1600" dirty="0"/>
                        <a:t>; NASS consulted- no new information;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No further action; TASK COMPLETED? Decision Feb 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AgWG</a:t>
                      </a:r>
                      <a:endParaRPr lang="en-US" sz="16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277104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Task 6: </a:t>
                      </a:r>
                      <a:r>
                        <a:rPr lang="en-US" sz="1600" dirty="0"/>
                        <a:t>Consider supplemental NM for soybeans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In process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Dec Ad Hoc; Jan Ad Hoc discussion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345342"/>
                  </a:ext>
                </a:extLst>
              </a:tr>
              <a:tr h="597838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Task 7: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QA/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QC’d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historic &amp; current layer pop. data for Hillandale Farms (PA)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 process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Feb Ad Hoc- general discussion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748562"/>
                  </a:ext>
                </a:extLst>
              </a:tr>
              <a:tr h="65440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Task 8: </a:t>
                      </a: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Build-in Verification Ad Hoc Team products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 process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0420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24ECF5A-5538-45C7-A2AB-F6330D5B87A4}"/>
              </a:ext>
            </a:extLst>
          </p:cNvPr>
          <p:cNvSpPr/>
          <p:nvPr/>
        </p:nvSpPr>
        <p:spPr>
          <a:xfrm rot="1041171">
            <a:off x="9903545" y="300192"/>
            <a:ext cx="2177362" cy="1077218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3200" dirty="0"/>
              <a:t>Questions/Comments?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BCCA53E9-8CBD-44C9-82CF-1B49AD3CF3E0}"/>
              </a:ext>
            </a:extLst>
          </p:cNvPr>
          <p:cNvSpPr/>
          <p:nvPr/>
        </p:nvSpPr>
        <p:spPr>
          <a:xfrm>
            <a:off x="4251159" y="4604084"/>
            <a:ext cx="1138989" cy="54543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820933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4398-5CCC-4EC6-982B-98A77C553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Comments</a:t>
            </a:r>
            <a:r>
              <a:rPr lang="en-US" dirty="0"/>
              <a:t> on CAST-19: </a:t>
            </a:r>
            <a:br>
              <a:rPr lang="en-US" dirty="0"/>
            </a:br>
            <a:r>
              <a:rPr lang="en-US" dirty="0"/>
              <a:t>Soybean nitrogen application (p.2)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58D02-B2B0-4141-82B1-C141EA90A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the increase in full-season soybeans and decrease in double cropped soybeans in CAST-19, the  N application rates were examined. Chris Brosch-DDA, Jill Whitcomb-PA-DEP; James Martin-VA-DEQ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189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DFF4C-DDD8-4C7D-A947-AAD610221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Comments</a:t>
            </a:r>
            <a:r>
              <a:rPr lang="en-US" dirty="0"/>
              <a:t> on CAST-19: </a:t>
            </a:r>
            <a:br>
              <a:rPr lang="en-US" dirty="0"/>
            </a:br>
            <a:r>
              <a:rPr lang="en-US" dirty="0"/>
              <a:t>Soybean nitrogen </a:t>
            </a:r>
            <a:r>
              <a:rPr lang="en-US" dirty="0" err="1"/>
              <a:t>application</a:t>
            </a:r>
            <a:r>
              <a:rPr lang="en-US" dirty="0" err="1">
                <a:sym typeface="Wingdings" panose="05000000000000000000" pitchFamily="2" charset="2"/>
              </a:rPr>
              <a:t></a:t>
            </a:r>
            <a:r>
              <a:rPr lang="en-US" dirty="0" err="1"/>
              <a:t>Response</a:t>
            </a:r>
            <a:r>
              <a:rPr lang="en-US" dirty="0"/>
              <a:t> (p.3)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6E8D4-28AD-4789-9EA6-239D2960C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 applications on soybeans depend on whether the soybeans are full season or double cropped. </a:t>
            </a:r>
          </a:p>
          <a:p>
            <a:r>
              <a:rPr lang="en-US" dirty="0"/>
              <a:t>Double-cropped receive 0 N applications. </a:t>
            </a:r>
          </a:p>
          <a:p>
            <a:r>
              <a:rPr lang="en-US" dirty="0"/>
              <a:t>Full season have a N crop need of 0.12 lb./</a:t>
            </a:r>
            <a:r>
              <a:rPr lang="en-US" dirty="0" err="1"/>
              <a:t>bu</a:t>
            </a:r>
            <a:r>
              <a:rPr lang="en-US" dirty="0"/>
              <a:t> (5.70 lbs./ac)</a:t>
            </a:r>
          </a:p>
          <a:p>
            <a:pPr lvl="1"/>
            <a:r>
              <a:rPr lang="en-US" dirty="0"/>
              <a:t>watershed-wide avg</a:t>
            </a:r>
          </a:p>
          <a:p>
            <a:pPr lvl="2"/>
            <a:r>
              <a:rPr lang="en-US" dirty="0"/>
              <a:t>2.23 inorganic lbs./acre applied		</a:t>
            </a:r>
          </a:p>
          <a:p>
            <a:pPr lvl="2"/>
            <a:r>
              <a:rPr lang="en-US" dirty="0"/>
              <a:t>1.35 organic lbs./acre applied</a:t>
            </a:r>
          </a:p>
          <a:p>
            <a:r>
              <a:rPr lang="en-US" dirty="0"/>
              <a:t>The University of Maryland, Penn State, and Virginia Tech nutrient management guidelines recommend zero N on full-season or double-cropped soybeans.</a:t>
            </a:r>
          </a:p>
        </p:txBody>
      </p:sp>
    </p:spTree>
    <p:extLst>
      <p:ext uri="{BB962C8B-B14F-4D97-AF65-F5344CB8AC3E}">
        <p14:creationId xmlns:p14="http://schemas.microsoft.com/office/powerpoint/2010/main" val="38552549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07A98-DFCA-4CAD-A6C6-5ECCDFC9D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Comments</a:t>
            </a:r>
            <a:r>
              <a:rPr lang="en-US" dirty="0"/>
              <a:t> on CAST-19: </a:t>
            </a:r>
            <a:br>
              <a:rPr lang="en-US" dirty="0"/>
            </a:br>
            <a:r>
              <a:rPr lang="en-US" dirty="0"/>
              <a:t>Soybean nitrogen </a:t>
            </a:r>
            <a:r>
              <a:rPr lang="en-US" dirty="0" err="1"/>
              <a:t>application_Resolution</a:t>
            </a:r>
            <a:r>
              <a:rPr lang="en-US" dirty="0"/>
              <a:t> (p.3)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39AA1-C45F-4BEA-9175-DEDBA5C29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 comparative analysis of changing full-season soybeans to corn and the resulting nitrogen loads was provided to PA-DEP. </a:t>
            </a:r>
          </a:p>
          <a:p>
            <a:endParaRPr lang="en-US" dirty="0"/>
          </a:p>
          <a:p>
            <a:r>
              <a:rPr lang="en-US" dirty="0"/>
              <a:t>The soybean N application and N fixation assumed for Lancaster County and the average in the rest of PA’s watershed were provided to Jill Whitcomb, PA-DEP. </a:t>
            </a:r>
          </a:p>
          <a:p>
            <a:endParaRPr lang="en-US" dirty="0"/>
          </a:p>
          <a:p>
            <a:r>
              <a:rPr lang="en-US" dirty="0"/>
              <a:t>The CBP will provide to Jill Whitcomb, PA-DEP, and other states the peer reviewed research and other sources that document nutrient runoff/leaching rates from legumes, and how it is applied in the modeling tools (e.g., is it a constant throughout the year or is there a difference in seasonality, is there a difference depending on what crop preceded/followed, etc.) by the May 25, 2020 WQGIT. 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AgWG</a:t>
            </a:r>
            <a:r>
              <a:rPr lang="en-US" dirty="0"/>
              <a:t> will be asked to consider establishing a group to evaluate nutrient management BMPs for nitrogen on full season soybeans. [see Workplan Task 6] </a:t>
            </a:r>
          </a:p>
        </p:txBody>
      </p:sp>
    </p:spTree>
    <p:extLst>
      <p:ext uri="{BB962C8B-B14F-4D97-AF65-F5344CB8AC3E}">
        <p14:creationId xmlns:p14="http://schemas.microsoft.com/office/powerpoint/2010/main" val="3152315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8AA7084-FC19-4E23-A0DF-DB18460C4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295" y="1330407"/>
            <a:ext cx="2228850" cy="2047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86A75B-7ACB-4EDC-929D-43CC477E22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 Application on Soybeans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6BDA15-C8CE-4CB7-ACDA-F477F9CDBE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300" b="36762"/>
          <a:stretch/>
        </p:blipFill>
        <p:spPr>
          <a:xfrm>
            <a:off x="420216" y="3646169"/>
            <a:ext cx="11476147" cy="14516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4A99E-732B-4C5B-9AE5-A63F5128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23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A631B81-0227-477F-A41E-D5C952A46292}"/>
              </a:ext>
            </a:extLst>
          </p:cNvPr>
          <p:cNvSpPr/>
          <p:nvPr/>
        </p:nvSpPr>
        <p:spPr>
          <a:xfrm rot="20509744">
            <a:off x="5539686" y="5104624"/>
            <a:ext cx="2574388" cy="11676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From Water Quality GIT presentation to Management Board 7/9/20</a:t>
            </a:r>
          </a:p>
        </p:txBody>
      </p:sp>
    </p:spTree>
    <p:extLst>
      <p:ext uri="{BB962C8B-B14F-4D97-AF65-F5344CB8AC3E}">
        <p14:creationId xmlns:p14="http://schemas.microsoft.com/office/powerpoint/2010/main" val="38924456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DCF402-B454-4D27-B13A-818CD8E97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83" y="208372"/>
            <a:ext cx="10515600" cy="932452"/>
          </a:xfrm>
        </p:spPr>
        <p:txBody>
          <a:bodyPr>
            <a:normAutofit/>
          </a:bodyPr>
          <a:lstStyle/>
          <a:p>
            <a:r>
              <a:rPr lang="en-US" b="1" u="sng" dirty="0"/>
              <a:t>Concern: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F020BAA-F3E1-47DD-9491-506F2EF487CC}"/>
              </a:ext>
            </a:extLst>
          </p:cNvPr>
          <p:cNvSpPr/>
          <p:nvPr/>
        </p:nvSpPr>
        <p:spPr>
          <a:xfrm>
            <a:off x="7402286" y="1007300"/>
            <a:ext cx="4346918" cy="5329332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dirty="0"/>
          </a:p>
          <a:p>
            <a:r>
              <a:rPr lang="en-US" sz="2400" u="sng" dirty="0"/>
              <a:t>Full Season (under Core NM)</a:t>
            </a:r>
            <a:r>
              <a:rPr lang="en-US" sz="2400" dirty="0"/>
              <a:t>:</a:t>
            </a:r>
          </a:p>
          <a:p>
            <a:r>
              <a:rPr lang="en-US" sz="2400" dirty="0"/>
              <a:t>Assume 40 </a:t>
            </a:r>
            <a:r>
              <a:rPr lang="en-US" sz="2400" dirty="0" err="1"/>
              <a:t>bu</a:t>
            </a:r>
            <a:r>
              <a:rPr lang="en-US" sz="2400" dirty="0"/>
              <a:t>/ac @ 100 ac </a:t>
            </a:r>
          </a:p>
          <a:p>
            <a:endParaRPr lang="en-US" sz="2400" dirty="0"/>
          </a:p>
          <a:p>
            <a:r>
              <a:rPr lang="en-US" sz="1600" dirty="0"/>
              <a:t>40 </a:t>
            </a:r>
            <a:r>
              <a:rPr lang="en-US" sz="1600" dirty="0" err="1"/>
              <a:t>bu</a:t>
            </a:r>
            <a:r>
              <a:rPr lang="en-US" sz="1600" dirty="0"/>
              <a:t>/ac x 0.12 </a:t>
            </a:r>
            <a:r>
              <a:rPr lang="en-US" sz="1600" dirty="0" err="1"/>
              <a:t>lbs</a:t>
            </a:r>
            <a:r>
              <a:rPr lang="en-US" sz="1600" dirty="0"/>
              <a:t> N/</a:t>
            </a:r>
            <a:r>
              <a:rPr lang="en-US" sz="1600" dirty="0" err="1"/>
              <a:t>bu</a:t>
            </a:r>
            <a:r>
              <a:rPr lang="en-US" sz="1600" dirty="0"/>
              <a:t> x 1.0 x 100 ac = </a:t>
            </a:r>
          </a:p>
          <a:p>
            <a:endParaRPr lang="en-US" sz="1200" dirty="0"/>
          </a:p>
          <a:p>
            <a:pPr algn="ctr"/>
            <a:r>
              <a:rPr lang="en-US" sz="2400" b="1" dirty="0"/>
              <a:t>480 </a:t>
            </a:r>
            <a:r>
              <a:rPr lang="en-US" sz="2400" b="1" dirty="0" err="1"/>
              <a:t>lbs</a:t>
            </a:r>
            <a:r>
              <a:rPr lang="en-US" sz="2400" b="1" dirty="0"/>
              <a:t> N applied</a:t>
            </a:r>
          </a:p>
          <a:p>
            <a:endParaRPr lang="en-US" sz="2000" dirty="0"/>
          </a:p>
          <a:p>
            <a:r>
              <a:rPr lang="en-US" sz="2400" u="sng" dirty="0"/>
              <a:t>Double-Crop</a:t>
            </a:r>
          </a:p>
          <a:p>
            <a:r>
              <a:rPr lang="en-US" sz="2400" dirty="0"/>
              <a:t>Assume 25 </a:t>
            </a:r>
            <a:r>
              <a:rPr lang="en-US" sz="2400" dirty="0" err="1"/>
              <a:t>bu</a:t>
            </a:r>
            <a:r>
              <a:rPr lang="en-US" sz="2400" dirty="0"/>
              <a:t>/ac @ 100 ac </a:t>
            </a:r>
          </a:p>
          <a:p>
            <a:endParaRPr lang="en-US" sz="2400" u="sng" dirty="0"/>
          </a:p>
          <a:p>
            <a:r>
              <a:rPr lang="en-US" sz="2000" dirty="0"/>
              <a:t>25 </a:t>
            </a:r>
            <a:r>
              <a:rPr lang="en-US" sz="2000" dirty="0" err="1"/>
              <a:t>bu</a:t>
            </a:r>
            <a:r>
              <a:rPr lang="en-US" sz="2000" dirty="0"/>
              <a:t>/ac x 0 </a:t>
            </a:r>
            <a:r>
              <a:rPr lang="en-US" sz="2000" dirty="0" err="1"/>
              <a:t>lbs</a:t>
            </a:r>
            <a:r>
              <a:rPr lang="en-US" sz="2000" dirty="0"/>
              <a:t> N/</a:t>
            </a:r>
            <a:r>
              <a:rPr lang="en-US" sz="2000" dirty="0" err="1"/>
              <a:t>bu</a:t>
            </a:r>
            <a:r>
              <a:rPr lang="en-US" sz="2000" dirty="0"/>
              <a:t> x 1.0 x 100 ac </a:t>
            </a:r>
          </a:p>
          <a:p>
            <a:endParaRPr lang="en-US" sz="2000" dirty="0"/>
          </a:p>
          <a:p>
            <a:pPr algn="ctr"/>
            <a:r>
              <a:rPr lang="en-US" sz="2400" b="1" dirty="0"/>
              <a:t>0 </a:t>
            </a:r>
            <a:r>
              <a:rPr lang="en-US" sz="2400" b="1" dirty="0" err="1"/>
              <a:t>lbs</a:t>
            </a:r>
            <a:r>
              <a:rPr lang="en-US" sz="2400" b="1" dirty="0"/>
              <a:t> N applied (on beans)</a:t>
            </a:r>
          </a:p>
          <a:p>
            <a:pPr algn="ctr"/>
            <a:r>
              <a:rPr lang="en-US" sz="2400" b="1" dirty="0"/>
              <a:t>N applied to </a:t>
            </a:r>
            <a:r>
              <a:rPr lang="en-US" sz="2400" b="1" dirty="0" err="1"/>
              <a:t>sm</a:t>
            </a:r>
            <a:r>
              <a:rPr lang="en-US" sz="2400" b="1" dirty="0"/>
              <a:t> grain</a:t>
            </a:r>
          </a:p>
          <a:p>
            <a:endParaRPr lang="en-US" sz="2000" u="sng" dirty="0"/>
          </a:p>
          <a:p>
            <a:endParaRPr lang="en-US" sz="16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3867F07-95F4-4A26-9531-7B1E1AF1B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24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1D6BB1-C761-4976-8809-BE6DFB16CAB7}"/>
              </a:ext>
            </a:extLst>
          </p:cNvPr>
          <p:cNvSpPr txBox="1"/>
          <p:nvPr/>
        </p:nvSpPr>
        <p:spPr>
          <a:xfrm>
            <a:off x="8691155" y="592182"/>
            <a:ext cx="2168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Model Assumption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A2408AD-4FC1-440A-957B-D522ECAF41B1}"/>
              </a:ext>
            </a:extLst>
          </p:cNvPr>
          <p:cNvSpPr/>
          <p:nvPr/>
        </p:nvSpPr>
        <p:spPr>
          <a:xfrm>
            <a:off x="714102" y="4186082"/>
            <a:ext cx="6296297" cy="13857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CONCEPT:</a:t>
            </a:r>
          </a:p>
          <a:p>
            <a:r>
              <a:rPr lang="en-US" dirty="0"/>
              <a:t>N load attributed to soybean acres includes estimated leaching/runoff of residual N based on scientific literature review.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350DF9-A873-4B7F-932B-D971B151B245}"/>
              </a:ext>
            </a:extLst>
          </p:cNvPr>
          <p:cNvSpPr/>
          <p:nvPr/>
        </p:nvSpPr>
        <p:spPr>
          <a:xfrm>
            <a:off x="814022" y="5885353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23527C"/>
                </a:solidFill>
                <a:latin typeface="Arial" panose="020B0604020202020204" pitchFamily="34" charset="0"/>
                <a:hlinkClick r:id="rId2"/>
              </a:rPr>
              <a:t>Agricultural Loading Rates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A285D4-B6D9-426D-9300-228D416D5CAD}"/>
              </a:ext>
            </a:extLst>
          </p:cNvPr>
          <p:cNvSpPr txBox="1"/>
          <p:nvPr/>
        </p:nvSpPr>
        <p:spPr>
          <a:xfrm>
            <a:off x="829558" y="5637230"/>
            <a:ext cx="444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Ag Loading Rate Review Steering Committee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357F0D-281A-4C3D-BEA9-B9638B524DE4}"/>
              </a:ext>
            </a:extLst>
          </p:cNvPr>
          <p:cNvSpPr txBox="1"/>
          <p:nvPr/>
        </p:nvSpPr>
        <p:spPr>
          <a:xfrm>
            <a:off x="735291" y="1093509"/>
            <a:ext cx="619341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Nutrient management on full-season soybeans?</a:t>
            </a:r>
          </a:p>
          <a:p>
            <a:r>
              <a:rPr lang="en-US" b="1" dirty="0"/>
              <a:t>YES</a:t>
            </a:r>
            <a:r>
              <a:rPr lang="en-US" dirty="0"/>
              <a:t>: “core NM” </a:t>
            </a:r>
          </a:p>
          <a:p>
            <a:pPr lvl="1"/>
            <a:r>
              <a:rPr lang="en-US" dirty="0"/>
              <a:t>NO: “supplemental NM” for N rate, placement &amp; timing </a:t>
            </a:r>
          </a:p>
          <a:p>
            <a:pPr lvl="2"/>
            <a:r>
              <a:rPr lang="en-US" dirty="0"/>
              <a:t>Why? NM on soybeans is controlling for P…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E06089-26ED-4345-AE23-08BB4E7E3765}"/>
              </a:ext>
            </a:extLst>
          </p:cNvPr>
          <p:cNvSpPr txBox="1"/>
          <p:nvPr/>
        </p:nvSpPr>
        <p:spPr>
          <a:xfrm>
            <a:off x="735290" y="2818614"/>
            <a:ext cx="6240544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Given the same acreage… </a:t>
            </a:r>
          </a:p>
          <a:p>
            <a:r>
              <a:rPr lang="en-US" dirty="0"/>
              <a:t>A shift from double-crop to full-season soybeans will result in an increase in attributed N load.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907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23A1C-87B2-496E-B1E4-C5FD4EF83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u="sng" dirty="0"/>
              <a:t>Additional Concerns- MD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7ACCB-21C5-4440-8AF8-7D5AE95FB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670439"/>
            <a:ext cx="10905066" cy="43939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/>
              <a:t>Animal Populations: explore other estimating options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600" dirty="0"/>
              <a:t>Improve livestock (dairy, equine, beef) population estimates </a:t>
            </a:r>
            <a:endParaRPr lang="en-US" sz="3000" dirty="0"/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Reduction goals for some counties unattainable due to inaccurate population assumptions (i.e. poultry mortality, waste management).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b="1" dirty="0"/>
          </a:p>
          <a:p>
            <a:pPr marL="0" indent="0">
              <a:buNone/>
            </a:pPr>
            <a:r>
              <a:rPr lang="en-US" sz="3200" b="1" dirty="0"/>
              <a:t>Crop Production Acres: improve annual estimates</a:t>
            </a:r>
            <a:endParaRPr lang="en-US" sz="32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MD’s Nutrient Management Annual Implementation Report (AIR)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other means (USDA-FSA crop reporting)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600" dirty="0"/>
          </a:p>
          <a:p>
            <a:pPr marL="0" indent="0">
              <a:buNone/>
            </a:pPr>
            <a:r>
              <a:rPr lang="en-US" sz="3200" b="1" dirty="0"/>
              <a:t>Fertilizer sales and use data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600" dirty="0"/>
              <a:t>Better understanding via state chemist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910668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45515-AAED-434C-8B5F-BFCC5629F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Additional Concerns- 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C2EBD-8BF2-4CC4-A898-361C4935F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Animal Populations: explore other estimating options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Over-estimation for counties partially within the watershed 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Cover Crops: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Additional category Commodity Cover Crops with Manure (not inorganic fertilizer).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Encourage/credit cover cropping in forage-based dairy cropping systems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Nutrient Management on Pasture: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Credit options and/or inorganic fertilizer rates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9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F400B-8ECF-4749-A7F8-879943CAA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7321"/>
          </a:xfrm>
        </p:spPr>
        <p:txBody>
          <a:bodyPr/>
          <a:lstStyle/>
          <a:p>
            <a:r>
              <a:rPr lang="en-US" u="sng" dirty="0"/>
              <a:t>Additional Concerns - PA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67932-890F-489F-AC35-03FDAD898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9" y="1436916"/>
            <a:ext cx="10515600" cy="5097100"/>
          </a:xfrm>
        </p:spPr>
        <p:txBody>
          <a:bodyPr>
            <a:normAutofit fontScale="85000" lnSpcReduction="20000"/>
          </a:bodyPr>
          <a:lstStyle/>
          <a:p>
            <a:pPr marL="457200" lvl="1" indent="0">
              <a:buNone/>
            </a:pPr>
            <a:r>
              <a:rPr lang="en-US" b="1" dirty="0"/>
              <a:t>Dairy Precision Feeding: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Revisit the criteria for measurement of implementation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Rotational/Prescribed Grazing: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Revisit the criteria for determining implementation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Cover Crops: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Revisit the criteria for crediting commodity cover crop (harvested, nutrients applied)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Manure Transport / Manure Treatment Technologies: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Revisit the requirement to apply NM to offset an assumed “backfill” of inorganic application 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dirty="0"/>
              <a:t>Assumption does not adequately reflect current practice</a:t>
            </a:r>
          </a:p>
          <a:p>
            <a:pPr lvl="3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Heavy Use Area Protection (NRCS 561):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HUAP is not currently credited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HUAP should be synonymous to Loafing Lot Management BMP 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Nutrient Management on Pasture: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Crediting NM on pasture/non-cropland acres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8873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9"/>
          <p:cNvGrpSpPr/>
          <p:nvPr/>
        </p:nvGrpSpPr>
        <p:grpSpPr>
          <a:xfrm>
            <a:off x="1828800" y="152400"/>
            <a:ext cx="2667000" cy="2306598"/>
            <a:chOff x="5867400" y="2438400"/>
            <a:chExt cx="3352800" cy="2595818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9" name="TextBox 48"/>
            <p:cNvSpPr txBox="1"/>
            <p:nvPr/>
          </p:nvSpPr>
          <p:spPr>
            <a:xfrm>
              <a:off x="5943600" y="2438400"/>
              <a:ext cx="3276600" cy="34636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1.Define Crop Application Goal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867400" y="3267163"/>
              <a:ext cx="1143001" cy="969830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u="sng" dirty="0">
                  <a:solidFill>
                    <a:prstClr val="black"/>
                  </a:solidFill>
                  <a:latin typeface="Calibri"/>
                </a:rPr>
                <a:t>A</a:t>
              </a:r>
              <a:endParaRPr kumimoji="0" lang="en-US" sz="1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Crop Application Goal/Yield Unit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238999" y="3276600"/>
              <a:ext cx="990600" cy="45027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u="sng" dirty="0">
                  <a:solidFill>
                    <a:prstClr val="black"/>
                  </a:solidFill>
                  <a:latin typeface="Calibri"/>
                </a:rPr>
                <a:t>B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Yields/Acre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382000" y="3276600"/>
              <a:ext cx="762000" cy="45027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Acres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696200" y="28194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477000" y="3048000"/>
              <a:ext cx="23622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4770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76962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8839200" y="3048000"/>
              <a:ext cx="0" cy="2286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6360196" y="4280798"/>
              <a:ext cx="766354" cy="171509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cxnSpLocks/>
              <a:stCxn id="62" idx="2"/>
            </p:cNvCxnSpPr>
            <p:nvPr/>
          </p:nvCxnSpPr>
          <p:spPr>
            <a:xfrm flipH="1">
              <a:off x="7879080" y="3726879"/>
              <a:ext cx="883920" cy="598121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cxnSpLocks/>
            </p:cNvCxnSpPr>
            <p:nvPr/>
          </p:nvCxnSpPr>
          <p:spPr>
            <a:xfrm>
              <a:off x="7557132" y="3741516"/>
              <a:ext cx="0" cy="656862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112724" y="4410755"/>
              <a:ext cx="1143001" cy="623463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Crop Application Goal</a:t>
              </a:r>
            </a:p>
          </p:txBody>
        </p:sp>
      </p:grpSp>
      <p:grpSp>
        <p:nvGrpSpPr>
          <p:cNvPr id="3" name="Group 210"/>
          <p:cNvGrpSpPr/>
          <p:nvPr/>
        </p:nvGrpSpPr>
        <p:grpSpPr>
          <a:xfrm>
            <a:off x="3886200" y="152400"/>
            <a:ext cx="4495800" cy="5022018"/>
            <a:chOff x="3175128" y="609600"/>
            <a:chExt cx="5986853" cy="502201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8" name="TextBox 47"/>
            <p:cNvSpPr txBox="1"/>
            <p:nvPr/>
          </p:nvSpPr>
          <p:spPr>
            <a:xfrm>
              <a:off x="4189849" y="609600"/>
              <a:ext cx="3880059" cy="307777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2. Define Manure Available to Crops</a:t>
              </a: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6019800" y="990600"/>
              <a:ext cx="1" cy="3810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97"/>
            <p:cNvGrpSpPr/>
            <p:nvPr/>
          </p:nvGrpSpPr>
          <p:grpSpPr>
            <a:xfrm>
              <a:off x="3175128" y="1371600"/>
              <a:ext cx="5986853" cy="4260018"/>
              <a:chOff x="-157655" y="228600"/>
              <a:chExt cx="9301655" cy="6618706"/>
            </a:xfrm>
            <a:grpFill/>
          </p:grpSpPr>
          <p:sp>
            <p:nvSpPr>
              <p:cNvPr id="168" name="TextBox 167"/>
              <p:cNvSpPr txBox="1"/>
              <p:nvPr/>
            </p:nvSpPr>
            <p:spPr>
              <a:xfrm>
                <a:off x="3048000" y="228600"/>
                <a:ext cx="25146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Manure Generated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0" y="2209800"/>
                <a:ext cx="22098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Direct Deposition on Pasture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2438400" y="2209800"/>
                <a:ext cx="23622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Direct Deposition to Riparian Pasture Areas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5029200" y="2209800"/>
                <a:ext cx="19812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Deposited within Barnyard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914400" y="4191001"/>
                <a:ext cx="19812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Storage and Handling Loss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6477000" y="3200400"/>
                <a:ext cx="13716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Stored Manure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3626069" y="5144869"/>
                <a:ext cx="1403131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Manure</a:t>
                </a: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Transport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5791200" y="533398"/>
                <a:ext cx="15240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Feed Additive BMPs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-157655" y="6488667"/>
                <a:ext cx="1757855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Volatilization</a:t>
                </a: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7620000" y="5082608"/>
                <a:ext cx="15240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Available for Application</a:t>
                </a: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3505200" y="4343400"/>
                <a:ext cx="19050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Barnyard BMPs</a:t>
                </a:r>
              </a:p>
            </p:txBody>
          </p:sp>
          <p:cxnSp>
            <p:nvCxnSpPr>
              <p:cNvPr id="179" name="Straight Arrow Connector 178"/>
              <p:cNvCxnSpPr/>
              <p:nvPr/>
            </p:nvCxnSpPr>
            <p:spPr>
              <a:xfrm>
                <a:off x="4343400" y="838200"/>
                <a:ext cx="1371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Arrow Connector 179"/>
              <p:cNvCxnSpPr/>
              <p:nvPr/>
            </p:nvCxnSpPr>
            <p:spPr>
              <a:xfrm>
                <a:off x="5943600" y="34290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TextBox 180"/>
              <p:cNvSpPr txBox="1"/>
              <p:nvPr/>
            </p:nvSpPr>
            <p:spPr>
              <a:xfrm>
                <a:off x="3352800" y="3276601"/>
                <a:ext cx="2057400" cy="573824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Ammonia Reduction BMPs</a:t>
                </a:r>
              </a:p>
            </p:txBody>
          </p:sp>
          <p:cxnSp>
            <p:nvCxnSpPr>
              <p:cNvPr id="182" name="Straight Arrow Connector 181"/>
              <p:cNvCxnSpPr/>
              <p:nvPr/>
            </p:nvCxnSpPr>
            <p:spPr>
              <a:xfrm>
                <a:off x="4343400" y="609600"/>
                <a:ext cx="0" cy="15356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Arrow Connector 182"/>
              <p:cNvCxnSpPr/>
              <p:nvPr/>
            </p:nvCxnSpPr>
            <p:spPr>
              <a:xfrm>
                <a:off x="990600" y="1447800"/>
                <a:ext cx="0" cy="6974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H="1">
                <a:off x="990600" y="1447800"/>
                <a:ext cx="49530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Arrow Connector 184"/>
              <p:cNvCxnSpPr/>
              <p:nvPr/>
            </p:nvCxnSpPr>
            <p:spPr>
              <a:xfrm>
                <a:off x="5943600" y="1447800"/>
                <a:ext cx="0" cy="697468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Arrow Connector 185"/>
              <p:cNvCxnSpPr/>
              <p:nvPr/>
            </p:nvCxnSpPr>
            <p:spPr>
              <a:xfrm>
                <a:off x="228600" y="2895600"/>
                <a:ext cx="0" cy="350520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>
                <a:off x="228600" y="3124200"/>
                <a:ext cx="33528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V="1">
                <a:off x="3581400" y="2895600"/>
                <a:ext cx="0" cy="228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V="1">
                <a:off x="5943600" y="2971800"/>
                <a:ext cx="0" cy="4572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Arrow Connector 189"/>
              <p:cNvCxnSpPr/>
              <p:nvPr/>
            </p:nvCxnSpPr>
            <p:spPr>
              <a:xfrm>
                <a:off x="5486400" y="3657600"/>
                <a:ext cx="9144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Arrow Connector 190"/>
              <p:cNvCxnSpPr/>
              <p:nvPr/>
            </p:nvCxnSpPr>
            <p:spPr>
              <a:xfrm flipH="1">
                <a:off x="2971800" y="44958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Arrow Connector 191"/>
              <p:cNvCxnSpPr/>
              <p:nvPr/>
            </p:nvCxnSpPr>
            <p:spPr>
              <a:xfrm flipH="1">
                <a:off x="5486400" y="3429000"/>
                <a:ext cx="457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Arrow Connector 192"/>
              <p:cNvCxnSpPr/>
              <p:nvPr/>
            </p:nvCxnSpPr>
            <p:spPr>
              <a:xfrm>
                <a:off x="6858000" y="4419600"/>
                <a:ext cx="3048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Arrow Connector 193"/>
              <p:cNvCxnSpPr/>
              <p:nvPr/>
            </p:nvCxnSpPr>
            <p:spPr>
              <a:xfrm>
                <a:off x="5486400" y="4648200"/>
                <a:ext cx="16764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/>
              <p:nvPr/>
            </p:nvCxnSpPr>
            <p:spPr>
              <a:xfrm flipH="1">
                <a:off x="5486400" y="4419600"/>
                <a:ext cx="15240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flipV="1">
                <a:off x="6781800" y="38862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TextBox 196"/>
              <p:cNvSpPr txBox="1"/>
              <p:nvPr/>
            </p:nvSpPr>
            <p:spPr>
              <a:xfrm>
                <a:off x="7239000" y="4190998"/>
                <a:ext cx="1600200" cy="78900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Available for Transport</a:t>
                </a:r>
              </a:p>
            </p:txBody>
          </p:sp>
          <p:cxnSp>
            <p:nvCxnSpPr>
              <p:cNvPr id="198" name="Straight Arrow Connector 197"/>
              <p:cNvCxnSpPr/>
              <p:nvPr/>
            </p:nvCxnSpPr>
            <p:spPr>
              <a:xfrm flipH="1">
                <a:off x="5105400" y="5410200"/>
                <a:ext cx="22860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/>
              <p:cNvCxnSpPr/>
              <p:nvPr/>
            </p:nvCxnSpPr>
            <p:spPr>
              <a:xfrm>
                <a:off x="5181600" y="5638800"/>
                <a:ext cx="23622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 flipV="1">
                <a:off x="7315200" y="48768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Arrow Connector 200"/>
              <p:cNvCxnSpPr/>
              <p:nvPr/>
            </p:nvCxnSpPr>
            <p:spPr>
              <a:xfrm>
                <a:off x="7315200" y="5410200"/>
                <a:ext cx="228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TextBox 201"/>
              <p:cNvSpPr txBox="1"/>
              <p:nvPr/>
            </p:nvSpPr>
            <p:spPr>
              <a:xfrm>
                <a:off x="1066800" y="5867400"/>
                <a:ext cx="1981200" cy="35863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Mineralization</a:t>
                </a:r>
              </a:p>
            </p:txBody>
          </p:sp>
          <p:cxnSp>
            <p:nvCxnSpPr>
              <p:cNvPr id="203" name="Straight Connector 202"/>
              <p:cNvCxnSpPr/>
              <p:nvPr/>
            </p:nvCxnSpPr>
            <p:spPr>
              <a:xfrm flipV="1">
                <a:off x="8382000" y="5867400"/>
                <a:ext cx="0" cy="228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Arrow Connector 203"/>
              <p:cNvCxnSpPr/>
              <p:nvPr/>
            </p:nvCxnSpPr>
            <p:spPr>
              <a:xfrm flipH="1">
                <a:off x="3124200" y="6096000"/>
                <a:ext cx="52578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flipH="1">
                <a:off x="228600" y="3657600"/>
                <a:ext cx="30480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 flipV="1">
                <a:off x="3429000" y="6096000"/>
                <a:ext cx="0" cy="5334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 flipH="1">
                <a:off x="1676400" y="6629400"/>
                <a:ext cx="1752600" cy="0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flipH="1">
                <a:off x="228600" y="4572000"/>
                <a:ext cx="60960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6" name="TextBox 215"/>
          <p:cNvSpPr txBox="1"/>
          <p:nvPr/>
        </p:nvSpPr>
        <p:spPr>
          <a:xfrm>
            <a:off x="3581400" y="5410200"/>
            <a:ext cx="990600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 Spread Manure to Crops</a:t>
            </a:r>
          </a:p>
        </p:txBody>
      </p:sp>
      <p:cxnSp>
        <p:nvCxnSpPr>
          <p:cNvPr id="221" name="Straight Arrow Connector 220"/>
          <p:cNvCxnSpPr/>
          <p:nvPr/>
        </p:nvCxnSpPr>
        <p:spPr>
          <a:xfrm flipH="1">
            <a:off x="4572000" y="5638800"/>
            <a:ext cx="34290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7909214" y="152400"/>
            <a:ext cx="2606386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4. Define Inorganic </a:t>
            </a:r>
            <a:r>
              <a:rPr kumimoji="0" lang="en-US" sz="1400" b="1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Fertilizer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Available to Crops</a:t>
            </a:r>
          </a:p>
        </p:txBody>
      </p:sp>
      <p:cxnSp>
        <p:nvCxnSpPr>
          <p:cNvPr id="226" name="Straight Arrow Connector 225"/>
          <p:cNvCxnSpPr/>
          <p:nvPr/>
        </p:nvCxnSpPr>
        <p:spPr>
          <a:xfrm flipH="1">
            <a:off x="3124200" y="6400800"/>
            <a:ext cx="60960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1828800" y="5715000"/>
            <a:ext cx="1219200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5. Spread Fertilizer to Crops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8001000" y="4724400"/>
            <a:ext cx="0" cy="9144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/>
          <p:nvPr/>
        </p:nvCxnSpPr>
        <p:spPr>
          <a:xfrm>
            <a:off x="3276600" y="6019800"/>
            <a:ext cx="220980" cy="0"/>
          </a:xfrm>
          <a:prstGeom prst="straightConnector1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/>
          <p:cNvCxnSpPr/>
          <p:nvPr/>
        </p:nvCxnSpPr>
        <p:spPr>
          <a:xfrm flipH="1">
            <a:off x="3048000" y="6019800"/>
            <a:ext cx="220980" cy="0"/>
          </a:xfrm>
          <a:prstGeom prst="straightConnector1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3276600" y="2514600"/>
            <a:ext cx="0" cy="35052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9220200" y="762000"/>
            <a:ext cx="0" cy="563880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/>
          <p:nvPr/>
        </p:nvCxnSpPr>
        <p:spPr>
          <a:xfrm flipV="1">
            <a:off x="8839200" y="762000"/>
            <a:ext cx="0" cy="502920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 flipH="1">
            <a:off x="4648200" y="5867400"/>
            <a:ext cx="4191000" cy="0"/>
          </a:xfrm>
          <a:prstGeom prst="lin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361940" y="854832"/>
            <a:ext cx="1387304" cy="31918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F0A4C2C-5EE8-4A83-818D-4E2841BCDA63}"/>
              </a:ext>
            </a:extLst>
          </p:cNvPr>
          <p:cNvSpPr/>
          <p:nvPr/>
        </p:nvSpPr>
        <p:spPr>
          <a:xfrm>
            <a:off x="9976611" y="2769325"/>
            <a:ext cx="2055851" cy="132370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Ag Census or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NASS Annual Surveys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(Animal populations  dictate manure load estimates)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8F45765-5950-471C-AA0B-4E63DE6156BE}"/>
              </a:ext>
            </a:extLst>
          </p:cNvPr>
          <p:cNvCxnSpPr>
            <a:cxnSpLocks/>
            <a:endCxn id="75" idx="6"/>
          </p:cNvCxnSpPr>
          <p:nvPr/>
        </p:nvCxnSpPr>
        <p:spPr>
          <a:xfrm flipH="1" flipV="1">
            <a:off x="6749244" y="1014424"/>
            <a:ext cx="3375144" cy="176648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A05BE9F-6F65-4DBC-8995-9D066C3EE8F3}"/>
              </a:ext>
            </a:extLst>
          </p:cNvPr>
          <p:cNvSpPr/>
          <p:nvPr/>
        </p:nvSpPr>
        <p:spPr>
          <a:xfrm>
            <a:off x="192441" y="2900629"/>
            <a:ext cx="1909737" cy="89837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b="1" dirty="0">
                <a:solidFill>
                  <a:schemeClr val="tx1"/>
                </a:solidFill>
              </a:rPr>
              <a:t>A</a:t>
            </a:r>
            <a:r>
              <a:rPr lang="en-US" sz="1400" dirty="0">
                <a:solidFill>
                  <a:schemeClr val="tx1"/>
                </a:solidFill>
              </a:rPr>
              <a:t> AMS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B</a:t>
            </a:r>
            <a:r>
              <a:rPr lang="en-US" sz="1400" dirty="0">
                <a:solidFill>
                  <a:schemeClr val="tx1"/>
                </a:solidFill>
              </a:rPr>
              <a:t> NASS Annual Survey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C</a:t>
            </a:r>
            <a:r>
              <a:rPr lang="en-US" sz="1400" dirty="0">
                <a:solidFill>
                  <a:schemeClr val="tx1"/>
                </a:solidFill>
              </a:rPr>
              <a:t> Ag Census</a:t>
            </a: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FE2943D1-FC8F-4E7E-B5F8-0E74384C8378}"/>
              </a:ext>
            </a:extLst>
          </p:cNvPr>
          <p:cNvSpPr/>
          <p:nvPr/>
        </p:nvSpPr>
        <p:spPr>
          <a:xfrm>
            <a:off x="10486511" y="1015268"/>
            <a:ext cx="1602377" cy="100206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AAPFCO Fertilizer Sales Data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135A2550-DA73-4EDE-A644-F25FB066A0AB}"/>
              </a:ext>
            </a:extLst>
          </p:cNvPr>
          <p:cNvCxnSpPr>
            <a:cxnSpLocks/>
          </p:cNvCxnSpPr>
          <p:nvPr/>
        </p:nvCxnSpPr>
        <p:spPr>
          <a:xfrm flipH="1" flipV="1">
            <a:off x="9992412" y="688157"/>
            <a:ext cx="499622" cy="47866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7EA05990-680A-4567-9CB0-B0708938527C}"/>
              </a:ext>
            </a:extLst>
          </p:cNvPr>
          <p:cNvCxnSpPr>
            <a:cxnSpLocks/>
          </p:cNvCxnSpPr>
          <p:nvPr/>
        </p:nvCxnSpPr>
        <p:spPr>
          <a:xfrm flipV="1">
            <a:off x="2036190" y="2488676"/>
            <a:ext cx="754144" cy="42420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ECD59D6-547A-483C-A052-6E3826968B1D}"/>
              </a:ext>
            </a:extLst>
          </p:cNvPr>
          <p:cNvSpPr/>
          <p:nvPr/>
        </p:nvSpPr>
        <p:spPr>
          <a:xfrm>
            <a:off x="-95500" y="4008727"/>
            <a:ext cx="331946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Allocation of Ag Nutrients in the Watershed Model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2A4B1D-52FF-4C24-A41B-AEE4AFB89884}"/>
              </a:ext>
            </a:extLst>
          </p:cNvPr>
          <p:cNvSpPr txBox="1"/>
          <p:nvPr/>
        </p:nvSpPr>
        <p:spPr>
          <a:xfrm>
            <a:off x="0" y="6596390"/>
            <a:ext cx="27344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AMS= Agricultural Modeling Subcommittee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DA24AA7B-0981-4C17-A39E-CC1F639D4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05-CED9-4A2F-B767-18D4731FF5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83733D80-B549-43FF-9D9D-F3288177B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875" y="4714875"/>
            <a:ext cx="2143125" cy="2143125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769B24C-5938-48A0-968B-295C1630D6A0}"/>
              </a:ext>
            </a:extLst>
          </p:cNvPr>
          <p:cNvSpPr/>
          <p:nvPr/>
        </p:nvSpPr>
        <p:spPr>
          <a:xfrm rot="16200000">
            <a:off x="10200489" y="4889570"/>
            <a:ext cx="376758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>
                <a:solidFill>
                  <a:schemeClr val="bg1">
                    <a:lumMod val="6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https://www.dreamstime.com/stock-images-square-peg-round-hole-image12777364</a:t>
            </a:r>
            <a:endParaRPr lang="en-US" sz="5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4958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5CD456C-131F-4553-89A6-1248C57D4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875" y="4714875"/>
            <a:ext cx="2143125" cy="2143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4507"/>
          </a:xfrm>
        </p:spPr>
        <p:txBody>
          <a:bodyPr>
            <a:normAutofit fontScale="90000"/>
          </a:bodyPr>
          <a:lstStyle/>
          <a:p>
            <a:r>
              <a:rPr lang="en-US" sz="3600" u="sng" dirty="0">
                <a:solidFill>
                  <a:srgbClr val="005024"/>
                </a:solidFill>
              </a:rPr>
              <a:t>Source for </a:t>
            </a:r>
            <a:r>
              <a:rPr lang="en-US" sz="3600" b="1" i="1" u="sng" dirty="0">
                <a:solidFill>
                  <a:srgbClr val="005024"/>
                </a:solidFill>
              </a:rPr>
              <a:t>distribution</a:t>
            </a:r>
            <a:r>
              <a:rPr lang="en-US" sz="3600" u="sng" dirty="0">
                <a:solidFill>
                  <a:srgbClr val="005024"/>
                </a:solidFill>
              </a:rPr>
              <a:t> of statewide populations can change.</a:t>
            </a:r>
            <a:endParaRPr lang="en-US" u="sng" dirty="0">
              <a:solidFill>
                <a:srgbClr val="00502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9146"/>
            <a:ext cx="10972800" cy="135049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>
                <a:solidFill>
                  <a:srgbClr val="00B050"/>
                </a:solidFill>
              </a:rPr>
              <a:t>Example: Pennsylvania provides fraction of cattle in every county for the year 2019, and these fractions are used to distribute TOTAL statewide cattle populations from the Census of Agriculture.  </a:t>
            </a:r>
          </a:p>
          <a:p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455779" y="2419644"/>
            <a:ext cx="10471518" cy="4025397"/>
            <a:chOff x="262596" y="2531491"/>
            <a:chExt cx="10471518" cy="4025397"/>
          </a:xfrm>
        </p:grpSpPr>
        <p:grpSp>
          <p:nvGrpSpPr>
            <p:cNvPr id="5" name="Group 4"/>
            <p:cNvGrpSpPr/>
            <p:nvPr/>
          </p:nvGrpSpPr>
          <p:grpSpPr>
            <a:xfrm>
              <a:off x="262596" y="2755571"/>
              <a:ext cx="4638114" cy="2535439"/>
              <a:chOff x="262596" y="2755571"/>
              <a:chExt cx="4638114" cy="2535439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63370" y="2755571"/>
                <a:ext cx="2157558" cy="1077218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Census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100 Cattle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62596" y="4644679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A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rgbClr val="00B0F0"/>
                    </a:solidFill>
                    <a:latin typeface="Calibri"/>
                  </a:rPr>
                  <a:t>35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% 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460652" y="2890669"/>
                <a:ext cx="1440058" cy="800219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Outside Watershed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rgbClr val="00B0F0"/>
                    </a:solidFill>
                    <a:latin typeface="Calibri"/>
                  </a:rPr>
                  <a:t>1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5% 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174610" y="4641278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C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50% 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734552" y="4644679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B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rgbClr val="00B0F0"/>
                    </a:solidFill>
                    <a:latin typeface="Calibri"/>
                  </a:rPr>
                  <a:t>0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% </a:t>
                </a:r>
              </a:p>
            </p:txBody>
          </p:sp>
          <p:sp>
            <p:nvSpPr>
              <p:cNvPr id="18" name="Right Arrow 17"/>
              <p:cNvSpPr/>
              <p:nvPr/>
            </p:nvSpPr>
            <p:spPr>
              <a:xfrm rot="6899031">
                <a:off x="789694" y="4118517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Right Arrow 18"/>
              <p:cNvSpPr/>
              <p:nvPr/>
            </p:nvSpPr>
            <p:spPr>
              <a:xfrm rot="5400000">
                <a:off x="1849235" y="4146501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Right Arrow 19"/>
              <p:cNvSpPr/>
              <p:nvPr/>
            </p:nvSpPr>
            <p:spPr>
              <a:xfrm rot="3050954">
                <a:off x="2958706" y="412528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Right Arrow 20"/>
              <p:cNvSpPr/>
              <p:nvPr/>
            </p:nvSpPr>
            <p:spPr>
              <a:xfrm>
                <a:off x="2958706" y="322372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096000" y="2531491"/>
              <a:ext cx="4638114" cy="2871366"/>
              <a:chOff x="262596" y="2419644"/>
              <a:chExt cx="4638114" cy="2871366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62596" y="2419644"/>
                <a:ext cx="2658332" cy="156966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PA Data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(75 Cattle)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100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Cattle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62596" y="4644679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A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25% 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460652" y="2890669"/>
                <a:ext cx="1440058" cy="800219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Outside Watershed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25% 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174610" y="4641278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C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40% 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34552" y="4644679"/>
                <a:ext cx="1186376" cy="646331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County B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10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% </a:t>
                </a:r>
              </a:p>
            </p:txBody>
          </p:sp>
          <p:sp>
            <p:nvSpPr>
              <p:cNvPr id="28" name="Right Arrow 27"/>
              <p:cNvSpPr/>
              <p:nvPr/>
            </p:nvSpPr>
            <p:spPr>
              <a:xfrm rot="6899031">
                <a:off x="753508" y="418373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Right Arrow 28"/>
              <p:cNvSpPr/>
              <p:nvPr/>
            </p:nvSpPr>
            <p:spPr>
              <a:xfrm rot="5400000">
                <a:off x="1863729" y="4196775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Right Arrow 29"/>
              <p:cNvSpPr/>
              <p:nvPr/>
            </p:nvSpPr>
            <p:spPr>
              <a:xfrm rot="3050954">
                <a:off x="2958706" y="412528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Right Arrow 30"/>
              <p:cNvSpPr/>
              <p:nvPr/>
            </p:nvSpPr>
            <p:spPr>
              <a:xfrm>
                <a:off x="2958706" y="3223726"/>
                <a:ext cx="487152" cy="24043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2213028" y="5910557"/>
              <a:ext cx="6096000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Source of 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TOTAL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statewide populations will not change for </a:t>
              </a:r>
              <a:r>
                <a:rPr kumimoji="0" lang="en-US" sz="1800" b="0" i="0" u="sng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6 Watershed Model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4900710" y="3842917"/>
              <a:ext cx="1616000" cy="206960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06C76E-7415-4D12-B837-D1C4530AB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CF05-CED9-4A2F-B767-18D4731FF5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B64181A9-253D-4715-BE07-F76DA51BD65A}"/>
              </a:ext>
            </a:extLst>
          </p:cNvPr>
          <p:cNvSpPr/>
          <p:nvPr/>
        </p:nvSpPr>
        <p:spPr>
          <a:xfrm>
            <a:off x="4957198" y="104100"/>
            <a:ext cx="2045930" cy="288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46E83B8-6341-46A7-9EE8-65A976354E14}"/>
              </a:ext>
            </a:extLst>
          </p:cNvPr>
          <p:cNvSpPr/>
          <p:nvPr/>
        </p:nvSpPr>
        <p:spPr>
          <a:xfrm>
            <a:off x="3362036" y="2382982"/>
            <a:ext cx="2096655" cy="1524000"/>
          </a:xfrm>
          <a:prstGeom prst="ellipse">
            <a:avLst/>
          </a:prstGeom>
          <a:solidFill>
            <a:srgbClr val="FFFF00">
              <a:alpha val="18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8B0F6E1-AACD-45C7-8400-63138CDB33D6}"/>
              </a:ext>
            </a:extLst>
          </p:cNvPr>
          <p:cNvSpPr/>
          <p:nvPr/>
        </p:nvSpPr>
        <p:spPr>
          <a:xfrm>
            <a:off x="9216593" y="2514834"/>
            <a:ext cx="2096655" cy="1524000"/>
          </a:xfrm>
          <a:prstGeom prst="ellipse">
            <a:avLst/>
          </a:prstGeom>
          <a:solidFill>
            <a:srgbClr val="FFFF00">
              <a:alpha val="18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1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78" y="173484"/>
            <a:ext cx="1163465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NM Supplemental Percent Reductions</a:t>
            </a:r>
            <a:br>
              <a:rPr lang="en-US" dirty="0"/>
            </a:br>
            <a:r>
              <a:rPr lang="en-US" sz="3600" dirty="0"/>
              <a:t>(Only after Core NM is applied)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3159" y="6220378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provided by </a:t>
            </a:r>
            <a:r>
              <a:rPr lang="en-US" dirty="0">
                <a:hlinkClick r:id="rId2"/>
              </a:rPr>
              <a:t>Phase 6.0 Nutrient Management Expert Panel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1F8D8-F9F1-45AB-96BD-E3FAE568C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C8903B-5846-456F-8455-6B1BFB73B2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412"/>
          <a:stretch/>
        </p:blipFill>
        <p:spPr>
          <a:xfrm>
            <a:off x="236044" y="1348740"/>
            <a:ext cx="6779387" cy="42665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9B3DB9-CA70-43C7-8D45-9AF7AD07BA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635" t="7958"/>
          <a:stretch/>
        </p:blipFill>
        <p:spPr>
          <a:xfrm>
            <a:off x="6938009" y="1362508"/>
            <a:ext cx="4617721" cy="4226761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C0045E1-2A27-4B43-8E63-138A7C46351A}"/>
              </a:ext>
            </a:extLst>
          </p:cNvPr>
          <p:cNvSpPr/>
          <p:nvPr/>
        </p:nvSpPr>
        <p:spPr>
          <a:xfrm>
            <a:off x="285750" y="2434590"/>
            <a:ext cx="11224260" cy="240030"/>
          </a:xfrm>
          <a:prstGeom prst="round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6993E8C-0DC2-4961-8765-9C7E118DFDEB}"/>
              </a:ext>
            </a:extLst>
          </p:cNvPr>
          <p:cNvSpPr/>
          <p:nvPr/>
        </p:nvSpPr>
        <p:spPr>
          <a:xfrm>
            <a:off x="268468" y="3878462"/>
            <a:ext cx="11224260" cy="476722"/>
          </a:xfrm>
          <a:prstGeom prst="round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5CFCD58-6874-4774-A31F-93545D0EB3E5}"/>
              </a:ext>
            </a:extLst>
          </p:cNvPr>
          <p:cNvSpPr/>
          <p:nvPr/>
        </p:nvSpPr>
        <p:spPr>
          <a:xfrm>
            <a:off x="8314443" y="5835191"/>
            <a:ext cx="3044857" cy="8861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CONCEPT:</a:t>
            </a:r>
          </a:p>
          <a:p>
            <a:r>
              <a:rPr lang="en-US" i="1" dirty="0"/>
              <a:t>Supplemental NM is</a:t>
            </a:r>
            <a:r>
              <a:rPr lang="en-US" dirty="0"/>
              <a:t> applied to </a:t>
            </a:r>
            <a:r>
              <a:rPr lang="en-US" u="sng" dirty="0"/>
              <a:t>Edge of Stream Delivery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B4081B4-E934-46E8-A813-68B14D889BBA}"/>
              </a:ext>
            </a:extLst>
          </p:cNvPr>
          <p:cNvSpPr/>
          <p:nvPr/>
        </p:nvSpPr>
        <p:spPr>
          <a:xfrm>
            <a:off x="2473235" y="2394857"/>
            <a:ext cx="4493622" cy="261258"/>
          </a:xfrm>
          <a:prstGeom prst="roundRect">
            <a:avLst/>
          </a:prstGeom>
          <a:solidFill>
            <a:srgbClr val="C00000">
              <a:alpha val="12000"/>
            </a:srgbClr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682A2783-51B1-463E-900D-04B348D208CD}"/>
              </a:ext>
            </a:extLst>
          </p:cNvPr>
          <p:cNvSpPr/>
          <p:nvPr/>
        </p:nvSpPr>
        <p:spPr>
          <a:xfrm rot="8070724">
            <a:off x="6453051" y="1454331"/>
            <a:ext cx="2063932" cy="3483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51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DF14B-4428-483E-A7B3-4B9684883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074" y="256674"/>
            <a:ext cx="10515600" cy="802105"/>
          </a:xfrm>
        </p:spPr>
        <p:txBody>
          <a:bodyPr/>
          <a:lstStyle/>
          <a:p>
            <a:r>
              <a:rPr lang="en-US" dirty="0"/>
              <a:t>What is driving these N load concerns?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98C68-4A61-4C21-B4D1-8B2E091B7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190" y="1128938"/>
            <a:ext cx="10980707" cy="5358947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/>
              <a:t>Agricultural Loading Rates? </a:t>
            </a:r>
            <a:r>
              <a:rPr lang="en-US" dirty="0">
                <a:highlight>
                  <a:srgbClr val="FFFF00"/>
                </a:highlight>
              </a:rPr>
              <a:t>VA</a:t>
            </a:r>
          </a:p>
          <a:p>
            <a:endParaRPr lang="en-US" dirty="0">
              <a:highlight>
                <a:srgbClr val="FFFF00"/>
              </a:highlight>
            </a:endParaRPr>
          </a:p>
          <a:p>
            <a:r>
              <a:rPr lang="en-US" dirty="0"/>
              <a:t>Ag Census (i.e. Source Of Crop Data) </a:t>
            </a:r>
            <a:r>
              <a:rPr lang="en-US" dirty="0">
                <a:highlight>
                  <a:srgbClr val="FFFF00"/>
                </a:highlight>
              </a:rPr>
              <a:t>DE</a:t>
            </a:r>
          </a:p>
          <a:p>
            <a:pPr marL="0" indent="0">
              <a:buNone/>
            </a:pPr>
            <a:endParaRPr lang="en-US" dirty="0">
              <a:highlight>
                <a:srgbClr val="FFFF00"/>
              </a:highlight>
            </a:endParaRPr>
          </a:p>
          <a:p>
            <a:r>
              <a:rPr lang="en-US" dirty="0"/>
              <a:t>The NM BMP Recommendations? </a:t>
            </a:r>
            <a:r>
              <a:rPr lang="en-US" dirty="0">
                <a:highlight>
                  <a:srgbClr val="FFFF00"/>
                </a:highlight>
              </a:rPr>
              <a:t>PA</a:t>
            </a:r>
          </a:p>
          <a:p>
            <a:endParaRPr lang="en-US" dirty="0">
              <a:highlight>
                <a:srgbClr val="FFFF00"/>
              </a:highlight>
            </a:endParaRPr>
          </a:p>
          <a:p>
            <a:pPr lvl="1"/>
            <a:r>
              <a:rPr lang="en-US" dirty="0"/>
              <a:t>NM Expert Panel Members (Phase 6)</a:t>
            </a:r>
          </a:p>
          <a:p>
            <a:pPr lvl="2"/>
            <a:r>
              <a:rPr lang="en-US" dirty="0"/>
              <a:t>Response From 2 of 6</a:t>
            </a:r>
          </a:p>
          <a:p>
            <a:pPr lvl="2"/>
            <a:r>
              <a:rPr lang="en-US" dirty="0"/>
              <a:t>Changed Professional Status, Lack Context (</a:t>
            </a:r>
            <a:r>
              <a:rPr lang="en-US" i="1" dirty="0"/>
              <a:t>it’s been 5 or 6 years…</a:t>
            </a:r>
            <a:r>
              <a:rPr lang="en-US" dirty="0"/>
              <a:t>)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Changing An Approved EP Recommendation Must Follow Science (BMP protocol)</a:t>
            </a:r>
          </a:p>
          <a:p>
            <a:pPr lvl="2"/>
            <a:r>
              <a:rPr lang="en-US" dirty="0">
                <a:hlinkClick r:id="rId2"/>
              </a:rPr>
              <a:t>Protocol for the Development, Review, and Approval of Loading and Effectiveness Estimates for Nutrient and Sediment Controls in the Chesapeake Bay Watershed Model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030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90193-12A7-4406-9405-E918850AC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Agricultural Loading 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72091-AA6D-4AE8-AD4E-9DF889A4B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available literature &amp; best professional judgement </a:t>
            </a:r>
          </a:p>
          <a:p>
            <a:endParaRPr lang="en-US" dirty="0"/>
          </a:p>
          <a:p>
            <a:r>
              <a:rPr lang="en-US" dirty="0"/>
              <a:t>“N losses from soybeans are only somewhat lower than corn, because N fixation inputs (which are poorly characterized) are apparently substituting for fertilizer inputs.” (p.11)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655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2F2CD-07CB-41EC-B704-4E49B0EB5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Census of Agriculture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6392F-A3E1-4590-9761-B38C1EE39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Accuracy of Ag Census crop acres questioned </a:t>
            </a:r>
          </a:p>
          <a:p>
            <a:pPr lvl="1"/>
            <a:r>
              <a:rPr lang="en-US" dirty="0"/>
              <a:t>spatially distributed land use from the Land Cover/Land Use data team starting with the CAST-21 could be an improvement</a:t>
            </a:r>
          </a:p>
          <a:p>
            <a:pPr lvl="1"/>
            <a:endParaRPr lang="en-US" dirty="0"/>
          </a:p>
          <a:p>
            <a:r>
              <a:rPr lang="en-US" dirty="0"/>
              <a:t>Method of modeling double-crop soybeans approved by CBP partnership</a:t>
            </a:r>
          </a:p>
          <a:p>
            <a:pPr lvl="1"/>
            <a:r>
              <a:rPr lang="en-US" dirty="0"/>
              <a:t>Determined sound by USDA-NASS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16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B90E-77E4-479F-933D-0F6DFC679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NM Expert Panel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3A270-417B-4AF7-B14C-AD74D062A0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Soybeans NM controlling for P (not N)</a:t>
            </a:r>
          </a:p>
          <a:p>
            <a:r>
              <a:rPr lang="en-US" dirty="0"/>
              <a:t>LGUs do not recommend N application on soybeans BUT…</a:t>
            </a:r>
          </a:p>
          <a:p>
            <a:pPr lvl="1"/>
            <a:r>
              <a:rPr lang="en-US" dirty="0"/>
              <a:t>Real-world N application occur</a:t>
            </a:r>
          </a:p>
          <a:p>
            <a:pPr lvl="1"/>
            <a:r>
              <a:rPr lang="en-US" dirty="0"/>
              <a:t>Crop Application Goal @ 0.12 </a:t>
            </a:r>
            <a:r>
              <a:rPr lang="en-US" dirty="0" err="1"/>
              <a:t>lbs</a:t>
            </a:r>
            <a:r>
              <a:rPr lang="en-US" dirty="0"/>
              <a:t> N/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CBW avg 3.58 </a:t>
            </a:r>
            <a:r>
              <a:rPr lang="en-US" dirty="0" err="1">
                <a:sym typeface="Wingdings" panose="05000000000000000000" pitchFamily="2" charset="2"/>
              </a:rPr>
              <a:t>lbs</a:t>
            </a:r>
            <a:r>
              <a:rPr lang="en-US" dirty="0">
                <a:sym typeface="Wingdings" panose="05000000000000000000" pitchFamily="2" charset="2"/>
              </a:rPr>
              <a:t> N/ac</a:t>
            </a:r>
          </a:p>
          <a:p>
            <a:r>
              <a:rPr lang="en-US" dirty="0">
                <a:sym typeface="Wingdings" panose="05000000000000000000" pitchFamily="2" charset="2"/>
              </a:rPr>
              <a:t>Core N NM available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Reduces modeled N application</a:t>
            </a:r>
          </a:p>
          <a:p>
            <a:r>
              <a:rPr lang="en-US" dirty="0">
                <a:sym typeface="Wingdings" panose="05000000000000000000" pitchFamily="2" charset="2"/>
              </a:rPr>
              <a:t>Supplemental N NM NOT available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Timing &amp; Placement of excess N irrelevant (still subject to loss)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Rate? Excess N reduced is still excess N </a:t>
            </a:r>
            <a:r>
              <a:rPr lang="en-US">
                <a:sym typeface="Wingdings" panose="05000000000000000000" pitchFamily="2" charset="2"/>
              </a:rPr>
              <a:t>subject to loss…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29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1E2EAF-AAB2-4951-84CC-084B8A546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292905"/>
          </a:xfrm>
        </p:spPr>
        <p:txBody>
          <a:bodyPr>
            <a:normAutofit/>
          </a:bodyPr>
          <a:lstStyle/>
          <a:p>
            <a:r>
              <a:rPr lang="en-US" b="1" u="sng" dirty="0"/>
              <a:t>Soybean Crop Application Goal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76CEA5-76F1-4239-AFF8-B6AC5BFBE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381" y="1188794"/>
            <a:ext cx="5157787" cy="823912"/>
          </a:xfrm>
        </p:spPr>
        <p:txBody>
          <a:bodyPr>
            <a:normAutofit/>
          </a:bodyPr>
          <a:lstStyle/>
          <a:p>
            <a:r>
              <a:rPr lang="en-US" dirty="0"/>
              <a:t>Full Season Soybeans			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CF6B71-3AD7-4E95-B103-22BCAE2706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4344" y="2174875"/>
            <a:ext cx="5386917" cy="241454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0.12 </a:t>
            </a:r>
            <a:r>
              <a:rPr lang="en-US" dirty="0" err="1"/>
              <a:t>lbs</a:t>
            </a:r>
            <a:r>
              <a:rPr lang="en-US" dirty="0"/>
              <a:t> N/</a:t>
            </a:r>
            <a:r>
              <a:rPr lang="en-US" dirty="0" err="1"/>
              <a:t>bu</a:t>
            </a:r>
            <a:r>
              <a:rPr lang="en-US" dirty="0"/>
              <a:t> (~</a:t>
            </a:r>
            <a:r>
              <a:rPr lang="en-US" dirty="0">
                <a:solidFill>
                  <a:srgbClr val="FF0000"/>
                </a:solidFill>
              </a:rPr>
              <a:t>5.7 </a:t>
            </a:r>
            <a:r>
              <a:rPr lang="en-US" dirty="0" err="1">
                <a:solidFill>
                  <a:srgbClr val="FF0000"/>
                </a:solidFill>
              </a:rPr>
              <a:t>lbs</a:t>
            </a:r>
            <a:r>
              <a:rPr lang="en-US" dirty="0">
                <a:solidFill>
                  <a:srgbClr val="FF0000"/>
                </a:solidFill>
              </a:rPr>
              <a:t> N/ac</a:t>
            </a:r>
            <a:r>
              <a:rPr lang="en-US" dirty="0"/>
              <a:t>)</a:t>
            </a:r>
          </a:p>
          <a:p>
            <a:r>
              <a:rPr lang="en-US" dirty="0"/>
              <a:t>CBW Average: (~</a:t>
            </a:r>
            <a:r>
              <a:rPr lang="en-US" dirty="0">
                <a:solidFill>
                  <a:srgbClr val="FF0000"/>
                </a:solidFill>
              </a:rPr>
              <a:t>3.58 </a:t>
            </a:r>
            <a:r>
              <a:rPr lang="en-US" dirty="0" err="1">
                <a:solidFill>
                  <a:srgbClr val="FF0000"/>
                </a:solidFill>
              </a:rPr>
              <a:t>lb</a:t>
            </a:r>
            <a:r>
              <a:rPr lang="en-US" dirty="0">
                <a:solidFill>
                  <a:srgbClr val="FF0000"/>
                </a:solidFill>
              </a:rPr>
              <a:t>/N ac</a:t>
            </a:r>
            <a:r>
              <a:rPr lang="en-US" dirty="0"/>
              <a:t>)</a:t>
            </a:r>
          </a:p>
          <a:p>
            <a:r>
              <a:rPr lang="en-US" dirty="0"/>
              <a:t>UME, Penn State, VT recommend zero N application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6139F0-61D6-4C3C-B633-ACCE0E31CE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15929" y="1259132"/>
            <a:ext cx="5183188" cy="823912"/>
          </a:xfrm>
        </p:spPr>
        <p:txBody>
          <a:bodyPr>
            <a:normAutofit/>
          </a:bodyPr>
          <a:lstStyle/>
          <a:p>
            <a:r>
              <a:rPr lang="en-US" dirty="0"/>
              <a:t>Double Cropped Soybeans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5AE806E-60A1-427E-97A8-444F94C232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44064" y="2209653"/>
            <a:ext cx="5183188" cy="1419811"/>
          </a:xfrm>
        </p:spPr>
        <p:txBody>
          <a:bodyPr>
            <a:normAutofit/>
          </a:bodyPr>
          <a:lstStyle/>
          <a:p>
            <a:r>
              <a:rPr lang="en-US" dirty="0"/>
              <a:t>Zero N applications</a:t>
            </a:r>
          </a:p>
          <a:p>
            <a:r>
              <a:rPr lang="en-US" dirty="0"/>
              <a:t>UME, Penn State, VT recommend zero N application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E1EC33-C94F-43C5-B69D-58BC0BBEF344}"/>
              </a:ext>
            </a:extLst>
          </p:cNvPr>
          <p:cNvSpPr txBox="1"/>
          <p:nvPr/>
        </p:nvSpPr>
        <p:spPr>
          <a:xfrm>
            <a:off x="829469" y="4345430"/>
            <a:ext cx="10363200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Assumption: “Nitrogen application is not recommended for soybean production, however, </a:t>
            </a:r>
            <a:r>
              <a:rPr lang="en-US" sz="2000" b="1" dirty="0"/>
              <a:t>use of commercially available fertilizer formulations may result in application of up to </a:t>
            </a:r>
            <a:r>
              <a:rPr lang="en-US" sz="2000" b="1" dirty="0">
                <a:solidFill>
                  <a:srgbClr val="FF0000"/>
                </a:solidFill>
              </a:rPr>
              <a:t>50 </a:t>
            </a:r>
            <a:r>
              <a:rPr lang="en-US" sz="2000" b="1" dirty="0" err="1">
                <a:solidFill>
                  <a:srgbClr val="FF0000"/>
                </a:solidFill>
              </a:rPr>
              <a:t>lb</a:t>
            </a:r>
            <a:r>
              <a:rPr lang="en-US" sz="2000" b="1" dirty="0">
                <a:solidFill>
                  <a:srgbClr val="FF0000"/>
                </a:solidFill>
              </a:rPr>
              <a:t> N / acre </a:t>
            </a:r>
            <a:r>
              <a:rPr lang="en-US" sz="2000" b="1" dirty="0"/>
              <a:t>when fertilizer formulation and application rate is determined by crop P2O5, K2O, S, or other nutrient needs</a:t>
            </a:r>
            <a:r>
              <a:rPr lang="en-US" sz="2000" dirty="0"/>
              <a:t>. </a:t>
            </a:r>
            <a:r>
              <a:rPr lang="en-US" sz="2000" dirty="0">
                <a:highlight>
                  <a:srgbClr val="FFFF00"/>
                </a:highlight>
              </a:rPr>
              <a:t>Organic waste nitrogen application to full-season soybean is not recommended because it is an agronomically inefficient use of applied nutrients. Organic wastes should only be applied to small grain - double-crop soybean rotations at rates and timings to supply the recommended nitrogen rate to the small grain crop</a:t>
            </a:r>
            <a:r>
              <a:rPr lang="en-US" sz="2000" dirty="0"/>
              <a:t>.” – </a:t>
            </a:r>
            <a:r>
              <a:rPr lang="en-US" sz="2000" dirty="0">
                <a:hlinkClick r:id="rId2"/>
              </a:rPr>
              <a:t>UME SFM-1</a:t>
            </a:r>
            <a:endParaRPr 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DE7BAB-8179-4D84-8446-C710F825D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24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846" y="187552"/>
            <a:ext cx="11634652" cy="1143000"/>
          </a:xfrm>
        </p:spPr>
        <p:txBody>
          <a:bodyPr>
            <a:normAutofit/>
          </a:bodyPr>
          <a:lstStyle/>
          <a:p>
            <a:pPr algn="l"/>
            <a:r>
              <a:rPr lang="en-US" b="1" u="sng" dirty="0"/>
              <a:t>Application Goal Multipliers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53824" y="1290550"/>
          <a:ext cx="8326226" cy="4917080"/>
        </p:xfrm>
        <a:graphic>
          <a:graphicData uri="http://schemas.openxmlformats.org/drawingml/2006/table">
            <a:tbl>
              <a:tblPr/>
              <a:tblGrid>
                <a:gridCol w="2350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7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5946">
                  <a:extLst>
                    <a:ext uri="{9D8B030D-6E8A-4147-A177-3AD203B41FA5}">
                      <a16:colId xmlns:a16="http://schemas.microsoft.com/office/drawing/2014/main" val="820505953"/>
                    </a:ext>
                  </a:extLst>
                </a:gridCol>
                <a:gridCol w="1495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5946">
                  <a:extLst>
                    <a:ext uri="{9D8B030D-6E8A-4147-A177-3AD203B41FA5}">
                      <a16:colId xmlns:a16="http://schemas.microsoft.com/office/drawing/2014/main" val="4090624909"/>
                    </a:ext>
                  </a:extLst>
                </a:gridCol>
              </a:tblGrid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Land Use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Non</a:t>
                      </a: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NM N Multiplier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NM N Multiplier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Non</a:t>
                      </a: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NM P Multiplier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NM P Multiplier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Full Season Soybeans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1.0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Grain with Manure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Grain without Manure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Legume Hay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Silage with Manure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Silage without Manure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Small Grains and Grains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Small Grains and Soybeans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Specialty Crop High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Specialty Crop Low 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Other Agronomic Crops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Other Hay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Pasture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15784" marR="15784" marT="157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3159" y="6220378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provided by </a:t>
            </a:r>
            <a:r>
              <a:rPr lang="en-US" dirty="0">
                <a:hlinkClick r:id="rId2"/>
              </a:rPr>
              <a:t>Phase 6.0 Nutrient Management Expert Panel</a:t>
            </a:r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76AA87-E428-4A21-AEBE-7AF383BF9A0C}"/>
              </a:ext>
            </a:extLst>
          </p:cNvPr>
          <p:cNvSpPr/>
          <p:nvPr/>
        </p:nvSpPr>
        <p:spPr>
          <a:xfrm>
            <a:off x="9012026" y="292231"/>
            <a:ext cx="3031950" cy="397811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/>
              <a:t>Full Season Soybeans</a:t>
            </a:r>
            <a:r>
              <a:rPr lang="en-US" dirty="0"/>
              <a:t>: </a:t>
            </a:r>
          </a:p>
          <a:p>
            <a:r>
              <a:rPr lang="en-US" dirty="0"/>
              <a:t>40 </a:t>
            </a:r>
            <a:r>
              <a:rPr lang="en-US" dirty="0" err="1"/>
              <a:t>bu</a:t>
            </a:r>
            <a:r>
              <a:rPr lang="en-US" dirty="0"/>
              <a:t>/ac @ 100 ac</a:t>
            </a:r>
          </a:p>
          <a:p>
            <a:endParaRPr lang="en-US" dirty="0"/>
          </a:p>
          <a:p>
            <a:r>
              <a:rPr lang="en-US" u="sng" dirty="0"/>
              <a:t>Core NM</a:t>
            </a:r>
            <a:r>
              <a:rPr lang="en-US" dirty="0"/>
              <a:t>:</a:t>
            </a:r>
          </a:p>
          <a:p>
            <a:r>
              <a:rPr lang="en-US" sz="1200" dirty="0"/>
              <a:t>40 </a:t>
            </a:r>
            <a:r>
              <a:rPr lang="en-US" sz="1200" dirty="0" err="1"/>
              <a:t>bu</a:t>
            </a:r>
            <a:r>
              <a:rPr lang="en-US" sz="1200" dirty="0"/>
              <a:t>/ac x 0.12 </a:t>
            </a:r>
            <a:r>
              <a:rPr lang="en-US" sz="1200" dirty="0" err="1"/>
              <a:t>lbs</a:t>
            </a:r>
            <a:r>
              <a:rPr lang="en-US" sz="1200" dirty="0"/>
              <a:t> N/</a:t>
            </a:r>
            <a:r>
              <a:rPr lang="en-US" sz="1200" dirty="0" err="1"/>
              <a:t>bu</a:t>
            </a:r>
            <a:r>
              <a:rPr lang="en-US" sz="1200" dirty="0"/>
              <a:t> x 1.0 x 100 ac = </a:t>
            </a:r>
          </a:p>
          <a:p>
            <a:pPr algn="ctr"/>
            <a:r>
              <a:rPr lang="en-US" sz="1600" b="1" dirty="0"/>
              <a:t>480 </a:t>
            </a:r>
            <a:r>
              <a:rPr lang="en-US" sz="1600" b="1" dirty="0" err="1"/>
              <a:t>lbs</a:t>
            </a:r>
            <a:r>
              <a:rPr lang="en-US" sz="1600" b="1" dirty="0"/>
              <a:t> N applied</a:t>
            </a:r>
          </a:p>
          <a:p>
            <a:pPr algn="ctr"/>
            <a:r>
              <a:rPr lang="en-US" sz="1200" dirty="0"/>
              <a:t>40 </a:t>
            </a:r>
            <a:r>
              <a:rPr lang="en-US" sz="1200" dirty="0" err="1"/>
              <a:t>bu</a:t>
            </a:r>
            <a:r>
              <a:rPr lang="en-US" sz="1200" dirty="0"/>
              <a:t>/ac x 0.33 </a:t>
            </a:r>
            <a:r>
              <a:rPr lang="en-US" sz="1200" dirty="0" err="1"/>
              <a:t>lbs</a:t>
            </a:r>
            <a:r>
              <a:rPr lang="en-US" sz="1200" dirty="0"/>
              <a:t> P/</a:t>
            </a:r>
            <a:r>
              <a:rPr lang="en-US" sz="1200" dirty="0" err="1"/>
              <a:t>bu</a:t>
            </a:r>
            <a:r>
              <a:rPr lang="en-US" sz="1200" dirty="0"/>
              <a:t> x 1.0 x 100 ac = </a:t>
            </a:r>
          </a:p>
          <a:p>
            <a:pPr algn="ctr"/>
            <a:r>
              <a:rPr lang="en-US" sz="1600" b="1" dirty="0"/>
              <a:t>1,320 </a:t>
            </a:r>
            <a:r>
              <a:rPr lang="en-US" sz="1600" b="1" dirty="0" err="1"/>
              <a:t>lbs</a:t>
            </a:r>
            <a:r>
              <a:rPr lang="en-US" sz="1600" b="1" dirty="0"/>
              <a:t> P applied</a:t>
            </a:r>
          </a:p>
          <a:p>
            <a:endParaRPr lang="en-US" sz="1600" dirty="0"/>
          </a:p>
          <a:p>
            <a:r>
              <a:rPr lang="en-US" u="sng" dirty="0"/>
              <a:t>Non NM</a:t>
            </a:r>
            <a:r>
              <a:rPr lang="en-US" dirty="0"/>
              <a:t>:</a:t>
            </a:r>
          </a:p>
          <a:p>
            <a:r>
              <a:rPr lang="en-US" sz="1200" dirty="0"/>
              <a:t>40 </a:t>
            </a:r>
            <a:r>
              <a:rPr lang="en-US" sz="1200" dirty="0" err="1"/>
              <a:t>bu</a:t>
            </a:r>
            <a:r>
              <a:rPr lang="en-US" sz="1200" dirty="0"/>
              <a:t>/ac x 0.12 </a:t>
            </a:r>
            <a:r>
              <a:rPr lang="en-US" sz="1200" dirty="0" err="1"/>
              <a:t>lbs</a:t>
            </a:r>
            <a:r>
              <a:rPr lang="en-US" sz="1200" dirty="0"/>
              <a:t> N/ac x 1.2 x 100 ac = </a:t>
            </a:r>
          </a:p>
          <a:p>
            <a:pPr algn="ctr"/>
            <a:r>
              <a:rPr lang="en-US" sz="1600" b="1" dirty="0"/>
              <a:t>570 </a:t>
            </a:r>
            <a:r>
              <a:rPr lang="en-US" sz="1600" b="1" dirty="0" err="1"/>
              <a:t>lbs</a:t>
            </a:r>
            <a:r>
              <a:rPr lang="en-US" sz="1600" b="1" dirty="0"/>
              <a:t> N applied</a:t>
            </a:r>
          </a:p>
          <a:p>
            <a:r>
              <a:rPr lang="pt-BR" sz="1100" dirty="0"/>
              <a:t>40 bu/ac x 0.33 lbs  P/bu x 1.5 x 100 ac = </a:t>
            </a:r>
          </a:p>
          <a:p>
            <a:pPr algn="ctr"/>
            <a:r>
              <a:rPr lang="en-US" sz="1600" b="1" dirty="0"/>
              <a:t>1,980 </a:t>
            </a:r>
            <a:r>
              <a:rPr lang="en-US" sz="1600" b="1" dirty="0" err="1"/>
              <a:t>lbs</a:t>
            </a:r>
            <a:r>
              <a:rPr lang="en-US" sz="1600" b="1" dirty="0"/>
              <a:t> P applied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1F8D8-F9F1-45AB-96BD-E3FAE568C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9730-4E8E-4C8C-B71B-3C4A4841C985}" type="slidenum">
              <a:rPr lang="en-US" smtClean="0"/>
              <a:t>9</a:t>
            </a:fld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5900D47-D08B-463E-A8BA-0A2D4E9AC86C}"/>
              </a:ext>
            </a:extLst>
          </p:cNvPr>
          <p:cNvSpPr/>
          <p:nvPr/>
        </p:nvSpPr>
        <p:spPr>
          <a:xfrm>
            <a:off x="9040306" y="4523297"/>
            <a:ext cx="3044857" cy="1538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CRITICAL CONCEPT:</a:t>
            </a:r>
          </a:p>
          <a:p>
            <a:r>
              <a:rPr lang="en-US" i="1" dirty="0"/>
              <a:t>Multipliers </a:t>
            </a:r>
            <a:r>
              <a:rPr lang="en-US" dirty="0"/>
              <a:t>are applied to </a:t>
            </a:r>
            <a:r>
              <a:rPr lang="en-US" u="sng" dirty="0"/>
              <a:t>Crop Application Goal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15905199-E611-4910-B648-F31C44D41E83}"/>
              </a:ext>
            </a:extLst>
          </p:cNvPr>
          <p:cNvSpPr/>
          <p:nvPr/>
        </p:nvSpPr>
        <p:spPr>
          <a:xfrm>
            <a:off x="10925666" y="1310325"/>
            <a:ext cx="141402" cy="3110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9083408D-AA25-4DE3-9BBC-02A2D19078C4}"/>
              </a:ext>
            </a:extLst>
          </p:cNvPr>
          <p:cNvSpPr/>
          <p:nvPr/>
        </p:nvSpPr>
        <p:spPr>
          <a:xfrm>
            <a:off x="10908384" y="2650502"/>
            <a:ext cx="141402" cy="3110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5047</TotalTime>
  <Words>3182</Words>
  <Application>Microsoft Office PowerPoint</Application>
  <PresentationFormat>Widescreen</PresentationFormat>
  <Paragraphs>657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Wingdings</vt:lpstr>
      <vt:lpstr>Office Theme</vt:lpstr>
      <vt:lpstr>AgWG Ad Hoc CAST Issues</vt:lpstr>
      <vt:lpstr> CAST-21 Workplan (Working Draft) *Approved data and method changes need to be finalized through the WQGIT by Sept. 1, 2021*     </vt:lpstr>
      <vt:lpstr>NM Supplemental Percent Reductions (Only after Core NM is applied)</vt:lpstr>
      <vt:lpstr>What is driving these N load concerns?</vt:lpstr>
      <vt:lpstr>Agricultural Loading Rates</vt:lpstr>
      <vt:lpstr>Census of Agriculture</vt:lpstr>
      <vt:lpstr>NM Expert Panel Recommendations</vt:lpstr>
      <vt:lpstr>Soybean Crop Application Goal</vt:lpstr>
      <vt:lpstr>Application Goal Multipliers </vt:lpstr>
      <vt:lpstr>Crop Application Goal on Major Crops lbs of N/Year = State-Supplied lbs of N/Application Goal Yield Unit/Year X Yield/Year X 1.1*</vt:lpstr>
      <vt:lpstr>PowerPoint Presentation</vt:lpstr>
      <vt:lpstr>PowerPoint Presentation</vt:lpstr>
      <vt:lpstr>PowerPoint Presentation</vt:lpstr>
      <vt:lpstr>Improving Ag Data? (TASK 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Comments on CAST-19:  Soybean nitrogen application (p.2)</vt:lpstr>
      <vt:lpstr>Comments on CAST-19:  Soybean nitrogen applicationResponse (p.3)</vt:lpstr>
      <vt:lpstr>Comments on CAST-19:  Soybean nitrogen application_Resolution (p.3)</vt:lpstr>
      <vt:lpstr>N Application on Soybeans</vt:lpstr>
      <vt:lpstr>Concern:</vt:lpstr>
      <vt:lpstr>Additional Concerns- MD</vt:lpstr>
      <vt:lpstr>Additional Concerns- NY</vt:lpstr>
      <vt:lpstr>Additional Concerns - PA</vt:lpstr>
      <vt:lpstr>PowerPoint Presentation</vt:lpstr>
      <vt:lpstr>Source for distribution of statewide populations can change.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AgWG Ad Hoc CAST Issues</dc:title>
  <dc:creator>Loretta Collins</dc:creator>
  <cp:lastModifiedBy>Loretta Collins</cp:lastModifiedBy>
  <cp:revision>60</cp:revision>
  <dcterms:created xsi:type="dcterms:W3CDTF">2020-10-06T00:01:49Z</dcterms:created>
  <dcterms:modified xsi:type="dcterms:W3CDTF">2021-01-12T23:44:08Z</dcterms:modified>
</cp:coreProperties>
</file>