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2"/>
  </p:sldMasterIdLst>
  <p:sldIdLst>
    <p:sldId id="256" r:id="rId13"/>
    <p:sldId id="257" r:id="rId14"/>
    <p:sldId id="258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66917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6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4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32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85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7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8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81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7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0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0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5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4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6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6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13565E-9477-4577-ACB3-750AB6FB0DC8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90D675-C1CC-45EC-A661-FD1B0915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pa.gov/chesapeake-bay-tmdl/chesapeake-bay-watershed-implementation-plans-wips" TargetMode="External"/><Relationship Id="rId3" Type="http://schemas.openxmlformats.org/officeDocument/2006/relationships/hyperlink" Target="https://federalleadership.chesapeakebay.net/EO/file.axd?file=2009/8/Chesapeake+Executive+Order.pdf" TargetMode="External"/><Relationship Id="rId7" Type="http://schemas.openxmlformats.org/officeDocument/2006/relationships/hyperlink" Target="https://www.whitehouse.gov/presidential-actions/executive-order-regarding-efficient-federal-operations/" TargetMode="External"/><Relationship Id="rId2" Type="http://schemas.openxmlformats.org/officeDocument/2006/relationships/hyperlink" Target="https://www.law.cornell.edu/uscode/text/33/126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pa.gov/sites/production/files/2014-12/documents/cbay_final_tmdl_section_10_final_0.pdf" TargetMode="External"/><Relationship Id="rId5" Type="http://schemas.openxmlformats.org/officeDocument/2006/relationships/hyperlink" Target="https://www.epa.gov/chesapeake-bay-tmdl/chesapeake-bay-tmdl-document" TargetMode="External"/><Relationship Id="rId4" Type="http://schemas.openxmlformats.org/officeDocument/2006/relationships/hyperlink" Target="https://federalleadership.chesapeakebay.net/page/Reports-Documents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DD4C58-E323-4B9C-B09B-BFF35763D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6907" y="185532"/>
            <a:ext cx="6947127" cy="3488266"/>
          </a:xfrm>
        </p:spPr>
        <p:txBody>
          <a:bodyPr>
            <a:normAutofit/>
          </a:bodyPr>
          <a:lstStyle/>
          <a:p>
            <a:r>
              <a:rPr lang="en-US" dirty="0"/>
              <a:t>Expectations for Federal Agencies in Support if Chesapeake WIPs/TMDL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E8CFDDC-463C-4C71-BEE3-C396848DD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99604"/>
            <a:ext cx="6858000" cy="1655762"/>
          </a:xfrm>
        </p:spPr>
        <p:txBody>
          <a:bodyPr>
            <a:normAutofit/>
          </a:bodyPr>
          <a:lstStyle/>
          <a:p>
            <a:r>
              <a:rPr lang="en-US" dirty="0"/>
              <a:t>DDoEE Webinar Federal Facility Coordination</a:t>
            </a:r>
          </a:p>
          <a:p>
            <a:r>
              <a:rPr lang="en-US" dirty="0"/>
              <a:t>May 24, 2018</a:t>
            </a:r>
          </a:p>
          <a:p>
            <a:r>
              <a:rPr lang="en-US" dirty="0"/>
              <a:t>Greg Allen, EPA Chesapeake Bay Program Office</a:t>
            </a:r>
          </a:p>
          <a:p>
            <a:r>
              <a:rPr lang="en-US" dirty="0"/>
              <a:t>allen.greg@epa.gov</a:t>
            </a:r>
          </a:p>
        </p:txBody>
      </p:sp>
    </p:spTree>
    <p:extLst>
      <p:ext uri="{BB962C8B-B14F-4D97-AF65-F5344CB8AC3E}">
        <p14:creationId xmlns:p14="http://schemas.microsoft.com/office/powerpoint/2010/main" val="258728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B578FB-1EA5-4CDA-A915-A96B0936A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7" y="1239770"/>
            <a:ext cx="8547653" cy="1325563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Federal Participation in Chesapeake Watershed Restoration</a:t>
            </a:r>
            <a:br>
              <a:rPr lang="en-US" sz="2800" b="1" dirty="0"/>
            </a:br>
            <a:r>
              <a:rPr lang="en-US" sz="2800" b="1" dirty="0"/>
              <a:t>Legal and Other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F897B5-5597-43A6-8862-11A16DE87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Clean Water Act Section 117 (f)(1)</a:t>
            </a:r>
            <a:endParaRPr lang="en-US" dirty="0"/>
          </a:p>
          <a:p>
            <a:r>
              <a:rPr lang="en-US" u="sng" dirty="0">
                <a:hlinkClick r:id="rId3"/>
              </a:rPr>
              <a:t>Executive Order 13508</a:t>
            </a:r>
            <a:r>
              <a:rPr lang="en-US" dirty="0"/>
              <a:t> and </a:t>
            </a:r>
            <a:r>
              <a:rPr lang="en-US" u="sng" dirty="0">
                <a:hlinkClick r:id="rId4"/>
              </a:rPr>
              <a:t>Executive Order 13508 Strategy</a:t>
            </a:r>
            <a:r>
              <a:rPr lang="en-US" u="sng" dirty="0"/>
              <a:t> </a:t>
            </a:r>
            <a:endParaRPr lang="en-US" dirty="0"/>
          </a:p>
          <a:p>
            <a:r>
              <a:rPr lang="en-US" dirty="0">
                <a:hlinkClick r:id="rId5"/>
              </a:rPr>
              <a:t>Chesapeake Bay TMDL </a:t>
            </a:r>
            <a:r>
              <a:rPr lang="en-US" dirty="0"/>
              <a:t>  </a:t>
            </a:r>
            <a:r>
              <a:rPr lang="en-US" dirty="0">
                <a:hlinkClick r:id="rId6"/>
              </a:rPr>
              <a:t>Section 10.4</a:t>
            </a:r>
            <a:endParaRPr lang="en-US" dirty="0"/>
          </a:p>
          <a:p>
            <a:r>
              <a:rPr lang="en-US" u="sng" dirty="0">
                <a:hlinkClick r:id="rId7"/>
              </a:rPr>
              <a:t>Executive Order 13834</a:t>
            </a:r>
            <a:r>
              <a:rPr lang="en-US" u="sng" dirty="0"/>
              <a:t>: </a:t>
            </a:r>
            <a:r>
              <a:rPr lang="en-US" dirty="0"/>
              <a:t>Efficient Federal Operations</a:t>
            </a:r>
          </a:p>
          <a:p>
            <a:r>
              <a:rPr lang="en-US" dirty="0">
                <a:hlinkClick r:id="rId8"/>
              </a:rPr>
              <a:t>Phase II and III Watershed Implementation Plans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DE6E84-EAA5-42E3-BE2F-D0C976F33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51" y="0"/>
            <a:ext cx="7704667" cy="1981200"/>
          </a:xfrm>
        </p:spPr>
        <p:txBody>
          <a:bodyPr/>
          <a:lstStyle/>
          <a:p>
            <a:r>
              <a:rPr lang="en-US" dirty="0"/>
              <a:t>Expectations for Federal Agencies in Support if WIPs/TMDL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8E7009-63B0-4CC9-9A9F-8ABAB452F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046" y="2388705"/>
            <a:ext cx="7704667" cy="3332816"/>
          </a:xfrm>
        </p:spPr>
        <p:txBody>
          <a:bodyPr>
            <a:noAutofit/>
          </a:bodyPr>
          <a:lstStyle/>
          <a:p>
            <a:r>
              <a:rPr lang="en-US" dirty="0"/>
              <a:t>Participate and stay informed</a:t>
            </a:r>
          </a:p>
          <a:p>
            <a:r>
              <a:rPr lang="en-US" dirty="0"/>
              <a:t>Identify Land and facilities</a:t>
            </a:r>
          </a:p>
          <a:p>
            <a:r>
              <a:rPr lang="en-US" dirty="0"/>
              <a:t>Calculate current loads</a:t>
            </a:r>
          </a:p>
          <a:p>
            <a:r>
              <a:rPr lang="en-US" dirty="0"/>
              <a:t>Account for growth</a:t>
            </a:r>
          </a:p>
          <a:p>
            <a:r>
              <a:rPr lang="en-US" dirty="0"/>
              <a:t>Understand reduction targets</a:t>
            </a:r>
          </a:p>
          <a:p>
            <a:r>
              <a:rPr lang="en-US" dirty="0"/>
              <a:t>Plan BMP scenarios to achieve targets</a:t>
            </a:r>
          </a:p>
          <a:p>
            <a:r>
              <a:rPr lang="en-US" dirty="0"/>
              <a:t>Implement BMPs</a:t>
            </a:r>
          </a:p>
          <a:p>
            <a:r>
              <a:rPr lang="en-US" dirty="0"/>
              <a:t>Report BMPs in the annual progress submission</a:t>
            </a:r>
          </a:p>
        </p:txBody>
      </p:sp>
    </p:spTree>
    <p:extLst>
      <p:ext uri="{BB962C8B-B14F-4D97-AF65-F5344CB8AC3E}">
        <p14:creationId xmlns:p14="http://schemas.microsoft.com/office/powerpoint/2010/main" val="20430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A7CA3-5DBE-4B07-92B8-D83CE7C27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683" y="0"/>
            <a:ext cx="7704667" cy="1981200"/>
          </a:xfrm>
        </p:spPr>
        <p:txBody>
          <a:bodyPr/>
          <a:lstStyle/>
          <a:p>
            <a:r>
              <a:rPr lang="en-US" dirty="0"/>
              <a:t>EPA Expectations Document</a:t>
            </a:r>
            <a:br>
              <a:rPr lang="en-US" dirty="0"/>
            </a:br>
            <a:r>
              <a:rPr lang="en-US" dirty="0"/>
              <a:t>Under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F10F24-1069-4964-A939-A9B08B339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1719607"/>
            <a:ext cx="7886700" cy="4681192"/>
          </a:xfrm>
        </p:spPr>
        <p:txBody>
          <a:bodyPr>
            <a:normAutofit/>
          </a:bodyPr>
          <a:lstStyle/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cap="sm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</a:t>
            </a:r>
            <a:r>
              <a:rPr lang="en-US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EPA’s Expectations for Federal Lands and Facilities  In Supporting Chesapeake Bay Jurisdictions’ Phase III Watershed Implementation Plans </a:t>
            </a:r>
            <a:r>
              <a:rPr lang="en-US" sz="2000" b="1" i="1" cap="small" dirty="0">
                <a:latin typeface="Arial" panose="020B0604020202020204" pitchFamily="34" charset="0"/>
                <a:cs typeface="Arial" panose="020B0604020202020204" pitchFamily="34" charset="0"/>
              </a:rPr>
              <a:t>(Final approximately August 2018)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Lists information that is needed to create a plan to reach targets and made available as needed</a:t>
            </a:r>
          </a:p>
          <a:p>
            <a:r>
              <a:rPr lang="en-US" dirty="0"/>
              <a:t>Other tie-togethers</a:t>
            </a:r>
          </a:p>
          <a:p>
            <a:pPr lvl="1"/>
            <a:r>
              <a:rPr lang="en-US" dirty="0"/>
              <a:t>2014 Chesapeake Watershed Agreement</a:t>
            </a:r>
          </a:p>
          <a:p>
            <a:pPr lvl="1"/>
            <a:r>
              <a:rPr lang="en-US" dirty="0"/>
              <a:t>EO 13508 and EO 13834</a:t>
            </a:r>
          </a:p>
          <a:p>
            <a:pPr lvl="1"/>
            <a:r>
              <a:rPr lang="en-US" dirty="0"/>
              <a:t>EISA 438</a:t>
            </a:r>
          </a:p>
          <a:p>
            <a:r>
              <a:rPr lang="en-US" dirty="0"/>
              <a:t>EPA to coordinate and assist</a:t>
            </a:r>
          </a:p>
        </p:txBody>
      </p:sp>
    </p:spTree>
    <p:extLst>
      <p:ext uri="{BB962C8B-B14F-4D97-AF65-F5344CB8AC3E}">
        <p14:creationId xmlns:p14="http://schemas.microsoft.com/office/powerpoint/2010/main" val="3242114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6EFA1D5-9AC4-443D-9CDA-2A264F4821EF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3E472C80-7F7E-4D4C-828F-223D4A1AA1DC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5F7660F6-1A0C-40B9-9BC4-A5529C88875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562D9AF-880A-410C-BF02-325071A6BCE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2A3EDB25-4D72-4B17-932D-D6182D84B782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906D78C-3E63-4DAD-8E05-B3FB1FE7A78E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30F765CA-C3D3-4CDF-ADDB-23C8BE052CE3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CDB9C379-DA7D-433F-9F04-F089EA884EDD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5E13E8D4-560B-47FE-9D00-409D1B415F0A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60BC20FF-5DDB-4B89-B86E-977136F4B503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5EF72D17-C96A-4064-8C12-BEBDFF9E22B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195</TotalTime>
  <Words>173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Parallax</vt:lpstr>
      <vt:lpstr>Expectations for Federal Agencies in Support if Chesapeake WIPs/TMDL</vt:lpstr>
      <vt:lpstr>Federal Participation in Chesapeake Watershed Restoration Legal and Other Requirements</vt:lpstr>
      <vt:lpstr>Expectations for Federal Agencies in Support if WIPs/TMDL</vt:lpstr>
      <vt:lpstr>EPA Expectations Document Under Development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Greg</dc:creator>
  <cp:lastModifiedBy>Katherine Wares</cp:lastModifiedBy>
  <cp:revision>17</cp:revision>
  <dcterms:created xsi:type="dcterms:W3CDTF">2018-05-24T12:35:04Z</dcterms:created>
  <dcterms:modified xsi:type="dcterms:W3CDTF">2018-05-29T13:16:15Z</dcterms:modified>
</cp:coreProperties>
</file>