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404" r:id="rId2"/>
    <p:sldId id="406" r:id="rId3"/>
    <p:sldId id="403" r:id="rId4"/>
    <p:sldId id="405" r:id="rId5"/>
    <p:sldId id="333" r:id="rId6"/>
    <p:sldId id="407" r:id="rId7"/>
    <p:sldId id="418" r:id="rId8"/>
    <p:sldId id="448" r:id="rId9"/>
    <p:sldId id="439" r:id="rId10"/>
    <p:sldId id="440" r:id="rId11"/>
    <p:sldId id="410" r:id="rId12"/>
    <p:sldId id="411" r:id="rId13"/>
    <p:sldId id="443" r:id="rId14"/>
    <p:sldId id="444" r:id="rId15"/>
    <p:sldId id="419" r:id="rId16"/>
    <p:sldId id="412" r:id="rId17"/>
    <p:sldId id="413" r:id="rId18"/>
    <p:sldId id="432" r:id="rId19"/>
    <p:sldId id="421" r:id="rId20"/>
    <p:sldId id="436" r:id="rId21"/>
    <p:sldId id="437" r:id="rId22"/>
    <p:sldId id="447" r:id="rId23"/>
    <p:sldId id="422" r:id="rId24"/>
    <p:sldId id="427" r:id="rId25"/>
    <p:sldId id="445" r:id="rId26"/>
    <p:sldId id="446" r:id="rId27"/>
    <p:sldId id="414" r:id="rId28"/>
    <p:sldId id="415" r:id="rId29"/>
    <p:sldId id="424" r:id="rId30"/>
    <p:sldId id="417" r:id="rId31"/>
    <p:sldId id="449" r:id="rId32"/>
  </p:sldIdLst>
  <p:sldSz cx="9144000" cy="6858000" type="screen4x3"/>
  <p:notesSz cx="7077075" cy="93932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BC32"/>
    <a:srgbClr val="808080"/>
    <a:srgbClr val="007FB0"/>
    <a:srgbClr val="800000"/>
    <a:srgbClr val="E46C0A"/>
    <a:srgbClr val="0F6F8C"/>
    <a:srgbClr val="00A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5123" autoAdjust="0"/>
  </p:normalViewPr>
  <p:slideViewPr>
    <p:cSldViewPr snapToGrid="0">
      <p:cViewPr varScale="1">
        <p:scale>
          <a:sx n="89" d="100"/>
          <a:sy n="89" d="100"/>
        </p:scale>
        <p:origin x="-1258" y="-67"/>
      </p:cViewPr>
      <p:guideLst>
        <p:guide orient="horz" pos="2018"/>
        <p:guide pos="2880"/>
        <p:guide pos="249"/>
        <p:guide pos="551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662"/>
          </a:xfrm>
          <a:prstGeom prst="rect">
            <a:avLst/>
          </a:prstGeom>
        </p:spPr>
        <p:txBody>
          <a:bodyPr vert="horz" lIns="94110" tIns="47055" rIns="94110" bIns="4705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662"/>
          </a:xfrm>
          <a:prstGeom prst="rect">
            <a:avLst/>
          </a:prstGeom>
        </p:spPr>
        <p:txBody>
          <a:bodyPr vert="horz" lIns="94110" tIns="47055" rIns="94110" bIns="47055" rtlCol="0"/>
          <a:lstStyle>
            <a:lvl1pPr algn="r">
              <a:defRPr sz="1200"/>
            </a:lvl1pPr>
          </a:lstStyle>
          <a:p>
            <a:fld id="{5EADC4F5-214D-4C7E-A752-1F9A7AB4CA52}" type="datetimeFigureOut">
              <a:rPr lang="en-US" smtClean="0"/>
              <a:pPr/>
              <a:t>1/30/2014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704850"/>
            <a:ext cx="4695825" cy="3522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10" tIns="47055" rIns="94110" bIns="4705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61788"/>
            <a:ext cx="5661660" cy="4226957"/>
          </a:xfrm>
          <a:prstGeom prst="rect">
            <a:avLst/>
          </a:prstGeom>
        </p:spPr>
        <p:txBody>
          <a:bodyPr vert="horz" lIns="94110" tIns="47055" rIns="94110" bIns="4705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21946"/>
            <a:ext cx="3066733" cy="469662"/>
          </a:xfrm>
          <a:prstGeom prst="rect">
            <a:avLst/>
          </a:prstGeom>
        </p:spPr>
        <p:txBody>
          <a:bodyPr vert="horz" lIns="94110" tIns="47055" rIns="94110" bIns="4705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921946"/>
            <a:ext cx="3066733" cy="469662"/>
          </a:xfrm>
          <a:prstGeom prst="rect">
            <a:avLst/>
          </a:prstGeom>
        </p:spPr>
        <p:txBody>
          <a:bodyPr vert="horz" lIns="94110" tIns="47055" rIns="94110" bIns="47055" rtlCol="0" anchor="b"/>
          <a:lstStyle>
            <a:lvl1pPr algn="r">
              <a:defRPr sz="1200"/>
            </a:lvl1pPr>
          </a:lstStyle>
          <a:p>
            <a:fld id="{90FAA810-5188-4CCD-AC70-5D1312DFB4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922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Brandywine</a:t>
            </a:r>
            <a:r>
              <a:rPr lang="en-US" baseline="0" dirty="0" smtClean="0"/>
              <a:t> Picnic Park – always floods during a rain event</a:t>
            </a:r>
          </a:p>
          <a:p>
            <a:r>
              <a:rPr lang="en-US" baseline="0" dirty="0" smtClean="0"/>
              <a:t>Can clearly see structures in the floodplain as opposed to just address points in the centroid of the parcel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03091-78A0-47C7-BB27-E6C9EB58204B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18327" y="6497641"/>
            <a:ext cx="1269402" cy="349630"/>
            <a:chOff x="333487" y="5884435"/>
            <a:chExt cx="1269402" cy="349630"/>
          </a:xfrm>
        </p:grpSpPr>
        <p:sp>
          <p:nvSpPr>
            <p:cNvPr id="5" name="Rectangle 4"/>
            <p:cNvSpPr/>
            <p:nvPr userDrawn="1"/>
          </p:nvSpPr>
          <p:spPr>
            <a:xfrm>
              <a:off x="333487" y="5884435"/>
              <a:ext cx="1269402" cy="3227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pic>
          <p:nvPicPr>
            <p:cNvPr id="6" name="Picture 7" descr="photoscience_logo_36r_59g_127b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80" y="5895862"/>
              <a:ext cx="1257750" cy="338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14756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18327" y="6497641"/>
            <a:ext cx="1269402" cy="349630"/>
            <a:chOff x="333487" y="5884435"/>
            <a:chExt cx="1269402" cy="349630"/>
          </a:xfrm>
        </p:grpSpPr>
        <p:sp>
          <p:nvSpPr>
            <p:cNvPr id="4" name="Rectangle 3"/>
            <p:cNvSpPr/>
            <p:nvPr userDrawn="1"/>
          </p:nvSpPr>
          <p:spPr>
            <a:xfrm>
              <a:off x="333487" y="5884435"/>
              <a:ext cx="1269402" cy="3227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pic>
          <p:nvPicPr>
            <p:cNvPr id="5" name="Picture 7" descr="photoscience_logo_36r_59g_127b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80" y="5895862"/>
              <a:ext cx="1257750" cy="338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67426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762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5582528" y="2715064"/>
            <a:ext cx="38862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5562600" y="3698630"/>
            <a:ext cx="39624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-4927"/>
            <a:ext cx="7257042" cy="685146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" y="2743200"/>
            <a:ext cx="4161137" cy="93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4191000" y="2743200"/>
            <a:ext cx="4953000" cy="935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7" descr="photoscience_logo_36r_59g_127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820" y="5694156"/>
            <a:ext cx="2514600" cy="676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1790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2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18327" y="6497641"/>
            <a:ext cx="1269402" cy="349630"/>
            <a:chOff x="333487" y="5884435"/>
            <a:chExt cx="1269402" cy="349630"/>
          </a:xfrm>
        </p:grpSpPr>
        <p:sp>
          <p:nvSpPr>
            <p:cNvPr id="5" name="Rectangle 4"/>
            <p:cNvSpPr/>
            <p:nvPr userDrawn="1"/>
          </p:nvSpPr>
          <p:spPr>
            <a:xfrm>
              <a:off x="333487" y="5884435"/>
              <a:ext cx="1269402" cy="3227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pic>
          <p:nvPicPr>
            <p:cNvPr id="4" name="Picture 7" descr="photoscience_logo_36r_59g_127b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80" y="5895862"/>
              <a:ext cx="1257750" cy="338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098386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762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6200"/>
            <a:ext cx="9144000" cy="693420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 userDrawn="1"/>
        </p:nvSpPr>
        <p:spPr>
          <a:xfrm>
            <a:off x="210458" y="1066800"/>
            <a:ext cx="3916738" cy="1024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" y="1143000"/>
            <a:ext cx="4011082" cy="61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1688" y="1699491"/>
            <a:ext cx="1797428" cy="39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583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18327" y="6497641"/>
            <a:ext cx="1269402" cy="349630"/>
            <a:chOff x="333487" y="5884435"/>
            <a:chExt cx="1269402" cy="349630"/>
          </a:xfrm>
        </p:grpSpPr>
        <p:sp>
          <p:nvSpPr>
            <p:cNvPr id="5" name="Rectangle 4"/>
            <p:cNvSpPr/>
            <p:nvPr userDrawn="1"/>
          </p:nvSpPr>
          <p:spPr>
            <a:xfrm>
              <a:off x="333487" y="5884435"/>
              <a:ext cx="1269402" cy="3227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pic>
          <p:nvPicPr>
            <p:cNvPr id="6" name="Picture 7" descr="photoscience_logo_36r_59g_127b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80" y="5895862"/>
              <a:ext cx="1257750" cy="338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19989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118327" y="6497641"/>
            <a:ext cx="1269402" cy="349630"/>
            <a:chOff x="333487" y="5884435"/>
            <a:chExt cx="1269402" cy="349630"/>
          </a:xfrm>
        </p:grpSpPr>
        <p:sp>
          <p:nvSpPr>
            <p:cNvPr id="5" name="Rectangle 4"/>
            <p:cNvSpPr/>
            <p:nvPr userDrawn="1"/>
          </p:nvSpPr>
          <p:spPr>
            <a:xfrm>
              <a:off x="333487" y="5884435"/>
              <a:ext cx="1269402" cy="3227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pic>
          <p:nvPicPr>
            <p:cNvPr id="6" name="Picture 7" descr="photoscience_logo_36r_59g_127b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80" y="5895862"/>
              <a:ext cx="1257750" cy="338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211724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18327" y="6497641"/>
            <a:ext cx="1269402" cy="349630"/>
            <a:chOff x="333487" y="5884435"/>
            <a:chExt cx="1269402" cy="349630"/>
          </a:xfrm>
        </p:grpSpPr>
        <p:sp>
          <p:nvSpPr>
            <p:cNvPr id="6" name="Rectangle 5"/>
            <p:cNvSpPr/>
            <p:nvPr userDrawn="1"/>
          </p:nvSpPr>
          <p:spPr>
            <a:xfrm>
              <a:off x="333487" y="5884435"/>
              <a:ext cx="1269402" cy="3227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pic>
          <p:nvPicPr>
            <p:cNvPr id="7" name="Picture 7" descr="photoscience_logo_36r_59g_127b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80" y="5895862"/>
              <a:ext cx="1257750" cy="338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01467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18327" y="6497641"/>
            <a:ext cx="1269402" cy="349630"/>
            <a:chOff x="333487" y="5884435"/>
            <a:chExt cx="1269402" cy="349630"/>
          </a:xfrm>
        </p:grpSpPr>
        <p:sp>
          <p:nvSpPr>
            <p:cNvPr id="8" name="Rectangle 7"/>
            <p:cNvSpPr/>
            <p:nvPr userDrawn="1"/>
          </p:nvSpPr>
          <p:spPr>
            <a:xfrm>
              <a:off x="333487" y="5884435"/>
              <a:ext cx="1269402" cy="3227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pic>
          <p:nvPicPr>
            <p:cNvPr id="9" name="Picture 7" descr="photoscience_logo_36r_59g_127b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80" y="5895862"/>
              <a:ext cx="1257750" cy="338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939093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18327" y="6497641"/>
            <a:ext cx="1269402" cy="349630"/>
            <a:chOff x="333487" y="5884435"/>
            <a:chExt cx="1269402" cy="349630"/>
          </a:xfrm>
        </p:grpSpPr>
        <p:sp>
          <p:nvSpPr>
            <p:cNvPr id="4" name="Rectangle 3"/>
            <p:cNvSpPr/>
            <p:nvPr userDrawn="1"/>
          </p:nvSpPr>
          <p:spPr>
            <a:xfrm>
              <a:off x="333487" y="5884435"/>
              <a:ext cx="1269402" cy="3227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pic>
          <p:nvPicPr>
            <p:cNvPr id="5" name="Picture 7" descr="photoscience_logo_36r_59g_127b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80" y="5895862"/>
              <a:ext cx="1257750" cy="338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95866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:\!MARKETING\Business cards\wsidata biz cards- all files\Quantum_Logo\Logo\Q_repeatergreenbluer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0943" y="6421027"/>
            <a:ext cx="9164942" cy="43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7825"/>
            <a:ext cx="1571396" cy="23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97" y="148066"/>
            <a:ext cx="1211023" cy="13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33400" y="335281"/>
            <a:ext cx="8610599" cy="166043"/>
          </a:xfrm>
          <a:prstGeom prst="rect">
            <a:avLst/>
          </a:prstGeom>
          <a:gradFill>
            <a:gsLst>
              <a:gs pos="27000">
                <a:srgbClr val="00AEEF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8" y="3193"/>
            <a:ext cx="703492" cy="66417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20943" y="6398169"/>
            <a:ext cx="9164944" cy="4571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18327" y="6497641"/>
            <a:ext cx="1269402" cy="349630"/>
            <a:chOff x="333487" y="5884435"/>
            <a:chExt cx="1269402" cy="349630"/>
          </a:xfrm>
        </p:grpSpPr>
        <p:sp>
          <p:nvSpPr>
            <p:cNvPr id="12" name="Rectangle 11"/>
            <p:cNvSpPr/>
            <p:nvPr userDrawn="1"/>
          </p:nvSpPr>
          <p:spPr>
            <a:xfrm>
              <a:off x="333487" y="5884435"/>
              <a:ext cx="1269402" cy="3227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pic>
          <p:nvPicPr>
            <p:cNvPr id="13" name="Picture 7" descr="photoscience_logo_36r_59g_127b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80" y="5895862"/>
              <a:ext cx="1257750" cy="338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0060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85800"/>
            <a:ext cx="5111750" cy="5440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762000"/>
            <a:ext cx="3008313" cy="53641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18327" y="6497641"/>
            <a:ext cx="1269402" cy="349630"/>
            <a:chOff x="333487" y="5884435"/>
            <a:chExt cx="1269402" cy="349630"/>
          </a:xfrm>
        </p:grpSpPr>
        <p:sp>
          <p:nvSpPr>
            <p:cNvPr id="6" name="Rectangle 5"/>
            <p:cNvSpPr/>
            <p:nvPr userDrawn="1"/>
          </p:nvSpPr>
          <p:spPr>
            <a:xfrm>
              <a:off x="333487" y="5884435"/>
              <a:ext cx="1269402" cy="3227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pic>
          <p:nvPicPr>
            <p:cNvPr id="7" name="Picture 7" descr="photoscience_logo_36r_59g_127b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80" y="5895862"/>
              <a:ext cx="1257750" cy="338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173400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18327" y="6497641"/>
            <a:ext cx="1269402" cy="349630"/>
            <a:chOff x="333487" y="5884435"/>
            <a:chExt cx="1269402" cy="349630"/>
          </a:xfrm>
        </p:grpSpPr>
        <p:sp>
          <p:nvSpPr>
            <p:cNvPr id="6" name="Rectangle 5"/>
            <p:cNvSpPr/>
            <p:nvPr userDrawn="1"/>
          </p:nvSpPr>
          <p:spPr>
            <a:xfrm>
              <a:off x="333487" y="5884435"/>
              <a:ext cx="1269402" cy="3227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pic>
          <p:nvPicPr>
            <p:cNvPr id="7" name="Picture 7" descr="photoscience_logo_36r_59g_127b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80" y="5895862"/>
              <a:ext cx="1257750" cy="338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587171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01324"/>
            <a:ext cx="8229600" cy="916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5BE3B-B995-430C-9C22-62E2951F7023}" type="datetimeFigureOut">
              <a:rPr lang="en-US" smtClean="0"/>
              <a:pPr/>
              <a:t>1/30/2014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283B5-E739-4CEC-A2D8-C013CE720C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 descr="H:\!MARKETING\Business cards\wsidata biz cards- all files\Quantum_Logo\Logo\Q_repeatergreenbluer2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0943" y="6421027"/>
            <a:ext cx="9164942" cy="43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7825"/>
            <a:ext cx="1571396" cy="23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97" y="148066"/>
            <a:ext cx="1211023" cy="13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33400" y="335281"/>
            <a:ext cx="8610599" cy="166043"/>
          </a:xfrm>
          <a:prstGeom prst="rect">
            <a:avLst/>
          </a:prstGeom>
          <a:gradFill>
            <a:gsLst>
              <a:gs pos="27000">
                <a:srgbClr val="00AEEF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8" y="3193"/>
            <a:ext cx="703492" cy="6641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20943" y="6398169"/>
            <a:ext cx="9164944" cy="4571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41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3" r:id="rId10"/>
    <p:sldLayoutId id="2147483670" r:id="rId11"/>
    <p:sldLayoutId id="2147483671" r:id="rId12"/>
    <p:sldLayoutId id="2147483672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mailto:abrenner@photoscience.co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30967" y="1243774"/>
            <a:ext cx="5276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Arial Unicode MS"/>
                <a:cs typeface="Arial Unicode MS"/>
              </a:rPr>
              <a:t>New Approaches to Land Cover Mapping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 Unicode MS"/>
              <a:cs typeface="Arial Unicode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56307" y="4665466"/>
            <a:ext cx="4160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  <a:latin typeface="Arial Unicode MS"/>
                <a:cs typeface="Arial Unicode MS"/>
              </a:rPr>
              <a:t>Land Use Working Group </a:t>
            </a:r>
          </a:p>
          <a:p>
            <a:pPr algn="ctr"/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  <a:latin typeface="Arial Unicode MS"/>
                <a:cs typeface="Arial Unicode MS"/>
              </a:rPr>
              <a:t>January 30, 2014</a:t>
            </a:r>
            <a:endParaRPr lang="en-US" sz="2200" b="1" dirty="0">
              <a:solidFill>
                <a:schemeClr val="accent1">
                  <a:lumMod val="75000"/>
                </a:schemeClr>
              </a:solidFill>
              <a:latin typeface="Arial Unicode MS"/>
              <a:cs typeface="Arial Unicode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08706" y="5574926"/>
            <a:ext cx="4160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  <a:latin typeface="Arial Unicode MS"/>
                <a:cs typeface="Arial Unicode MS"/>
              </a:rPr>
              <a:t>Andrew Brenner</a:t>
            </a:r>
          </a:p>
          <a:p>
            <a:pPr algn="ctr"/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  <a:latin typeface="Arial Unicode MS"/>
                <a:cs typeface="Arial Unicode MS"/>
              </a:rPr>
              <a:t>Senior Program Director</a:t>
            </a:r>
            <a:endParaRPr lang="en-US" sz="2200" b="1" dirty="0">
              <a:solidFill>
                <a:schemeClr val="accent1">
                  <a:lumMod val="75000"/>
                </a:schemeClr>
              </a:solidFill>
              <a:latin typeface="Arial Unicode MS"/>
              <a:cs typeface="Arial Unicode MS"/>
            </a:endParaRPr>
          </a:p>
        </p:txBody>
      </p:sp>
      <p:pic>
        <p:nvPicPr>
          <p:cNvPr id="1026" name="Picture 2" descr="C:\Users\abrenner\Documents\Photo Science\Working\Projects\Federal\Chesapeake Bay Program\Land Use Planning\Presentation\banner_graphic_v1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09529" y="2444103"/>
            <a:ext cx="5303122" cy="2200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82578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38785" cy="4525963"/>
          </a:xfrm>
        </p:spPr>
        <p:txBody>
          <a:bodyPr/>
          <a:lstStyle/>
          <a:p>
            <a:r>
              <a:rPr lang="en-US" dirty="0" smtClean="0"/>
              <a:t>Spectral</a:t>
            </a:r>
          </a:p>
          <a:p>
            <a:r>
              <a:rPr lang="en-US" dirty="0" smtClean="0"/>
              <a:t>Spatial</a:t>
            </a:r>
          </a:p>
          <a:p>
            <a:r>
              <a:rPr lang="en-US" dirty="0" smtClean="0"/>
              <a:t>Temporal</a:t>
            </a:r>
          </a:p>
          <a:p>
            <a:r>
              <a:rPr lang="en-US" dirty="0" smtClean="0"/>
              <a:t>Data</a:t>
            </a:r>
          </a:p>
          <a:p>
            <a:r>
              <a:rPr lang="en-US" dirty="0" smtClean="0"/>
              <a:t>Spatial accuracy 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77996" y="1773588"/>
            <a:ext cx="4023995" cy="2226945"/>
          </a:xfrm>
          <a:prstGeom prst="rect">
            <a:avLst/>
          </a:prstGeom>
          <a:ln w="9525" cap="flat" cmpd="sng" algn="ctr">
            <a:solidFill>
              <a:sysClr val="window" lastClr="FFFFFF">
                <a:lumMod val="85000"/>
              </a:sysClr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77996" y="4224041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/>
              <a:t>Image fade from LiDAR point cloud with RGB values (from NAIP) to bare-earth model colored by elevation showing terrain normally obscured by vegetation, Tahoe National Forest, CA.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9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Data Sets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Geospatial Solutions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22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Impervious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1562" y="1506196"/>
            <a:ext cx="3696057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Level of detail</a:t>
            </a:r>
          </a:p>
          <a:p>
            <a:r>
              <a:rPr lang="en-US" dirty="0" smtClean="0"/>
              <a:t>Planning</a:t>
            </a:r>
          </a:p>
          <a:p>
            <a:pPr lvl="1"/>
            <a:r>
              <a:rPr lang="en-US" dirty="0" smtClean="0"/>
              <a:t>Modeling</a:t>
            </a:r>
          </a:p>
          <a:p>
            <a:pPr lvl="1"/>
            <a:r>
              <a:rPr lang="en-US" dirty="0" smtClean="0"/>
              <a:t>Source identification</a:t>
            </a:r>
          </a:p>
          <a:p>
            <a:r>
              <a:rPr lang="en-US" dirty="0" smtClean="0"/>
              <a:t>Assessment</a:t>
            </a:r>
          </a:p>
          <a:p>
            <a:pPr lvl="1"/>
            <a:r>
              <a:rPr lang="en-US" dirty="0" smtClean="0"/>
              <a:t>Stormwater utilities</a:t>
            </a:r>
          </a:p>
          <a:p>
            <a:pPr lvl="1"/>
            <a:r>
              <a:rPr lang="en-US" dirty="0" smtClean="0"/>
              <a:t>Cartography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472" y="1676400"/>
            <a:ext cx="4243387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75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6668" y="266343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Definition of Impervious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779681" y="1171898"/>
            <a:ext cx="403860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Impervious</a:t>
            </a:r>
          </a:p>
          <a:p>
            <a:pPr lvl="1"/>
            <a:r>
              <a:rPr lang="en-US" sz="1800" dirty="0" smtClean="0"/>
              <a:t>Buildings</a:t>
            </a:r>
          </a:p>
          <a:p>
            <a:pPr marL="1026414" lvl="3" indent="-342900">
              <a:buSzPct val="65000"/>
              <a:buBlip>
                <a:blip r:embed="rId2"/>
              </a:buBlip>
            </a:pPr>
            <a:r>
              <a:rPr lang="en-US" sz="1600" dirty="0"/>
              <a:t>Buildings and </a:t>
            </a:r>
            <a:r>
              <a:rPr lang="en-US" sz="1600" dirty="0" smtClean="0"/>
              <a:t>structures</a:t>
            </a:r>
          </a:p>
          <a:p>
            <a:pPr marL="1026414" lvl="3" indent="-342900">
              <a:buSzPct val="65000"/>
              <a:buBlip>
                <a:blip r:embed="rId2"/>
              </a:buBlip>
            </a:pPr>
            <a:r>
              <a:rPr lang="en-US" sz="1600" dirty="0" smtClean="0"/>
              <a:t>Greenhouses</a:t>
            </a:r>
            <a:endParaRPr lang="en-US" sz="1600" dirty="0"/>
          </a:p>
          <a:p>
            <a:pPr lvl="1"/>
            <a:r>
              <a:rPr lang="en-US" sz="1800" dirty="0" smtClean="0"/>
              <a:t>Roads</a:t>
            </a:r>
          </a:p>
          <a:p>
            <a:pPr marL="1026414" lvl="3" indent="-342900">
              <a:buSzPct val="65000"/>
              <a:buBlip>
                <a:blip r:embed="rId2"/>
              </a:buBlip>
            </a:pPr>
            <a:r>
              <a:rPr lang="en-US" sz="1600" dirty="0" smtClean="0"/>
              <a:t>Road </a:t>
            </a:r>
            <a:r>
              <a:rPr lang="en-US" sz="1600" dirty="0"/>
              <a:t>to edge of </a:t>
            </a:r>
            <a:r>
              <a:rPr lang="en-US" sz="1600" dirty="0" smtClean="0"/>
              <a:t>pavement</a:t>
            </a:r>
            <a:endParaRPr lang="en-US" sz="1600" dirty="0"/>
          </a:p>
          <a:p>
            <a:pPr marL="1026414" lvl="3" indent="-342900">
              <a:buSzPct val="65000"/>
              <a:buBlip>
                <a:blip r:embed="rId2"/>
              </a:buBlip>
            </a:pPr>
            <a:r>
              <a:rPr lang="en-US" sz="1600" dirty="0"/>
              <a:t>Gravel </a:t>
            </a:r>
            <a:r>
              <a:rPr lang="en-US" sz="1600" dirty="0" smtClean="0"/>
              <a:t>roads</a:t>
            </a:r>
            <a:endParaRPr lang="en-US" sz="1600" dirty="0"/>
          </a:p>
          <a:p>
            <a:pPr lvl="1"/>
            <a:r>
              <a:rPr lang="en-US" sz="1800" dirty="0" smtClean="0"/>
              <a:t>Other</a:t>
            </a:r>
            <a:endParaRPr lang="en-US" sz="1800" dirty="0"/>
          </a:p>
          <a:p>
            <a:pPr marL="1026414" lvl="3" indent="-342900">
              <a:buSzPct val="65000"/>
              <a:buBlip>
                <a:blip r:embed="rId2"/>
              </a:buBlip>
            </a:pPr>
            <a:r>
              <a:rPr lang="en-US" sz="1600" dirty="0"/>
              <a:t>Parking lots</a:t>
            </a:r>
          </a:p>
          <a:p>
            <a:pPr marL="1026414" lvl="3" indent="-342900">
              <a:buSzPct val="65000"/>
              <a:buBlip>
                <a:blip r:embed="rId2"/>
              </a:buBlip>
            </a:pPr>
            <a:r>
              <a:rPr lang="en-US" sz="1600" dirty="0"/>
              <a:t>Sidewalks</a:t>
            </a:r>
          </a:p>
          <a:p>
            <a:pPr marL="1026414" lvl="3" indent="-342900">
              <a:buSzPct val="65000"/>
              <a:buBlip>
                <a:blip r:embed="rId2"/>
              </a:buBlip>
            </a:pPr>
            <a:r>
              <a:rPr lang="en-US" sz="1600" dirty="0"/>
              <a:t>Driveways</a:t>
            </a:r>
          </a:p>
          <a:p>
            <a:pPr marL="1026414" lvl="3" indent="-342900">
              <a:buSzPct val="65000"/>
              <a:buBlip>
                <a:blip r:embed="rId2"/>
              </a:buBlip>
            </a:pPr>
            <a:r>
              <a:rPr lang="en-US" sz="1600" dirty="0"/>
              <a:t>Patios</a:t>
            </a:r>
          </a:p>
          <a:p>
            <a:pPr marL="1026414" lvl="3" indent="-342900">
              <a:buSzPct val="65000"/>
              <a:buBlip>
                <a:blip r:embed="rId2"/>
              </a:buBlip>
            </a:pPr>
            <a:r>
              <a:rPr lang="en-US" sz="1600" dirty="0"/>
              <a:t>Swimming pools (water/non water)</a:t>
            </a:r>
          </a:p>
          <a:p>
            <a:pPr marL="1026414" lvl="3" indent="-342900">
              <a:buSzPct val="65000"/>
              <a:buBlip>
                <a:blip r:embed="rId2"/>
              </a:buBlip>
            </a:pPr>
            <a:r>
              <a:rPr lang="en-US" sz="1600" dirty="0"/>
              <a:t>Park walkways</a:t>
            </a:r>
          </a:p>
          <a:p>
            <a:pPr marL="1026414" lvl="3" indent="-342900">
              <a:buSzPct val="65000"/>
              <a:buBlip>
                <a:blip r:embed="rId2"/>
              </a:buBlip>
            </a:pPr>
            <a:r>
              <a:rPr lang="en-US" sz="1600" dirty="0"/>
              <a:t>Concrete pads</a:t>
            </a:r>
          </a:p>
          <a:p>
            <a:pPr marL="1026414" lvl="3" indent="-342900">
              <a:buSzPct val="65000"/>
              <a:buBlip>
                <a:blip r:embed="rId2"/>
              </a:buBlip>
            </a:pPr>
            <a:r>
              <a:rPr lang="en-US" sz="1600" dirty="0" smtClean="0"/>
              <a:t>Decks</a:t>
            </a:r>
            <a:endParaRPr lang="en-US" sz="1600" dirty="0"/>
          </a:p>
          <a:p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605471" y="1192970"/>
            <a:ext cx="4038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Pervious</a:t>
            </a:r>
          </a:p>
          <a:p>
            <a:pPr marL="742950" lvl="2" indent="-342900">
              <a:buSzPct val="65000"/>
              <a:buBlip>
                <a:blip r:embed="rId2"/>
              </a:buBlip>
            </a:pPr>
            <a:r>
              <a:rPr lang="en-US" sz="1800" dirty="0"/>
              <a:t>Grass</a:t>
            </a:r>
          </a:p>
          <a:p>
            <a:pPr marL="742950" lvl="2" indent="-342900">
              <a:buSzPct val="65000"/>
              <a:buBlip>
                <a:blip r:embed="rId2"/>
              </a:buBlip>
            </a:pPr>
            <a:r>
              <a:rPr lang="en-US" sz="1800" dirty="0"/>
              <a:t>Water</a:t>
            </a:r>
          </a:p>
          <a:p>
            <a:pPr marL="742950" lvl="2" indent="-342900">
              <a:buSzPct val="65000"/>
              <a:buBlip>
                <a:blip r:embed="rId2"/>
              </a:buBlip>
            </a:pPr>
            <a:r>
              <a:rPr lang="en-US" sz="1800" dirty="0"/>
              <a:t>Forest when not covering impervious</a:t>
            </a:r>
          </a:p>
          <a:p>
            <a:pPr marL="742950" lvl="2" indent="-342900">
              <a:buSzPct val="65000"/>
              <a:buBlip>
                <a:blip r:embed="rId2"/>
              </a:buBlip>
            </a:pPr>
            <a:r>
              <a:rPr lang="en-US" sz="1800" dirty="0"/>
              <a:t>Wetlands</a:t>
            </a:r>
          </a:p>
          <a:p>
            <a:pPr marL="742950" lvl="2" indent="-342900">
              <a:buSzPct val="65000"/>
              <a:buBlip>
                <a:blip r:embed="rId2"/>
              </a:buBlip>
            </a:pPr>
            <a:r>
              <a:rPr lang="en-US" sz="1800" dirty="0"/>
              <a:t>Bare soil (even when compacted)</a:t>
            </a:r>
          </a:p>
          <a:p>
            <a:pPr marL="742950" lvl="2" indent="-342900">
              <a:buSzPct val="65000"/>
              <a:buBlip>
                <a:blip r:embed="rId2"/>
              </a:buBlip>
            </a:pPr>
            <a:r>
              <a:rPr lang="en-US" sz="1800" dirty="0"/>
              <a:t>Railways</a:t>
            </a:r>
          </a:p>
          <a:p>
            <a:pPr marL="742950" lvl="2" indent="-342900">
              <a:buSzPct val="65000"/>
              <a:buBlip>
                <a:blip r:embed="rId2"/>
              </a:buBlip>
            </a:pPr>
            <a:r>
              <a:rPr lang="en-US" sz="1800" dirty="0"/>
              <a:t>Baseball fields</a:t>
            </a:r>
          </a:p>
          <a:p>
            <a:pPr marL="742950" lvl="2" indent="-342900">
              <a:buSzPct val="65000"/>
              <a:buBlip>
                <a:blip r:embed="rId2"/>
              </a:buBlip>
            </a:pPr>
            <a:r>
              <a:rPr lang="en-US" sz="1800" dirty="0"/>
              <a:t>Running tracks</a:t>
            </a:r>
          </a:p>
          <a:p>
            <a:pPr marL="742950" lvl="2" indent="-342900">
              <a:buSzPct val="65000"/>
              <a:buBlip>
                <a:blip r:embed="rId2"/>
              </a:buBlip>
            </a:pPr>
            <a:r>
              <a:rPr lang="en-US" sz="1800" dirty="0"/>
              <a:t>Green </a:t>
            </a:r>
            <a:r>
              <a:rPr lang="en-US" sz="1800" dirty="0" smtClean="0"/>
              <a:t>roofs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465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Assessment Level</a:t>
            </a:r>
            <a:endParaRPr lang="en-US" dirty="0"/>
          </a:p>
        </p:txBody>
      </p:sp>
      <p:pic>
        <p:nvPicPr>
          <p:cNvPr id="6" name="Content Placeholder 7" descr="Impervious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334" y="1828348"/>
            <a:ext cx="4867275" cy="4257675"/>
          </a:xfrm>
        </p:spPr>
      </p:pic>
      <p:sp>
        <p:nvSpPr>
          <p:cNvPr id="5" name="TextBox 4"/>
          <p:cNvSpPr txBox="1"/>
          <p:nvPr/>
        </p:nvSpPr>
        <p:spPr>
          <a:xfrm>
            <a:off x="534112" y="1557984"/>
            <a:ext cx="26670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6” – 1 </a:t>
            </a:r>
            <a:r>
              <a:rPr lang="en-US" sz="2000" dirty="0" err="1" smtClean="0"/>
              <a:t>ft</a:t>
            </a:r>
            <a:r>
              <a:rPr lang="en-US" sz="2000" dirty="0" smtClean="0"/>
              <a:t> imagery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3 – 4 bands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1 - 3 classes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200 </a:t>
            </a:r>
            <a:r>
              <a:rPr lang="en-US" sz="2000" dirty="0" err="1" smtClean="0"/>
              <a:t>sq</a:t>
            </a:r>
            <a:r>
              <a:rPr lang="en-US" sz="2000" dirty="0" smtClean="0"/>
              <a:t> ft. MMU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95% accuracy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Can determine connected and non- connected with other data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/>
              <a:t>Chester County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91% Pervious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9% Impervious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26% Buildings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30% Roads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44% Other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7" name="Picture 2" descr="C:\PhotoScience\Working\Business Development\Wisconsin and Chicago Trip\CMAP\A2_graphic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834" y="1557984"/>
            <a:ext cx="5920246" cy="463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44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324"/>
            <a:ext cx="8229600" cy="754323"/>
          </a:xfrm>
        </p:spPr>
        <p:txBody>
          <a:bodyPr>
            <a:noAutofit/>
          </a:bodyPr>
          <a:lstStyle/>
          <a:p>
            <a:r>
              <a:rPr lang="en-US" dirty="0" smtClean="0"/>
              <a:t>Planning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108" y="1506196"/>
            <a:ext cx="3866972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1 m imagery</a:t>
            </a:r>
            <a:endParaRPr lang="en-US" dirty="0"/>
          </a:p>
          <a:p>
            <a:r>
              <a:rPr lang="en-US" dirty="0"/>
              <a:t>3 – 4 </a:t>
            </a:r>
            <a:r>
              <a:rPr lang="en-US" dirty="0" smtClean="0"/>
              <a:t>bands</a:t>
            </a:r>
          </a:p>
          <a:p>
            <a:r>
              <a:rPr lang="en-US" dirty="0" smtClean="0"/>
              <a:t>1 </a:t>
            </a:r>
            <a:r>
              <a:rPr lang="en-US" dirty="0" smtClean="0"/>
              <a:t>class</a:t>
            </a:r>
            <a:endParaRPr lang="en-US" dirty="0" smtClean="0"/>
          </a:p>
          <a:p>
            <a:r>
              <a:rPr lang="en-US" dirty="0" smtClean="0"/>
              <a:t>800 </a:t>
            </a:r>
            <a:r>
              <a:rPr lang="en-US" dirty="0" err="1" smtClean="0"/>
              <a:t>sq</a:t>
            </a:r>
            <a:r>
              <a:rPr lang="en-US" dirty="0" smtClean="0"/>
              <a:t> ft. MMU</a:t>
            </a:r>
          </a:p>
          <a:p>
            <a:r>
              <a:rPr lang="en-US" dirty="0" smtClean="0"/>
              <a:t>90% accuracy </a:t>
            </a:r>
            <a:endParaRPr lang="en-US" dirty="0"/>
          </a:p>
          <a:p>
            <a:r>
              <a:rPr lang="en-US" dirty="0"/>
              <a:t>Can determine connected and non- connected with other data</a:t>
            </a:r>
          </a:p>
          <a:p>
            <a:endParaRPr lang="en-US" dirty="0"/>
          </a:p>
        </p:txBody>
      </p:sp>
      <p:pic>
        <p:nvPicPr>
          <p:cNvPr id="5" name="Picture 2" descr="C:\Users\abrenner\Documents\Photo Science\Working\Projects\Federal\Chesapeake Bay Program\Land Use Planning\Presentation\1_2003_im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010" y="1255647"/>
            <a:ext cx="3804522" cy="257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brenner\Documents\Photo Science\Working\Projects\Federal\Chesapeake Bay Program\Land Use Planning\Presentation\2_2011_im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010" y="3827922"/>
            <a:ext cx="3804522" cy="257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28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Land Cover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Geospatial Solutions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22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Land Cover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Two levels </a:t>
            </a:r>
          </a:p>
          <a:p>
            <a:pPr lvl="1"/>
            <a:r>
              <a:rPr lang="en-US" dirty="0" smtClean="0"/>
              <a:t>Canopy </a:t>
            </a:r>
          </a:p>
          <a:p>
            <a:pPr lvl="2"/>
            <a:r>
              <a:rPr lang="en-US" dirty="0" smtClean="0"/>
              <a:t>Deciduous</a:t>
            </a:r>
          </a:p>
          <a:p>
            <a:pPr lvl="2"/>
            <a:r>
              <a:rPr lang="en-US" dirty="0" smtClean="0"/>
              <a:t>Evergreen</a:t>
            </a:r>
          </a:p>
          <a:p>
            <a:pPr lvl="1"/>
            <a:r>
              <a:rPr lang="en-US" dirty="0" smtClean="0"/>
              <a:t>Ground</a:t>
            </a:r>
          </a:p>
          <a:p>
            <a:pPr lvl="2"/>
            <a:r>
              <a:rPr lang="en-US" dirty="0" smtClean="0"/>
              <a:t>Herbaceous/grassland</a:t>
            </a:r>
          </a:p>
          <a:p>
            <a:pPr lvl="3"/>
            <a:r>
              <a:rPr lang="en-US" dirty="0" smtClean="0"/>
              <a:t>Turf grass</a:t>
            </a:r>
          </a:p>
          <a:p>
            <a:pPr lvl="4"/>
            <a:r>
              <a:rPr lang="en-US" dirty="0" smtClean="0"/>
              <a:t>Fertilized</a:t>
            </a:r>
          </a:p>
          <a:p>
            <a:pPr lvl="4"/>
            <a:r>
              <a:rPr lang="en-US" dirty="0" smtClean="0"/>
              <a:t>Unfertilized</a:t>
            </a:r>
          </a:p>
          <a:p>
            <a:pPr lvl="3"/>
            <a:r>
              <a:rPr lang="en-US" dirty="0" smtClean="0"/>
              <a:t>Grassland</a:t>
            </a:r>
          </a:p>
          <a:p>
            <a:pPr lvl="2"/>
            <a:r>
              <a:rPr lang="en-US" dirty="0" smtClean="0"/>
              <a:t>Shrub</a:t>
            </a:r>
          </a:p>
          <a:p>
            <a:pPr lvl="2"/>
            <a:r>
              <a:rPr lang="en-US" dirty="0" smtClean="0"/>
              <a:t>Soil</a:t>
            </a:r>
          </a:p>
          <a:p>
            <a:pPr lvl="3"/>
            <a:r>
              <a:rPr lang="en-US" dirty="0" smtClean="0"/>
              <a:t>Construction</a:t>
            </a:r>
          </a:p>
          <a:p>
            <a:pPr lvl="3"/>
            <a:r>
              <a:rPr lang="en-US" dirty="0" smtClean="0"/>
              <a:t>Other</a:t>
            </a:r>
          </a:p>
          <a:p>
            <a:pPr lvl="1"/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251" y="1420090"/>
            <a:ext cx="4468907" cy="419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409875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33" y="1229170"/>
            <a:ext cx="3581400" cy="4754563"/>
          </a:xfrm>
        </p:spPr>
        <p:txBody>
          <a:bodyPr>
            <a:normAutofit/>
          </a:bodyPr>
          <a:lstStyle/>
          <a:p>
            <a:r>
              <a:rPr lang="en-US" dirty="0" smtClean="0"/>
              <a:t>City of Bishop</a:t>
            </a:r>
            <a:endParaRPr lang="en-US" dirty="0"/>
          </a:p>
          <a:p>
            <a:pPr lvl="1"/>
            <a:r>
              <a:rPr lang="en-US" dirty="0" smtClean="0"/>
              <a:t>LiDAR - Imagery</a:t>
            </a:r>
            <a:endParaRPr lang="en-US" dirty="0"/>
          </a:p>
          <a:p>
            <a:pPr lvl="2"/>
            <a:r>
              <a:rPr lang="en-US" dirty="0" smtClean="0"/>
              <a:t>Buildings</a:t>
            </a:r>
            <a:endParaRPr lang="en-US" dirty="0"/>
          </a:p>
          <a:p>
            <a:pPr lvl="2"/>
            <a:r>
              <a:rPr lang="en-US" dirty="0" smtClean="0"/>
              <a:t>Impervious</a:t>
            </a:r>
          </a:p>
          <a:p>
            <a:pPr lvl="2"/>
            <a:r>
              <a:rPr lang="en-US" dirty="0" smtClean="0"/>
              <a:t>Land cover with tree heights</a:t>
            </a:r>
          </a:p>
          <a:p>
            <a:r>
              <a:rPr lang="en-US" dirty="0" smtClean="0"/>
              <a:t>Broward County</a:t>
            </a:r>
          </a:p>
          <a:p>
            <a:pPr lvl="1"/>
            <a:r>
              <a:rPr lang="en-US" dirty="0" smtClean="0"/>
              <a:t>LiDAR - Imagery</a:t>
            </a:r>
          </a:p>
          <a:p>
            <a:pPr lvl="2"/>
            <a:r>
              <a:rPr lang="en-US" dirty="0" smtClean="0"/>
              <a:t>Urban Canopy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193" y="3735393"/>
            <a:ext cx="3356599" cy="2597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abrenner\Documents\Photo Science\Working\Offerings\Land cover\Bishop graphics\Legend_bish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753" y="2211260"/>
            <a:ext cx="176212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brenner\Documents\Photo Science\Working\Offerings\Land cover\Bishop graphics\Bishop_C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2" t="4893" r="23935" b="5012"/>
          <a:stretch/>
        </p:blipFill>
        <p:spPr bwMode="auto">
          <a:xfrm>
            <a:off x="6020863" y="589085"/>
            <a:ext cx="2999068" cy="297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26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 Lands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Forests</a:t>
            </a:r>
          </a:p>
          <a:p>
            <a:pPr lvl="1"/>
            <a:r>
              <a:rPr lang="en-US" dirty="0" smtClean="0"/>
              <a:t>Upland, Floodplain, Riparian</a:t>
            </a:r>
          </a:p>
          <a:p>
            <a:r>
              <a:rPr lang="en-US" dirty="0" smtClean="0"/>
              <a:t>Wetlands</a:t>
            </a:r>
          </a:p>
          <a:p>
            <a:pPr lvl="1"/>
            <a:r>
              <a:rPr lang="en-US" dirty="0" smtClean="0"/>
              <a:t>Tidal</a:t>
            </a:r>
          </a:p>
          <a:p>
            <a:pPr lvl="1"/>
            <a:r>
              <a:rPr lang="en-US" dirty="0" smtClean="0"/>
              <a:t>Floodplain</a:t>
            </a:r>
          </a:p>
          <a:p>
            <a:pPr lvl="1"/>
            <a:r>
              <a:rPr lang="en-US" dirty="0" smtClean="0"/>
              <a:t>Emergent, Shrub, Forested </a:t>
            </a:r>
          </a:p>
          <a:p>
            <a:r>
              <a:rPr lang="en-US" dirty="0" smtClean="0"/>
              <a:t>Beaches</a:t>
            </a:r>
          </a:p>
          <a:p>
            <a:pPr lvl="1"/>
            <a:r>
              <a:rPr lang="en-US" dirty="0" smtClean="0"/>
              <a:t>Sand, Rock</a:t>
            </a:r>
          </a:p>
          <a:p>
            <a:r>
              <a:rPr lang="en-US" dirty="0" smtClean="0"/>
              <a:t>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63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Who is Quantum Spatial?</a:t>
            </a:r>
          </a:p>
          <a:p>
            <a:r>
              <a:rPr lang="en-US" dirty="0" smtClean="0"/>
              <a:t>From the general to the specific</a:t>
            </a:r>
          </a:p>
          <a:p>
            <a:r>
              <a:rPr lang="en-US" dirty="0" smtClean="0"/>
              <a:t>Impervious</a:t>
            </a:r>
          </a:p>
          <a:p>
            <a:r>
              <a:rPr lang="en-US" dirty="0" smtClean="0"/>
              <a:t>Land cover</a:t>
            </a:r>
          </a:p>
          <a:p>
            <a:r>
              <a:rPr lang="en-US" dirty="0" smtClean="0"/>
              <a:t>Land use</a:t>
            </a:r>
          </a:p>
          <a:p>
            <a:r>
              <a:rPr lang="en-US" dirty="0" smtClean="0"/>
              <a:t>The value of good data</a:t>
            </a:r>
          </a:p>
        </p:txBody>
      </p:sp>
    </p:spTree>
    <p:extLst>
      <p:ext uri="{BB962C8B-B14F-4D97-AF65-F5344CB8AC3E}">
        <p14:creationId xmlns:p14="http://schemas.microsoft.com/office/powerpoint/2010/main" val="45710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892" y="546219"/>
            <a:ext cx="3810000" cy="715962"/>
          </a:xfrm>
        </p:spPr>
        <p:txBody>
          <a:bodyPr>
            <a:noAutofit/>
          </a:bodyPr>
          <a:lstStyle/>
          <a:p>
            <a:r>
              <a:rPr lang="en-US" dirty="0" smtClean="0"/>
              <a:t>NOAA C-CAP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31" y="1365191"/>
            <a:ext cx="2895600" cy="4495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200" dirty="0"/>
              <a:t>The classes used by the High Resolution C-CAP are:</a:t>
            </a:r>
          </a:p>
          <a:p>
            <a:pPr lvl="0"/>
            <a:r>
              <a:rPr lang="en-US" sz="1200" dirty="0"/>
              <a:t>Impervious</a:t>
            </a:r>
          </a:p>
          <a:p>
            <a:pPr lvl="0"/>
            <a:r>
              <a:rPr lang="en-US" sz="1200" dirty="0"/>
              <a:t>Developed, Open Space</a:t>
            </a:r>
          </a:p>
          <a:p>
            <a:pPr lvl="0"/>
            <a:r>
              <a:rPr lang="en-US" sz="1200" dirty="0"/>
              <a:t>Cultivated Crops</a:t>
            </a:r>
          </a:p>
          <a:p>
            <a:pPr lvl="0"/>
            <a:r>
              <a:rPr lang="en-US" sz="1200" dirty="0"/>
              <a:t>Pasture/Hay</a:t>
            </a:r>
          </a:p>
          <a:p>
            <a:pPr lvl="0"/>
            <a:r>
              <a:rPr lang="en-US" sz="1200" dirty="0"/>
              <a:t>Grassland/Herbaceous</a:t>
            </a:r>
          </a:p>
          <a:p>
            <a:pPr lvl="0"/>
            <a:r>
              <a:rPr lang="en-US" sz="1200" dirty="0"/>
              <a:t>Deciduous Forest</a:t>
            </a:r>
          </a:p>
          <a:p>
            <a:pPr lvl="0"/>
            <a:r>
              <a:rPr lang="en-US" sz="1200" dirty="0"/>
              <a:t>Evergreen Forest</a:t>
            </a:r>
          </a:p>
          <a:p>
            <a:pPr lvl="0"/>
            <a:r>
              <a:rPr lang="en-US" sz="1200" dirty="0"/>
              <a:t>Mixed Forest</a:t>
            </a:r>
          </a:p>
          <a:p>
            <a:pPr lvl="0"/>
            <a:r>
              <a:rPr lang="en-US" sz="1200" dirty="0"/>
              <a:t>Scrub/Shrub</a:t>
            </a:r>
          </a:p>
          <a:p>
            <a:pPr lvl="0"/>
            <a:r>
              <a:rPr lang="en-US" sz="1200" dirty="0"/>
              <a:t>Palustrine Forested Wetland</a:t>
            </a:r>
          </a:p>
          <a:p>
            <a:pPr lvl="0"/>
            <a:r>
              <a:rPr lang="en-US" sz="1200" dirty="0"/>
              <a:t>Palustrine Scrub/Shrub Wetland</a:t>
            </a:r>
          </a:p>
          <a:p>
            <a:pPr lvl="0"/>
            <a:r>
              <a:rPr lang="en-US" sz="1200" dirty="0"/>
              <a:t>Palustrine Emergent Wetland</a:t>
            </a:r>
          </a:p>
          <a:p>
            <a:pPr lvl="0"/>
            <a:r>
              <a:rPr lang="en-US" sz="1200" dirty="0"/>
              <a:t>Estuarine Forested Wetland</a:t>
            </a:r>
          </a:p>
          <a:p>
            <a:pPr lvl="0"/>
            <a:r>
              <a:rPr lang="en-US" sz="1200" dirty="0"/>
              <a:t>Estuarine Scrub/Shrub Wetland</a:t>
            </a:r>
          </a:p>
          <a:p>
            <a:pPr lvl="0"/>
            <a:r>
              <a:rPr lang="en-US" sz="1200" dirty="0"/>
              <a:t>Estuarine Emergent Wetland</a:t>
            </a:r>
          </a:p>
          <a:p>
            <a:pPr lvl="0"/>
            <a:r>
              <a:rPr lang="en-US" sz="1200" dirty="0"/>
              <a:t>Unconsolidated Shore</a:t>
            </a:r>
          </a:p>
          <a:p>
            <a:pPr lvl="0"/>
            <a:r>
              <a:rPr lang="en-US" sz="1200" dirty="0"/>
              <a:t>Bare Land</a:t>
            </a:r>
          </a:p>
          <a:p>
            <a:pPr lvl="0"/>
            <a:r>
              <a:rPr lang="en-US" sz="1200" dirty="0"/>
              <a:t>Open Water</a:t>
            </a:r>
          </a:p>
          <a:p>
            <a:pPr lvl="0"/>
            <a:r>
              <a:rPr lang="en-US" sz="1200" dirty="0"/>
              <a:t>Palustrine Aquatic Bed</a:t>
            </a:r>
          </a:p>
          <a:p>
            <a:endParaRPr lang="en-US" sz="12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372" y="546219"/>
            <a:ext cx="4800600" cy="605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4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High Density LiDAR - Imagery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512577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8 ppsm opens up new possibilities</a:t>
            </a:r>
          </a:p>
          <a:p>
            <a:r>
              <a:rPr lang="en-US" dirty="0" smtClean="0"/>
              <a:t>Colorized point clouds</a:t>
            </a:r>
          </a:p>
          <a:p>
            <a:r>
              <a:rPr lang="en-US" dirty="0" smtClean="0"/>
              <a:t>Greater identification of gaps, streams, erosion features etc.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66042" y="1455485"/>
            <a:ext cx="4647364" cy="34156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72038" y="4975225"/>
            <a:ext cx="480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 point cloud colored by height and intensity, looking over the Warm Springs Reservation site.</a:t>
            </a:r>
          </a:p>
        </p:txBody>
      </p:sp>
    </p:spTree>
    <p:extLst>
      <p:ext uri="{BB962C8B-B14F-4D97-AF65-F5344CB8AC3E}">
        <p14:creationId xmlns:p14="http://schemas.microsoft.com/office/powerpoint/2010/main" val="363218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Land Covers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170" y="1578392"/>
            <a:ext cx="8315353" cy="4697669"/>
          </a:xfrm>
        </p:spPr>
        <p:txBody>
          <a:bodyPr/>
          <a:lstStyle/>
          <a:p>
            <a:r>
              <a:rPr lang="en-US" sz="2400" dirty="0" smtClean="0"/>
              <a:t>Other land covers generate run off and NPS pollution</a:t>
            </a:r>
          </a:p>
          <a:p>
            <a:r>
              <a:rPr lang="en-US" sz="2400" dirty="0" smtClean="0"/>
              <a:t>Create a detailed land cover for county can start to pin-point source sources</a:t>
            </a:r>
          </a:p>
          <a:p>
            <a:r>
              <a:rPr lang="en-US" sz="2400" dirty="0" smtClean="0"/>
              <a:t>Detailed local load calculations</a:t>
            </a:r>
          </a:p>
          <a:p>
            <a:r>
              <a:rPr lang="en-US" sz="2400" dirty="0" smtClean="0"/>
              <a:t>Buffer strip assessment</a:t>
            </a:r>
          </a:p>
          <a:p>
            <a:r>
              <a:rPr lang="en-US" sz="2400" dirty="0" smtClean="0"/>
              <a:t>Agricultural assessment</a:t>
            </a:r>
          </a:p>
          <a:p>
            <a:r>
              <a:rPr lang="en-US" sz="2400" dirty="0" smtClean="0"/>
              <a:t>Fertilizer assessment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497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324"/>
            <a:ext cx="6362344" cy="916314"/>
          </a:xfrm>
        </p:spPr>
        <p:txBody>
          <a:bodyPr/>
          <a:lstStyle/>
          <a:p>
            <a:r>
              <a:rPr lang="en-US" dirty="0" smtClean="0"/>
              <a:t>Agricultural</a:t>
            </a:r>
            <a:endParaRPr lang="en-US" dirty="0"/>
          </a:p>
        </p:txBody>
      </p:sp>
      <p:sp>
        <p:nvSpPr>
          <p:cNvPr id="4" name="AutoShape 4" descr="data:image/jpeg;base64,/9j/4AAQSkZJRgABAQAAAQABAAD/2wCEAAkGBhQSERUUExQVFRUVGRoYGBgYFxgcHBkcHB0ZHCAbHiAdHCYeHBkjGRoaIC8gIycpLCwsGB4xNTAqNSYrLCkBCQoKDgwOGg8PGiwkHyQsLCwsLCwsLCwsKSwsLCwsLCwsLCwsLCwsLCwsLCwsLCwsLCwsLCwsLCwsLCwsLCwsLP/AABEIALcBEwMBIgACEQEDEQH/xAAcAAABBQEBAQAAAAAAAAAAAAAFAgMEBgcAAQj/xABFEAABAgMGAwYFAQYEBQMFAAABAhEAAyEEBRIxQVEGYXEHEyKBkaEyscHR8OEUI0JSYvEzcoKiFUOSssIWNNIkU3OTs//EABkBAAMBAQEAAAAAAAAAAAAAAAECAwAEBf/EACQRAAICAgMAAgIDAQAAAAAAAAABAhESIQMxQRNRImEyYoEE/9oADAMBAAIRAxEAPwCu3/xNeE3upirL3QlzkLQST8bkJBcihJ20zj2/rfe86yzUzkIEkIJmYcD4UnE9FE0Z/KA9o7RJkyXhmSpShiSoNiBBSQdSQXybnFrvrtKslpsc1GKYhUyUsCVgOEKIIA8KQk1bxEnOItJLoWqKFwmq0ien9mmCUs4gFHTwuf4TmA2UXs3Reqx47wQCc2S5/wD5j2iicI3zLs9oSubiwhVcIcsxBp5iL5M7TrE2U9Tf0JH/AJiBOVP+NmlfgCvzhe0IEtUy2LmgzUp/i8OJ/EHXmG5Z5xNPZtLNV2icvTJI+eKGL+7RbPOlhEuVNBC0qdRS1HfJROsS5napICv/AGs3cgzEjV4ZT1/EX8q0U3hK6pdotSJU3FhIU+EsXCSRodRFvuXg+yGfakrllSZawJbrWGScWbEOcoot2XwqRPE5CUkpKiEqdmIIYsQcjvDtv4lnzVTFYu7EwgqShwKM2pVpvDbsdps1QcK2BLf/AE0s9cZ9SVGIvEtzWZFmUZMqTLUCn4QkLbXm1faM/PHFrMsy+9DH+LCMYyoFZjLrnWPbt4ltC3lLmqWhQJIUxqA4qa5gawryrbAouwpdBaYkj/7gHqlUaDZk0BHnFDudDqS+sxH1H1jQ5CGDDZ45pnVA9mSiVSwkOVKI/wBi/tBNFmUkNMSpL0FU194r/EV/rsUtFolBJXLWGCnY4krSXYjRUBj20W+YKWeQoO4/drIH+6K8beNIlyQTlbCHZyoIsQDkeJ/VKPrFxsczEpi5ABLBnLaBxSMcsPF1rsckJEuWlGL+MOTQBgH2G0ODtdtQIKUSHDZoJy/1CKXLxEHB2auvtKkWclP7NMSWBPwZGtTieI07tvsyXeUsf65fyd4wy8OJJ0+aJs1WIgjwsyGGQwije8Rr0mIVMK0UStlN/KTmOdXrzENTvsoujV+OO0+z2+yolJAR++lqOJVQBiemHnvFjHa2ES5bWcrGBLKTNSQWAG2b6Rhf/AZvcmcUkJByNCzfFXR6QxY7wmS6IUQ+YzB8jSNX0wmn9ofaIbbZRI7ju/3iVYioH4QqjNzzgL2ZX3MstpWuXJM4mUUlIVhYFSC7tuAPOKtOvCdMACkjdwljl6e0SbgvydZVqWlKXUCHUkGlKMSKOBCuzeGzL7TrS7fsTH/8o2J/l2Bhu1dqk+X8dkCTsZh5f08xGbo43tayFdxLVhViBTKObEVYl8/YR7ar6ts44v2cgatLUx9uUb8mBX6GeJONJlvtNjHchJlKWpICnxEhNKgNVLecXc8a3gVFIsAxAs3eDPCFN/0kGMYnXjNRNRMUgpKCrD4Sx0Vnm2RbKDln7QrWCpSJaXUX+BTPhCd8mEF2Z2aKeOLwxYP2FOIad4N233P1yjl8bXiFYTYBibEwXo7PnvGdHj62Y+8KJePDh+AgM7v8YL83h1HadawokpluU4S4Jo5NPGSKmBYKkW60dq9oSSDZkU2WftDlm7SbUtBWixgpBCXCyzlgBl/UPWM2tF/LUcSkhj/T1/ryrC7DxxMlSzLSmWUlQX8K3cFJ0Xl4RBC0zTJvH1sQCVWLD1mZ1alK1gdf3HlrXZZ6VWMoSqWtKl4iQlwUk/Do+8U20dokyYnCqXLAoaY3oX/mMeXj2gLnSVyjLQkLGF0lQYcgfvGBss/BXFNos1kRLlWVU5I8RUkqoVMWok5BoLzu0yelKiuxlISWJKiK0LVRmAR6iKJw92iLsiAlMpK8LV7xnZITlhOg94fvXjU2iVMR3ATiUtThb4QUgBLYR4Q2fOD4GnZEvm8Dap8yeRh7wuzu2mdHoI6B9ntaQhIJSGDM4+8dHI8rOhUVQ7R4I7FHojuOcdSaEbwlJrHqJUelLQDEqRfE5AIStQCsDijHuwML9GEM2i1LX8SiQ5V4i5JLOScyS2sNYonWW5J80OiTMUNwkt65RqQSCI9wxY7FwLalmqUo/wAyhTyS8GE9mKiP/cof/IW/7vpAyRqZQyiJ1xD98ncuP9qovt29n0qVWcrveowpH+5zE+bwnZpSFzESmUlJUC6izVoCWhXNBSAFypZQ5LQfeL/LWczrFEuU+NXMpI9Wi8A/nSOPkOiBB4lWnugFAF1hgd6+8Va8LWJUtSyHSGDDclgIOcWWvBJQtsWFaC3qPrFHv+9jOISgkIbxDJy713yHvFOJNoTk0yJb7871Ckd2kOQUnPC3158zAmHxI5iLfcHAC5oC1Eo2AHi6lz4Y6G1Hskk2MXL2YWmehMxZTJSoP4gorbQ4aZ8zAG/LiVZpy5SjiwFsTEPR3DxvVwcOzZUrAZ65g0xkEimQUzt68oyrjG5rQm0E2lMxz8BUrGMOyVAAEB9AOYBgxlkZqgdf9/onS5cmUFJSGCiujgME5PQZnoIk3HwtZ1f4tukJD1CFFz5rAA9DAn9kA0hYlNpBx+gWa7YODbAEAoRJmAgjEVd5ifOrl/pyjPO0DgX9kmJXKSe5muwJJwKGaXOaWqKvQ7RX1zTonzOcav2eXCqZYJon+KXP+BCi4GFxiFThOLkCMIMLWO7D2Um4uPLZZLKJUlctIQsjCpCCTiq7nzFaHrHkvtavHvsZmIcgIwd0lgxNQlvjcs+ZDDQRXL4SNAaFmPJ49F12syULCFmWXKVAjShqC/JjBxQAjePEE+fSaoEyO+YJAFZqypdRmCo/SE2bi9ctIT3FkXhDOuzoUo8ycyecGOHuzO2T5ZJQiUiZhIUpaTQF8kkl+RbLSNBubsrsskJMwd9NBBxrpUZeEFiP82LrCugmOX3xKu04EmVIlBLlpMpMvEeZFS2gyqYDkGNx467PE2iXjkIQmfKHwpSB3g/lLajT01jILRcc0AKKfDVzRkkO4POkMmageMvODtt4xM2ypkLkScSP+clLTFUWBiI2xJPPAHgFNUKDTT7w3heGFCN2XRPtC0CWlTLVhCjlz6sKmNfuzsxsshKDNBnTMzjVQ5ZIyYbF/OKZcl+yJE6QtRdMiWpOFDqxHRg7BRcuS3OJXDnGU0WkTVKMwFXjQurpJqEvkW1GvKkSbfg6RoFouKzrp3EmlB+6R9oYmXQClUiXOkSJigwH7kK80EhwRo2RiT2h3iU2dCrGtKRaDh70VwBqgDMLIyfJlatGf8OdmUy0TU/HMQVgTJjUSKOampauukAJHtnYxeKVqCZSVgGikLQEnoCQR0aPY+gUTZUoCX3qRgASy5gxMBR3LktqY6Hz/QD5DNlQRRZ9P1haLCP50+h+0MyrHMUkqCFFIoVBJYeeUWfgjh0zJneqHgR8JORU49QPnBbpWBKwKq6ZgDtTdlN7iEfsCtgf9SfvG2LsIWjARm70Bfl0ikXl2fYCpSFYkYg6SrCUgmoFCDyfZqu8Tjy32M4EPhu5pMtQXMMta3GZDJ6PmeZjREqSoAJKSOTfSMtve5jIqF+HYmp6Fm8iPWDVk4UUtCVonNiALKQQagGrKMTbvdjU1qi5zpGqRECfNIqhBUXqAQC24dgWOjjWK9NuS1IUyZqTR6LUB7piOg2wEsVKIZ2WkkPXLE+UCjWGrXcZKlqTPVKSXMxJZUslv4kqNARmB1DRWbNfyX7gWiamVXCiqgVaJ7wgLMp8kka1MM2+8/GoWlKiogBQxKQSKM4FDQajQREey4kqTLVSp/eEj7xRLWxfSxWIBIO/hPkFARbphAGfOKLIvOR8WEireE155uIJTuLkKoAB/mV9hEZQbKxmkxzjtb2amhHo4jOQSY0mTxDZ8BEwJW6VAhlNhIrQaNEdHEd3o+GzWcNkTKCv+5zD8bcFVCzWTsrN2WBcv95iCFDJwCR65HnGu8A33IICLQyFqZlOyTTX+Uk+VYqkvjySPEJEtjqJCK+eGsTpXHkteUlLDNpP2TAlcnbRlSWjULPxXYSvuwtIagUQySdgo0gpetzSLRJVKmoSUK6ODoUnRWxjH5XFVkU4VKk13Q32rBRPEkhctMrF+7R8KUzKJ93b5QVNrwVxsrnEvZ4bNOMvHicOgs2IcxvoWgvcXZP3yQZh7rkCFK+w/KQSt02VarOmUuaod3VKyQVsrNDnNPWoYVgrc9tFnsgkypicSXCFkUDnUA1Z8+lIEuSXgUkDb67FpaZClWZS1ThVphBCgM0+EBjseTRO7PL3lrliyTpaZa0DCgpKgFcg5cKq+da7Q9ZLxtP7NMkLmIWcDS5gUrE+xyPRWhZ3EU//AIPaQt8CyoFwtJBUDm9C+dYfICiM9oHZ3Ls80qlSzgV4k5kcw75g75gxRFMk0ABHKNMn37akjBaEqmSyXUmYggdUlgUnbDltmIovFNil48ckkoP8zP5tR9H12GUNGdumaUdWRrFfdokkmStSD/SogHqMj5iJdu4zti0NMtKgNcLJP+1oBIxA0LiHlqfMCK0iREkWrCvEhaue567xarHellWhk4pZUMMyWS6MX88s5h9UK3oSzRVFIGQ0r+phMuQ5JSCwzO3M6D6RnVDLsYtd3qMxWEeAKKQrQgUiVIu8NWsT7ushObgbOWMeWhWAlOY0MGLBJMYTZQNoWlklw7jaGps5uUN/taTnSGECa77WrwkYhvUH1EF7tvCalCkpnK7tTHDiLA7KALEc+kVZE6uXpE+y23AhTbj0I+8JKKoeMvs8tfEBStQKsjHRWbSrxnrHQMEPmzRrhmA2ZJlzUhIDnJxv084sXC94y5xUHSrCKblmc86qFecYo7RZ+z+8Qm0iWrKZQHVKgD7EOD1EQfE1bsfNOlRsKZJC+WcVviy9u7W6QSklKVE/DUKNDqRhrpWLRIU/PR/T6GKZxwAE0bCFBhridT9QQ3RjCRjbozdFavK8+8Wkd2WlrSZiMLukOcdM0t9Hzi53TLGFAQcScIKS7uNK60jO5d+YJktaUnHLUsKc/GgqcJPQEp9IuPCF4oRZSuYtEtAmLCQVZAlwkanMtSGcMYpI2eTthe+LQmTKKlFqa/LrFUTf0oYpqEzCsICTTwlsnrSpNTvFm4fUi9LQp0furMykv/GpTgFQ0AAJA512i12fgayhMxKZYSJiSkkbHZ8oKX2LZ89W2cVFSlVUouTEaWmDd+3N3M6ZLqcC1Ids8JIdvKICrLhYOHIf1358ovaoSgki6OYIYq12eCC8CGSfCCRloIcsU1Kg5LDDhdiakENSNF4X7MUWhAnziQJgBSkZtoS++fnHFk2/yOqlFWjOLLbME13dOFact0kCAy7OJaWIBMb/AG/snssySEpxImD/AJiTU8iMiPeMj4s4QVInrlpIWpGxFRRjyVXKKwl4SlvZUbPMJOGLXctE4SKqFKecVVUgoWHBBeoIi0pmodJxMAAfTTlFJgiEbIPA26jTf9YK2fsqtpSVd1KGOoStQcdWBY+8WLs0uRM5f7SDiCFKCHBzp4uRYxqUuJJ2GTo+ZlXHMkd4iataJqCQyTQEfSE3Pbpy1lBnLBTrQ/ON94q4QRa5amCRNbwqIz5HkfZ4wO9LumWK1HGACDUBQPk4plFEr7FtdhiRbbUCcMxJAP8AEFB/QmJcu/LUg1QFc0rH/k0RrBPStLpND7cjziUhfiaFpDEtPG6wfGiaCKk4SfcE0hZ4ws0ykxEtf9K0g/Norf8AxTDawknwl0+uXvTzg0VS1jRQ5sfnAaNRNl2K7pucmWl9UFQ/7TEe08D2Jb4FzUf60q+aSfeKDxQvupxweEEAjDQbZQOs/EU5Ne8VyD/lG+kUUZVaYjo0S29k6EoT3VqcqLqxSzkKhIUFNnU0rTaB47OJ6VgnApOuFVT6gP6wFsHF9rIoQQKnP82gzYeO5x+JAcVzAPvG36Ymi4piA3dKDbVf0gXfN34UJUUkVaob5wekcdEAFcuYBuaj7QQkccyFFiQBspP2jKTTM+jM58nEG5xDN315fntGvJm2GfmiSfJIPyeI6+FbCv4QUaeFZ+pPyinyITEy8WUJyiPaZ+E/lRGl2ns7lkeCeoclJB/+MV639llpP+HMlLGnxA/Ij3hs4sCizPZ58R6x0WeZ2aW5/wDCT/8AsR/8o6BlH7DsAYdo8kqKVpUiikkEciMj6w4qEyCkLBW5TqBmYz6CjeuHbelchK1FipIJGz10/KRSuL0FUxk5OpQ5nL5v6wIk8bpB8Cly2AAzIISGoAQzgVhqzcWd7NQhTJlpGFJyL1zPN/lHK1JK0W1ZX5so0UoEYxiHntvBO8uGpslSAUqPeBOGmaiHKeoi3WawJmBlpSpOxHl5eUGzKTgS6fhYAmujU584HyybTX+hwik7B3ZJOmSbSZSwAiarAt2cKD4WPWnnG4CyIlpKmyBNeQj50tltXItTpJ+ILA+3PEDG9W+9wq71zwaKkkjkVJZuuItFcrVkmqMBvyf3yyVkFSlFajSpJdvUxGsslUlaVJcKSCwUCQygRk4cEE8on2WTJXPTKmqCHUMTGjEigP8AM2Wjxfu0iyWNMlMwKQlacKMKZiHKQCAN3FK7RzSntRrTOhKtmWyVgITLAbEqprkG3j6Yu0JMuWUNhwpwtSjBvaPnebYkdzJnuwWc3oBy5u1Y1bsz4hCwqQVOAHR/5ActW6wyeexJpx0X85RgfaNeaZdrnzJTklZSSqrkYQfJxQbRt193kJFnmzTmhJI65D/cRHzff95BcpaT4i4dXMlyfOsUXZOIKkWsz1FGZJdJJq408xpE69eHbTZkyzOlqQlZLA7trs4/K1F3JefcT0TcKV4C+FWRbfzr5Re+K+0iTbLOiWJSgr4nUR4FDRJHxhQJBdmzbSE5HyKaUVr0pGnHZcexO8UCSuQzKfG/8xyPszecahGMdl06X+1SsD1xU2dCjXpGzkx0LojLsA8b8QCyWRawppihgl74j9g58owe/Z+MLXNfGSFEvUuweuY+8aH2o28LtUtCj+7lJf8A1q35hIHrGZ8VIQogoIVUhbHJwG9c4zewpaI13TygBUpXxO4UKBsuRLV5PDk+/pqSxI0qzN5we4Ju2SrxzpglIllJFarIqwADhmBcbwO4xlhdtmLkrxyll3TTMVBCgKgxz/K3yY1/pZQSjZWbetWMqL5675xIRfipaHBrp+bR5eElYThYqAqC3LINA4WBQKVTBQnJ60anL9Y6KT7J3QTu0BSjMnDvFH+aoHl+ZxLVd4WP8NKSTsMydGy/WLL2Z8Jpts1YmYgjCVKKW1oBXrtpFyHY6pKyE2kd2csSPE3kWeA2KZvZboUiumo0gbMlsrLNOnWNpPZpLlSpq5sxczAgkYfAQUh3dy/nGV22xoChmGyI2IfJ8tfxowSRMl4pKR09okrlAhiAfDrWIv7UkJLqDJID/n1hMy/ZSf4n6CAggGZQUoQSIYk33MQSyznk8PTVvjYZ1A/ORgDOJCi7g84tSZLZZ7Nx7OQRUluf3grZe1Ag+LXNx8s4z0qhCoXBMNmty+0yU1ZgHrHRkLx0b4/2bInEfKI6Q8PnLnHtnkvDN0ZDYsxjxVnI0gkhJDQ4pNMss4nmxsSbwvxOZSkomn93kCf4f0+UXa13klnCgQz0P1jOTKB0iZdVqMhWJIBBzScv0ibSexrZ5bLzK55Jo3XL7Rsl3Xji4fm+KqCR5FSV/JTxjibQFTpiiGExBSwqxLF/aNV4G4fmzrntKU5zMQQMnOAAgdaCClql9AfRlV424Jn4xUBQUz55GB1qtWNJUc1LJbb8f2hd4WRSJikqBBBwkHMHbrF2u/swx2FNqmTCkKKMIDVSQp66FwNN4NpJIOwVIt6Td8qWaqdXkAqn1h/gq/FWe0oWn4UrCuoqCPNLxDnykpOFAYAsBEWxy8M0jJwSPn8gRHNx0nJfuy89xTNt7TQJtnkzpcw92p0nCaHECpJ2oUnPUxhl6+FpYUS7YuatfeNIt9qXMu6xirSlzELYanCpPqlR9DGXXgoqVsXPlHQlsh0iKpgVB3ZRD9DnCZNqZSTmBRjlWGFhqesSLBYlzFBKA5+XM8orQlmgdmFvP/EbNoCcPsRXyj6JMfMXZ9jFtklAciYinIqY+zx9G3/PKLLNUMwg+9PrAiaWzE+KrxTOtK5syqHxFILBjQOdaCg6mAoXLmkslnUfPnCeMLU3gGuE/P6QJu20HvImyiDyBRgR4aEQzIsSyFNhpUsRQH+0R7dbjLmOnI5jeNR4CuFExEwzMOKZLlqSEkEYFjEDTJQUliNCNXiUm1tdlFXpmU6zggjC/IxWZysSwhPwpJ11c19Y0ztcuSXYkSu7UkKm4gpINQBUEB3AIo/LnGb3PYu8Vnz8ovFasizSezriD9imJC37qYGWwDjZW7B8ho/KNxSMiDHz/Is4Sh9vcRqfAvE3eSjKmkBUlAIOToA+aWryaNSsVk3ju391ZFAEAzDgyehBf2+cYle5OELAfCa9BWLFxfxEq1TFrc4EkpljKmnrmf0gJZsK5akq10PSCwrQAueQqd3ksBkzGZ3ocwqmetOcP3tw6uQEgtUE82351f0iXw7eSLJMUicnEn4SzO2jP5FtaQTvXiVVqliWZaGHw1cgdaOdSd455fJ8mui8cMN9lJs6lqUyQzaflYZv/JD/ABAFzuKN9YJ25pFQBiIpsB9cor1rnFRUSXMdMUQkyE8eKMcY8MVJiY6PSlo9jGDSbPLwuVF2ybX7QmzS6fKJ6bAP5uTQtNlAPSOV8losojaUPnDUyW35n0if3JY0/P7Q2qRziakNQzKbURKlWJJGR9Ycs11zJnwoJG7ffMtEi0WObZ2xppVqgimzZbxvkV1YcX2R7PYgmYkvQEOCNHjZ/wD1cizPKGBKEOEYfCCnRVHBcaDV4yeVPRM0IPNoIXaQiaFKUpkuQObFveBO2tBi16K46sy7Utc8IzKS7gMAGFSwJydnj2b2kTDYxZ1pAKQBQBqBgzUA1iNfV5zZx8fwA+EDIddzzgSZaTs/MQEnX5GbXhHss8qGru356wqeMMyWoaU9D9jDkmUA+QfaJNjCTOQFMBuSwc5fJvOAl+djX+NGt8O3IqZdE1GA4lEqQ7VwhDN5pIfnGBXggy5pxAvXOPqWVfCEoSxSlIAYYcLU9AIwHj+xDFMUgMkLpr4SS1ddIuppsji6ZT5UpMyYlJJTiIDkb/mcXGVdAkz1TSQ3dpCUuXBZKfRhTryiilTwWlcQrCcJAVzLvsH3hpxk+gRaXZoHY9dOO8Fl/DKTiFMziYdKEnyjb77sxmWeahIcqQoAblqD1jO+xS7FJsxnKAeYsqcbAMPdy3ONPC3hoPxiy7PlW/5qps5QFasPKDXZxwr+1WwJmJX3QSoqKaZCgfR1fJoNWzhNCb8FnW/drmYw38hGM9GDh+RMaiq2SLNLKLPLSlqDCkAdTqepiEpeFQLxrw3YzITK7tCVJT4cPhKQWq4zJb+J9Yy+Xw/OsuM2WfOTMWkhpagkq1YkMWcesXW9ba5UVVJqpSi0V6w35Z5y1S0KdaQ7h2PQ6tTKIXJO0UVVTMvts9alErKip6lRJL8yavD9htSnBxMRQHYbdItPGHCkxc/vJKBhWkFVQGVVyX3YV3MU4S1IUUqDEZx3JqS0Qdp7LlYL7HdYSp1M3m3v1idZbWoy8TnUU1cfKKXZzmRRh86RcbnWFSQNoACfaJGKS7V+L884q5Kkk94vC+gIxE9NN3MH7ZeCpeIJ/hT6RUrwSVO1SM/PP6xgjF8KIml6kMH32Pp8o6wXupDsHf2hu1KWQDMzalKkRCHpFPBfR21WorU6i8RlmkcpUGuEbsTPn4VpxJCTQkgE0ao8zGbxVg7K+EElmrB7hzhsziVKBZLMli6n/wDECsW/hizWebMPdywkA1oB5Vq0SbVbwibaVJSP3KQORw55bP7RCfI5JqJSMUnbKhb+GkmYrxgcm2DaUjocXfqSSSFudm+0dEFPmWi9cY+mUX0Op5wuVK2zMWmRwkKDGojoHpoGLtTaCUq45UtjhdiKnU7DnnntEXzIK42VWyXNMmkbbn5bxYrLwwhABV4lFy+dNqdDBYygP7UO9YdVZ2QSQW0OX9xHNLlbKqCRGRZgkMkAAUb0/KRHvKyibLUhR0oaO+nRifSkTcNQ9dS1D+fpDdqISdgxbevyLxK9j0ZksMdM4nXVZps1eFJyqX/hG5gvK4NKnJXTbCX9ywg9dHD6bO6g5VTxKLUOw2jtlzpLRzrjt7KveV1zhMPdpUUhqhy+VeZfQCBHd4sRck6PGok0pWnm+4/SKFf1gEuasAAA+IdDX5gjyjcXK5aZpwrYJUs+cSLDaE4h3lGyI+THOIuJvzOG5jEnflHQiZbU3+hMsJTNWQmgAAqNqkuBAK8rUqdU0cvl+DKB0uWfo39ofTiAcOfI9YZRVgbZEVc6VH6iEf8Ap4v4S/JQ+oiyXPIE2YlBJAYkkZt5xaxwhIb/ABlgjU4W+jQXy46AoXsl3VaVWVNmw48JkoQcJYApBLlv6n64hFls/Ei5xKEqIObuAzDOme7awAu27hMHjmBIphID+p0r6HlHljsaZB7zEkJBOPGok5sKUGdal+WUTtoo0mTL9nyv29TsqbKQhGM/EMSXPqD848t94hqHzjOr24hWbZMn4irESML5jTpQDSOvW+u9s6igqEwCgIqS9a5OztBpsSyPxxxMkpMiWcSj/iK5fyj68orXC08ptck7rAPRVD7GBk0F/E7884KcKWMzLXKA/hUFHomv2HnHUopRok3bNftyPDzMY/eae8tU1tFEf9NPmI2+bIcHkIw6zTf3izuVH3JiUFVsZuxNhmsWzCvCR+c4tNwUkpOpLRUpU1lvzi7XWjBLAOlfzzizFH70DIWRSgc+f56xL7POGlWpNqThoUMlSknD3gUkhOLQs7s5Y+sC+J3gBDVNfL9WjWOFLRKs13SCohLSu8WTQDE6yT0B9olySxGirKBauyScpSTaJ0mSnIJl4lqIHUJS/rFqu7gqyWZhLkpU7BZmALK0nfFT0aMz487RZlsmqEpakWcUSBRS2/iJFWJrhenWNC7N7WubY5apiio1DnYEhPWgFYEsqVm0Zf2l8Jy7BaxLkklExHeBKqlLqUML6ilCa9c4M8HWSSmSDjBWC7ClSx23DaxN7XbpKrXJmkjCqX3eYfElSlemFTvyiLc+EoUiWfgO+RIAIBfJ/wAMbnn0HjiNcKJKLcZRBAJyclJ5pJ0ZqaQLuu90/vwtj3ilguQ4xE1L8z7xZLAl7dZwQQUlTvqHDMdQS/6RnV5WUyp86XV0zFjaoUWPs8CCtNmlp0LtFjGI4AcOj5+0dE7vE8xyYlvPWOjZSGpGulYFBuC5J5UG/ocjlDkxRWTTxE6ZAMct3NYXLu9w5puXq+zaCn48LMkIORr8t6/2yjyqdHXZGUmg10Z/PPR/WETkKIqWS9A5/UfnOHihIPxOMy1KM/ns5AhZluGCeZGb8uhhaDZEAVipmaU+TPURxLFg2zUoOvX5RKlyeTPpR/N6s8NKlkl/Jn/HMajWccyNHY5kFvc5vrCcLu+e52pv+Uj1EtqKqzmlBsSOtPT0clqGIUrnk4bZvzSAYZ/ZydaNmD/dv1gNxJw8qeEmXVafCQ2adKuzvo3ziypQxJcMATp9ee0Nli+iQ+bVyy3evSGi3F2gNXoy4XWtH/LW+VUny0aJiuHJqZBmK8JB+GjkUryP0jQBZwSEEsFBnz8mpyGdHPKB9+EdxMxDMYQ5rmNOkW+dton8aRnycWwDipqadecemaQ77ZCHLQdW6R7d13qmrSlNCeVB15fcR1Xq2Ro6xzVoBw+EnUireeUem0LJdSircu7dPWLrNuSXMlJQdHAW7k4lE4jua5RV73sCZSlIDliz0ybpCQ5lJjyg0eSL0WjCyiW9x9IXbr0Mz4iWyp5/eIH7QUrAZ/Lr7xJlISUEk1FW8/z0i2mTIipJJ8LEa5faG1yClypqDP8AM4lTLMUv+ZN+PHsonFqeR+vKDQCH3CFJdSQRzDw9dV2qkTBOlSVEEYau3iIixcOyUqnJKgMiahw7HLR4s8+7wQWrlTz+8SnyShpFIwUuxqRfJSlpksggD4TjGXIYmYZs3OMWtckoUorSpBUSQFJIoTzjZpsogFwxA1HNy4bC0JmMScSUkEKBGEKSDWhDgctcoSP/AEtdoZ8K8Mguqw94sAlnMWW8pqkg+FXKkRVzJci2zMaP3YmEMnwsNGAo1Xi7puyTNSnCXBLg7g8tchHa5+kFEqt12Yz5akrBSU1BPPTpFk4+44lmwIkSUlJWEImuKjAPhD51SK7NvEu9JciTLHdSyVscRJoA2fU7mKJxbZ/BjwKKVlLKY4QcLsToeWsDUmmzVQCuewmdNShOueWWp9I+gLjs4s8lEsBgAEj0P2jMuya7w8yYWdwkcgAD5OT/ALY1YILOWASXz5EfrBl2J4Y/x/fqp1rUxOCU6E0BDj4j/wBW+wgZdV7lCCJakIKiHUp6dOXR9coTZUd9Mc6klT64jnQ1OvJoK2vhWXgUwZhQnGQC26d+fvEJzjdSLRi+0H+A7kmz7WpeNJTLCMSirEC+JXhLAs8CuOeGld/aJyWOIpoc3ZJOHyBz5xF4MvyZY5doxCiChSkkZ+IB32584O8VXoVz2WUeNPeAJBDZjX61hHNx0hlBPbM2NpajZR0GZ0+ViLpfmwjor8v9QYL7NrQqnxMxyGvlr1ppDM8DCCT6B3qzZV2h9ZILlwd6UO/Jz84YUKgsz6Ns1fWOAuIny9dqUarH+0esRVIFN6/MtlXKkLm4QgDJQDVrt6a+0MlYHM68mPzamsIwnSpmmrUppXPpCQdVKcM36VFYQpBLgFvXqNCf7QlIYHMnz1/DypACKRQu6XIbLQvTmHhySW3AbMDLYevz84bq5LkHI02z0z+UKlyg74moQzGmvy/vCmFKUwZqudnhq0KCiytW8sL0EKmTWzAZ8h16uM9dHzjlk6N/LkX3yd9feMYZDpIOYbf4q9M2bXWAvFUw4UNkS5xakAABtmLwVmLBWSebkjPT3OrbQi0SELZJyzBBDpLexrllBi0nZmrRn0xOb5AQd4RnJBWP4qHJ6DOv59nLTwqcYAWWzLgP6E5jfnBWwXL3SE0DhxQEYg+ruTWp89ovOcXHROMWmTe93BA13zBf835wK4ju8LHeUxJSAfDRWFq/5susF+7BAPTyJZy2WerZCPJ1mbVxrSjFmDHavrEE2naKNWZpavFo2TADfm7v5QtC9AKjmKNuWFdfOD/E11ISywwc1Zg+lBpl+ViszEFBY6j5NT0juhJSVnPJUwvJtbDxanNnNddzTl5QpUxJNFJDj1LRBAqwVVvQfdoK3fcImg4ixcHQ4mzNAasD+sM+RRWxVGwpclj8OM5qAYbA6+dfwwVQCC4LP8vlm8NWCyAlKiSkMMQqWAIAdshRRZtHEcup8D+Fxka0NG0pUDMGOf5Ley+NEyz29SQoEPVh0Z6j2hxM5CixOGjZhg+1NYYCWSTQsz8qV9OmnojugcmP9yIOmDojXtwgiecYWMQ1AACtKg8tQREeTwvOQAAUAJZviL55gaMPeChkFJAc0byq/wA/eHU22YkgGtWcU3rTM/pD76sUiTrnmrlhM1SMOeFAIB6knX0hE+7Ez5PdLQGZ8IZm0IPxJUxGVa7QXlXygg4suYan0iVZ7NLzcsc6gg5Z8som8n6NopN3cLGzEqs84pBNULIrSjKYP0I84LW/iCamyzSAVKwkUzBNHIFWDvyiyTroSoNTnkaRGF1FNUl9tPz+8UXJNdiuEWY7c0wImJUa4cmLEH69IuMniaWR4xk5Dj0r/D6EQbXdUpSmny5aiXHiSCos5oaHJq6E+oy8eBJC/geUoBmHiTs/jdW+ogucZdgUXHoBSUhQKic8x9tIRa0iZ8fiowfMAZAHMCGpvC1qs6ApDLSsAhjmOh+8Rk20ik1KpZ/qBY9Ig+GUdxHU09MQbgl/zKHJxHRJE4bx5Gz5DYwNUmzCSBpsMvR2849ROJ8SiwZs+tB5NVs4KT5IwOoMa6u/30pAm1Tu7SMTkhnrViMs28oDVDJ2NrlHMGqqM9SKDbfSFTZWEYqECjDanrnDKpZnH4SBTDl6DPIZ/wCYw8Eg4hqAkgUrqz6MX3hWgip05KiAAw0dn9TRgYRMSz0bPqcsjr+eTMqS4zoDX+2zN+NCnPuWbyry/WFYUI8RxZMCW5Fqty6R6NBsAzB60LV0d+ULQyQcPxDroKe2h+kOWcArBXR6Ud/UFxlAMIwJAZlOGoS4pnmM3an3hK7QxxKSWFEsM3J1GQfQ1+k9VlSVYkJxPkXJNSQH8TF/XnHWi51HLDz+J+nR41AtAO0SziPic61fLPqGHlChZwy2oQfiJDMwD81deYibb7GW8adwH0oGqDnyiAlVSh3eoOzM9AaA/VowRyyygUlSsz4Qlh1IzcMBtDU3ChJNXNBSlCfU6eUOWQMHUC1S/wBMtKeQhFls4XMxBWQJDFkl2+o6+4jUYXKcgFStGJPnvoKxxs4ocRUHqdG5g8solWqUWDsVbb5ONGIBDNvDdnlFZ8CgCS5bTwl9N26uTpGo1lY4mnPhOSKlL6s4bf8AsN4rlnQHKwcJej5jIeX5lF8tN198Aks+RYBtXL7dBQHWBqOFQnEQSlt2pm/5nTVovx8iSolOLbKzKTqS7OzD80rFruQvLQ4ORZswHZ/Rw+vOBxulKSrEpsJDJGRB83yyFXJbcwas2CWgKFR/DhBNGoGZmfxDXSBySUkGEWhN4SAnCUFxQGm7sG/zE5VOWpeTKRhYgso1AcVcHroRy9oas1mKiSScKnDHQaDWmZqNecECMK3UGxHlkH8gw9h6y/RQETZyhMYlWBeEBtFu5cZgYda+7wuVa01oxBwsPZ9qPppAyzW2YuapTM4JTkKghstWB6N5QakJCEUIdZKn+JsTK01rlTJod6FJk2cxoxpluftX5RHwkaDN/v8AP2iNMtXiJSQBiOJZGjNyocnfXRomSEOkqScgKHWrE0q7Ny8JOsMpgaGzZgaa/ntDZkKBJQSK8uWkP2pgo1J2LUI3G+kIWspJLMwHXX6RVMFC5V6LQzurNtDyFIISOIk0xONainlA+zqdn2zI+wju5Bp9PzaCKHULlq8VCaEOMqaa84cFnSahj84rQlkAVyfL8z1aJFnti0OFVar7ulxyYvGpG2Hu5AZwPry/OXKB1v4ZlrBwsl9M0nyhmXfYZi4qwNPX2ghJt4IAf5RlcegPZU18FV/wP+mg8mIjot5tA2J8o6KfIxcAnacKgXGT51BLO9D+NFbvGxlSkJUW3Z6l3byByy6x0dEJjwJFmshQCCHJFHOmb05vtHpDA5uT4aCrMcxlXSOjokyiIpls3IgbV131b8zUJoSAQdGNB9QdOUdHQgRuWhzqep/tWsdOlVIfLM7NTzYiOjoBjxE0gnCTQ+uhpD1nt5RiAJqXPiPV9vl5x0dGCJtVpVMSfETgH+UdKVYMPSBk+YHUUEkBVFHOuEs2VAdd46OjII+pJWnCBQ0rq7Ntk4H2j1Phm4FEFRNMw5OHlShjo6Gj0K+ybLwk0zfMDUl9S45bQlUgqVUZDxHd/FWo9jpHR0KEmf8ACEA4sRwr0D12Pv7QjiCaJEl0JGIskeZZ8+Z1zOzx0dDJbEM/s1oK8S1KxigUmqSoHLCQWBAcAlsjk7xbUyWSnwgOcIrWgIrozF8zRo6Ogz7GQsrJDuCxDUpTlQMw2iBfMvvPAkvhOIqI0GLwgc2UH0ruI6OhUEXYLuQfgThSEvTOqXeuxctq4fKPSjwkFylKv+4YqV8NNht0j2OjMAylSQTKL4viowD4t2f4vaFWbGhJf4S4xEguAA4bMUd23jo6D6YkGhAUSXxYWyJoKvUDEQRn7R01QKfC5U6HxAMykBXXUVFXflHR0G6MNSp4xJBo9Gz0qPJtYRYbfjUpLMoFvU0O2kdHR0LoRk5NS43fn+NDeE5en50pHR0MKNrWnNqa+zfWGf2QgZ8zXr+eUdHRjD4tczlSmW1N48jo6AY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hQSERUUExQVFRUVGRoYGBgYFxgcHBkcHB0ZHCAbHiAdHCYeHBkjGRoaIC8gIycpLCwsGB4xNTAqNSYrLCkBCQoKDgwOGg8PGiwkHyQsLCwsLCwsLCwsKSwsLCwsLCwsLCwsLCwsLCwsLCwsLCwsLCwsLCwsLCwsLCwsLCwsLP/AABEIALcBEwMBIgACEQEDEQH/xAAcAAABBQEBAQAAAAAAAAAAAAAFAgMEBgcAAQj/xABFEAABAgMGAwYFAQYEBQMFAAABAhEAAyEEBRIxQVEGYXEHEyKBkaEyscHR8OEUI0JSYvEzcoKiFUOSssIWNNIkU3OTs//EABkBAAMBAQEAAAAAAAAAAAAAAAECAwAEBf/EACQRAAICAgMAAgIDAQAAAAAAAAABAhESIQMxQRNRImEyYoEE/9oADAMBAAIRAxEAPwCu3/xNeE3upirL3QlzkLQST8bkJBcihJ20zj2/rfe86yzUzkIEkIJmYcD4UnE9FE0Z/KA9o7RJkyXhmSpShiSoNiBBSQdSQXybnFrvrtKslpsc1GKYhUyUsCVgOEKIIA8KQk1bxEnOItJLoWqKFwmq0ien9mmCUs4gFHTwuf4TmA2UXs3Reqx47wQCc2S5/wD5j2iicI3zLs9oSubiwhVcIcsxBp5iL5M7TrE2U9Tf0JH/AJiBOVP+NmlfgCvzhe0IEtUy2LmgzUp/i8OJ/EHXmG5Z5xNPZtLNV2icvTJI+eKGL+7RbPOlhEuVNBC0qdRS1HfJROsS5napICv/AGs3cgzEjV4ZT1/EX8q0U3hK6pdotSJU3FhIU+EsXCSRodRFvuXg+yGfakrllSZawJbrWGScWbEOcoot2XwqRPE5CUkpKiEqdmIIYsQcjvDtv4lnzVTFYu7EwgqShwKM2pVpvDbsdps1QcK2BLf/AE0s9cZ9SVGIvEtzWZFmUZMqTLUCn4QkLbXm1faM/PHFrMsy+9DH+LCMYyoFZjLrnWPbt4ltC3lLmqWhQJIUxqA4qa5gawryrbAouwpdBaYkj/7gHqlUaDZk0BHnFDudDqS+sxH1H1jQ5CGDDZ45pnVA9mSiVSwkOVKI/wBi/tBNFmUkNMSpL0FU194r/EV/rsUtFolBJXLWGCnY4krSXYjRUBj20W+YKWeQoO4/drIH+6K8beNIlyQTlbCHZyoIsQDkeJ/VKPrFxsczEpi5ABLBnLaBxSMcsPF1rsckJEuWlGL+MOTQBgH2G0ODtdtQIKUSHDZoJy/1CKXLxEHB2auvtKkWclP7NMSWBPwZGtTieI07tvsyXeUsf65fyd4wy8OJJ0+aJs1WIgjwsyGGQwije8Rr0mIVMK0UStlN/KTmOdXrzENTvsoujV+OO0+z2+yolJAR++lqOJVQBiemHnvFjHa2ES5bWcrGBLKTNSQWAG2b6Rhf/AZvcmcUkJByNCzfFXR6QxY7wmS6IUQ+YzB8jSNX0wmn9ofaIbbZRI7ju/3iVYioH4QqjNzzgL2ZX3MstpWuXJM4mUUlIVhYFSC7tuAPOKtOvCdMACkjdwljl6e0SbgvydZVqWlKXUCHUkGlKMSKOBCuzeGzL7TrS7fsTH/8o2J/l2Bhu1dqk+X8dkCTsZh5f08xGbo43tayFdxLVhViBTKObEVYl8/YR7ar6ts44v2cgatLUx9uUb8mBX6GeJONJlvtNjHchJlKWpICnxEhNKgNVLecXc8a3gVFIsAxAs3eDPCFN/0kGMYnXjNRNRMUgpKCrD4Sx0Vnm2RbKDln7QrWCpSJaXUX+BTPhCd8mEF2Z2aKeOLwxYP2FOIad4N233P1yjl8bXiFYTYBibEwXo7PnvGdHj62Y+8KJePDh+AgM7v8YL83h1HadawokpluU4S4Jo5NPGSKmBYKkW60dq9oSSDZkU2WftDlm7SbUtBWixgpBCXCyzlgBl/UPWM2tF/LUcSkhj/T1/ryrC7DxxMlSzLSmWUlQX8K3cFJ0Xl4RBC0zTJvH1sQCVWLD1mZ1alK1gdf3HlrXZZ6VWMoSqWtKl4iQlwUk/Do+8U20dokyYnCqXLAoaY3oX/mMeXj2gLnSVyjLQkLGF0lQYcgfvGBss/BXFNos1kRLlWVU5I8RUkqoVMWok5BoLzu0yelKiuxlISWJKiK0LVRmAR6iKJw92iLsiAlMpK8LV7xnZITlhOg94fvXjU2iVMR3ATiUtThb4QUgBLYR4Q2fOD4GnZEvm8Dap8yeRh7wuzu2mdHoI6B9ntaQhIJSGDM4+8dHI8rOhUVQ7R4I7FHojuOcdSaEbwlJrHqJUelLQDEqRfE5AIStQCsDijHuwML9GEM2i1LX8SiQ5V4i5JLOScyS2sNYonWW5J80OiTMUNwkt65RqQSCI9wxY7FwLalmqUo/wAyhTyS8GE9mKiP/cof/IW/7vpAyRqZQyiJ1xD98ncuP9qovt29n0qVWcrveowpH+5zE+bwnZpSFzESmUlJUC6izVoCWhXNBSAFypZQ5LQfeL/LWczrFEuU+NXMpI9Wi8A/nSOPkOiBB4lWnugFAF1hgd6+8Va8LWJUtSyHSGDDclgIOcWWvBJQtsWFaC3qPrFHv+9jOISgkIbxDJy713yHvFOJNoTk0yJb7871Ckd2kOQUnPC3158zAmHxI5iLfcHAC5oC1Eo2AHi6lz4Y6G1Hskk2MXL2YWmehMxZTJSoP4gorbQ4aZ8zAG/LiVZpy5SjiwFsTEPR3DxvVwcOzZUrAZ65g0xkEimQUzt68oyrjG5rQm0E2lMxz8BUrGMOyVAAEB9AOYBgxlkZqgdf9/onS5cmUFJSGCiujgME5PQZnoIk3HwtZ1f4tukJD1CFFz5rAA9DAn9kA0hYlNpBx+gWa7YODbAEAoRJmAgjEVd5ifOrl/pyjPO0DgX9kmJXKSe5muwJJwKGaXOaWqKvQ7RX1zTonzOcav2eXCqZYJon+KXP+BCi4GFxiFThOLkCMIMLWO7D2Um4uPLZZLKJUlctIQsjCpCCTiq7nzFaHrHkvtavHvsZmIcgIwd0lgxNQlvjcs+ZDDQRXL4SNAaFmPJ49F12syULCFmWXKVAjShqC/JjBxQAjePEE+fSaoEyO+YJAFZqypdRmCo/SE2bi9ctIT3FkXhDOuzoUo8ycyecGOHuzO2T5ZJQiUiZhIUpaTQF8kkl+RbLSNBubsrsskJMwd9NBBxrpUZeEFiP82LrCugmOX3xKu04EmVIlBLlpMpMvEeZFS2gyqYDkGNx467PE2iXjkIQmfKHwpSB3g/lLajT01jILRcc0AKKfDVzRkkO4POkMmageMvODtt4xM2ypkLkScSP+clLTFUWBiI2xJPPAHgFNUKDTT7w3heGFCN2XRPtC0CWlTLVhCjlz6sKmNfuzsxsshKDNBnTMzjVQ5ZIyYbF/OKZcl+yJE6QtRdMiWpOFDqxHRg7BRcuS3OJXDnGU0WkTVKMwFXjQurpJqEvkW1GvKkSbfg6RoFouKzrp3EmlB+6R9oYmXQClUiXOkSJigwH7kK80EhwRo2RiT2h3iU2dCrGtKRaDh70VwBqgDMLIyfJlatGf8OdmUy0TU/HMQVgTJjUSKOampauukAJHtnYxeKVqCZSVgGikLQEnoCQR0aPY+gUTZUoCX3qRgASy5gxMBR3LktqY6Hz/QD5DNlQRRZ9P1haLCP50+h+0MyrHMUkqCFFIoVBJYeeUWfgjh0zJneqHgR8JORU49QPnBbpWBKwKq6ZgDtTdlN7iEfsCtgf9SfvG2LsIWjARm70Bfl0ikXl2fYCpSFYkYg6SrCUgmoFCDyfZqu8Tjy32M4EPhu5pMtQXMMta3GZDJ6PmeZjREqSoAJKSOTfSMtve5jIqF+HYmp6Fm8iPWDVk4UUtCVonNiALKQQagGrKMTbvdjU1qi5zpGqRECfNIqhBUXqAQC24dgWOjjWK9NuS1IUyZqTR6LUB7piOg2wEsVKIZ2WkkPXLE+UCjWGrXcZKlqTPVKSXMxJZUslv4kqNARmB1DRWbNfyX7gWiamVXCiqgVaJ7wgLMp8kka1MM2+8/GoWlKiogBQxKQSKM4FDQajQREey4kqTLVSp/eEj7xRLWxfSxWIBIO/hPkFARbphAGfOKLIvOR8WEireE155uIJTuLkKoAB/mV9hEZQbKxmkxzjtb2amhHo4jOQSY0mTxDZ8BEwJW6VAhlNhIrQaNEdHEd3o+GzWcNkTKCv+5zD8bcFVCzWTsrN2WBcv95iCFDJwCR65HnGu8A33IICLQyFqZlOyTTX+Uk+VYqkvjySPEJEtjqJCK+eGsTpXHkteUlLDNpP2TAlcnbRlSWjULPxXYSvuwtIagUQySdgo0gpetzSLRJVKmoSUK6ODoUnRWxjH5XFVkU4VKk13Q32rBRPEkhctMrF+7R8KUzKJ93b5QVNrwVxsrnEvZ4bNOMvHicOgs2IcxvoWgvcXZP3yQZh7rkCFK+w/KQSt02VarOmUuaod3VKyQVsrNDnNPWoYVgrc9tFnsgkypicSXCFkUDnUA1Z8+lIEuSXgUkDb67FpaZClWZS1ThVphBCgM0+EBjseTRO7PL3lrliyTpaZa0DCgpKgFcg5cKq+da7Q9ZLxtP7NMkLmIWcDS5gUrE+xyPRWhZ3EU//AIPaQt8CyoFwtJBUDm9C+dYfICiM9oHZ3Ls80qlSzgV4k5kcw75g75gxRFMk0ABHKNMn37akjBaEqmSyXUmYggdUlgUnbDltmIovFNil48ckkoP8zP5tR9H12GUNGdumaUdWRrFfdokkmStSD/SogHqMj5iJdu4zti0NMtKgNcLJP+1oBIxA0LiHlqfMCK0iREkWrCvEhaue567xarHellWhk4pZUMMyWS6MX88s5h9UK3oSzRVFIGQ0r+phMuQ5JSCwzO3M6D6RnVDLsYtd3qMxWEeAKKQrQgUiVIu8NWsT7ushObgbOWMeWhWAlOY0MGLBJMYTZQNoWlklw7jaGps5uUN/taTnSGECa77WrwkYhvUH1EF7tvCalCkpnK7tTHDiLA7KALEc+kVZE6uXpE+y23AhTbj0I+8JKKoeMvs8tfEBStQKsjHRWbSrxnrHQMEPmzRrhmA2ZJlzUhIDnJxv084sXC94y5xUHSrCKblmc86qFecYo7RZ+z+8Qm0iWrKZQHVKgD7EOD1EQfE1bsfNOlRsKZJC+WcVviy9u7W6QSklKVE/DUKNDqRhrpWLRIU/PR/T6GKZxwAE0bCFBhridT9QQ3RjCRjbozdFavK8+8Wkd2WlrSZiMLukOcdM0t9Hzi53TLGFAQcScIKS7uNK60jO5d+YJktaUnHLUsKc/GgqcJPQEp9IuPCF4oRZSuYtEtAmLCQVZAlwkanMtSGcMYpI2eTthe+LQmTKKlFqa/LrFUTf0oYpqEzCsICTTwlsnrSpNTvFm4fUi9LQp0furMykv/GpTgFQ0AAJA512i12fgayhMxKZYSJiSkkbHZ8oKX2LZ89W2cVFSlVUouTEaWmDd+3N3M6ZLqcC1Ids8JIdvKICrLhYOHIf1358ovaoSgki6OYIYq12eCC8CGSfCCRloIcsU1Kg5LDDhdiakENSNF4X7MUWhAnziQJgBSkZtoS++fnHFk2/yOqlFWjOLLbME13dOFact0kCAy7OJaWIBMb/AG/snssySEpxImD/AJiTU8iMiPeMj4s4QVInrlpIWpGxFRRjyVXKKwl4SlvZUbPMJOGLXctE4SKqFKecVVUgoWHBBeoIi0pmodJxMAAfTTlFJgiEbIPA26jTf9YK2fsqtpSVd1KGOoStQcdWBY+8WLs0uRM5f7SDiCFKCHBzp4uRYxqUuJJ2GTo+ZlXHMkd4iataJqCQyTQEfSE3Pbpy1lBnLBTrQ/ON94q4QRa5amCRNbwqIz5HkfZ4wO9LumWK1HGACDUBQPk4plFEr7FtdhiRbbUCcMxJAP8AEFB/QmJcu/LUg1QFc0rH/k0RrBPStLpND7cjziUhfiaFpDEtPG6wfGiaCKk4SfcE0hZ4ws0ykxEtf9K0g/Norf8AxTDawknwl0+uXvTzg0VS1jRQ5sfnAaNRNl2K7pucmWl9UFQ/7TEe08D2Jb4FzUf60q+aSfeKDxQvupxweEEAjDQbZQOs/EU5Ne8VyD/lG+kUUZVaYjo0S29k6EoT3VqcqLqxSzkKhIUFNnU0rTaB47OJ6VgnApOuFVT6gP6wFsHF9rIoQQKnP82gzYeO5x+JAcVzAPvG36Ymi4piA3dKDbVf0gXfN34UJUUkVaob5wekcdEAFcuYBuaj7QQkccyFFiQBspP2jKTTM+jM58nEG5xDN315fntGvJm2GfmiSfJIPyeI6+FbCv4QUaeFZ+pPyinyITEy8WUJyiPaZ+E/lRGl2ns7lkeCeoclJB/+MV639llpP+HMlLGnxA/Ij3hs4sCizPZ58R6x0WeZ2aW5/wDCT/8AsR/8o6BlH7DsAYdo8kqKVpUiikkEciMj6w4qEyCkLBW5TqBmYz6CjeuHbelchK1FipIJGz10/KRSuL0FUxk5OpQ5nL5v6wIk8bpB8Cly2AAzIISGoAQzgVhqzcWd7NQhTJlpGFJyL1zPN/lHK1JK0W1ZX5so0UoEYxiHntvBO8uGpslSAUqPeBOGmaiHKeoi3WawJmBlpSpOxHl5eUGzKTgS6fhYAmujU584HyybTX+hwik7B3ZJOmSbSZSwAiarAt2cKD4WPWnnG4CyIlpKmyBNeQj50tltXItTpJ+ILA+3PEDG9W+9wq71zwaKkkjkVJZuuItFcrVkmqMBvyf3yyVkFSlFajSpJdvUxGsslUlaVJcKSCwUCQygRk4cEE8on2WTJXPTKmqCHUMTGjEigP8AM2Wjxfu0iyWNMlMwKQlacKMKZiHKQCAN3FK7RzSntRrTOhKtmWyVgITLAbEqprkG3j6Yu0JMuWUNhwpwtSjBvaPnebYkdzJnuwWc3oBy5u1Y1bsz4hCwqQVOAHR/5ActW6wyeexJpx0X85RgfaNeaZdrnzJTklZSSqrkYQfJxQbRt193kJFnmzTmhJI65D/cRHzff95BcpaT4i4dXMlyfOsUXZOIKkWsz1FGZJdJJq408xpE69eHbTZkyzOlqQlZLA7trs4/K1F3JefcT0TcKV4C+FWRbfzr5Re+K+0iTbLOiWJSgr4nUR4FDRJHxhQJBdmzbSE5HyKaUVr0pGnHZcexO8UCSuQzKfG/8xyPszecahGMdl06X+1SsD1xU2dCjXpGzkx0LojLsA8b8QCyWRawppihgl74j9g58owe/Z+MLXNfGSFEvUuweuY+8aH2o28LtUtCj+7lJf8A1q35hIHrGZ8VIQogoIVUhbHJwG9c4zewpaI13TygBUpXxO4UKBsuRLV5PDk+/pqSxI0qzN5we4Ju2SrxzpglIllJFarIqwADhmBcbwO4xlhdtmLkrxyll3TTMVBCgKgxz/K3yY1/pZQSjZWbetWMqL5675xIRfipaHBrp+bR5eElYThYqAqC3LINA4WBQKVTBQnJ60anL9Y6KT7J3QTu0BSjMnDvFH+aoHl+ZxLVd4WP8NKSTsMydGy/WLL2Z8Jpts1YmYgjCVKKW1oBXrtpFyHY6pKyE2kd2csSPE3kWeA2KZvZboUiumo0gbMlsrLNOnWNpPZpLlSpq5sxczAgkYfAQUh3dy/nGV22xoChmGyI2IfJ8tfxowSRMl4pKR09okrlAhiAfDrWIv7UkJLqDJID/n1hMy/ZSf4n6CAggGZQUoQSIYk33MQSyznk8PTVvjYZ1A/ORgDOJCi7g84tSZLZZ7Nx7OQRUluf3grZe1Ag+LXNx8s4z0qhCoXBMNmty+0yU1ZgHrHRkLx0b4/2bInEfKI6Q8PnLnHtnkvDN0ZDYsxjxVnI0gkhJDQ4pNMss4nmxsSbwvxOZSkomn93kCf4f0+UXa13klnCgQz0P1jOTKB0iZdVqMhWJIBBzScv0ibSexrZ5bLzK55Jo3XL7Rsl3Xji4fm+KqCR5FSV/JTxjibQFTpiiGExBSwqxLF/aNV4G4fmzrntKU5zMQQMnOAAgdaCClql9AfRlV424Jn4xUBQUz55GB1qtWNJUc1LJbb8f2hd4WRSJikqBBBwkHMHbrF2u/swx2FNqmTCkKKMIDVSQp66FwNN4NpJIOwVIt6Td8qWaqdXkAqn1h/gq/FWe0oWn4UrCuoqCPNLxDnykpOFAYAsBEWxy8M0jJwSPn8gRHNx0nJfuy89xTNt7TQJtnkzpcw92p0nCaHECpJ2oUnPUxhl6+FpYUS7YuatfeNIt9qXMu6xirSlzELYanCpPqlR9DGXXgoqVsXPlHQlsh0iKpgVB3ZRD9DnCZNqZSTmBRjlWGFhqesSLBYlzFBKA5+XM8orQlmgdmFvP/EbNoCcPsRXyj6JMfMXZ9jFtklAciYinIqY+zx9G3/PKLLNUMwg+9PrAiaWzE+KrxTOtK5syqHxFILBjQOdaCg6mAoXLmkslnUfPnCeMLU3gGuE/P6QJu20HvImyiDyBRgR4aEQzIsSyFNhpUsRQH+0R7dbjLmOnI5jeNR4CuFExEwzMOKZLlqSEkEYFjEDTJQUliNCNXiUm1tdlFXpmU6zggjC/IxWZysSwhPwpJ11c19Y0ztcuSXYkSu7UkKm4gpINQBUEB3AIo/LnGb3PYu8Vnz8ovFasizSezriD9imJC37qYGWwDjZW7B8ho/KNxSMiDHz/Is4Sh9vcRqfAvE3eSjKmkBUlAIOToA+aWryaNSsVk3ju391ZFAEAzDgyehBf2+cYle5OELAfCa9BWLFxfxEq1TFrc4EkpljKmnrmf0gJZsK5akq10PSCwrQAueQqd3ksBkzGZ3ocwqmetOcP3tw6uQEgtUE82351f0iXw7eSLJMUicnEn4SzO2jP5FtaQTvXiVVqliWZaGHw1cgdaOdSd455fJ8mui8cMN9lJs6lqUyQzaflYZv/JD/ABAFzuKN9YJ25pFQBiIpsB9cor1rnFRUSXMdMUQkyE8eKMcY8MVJiY6PSlo9jGDSbPLwuVF2ybX7QmzS6fKJ6bAP5uTQtNlAPSOV8losojaUPnDUyW35n0if3JY0/P7Q2qRziakNQzKbURKlWJJGR9Ycs11zJnwoJG7ffMtEi0WObZ2xppVqgimzZbxvkV1YcX2R7PYgmYkvQEOCNHjZ/wD1cizPKGBKEOEYfCCnRVHBcaDV4yeVPRM0IPNoIXaQiaFKUpkuQObFveBO2tBi16K46sy7Utc8IzKS7gMAGFSwJydnj2b2kTDYxZ1pAKQBQBqBgzUA1iNfV5zZx8fwA+EDIddzzgSZaTs/MQEnX5GbXhHss8qGru356wqeMMyWoaU9D9jDkmUA+QfaJNjCTOQFMBuSwc5fJvOAl+djX+NGt8O3IqZdE1GA4lEqQ7VwhDN5pIfnGBXggy5pxAvXOPqWVfCEoSxSlIAYYcLU9AIwHj+xDFMUgMkLpr4SS1ddIuppsji6ZT5UpMyYlJJTiIDkb/mcXGVdAkz1TSQ3dpCUuXBZKfRhTryiilTwWlcQrCcJAVzLvsH3hpxk+gRaXZoHY9dOO8Fl/DKTiFMziYdKEnyjb77sxmWeahIcqQoAblqD1jO+xS7FJsxnKAeYsqcbAMPdy3ONPC3hoPxiy7PlW/5qps5QFasPKDXZxwr+1WwJmJX3QSoqKaZCgfR1fJoNWzhNCb8FnW/drmYw38hGM9GDh+RMaiq2SLNLKLPLSlqDCkAdTqepiEpeFQLxrw3YzITK7tCVJT4cPhKQWq4zJb+J9Yy+Xw/OsuM2WfOTMWkhpagkq1YkMWcesXW9ba5UVVJqpSi0V6w35Z5y1S0KdaQ7h2PQ6tTKIXJO0UVVTMvts9alErKip6lRJL8yavD9htSnBxMRQHYbdItPGHCkxc/vJKBhWkFVQGVVyX3YV3MU4S1IUUqDEZx3JqS0Qdp7LlYL7HdYSp1M3m3v1idZbWoy8TnUU1cfKKXZzmRRh86RcbnWFSQNoACfaJGKS7V+L884q5Kkk94vC+gIxE9NN3MH7ZeCpeIJ/hT6RUrwSVO1SM/PP6xgjF8KIml6kMH32Pp8o6wXupDsHf2hu1KWQDMzalKkRCHpFPBfR21WorU6i8RlmkcpUGuEbsTPn4VpxJCTQkgE0ao8zGbxVg7K+EElmrB7hzhsziVKBZLMli6n/wDECsW/hizWebMPdywkA1oB5Vq0SbVbwibaVJSP3KQORw55bP7RCfI5JqJSMUnbKhb+GkmYrxgcm2DaUjocXfqSSSFudm+0dEFPmWi9cY+mUX0Op5wuVK2zMWmRwkKDGojoHpoGLtTaCUq45UtjhdiKnU7DnnntEXzIK42VWyXNMmkbbn5bxYrLwwhABV4lFy+dNqdDBYygP7UO9YdVZ2QSQW0OX9xHNLlbKqCRGRZgkMkAAUb0/KRHvKyibLUhR0oaO+nRifSkTcNQ9dS1D+fpDdqISdgxbevyLxK9j0ZksMdM4nXVZps1eFJyqX/hG5gvK4NKnJXTbCX9ywg9dHD6bO6g5VTxKLUOw2jtlzpLRzrjt7KveV1zhMPdpUUhqhy+VeZfQCBHd4sRck6PGok0pWnm+4/SKFf1gEuasAAA+IdDX5gjyjcXK5aZpwrYJUs+cSLDaE4h3lGyI+THOIuJvzOG5jEnflHQiZbU3+hMsJTNWQmgAAqNqkuBAK8rUqdU0cvl+DKB0uWfo39ofTiAcOfI9YZRVgbZEVc6VH6iEf8Ap4v4S/JQ+oiyXPIE2YlBJAYkkZt5xaxwhIb/ABlgjU4W+jQXy46AoXsl3VaVWVNmw48JkoQcJYApBLlv6n64hFls/Ei5xKEqIObuAzDOme7awAu27hMHjmBIphID+p0r6HlHljsaZB7zEkJBOPGok5sKUGdal+WUTtoo0mTL9nyv29TsqbKQhGM/EMSXPqD848t94hqHzjOr24hWbZMn4irESML5jTpQDSOvW+u9s6igqEwCgIqS9a5OztBpsSyPxxxMkpMiWcSj/iK5fyj68orXC08ptck7rAPRVD7GBk0F/E7884KcKWMzLXKA/hUFHomv2HnHUopRok3bNftyPDzMY/eae8tU1tFEf9NPmI2+bIcHkIw6zTf3izuVH3JiUFVsZuxNhmsWzCvCR+c4tNwUkpOpLRUpU1lvzi7XWjBLAOlfzzizFH70DIWRSgc+f56xL7POGlWpNqThoUMlSknD3gUkhOLQs7s5Y+sC+J3gBDVNfL9WjWOFLRKs13SCohLSu8WTQDE6yT0B9olySxGirKBauyScpSTaJ0mSnIJl4lqIHUJS/rFqu7gqyWZhLkpU7BZmALK0nfFT0aMz487RZlsmqEpakWcUSBRS2/iJFWJrhenWNC7N7WubY5apiio1DnYEhPWgFYEsqVm0Zf2l8Jy7BaxLkklExHeBKqlLqUML6ilCa9c4M8HWSSmSDjBWC7ClSx23DaxN7XbpKrXJmkjCqX3eYfElSlemFTvyiLc+EoUiWfgO+RIAIBfJ/wAMbnn0HjiNcKJKLcZRBAJyclJ5pJ0ZqaQLuu90/vwtj3ilguQ4xE1L8z7xZLAl7dZwQQUlTvqHDMdQS/6RnV5WUyp86XV0zFjaoUWPs8CCtNmlp0LtFjGI4AcOj5+0dE7vE8xyYlvPWOjZSGpGulYFBuC5J5UG/ocjlDkxRWTTxE6ZAMct3NYXLu9w5puXq+zaCn48LMkIORr8t6/2yjyqdHXZGUmg10Z/PPR/WETkKIqWS9A5/UfnOHihIPxOMy1KM/ns5AhZluGCeZGb8uhhaDZEAVipmaU+TPURxLFg2zUoOvX5RKlyeTPpR/N6s8NKlkl/Jn/HMajWccyNHY5kFvc5vrCcLu+e52pv+Uj1EtqKqzmlBsSOtPT0clqGIUrnk4bZvzSAYZ/ZydaNmD/dv1gNxJw8qeEmXVafCQ2adKuzvo3ziypQxJcMATp9ee0Nli+iQ+bVyy3evSGi3F2gNXoy4XWtH/LW+VUny0aJiuHJqZBmK8JB+GjkUryP0jQBZwSEEsFBnz8mpyGdHPKB9+EdxMxDMYQ5rmNOkW+dton8aRnycWwDipqadecemaQ77ZCHLQdW6R7d13qmrSlNCeVB15fcR1Xq2Ro6xzVoBw+EnUireeUem0LJdSircu7dPWLrNuSXMlJQdHAW7k4lE4jua5RV73sCZSlIDliz0ybpCQ5lJjyg0eSL0WjCyiW9x9IXbr0Mz4iWyp5/eIH7QUrAZ/Lr7xJlISUEk1FW8/z0i2mTIipJJ8LEa5faG1yClypqDP8AM4lTLMUv+ZN+PHsonFqeR+vKDQCH3CFJdSQRzDw9dV2qkTBOlSVEEYau3iIixcOyUqnJKgMiahw7HLR4s8+7wQWrlTz+8SnyShpFIwUuxqRfJSlpksggD4TjGXIYmYZs3OMWtckoUorSpBUSQFJIoTzjZpsogFwxA1HNy4bC0JmMScSUkEKBGEKSDWhDgctcoSP/AEtdoZ8K8Mguqw94sAlnMWW8pqkg+FXKkRVzJci2zMaP3YmEMnwsNGAo1Xi7puyTNSnCXBLg7g8tchHa5+kFEqt12Yz5akrBSU1BPPTpFk4+44lmwIkSUlJWEImuKjAPhD51SK7NvEu9JciTLHdSyVscRJoA2fU7mKJxbZ/BjwKKVlLKY4QcLsToeWsDUmmzVQCuewmdNShOueWWp9I+gLjs4s8lEsBgAEj0P2jMuya7w8yYWdwkcgAD5OT/ALY1YILOWASXz5EfrBl2J4Y/x/fqp1rUxOCU6E0BDj4j/wBW+wgZdV7lCCJakIKiHUp6dOXR9coTZUd9Mc6klT64jnQ1OvJoK2vhWXgUwZhQnGQC26d+fvEJzjdSLRi+0H+A7kmz7WpeNJTLCMSirEC+JXhLAs8CuOeGld/aJyWOIpoc3ZJOHyBz5xF4MvyZY5doxCiChSkkZ+IB32584O8VXoVz2WUeNPeAJBDZjX61hHNx0hlBPbM2NpajZR0GZ0+ViLpfmwjor8v9QYL7NrQqnxMxyGvlr1ppDM8DCCT6B3qzZV2h9ZILlwd6UO/Jz84YUKgsz6Ns1fWOAuIny9dqUarH+0esRVIFN6/MtlXKkLm4QgDJQDVrt6a+0MlYHM68mPzamsIwnSpmmrUppXPpCQdVKcM36VFYQpBLgFvXqNCf7QlIYHMnz1/DypACKRQu6XIbLQvTmHhySW3AbMDLYevz84bq5LkHI02z0z+UKlyg74moQzGmvy/vCmFKUwZqudnhq0KCiytW8sL0EKmTWzAZ8h16uM9dHzjlk6N/LkX3yd9feMYZDpIOYbf4q9M2bXWAvFUw4UNkS5xakAABtmLwVmLBWSebkjPT3OrbQi0SELZJyzBBDpLexrllBi0nZmrRn0xOb5AQd4RnJBWP4qHJ6DOv59nLTwqcYAWWzLgP6E5jfnBWwXL3SE0DhxQEYg+ruTWp89ovOcXHROMWmTe93BA13zBf835wK4ju8LHeUxJSAfDRWFq/5susF+7BAPTyJZy2WerZCPJ1mbVxrSjFmDHavrEE2naKNWZpavFo2TADfm7v5QtC9AKjmKNuWFdfOD/E11ISywwc1Zg+lBpl+ViszEFBY6j5NT0juhJSVnPJUwvJtbDxanNnNddzTl5QpUxJNFJDj1LRBAqwVVvQfdoK3fcImg4ixcHQ4mzNAasD+sM+RRWxVGwpclj8OM5qAYbA6+dfwwVQCC4LP8vlm8NWCyAlKiSkMMQqWAIAdshRRZtHEcup8D+Fxka0NG0pUDMGOf5Ley+NEyz29SQoEPVh0Z6j2hxM5CixOGjZhg+1NYYCWSTQsz8qV9OmnojugcmP9yIOmDojXtwgiecYWMQ1AACtKg8tQREeTwvOQAAUAJZviL55gaMPeChkFJAc0byq/wA/eHU22YkgGtWcU3rTM/pD76sUiTrnmrlhM1SMOeFAIB6knX0hE+7Ez5PdLQGZ8IZm0IPxJUxGVa7QXlXygg4suYan0iVZ7NLzcsc6gg5Z8som8n6NopN3cLGzEqs84pBNULIrSjKYP0I84LW/iCamyzSAVKwkUzBNHIFWDvyiyTroSoNTnkaRGF1FNUl9tPz+8UXJNdiuEWY7c0wImJUa4cmLEH69IuMniaWR4xk5Dj0r/D6EQbXdUpSmny5aiXHiSCos5oaHJq6E+oy8eBJC/geUoBmHiTs/jdW+ogucZdgUXHoBSUhQKic8x9tIRa0iZ8fiowfMAZAHMCGpvC1qs6ApDLSsAhjmOh+8Rk20ik1KpZ/qBY9Ig+GUdxHU09MQbgl/zKHJxHRJE4bx5Gz5DYwNUmzCSBpsMvR2849ROJ8SiwZs+tB5NVs4KT5IwOoMa6u/30pAm1Tu7SMTkhnrViMs28oDVDJ2NrlHMGqqM9SKDbfSFTZWEYqECjDanrnDKpZnH4SBTDl6DPIZ/wCYw8Eg4hqAkgUrqz6MX3hWgip05KiAAw0dn9TRgYRMSz0bPqcsjr+eTMqS4zoDX+2zN+NCnPuWbyry/WFYUI8RxZMCW5Fqty6R6NBsAzB60LV0d+ULQyQcPxDroKe2h+kOWcArBXR6Ud/UFxlAMIwJAZlOGoS4pnmM3an3hK7QxxKSWFEsM3J1GQfQ1+k9VlSVYkJxPkXJNSQH8TF/XnHWi51HLDz+J+nR41AtAO0SziPic61fLPqGHlChZwy2oQfiJDMwD81deYibb7GW8adwH0oGqDnyiAlVSh3eoOzM9AaA/VowRyyygUlSsz4Qlh1IzcMBtDU3ChJNXNBSlCfU6eUOWQMHUC1S/wBMtKeQhFls4XMxBWQJDFkl2+o6+4jUYXKcgFStGJPnvoKxxs4ocRUHqdG5g8solWqUWDsVbb5ONGIBDNvDdnlFZ8CgCS5bTwl9N26uTpGo1lY4mnPhOSKlL6s4bf8AsN4rlnQHKwcJej5jIeX5lF8tN198Aks+RYBtXL7dBQHWBqOFQnEQSlt2pm/5nTVovx8iSolOLbKzKTqS7OzD80rFruQvLQ4ORZswHZ/Rw+vOBxulKSrEpsJDJGRB83yyFXJbcwas2CWgKFR/DhBNGoGZmfxDXSBySUkGEWhN4SAnCUFxQGm7sG/zE5VOWpeTKRhYgso1AcVcHroRy9oas1mKiSScKnDHQaDWmZqNecECMK3UGxHlkH8gw9h6y/RQETZyhMYlWBeEBtFu5cZgYda+7wuVa01oxBwsPZ9qPppAyzW2YuapTM4JTkKghstWB6N5QakJCEUIdZKn+JsTK01rlTJod6FJk2cxoxpluftX5RHwkaDN/v8AP2iNMtXiJSQBiOJZGjNyocnfXRomSEOkqScgKHWrE0q7Ny8JOsMpgaGzZgaa/ntDZkKBJQSK8uWkP2pgo1J2LUI3G+kIWspJLMwHXX6RVMFC5V6LQzurNtDyFIISOIk0xONainlA+zqdn2zI+wju5Bp9PzaCKHULlq8VCaEOMqaa84cFnSahj84rQlkAVyfL8z1aJFnti0OFVar7ulxyYvGpG2Hu5AZwPry/OXKB1v4ZlrBwsl9M0nyhmXfYZi4qwNPX2ghJt4IAf5RlcegPZU18FV/wP+mg8mIjot5tA2J8o6KfIxcAnacKgXGT51BLO9D+NFbvGxlSkJUW3Z6l3byByy6x0dEJjwJFmshQCCHJFHOmb05vtHpDA5uT4aCrMcxlXSOjokyiIpls3IgbV131b8zUJoSAQdGNB9QdOUdHQgRuWhzqep/tWsdOlVIfLM7NTzYiOjoBjxE0gnCTQ+uhpD1nt5RiAJqXPiPV9vl5x0dGCJtVpVMSfETgH+UdKVYMPSBk+YHUUEkBVFHOuEs2VAdd46OjII+pJWnCBQ0rq7Ntk4H2j1Phm4FEFRNMw5OHlShjo6Gj0K+ybLwk0zfMDUl9S45bQlUgqVUZDxHd/FWo9jpHR0KEmf8ACEA4sRwr0D12Pv7QjiCaJEl0JGIskeZZ8+Z1zOzx0dDJbEM/s1oK8S1KxigUmqSoHLCQWBAcAlsjk7xbUyWSnwgOcIrWgIrozF8zRo6Ogz7GQsrJDuCxDUpTlQMw2iBfMvvPAkvhOIqI0GLwgc2UH0ruI6OhUEXYLuQfgThSEvTOqXeuxctq4fKPSjwkFylKv+4YqV8NNht0j2OjMAylSQTKL4viowD4t2f4vaFWbGhJf4S4xEguAA4bMUd23jo6D6YkGhAUSXxYWyJoKvUDEQRn7R01QKfC5U6HxAMykBXXUVFXflHR0G6MNSp4xJBo9Gz0qPJtYRYbfjUpLMoFvU0O2kdHR0LoRk5NS43fn+NDeE5en50pHR0MKNrWnNqa+zfWGf2QgZ8zXr+eUdHRjD4tczlSmW1N48jo6AY//9k=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219" y="866999"/>
            <a:ext cx="3370781" cy="3108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368300" y="1606583"/>
            <a:ext cx="3759794" cy="4669609"/>
            <a:chOff x="368300" y="1606583"/>
            <a:chExt cx="3759794" cy="466960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300" y="3954900"/>
              <a:ext cx="3759794" cy="232129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300" y="1606583"/>
              <a:ext cx="3635131" cy="224432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421166" y="1502592"/>
            <a:ext cx="3635131" cy="4669608"/>
            <a:chOff x="4421166" y="1502592"/>
            <a:chExt cx="3635131" cy="466960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166" y="3954738"/>
              <a:ext cx="3591620" cy="221746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166" y="1502592"/>
              <a:ext cx="3635131" cy="2244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44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Cultivation Practices</a:t>
            </a:r>
            <a:endParaRPr lang="en-US" dirty="0"/>
          </a:p>
        </p:txBody>
      </p:sp>
      <p:pic>
        <p:nvPicPr>
          <p:cNvPr id="5" name="Picture 2" descr="C:\Users\abrenner\Documents\Photo Science\Working\Projects\Federal\Chesapeake Bay Program\Land Use Planning\Presentation\Furrowed_fields\King_County_WA_imagery\Green_River_furrowed_fields_of varying_widths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59" y="1293388"/>
            <a:ext cx="6388406" cy="493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71716" y="2357738"/>
            <a:ext cx="2572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Plowing ridges from high density LiDAR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3174603" y="4410341"/>
            <a:ext cx="5807027" cy="1891363"/>
            <a:chOff x="3174603" y="4410341"/>
            <a:chExt cx="5807027" cy="1891363"/>
          </a:xfrm>
        </p:grpSpPr>
        <p:pic>
          <p:nvPicPr>
            <p:cNvPr id="1026" name="Picture 2" descr="image00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6887" y="4410341"/>
              <a:ext cx="3234743" cy="1819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174603" y="4732044"/>
              <a:ext cx="2572284" cy="15696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Chlorophyll Concentration from </a:t>
              </a:r>
              <a:r>
                <a:rPr lang="en-US" sz="2400" dirty="0" err="1" smtClean="0"/>
                <a:t>RapidEye</a:t>
              </a:r>
              <a:r>
                <a:rPr lang="en-US" sz="2400" dirty="0" smtClean="0"/>
                <a:t> imagery 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5177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01324"/>
            <a:ext cx="8229600" cy="703633"/>
          </a:xfrm>
        </p:spPr>
        <p:txBody>
          <a:bodyPr>
            <a:noAutofit/>
          </a:bodyPr>
          <a:lstStyle/>
          <a:p>
            <a:r>
              <a:rPr lang="en-US" dirty="0" smtClean="0"/>
              <a:t>Septic Leakages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1921" y="1185842"/>
            <a:ext cx="4225159" cy="469766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Septic systems</a:t>
            </a:r>
          </a:p>
          <a:p>
            <a:pPr lvl="1"/>
            <a:r>
              <a:rPr lang="en-US" dirty="0" smtClean="0"/>
              <a:t>Can be a source of N, P and </a:t>
            </a:r>
            <a:r>
              <a:rPr lang="en-US" i="1" dirty="0" smtClean="0"/>
              <a:t>e coli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Difficult to quantify</a:t>
            </a:r>
          </a:p>
          <a:p>
            <a:pPr lvl="1"/>
            <a:r>
              <a:rPr lang="en-US" dirty="0" smtClean="0"/>
              <a:t>Using infra-red imagery and GIS analysis</a:t>
            </a:r>
          </a:p>
          <a:p>
            <a:pPr lvl="1"/>
            <a:r>
              <a:rPr lang="en-US" dirty="0" smtClean="0"/>
              <a:t>Can identify failure signatures and then develop strategy to deal with it.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64" y="1686714"/>
            <a:ext cx="4461641" cy="425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185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324"/>
            <a:ext cx="8229600" cy="786476"/>
          </a:xfrm>
        </p:spPr>
        <p:txBody>
          <a:bodyPr/>
          <a:lstStyle/>
          <a:p>
            <a:r>
              <a:rPr lang="en-US" dirty="0" smtClean="0"/>
              <a:t>Illicit Discharges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739" y="1287800"/>
            <a:ext cx="3626069" cy="469766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Thermal analysis of non-storm water discharges from the storm water system</a:t>
            </a:r>
          </a:p>
          <a:p>
            <a:r>
              <a:rPr lang="en-US" dirty="0" smtClean="0"/>
              <a:t>Precision 0.1 ºC</a:t>
            </a:r>
          </a:p>
          <a:p>
            <a:r>
              <a:rPr lang="en-US" dirty="0" smtClean="0"/>
              <a:t>Discharges into water bodies</a:t>
            </a:r>
          </a:p>
          <a:p>
            <a:r>
              <a:rPr lang="en-US" dirty="0" smtClean="0"/>
              <a:t>Can also identify other leakages</a:t>
            </a:r>
            <a:endParaRPr lang="en-US" dirty="0"/>
          </a:p>
        </p:txBody>
      </p:sp>
      <p:pic>
        <p:nvPicPr>
          <p:cNvPr id="4" name="pic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807" y="1287800"/>
            <a:ext cx="4349400" cy="3615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634" y="2461189"/>
            <a:ext cx="5329020" cy="329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8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Land Use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Geospatial Solutions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22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01324"/>
            <a:ext cx="8229600" cy="651774"/>
          </a:xfrm>
        </p:spPr>
        <p:txBody>
          <a:bodyPr>
            <a:noAutofit/>
          </a:bodyPr>
          <a:lstStyle/>
          <a:p>
            <a:r>
              <a:rPr lang="en-US" dirty="0" smtClean="0"/>
              <a:t>Development of Land Use</a:t>
            </a:r>
            <a:endParaRPr lang="en-US" dirty="0"/>
          </a:p>
        </p:txBody>
      </p:sp>
      <p:pic>
        <p:nvPicPr>
          <p:cNvPr id="2051" name="Picture 3" descr="C:\Users\abrenner\Documents\Photo Science\Working\Projects\Federal\Chesapeake Bay Program\Land Use Planning\Presentation\2_2011_im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23" y="1153098"/>
            <a:ext cx="2885648" cy="195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888480" y="1153098"/>
            <a:ext cx="3484533" cy="2013644"/>
            <a:chOff x="2888480" y="1153098"/>
            <a:chExt cx="3484533" cy="2013644"/>
          </a:xfrm>
        </p:grpSpPr>
        <p:pic>
          <p:nvPicPr>
            <p:cNvPr id="2052" name="Picture 4" descr="C:\Users\abrenner\Documents\Photo Science\Working\Projects\Federal\Chesapeake Bay Program\Land Use Planning\Presentation\3_label_imp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735" y="1153098"/>
              <a:ext cx="2978278" cy="2013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ight Arrow 2"/>
            <p:cNvSpPr/>
            <p:nvPr/>
          </p:nvSpPr>
          <p:spPr>
            <a:xfrm>
              <a:off x="2888480" y="1654314"/>
              <a:ext cx="732554" cy="4529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57922" y="4215884"/>
            <a:ext cx="3729389" cy="2133877"/>
            <a:chOff x="257922" y="4215884"/>
            <a:chExt cx="3729389" cy="2133877"/>
          </a:xfrm>
        </p:grpSpPr>
        <p:pic>
          <p:nvPicPr>
            <p:cNvPr id="2055" name="Picture 7" descr="C:\Users\abrenner\Documents\Photo Science\Working\Projects\Federal\Chesapeake Bay Program\Land Use Planning\Presentation\6_landcover_with_label.bm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922" y="4215884"/>
              <a:ext cx="3228431" cy="2133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ight Arrow 11"/>
            <p:cNvSpPr/>
            <p:nvPr/>
          </p:nvSpPr>
          <p:spPr>
            <a:xfrm rot="10800000">
              <a:off x="3254757" y="4851962"/>
              <a:ext cx="732554" cy="4529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90602" y="1654314"/>
            <a:ext cx="3067940" cy="2859388"/>
            <a:chOff x="5990602" y="1654314"/>
            <a:chExt cx="3067940" cy="2859388"/>
          </a:xfrm>
        </p:grpSpPr>
        <p:pic>
          <p:nvPicPr>
            <p:cNvPr id="2053" name="Picture 5" descr="C:\Users\abrenner\Documents\Photo Science\Working\Projects\Federal\Chesapeake Bay Program\Land Use Planning\Presentation\4_buffers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0602" y="2439437"/>
              <a:ext cx="3067940" cy="2074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Bent Arrow 5"/>
            <p:cNvSpPr/>
            <p:nvPr/>
          </p:nvSpPr>
          <p:spPr>
            <a:xfrm rot="5400000">
              <a:off x="6171846" y="1745830"/>
              <a:ext cx="841761" cy="658730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829039" y="3973929"/>
            <a:ext cx="4041637" cy="2174434"/>
            <a:chOff x="3829039" y="3973929"/>
            <a:chExt cx="4041637" cy="2174434"/>
          </a:xfrm>
        </p:grpSpPr>
        <p:pic>
          <p:nvPicPr>
            <p:cNvPr id="2054" name="Picture 6" descr="C:\Users\abrenner\Documents\Photo Science\Working\Projects\Federal\Chesapeake Bay Program\Land Use Planning\Presentation\5_segments_with_bufferedlabels.bmp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9039" y="3973929"/>
              <a:ext cx="3315246" cy="2174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Bent Arrow 13"/>
            <p:cNvSpPr/>
            <p:nvPr/>
          </p:nvSpPr>
          <p:spPr>
            <a:xfrm rot="10800000">
              <a:off x="6997579" y="4507192"/>
              <a:ext cx="873097" cy="663014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875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736" y="518416"/>
            <a:ext cx="8810714" cy="699748"/>
          </a:xfrm>
        </p:spPr>
        <p:txBody>
          <a:bodyPr>
            <a:noAutofit/>
          </a:bodyPr>
          <a:lstStyle/>
          <a:p>
            <a:r>
              <a:rPr lang="en-US" dirty="0" smtClean="0"/>
              <a:t>Leveraging Levels of Information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20" y="1218164"/>
            <a:ext cx="7535118" cy="5208742"/>
          </a:xfrm>
          <a:prstGeom prst="rect">
            <a:avLst/>
          </a:prstGeom>
        </p:spPr>
      </p:pic>
      <p:pic>
        <p:nvPicPr>
          <p:cNvPr id="3074" name="Picture 2" descr="C:\Users\abrenner\Documents\Photo Science\Working\Projects\Federal\Chesapeake Bay Program\Land Use Planning\Presentation\legend_impervious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227" y="6238078"/>
            <a:ext cx="1141666" cy="61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brenner\Documents\Photo Science\Working\Projects\Federal\Chesapeake Bay Program\Land Use Planning\Presentation\legend_landuse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793" y="5697013"/>
            <a:ext cx="2927091" cy="116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brenner\Documents\Photo Science\Working\Projects\Federal\Chesapeake Bay Program\Land Use Planning\Presentation\legend_ecc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712" y="5522136"/>
            <a:ext cx="1904152" cy="134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85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 s_AeroMetric_white sz_250x250 cm_RGB d_20101130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33" y="3276295"/>
            <a:ext cx="1513524" cy="1513524"/>
          </a:xfrm>
          <a:prstGeom prst="rect">
            <a:avLst/>
          </a:prstGeom>
        </p:spPr>
      </p:pic>
      <p:pic>
        <p:nvPicPr>
          <p:cNvPr id="4" name="Picture 3" descr="photo scienc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27" y="3684873"/>
            <a:ext cx="2498392" cy="670129"/>
          </a:xfrm>
          <a:prstGeom prst="rect">
            <a:avLst/>
          </a:prstGeom>
        </p:spPr>
      </p:pic>
      <p:pic>
        <p:nvPicPr>
          <p:cNvPr id="5" name="Picture 2" descr="D:\01_OPERATIONS\01_MARKETING\01_BRANDING\WSI_Logo_PMS3035_1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362" y="3833174"/>
            <a:ext cx="2535246" cy="41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Quantum Spatial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044521"/>
          </a:xfrm>
        </p:spPr>
        <p:txBody>
          <a:bodyPr/>
          <a:lstStyle/>
          <a:p>
            <a:r>
              <a:rPr lang="en-US" sz="2000" dirty="0" smtClean="0"/>
              <a:t>Recent merger of top 3 geospatial firms … ~500 people</a:t>
            </a:r>
          </a:p>
          <a:p>
            <a:r>
              <a:rPr lang="en-US" sz="2000" dirty="0" smtClean="0"/>
              <a:t>Full spectrum geospatial services</a:t>
            </a:r>
          </a:p>
          <a:p>
            <a:r>
              <a:rPr lang="en-US" sz="2000" dirty="0" smtClean="0"/>
              <a:t>Unprecedented capability, capacity, and geographic reach</a:t>
            </a:r>
          </a:p>
          <a:p>
            <a:r>
              <a:rPr lang="en-US" sz="2000" dirty="0" smtClean="0"/>
              <a:t>Remain as independent companies for life of existing contracts … Quantum for all new pursuits </a:t>
            </a:r>
          </a:p>
          <a:p>
            <a:endParaRPr lang="en-US" dirty="0"/>
          </a:p>
        </p:txBody>
      </p:sp>
      <p:pic>
        <p:nvPicPr>
          <p:cNvPr id="8" name="Picture 7" descr="HORIZONTAL BASIC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659" y="4966407"/>
            <a:ext cx="3108812" cy="1168029"/>
          </a:xfrm>
          <a:prstGeom prst="rect">
            <a:avLst/>
          </a:prstGeom>
        </p:spPr>
      </p:pic>
      <p:sp>
        <p:nvSpPr>
          <p:cNvPr id="9" name="Right Brace 8"/>
          <p:cNvSpPr/>
          <p:nvPr/>
        </p:nvSpPr>
        <p:spPr>
          <a:xfrm rot="5400000">
            <a:off x="4253337" y="780939"/>
            <a:ext cx="629391" cy="780802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13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 For What You Need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107" y="1360918"/>
            <a:ext cx="8404789" cy="4800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Good data leads to good decisions</a:t>
            </a:r>
          </a:p>
          <a:p>
            <a:r>
              <a:rPr lang="en-US" dirty="0" smtClean="0"/>
              <a:t>Good decisions lead to fewer law suits</a:t>
            </a:r>
          </a:p>
          <a:p>
            <a:r>
              <a:rPr lang="en-US" dirty="0" smtClean="0"/>
              <a:t>Precise data means that you have focused actions rather than general recommendations</a:t>
            </a:r>
          </a:p>
          <a:p>
            <a:r>
              <a:rPr lang="en-US" dirty="0" smtClean="0"/>
              <a:t>Focused actions mean that money spend will have a measureable impact</a:t>
            </a:r>
          </a:p>
          <a:p>
            <a:r>
              <a:rPr lang="en-US" dirty="0" smtClean="0"/>
              <a:t>Pay for good data - it will pay you back</a:t>
            </a:r>
          </a:p>
          <a:p>
            <a:r>
              <a:rPr lang="en-US" dirty="0" smtClean="0"/>
              <a:t>Will provide value to others too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75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89092"/>
            <a:ext cx="8229600" cy="153707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Andrew Brenner</a:t>
            </a:r>
          </a:p>
          <a:p>
            <a:pPr marL="0" indent="0" algn="ctr">
              <a:buNone/>
            </a:pPr>
            <a:r>
              <a:rPr lang="en-US" dirty="0" smtClean="0">
                <a:hlinkClick r:id="rId2"/>
              </a:rPr>
              <a:t>abrenner@photoscience.com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734-680-6424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94604" y="2204815"/>
            <a:ext cx="119269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?</a:t>
            </a:r>
            <a:endParaRPr lang="en-US" sz="88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9386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3717"/>
            <a:ext cx="9144000" cy="30403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4755" y="5036022"/>
            <a:ext cx="69493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Data       Information       Understanding</a:t>
            </a:r>
            <a:endParaRPr lang="en-US" sz="3200" dirty="0"/>
          </a:p>
        </p:txBody>
      </p:sp>
      <p:sp>
        <p:nvSpPr>
          <p:cNvPr id="5" name="Right Arrow 4"/>
          <p:cNvSpPr/>
          <p:nvPr/>
        </p:nvSpPr>
        <p:spPr>
          <a:xfrm>
            <a:off x="2340595" y="5220772"/>
            <a:ext cx="395785" cy="21527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5031479" y="5220772"/>
            <a:ext cx="395785" cy="21527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19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From the General to the specific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Geospatial Solutions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better data save money?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If we can focus on the specific sources can we have a greater impact on the system</a:t>
            </a:r>
          </a:p>
          <a:p>
            <a:r>
              <a:rPr lang="en-US" dirty="0" smtClean="0"/>
              <a:t>Not all farmers are the same</a:t>
            </a:r>
          </a:p>
          <a:p>
            <a:r>
              <a:rPr lang="en-US" dirty="0" smtClean="0"/>
              <a:t>Not all home owners are the same</a:t>
            </a:r>
          </a:p>
          <a:p>
            <a:r>
              <a:rPr lang="en-US" dirty="0" smtClean="0"/>
              <a:t>Not all fields are the same</a:t>
            </a:r>
          </a:p>
          <a:p>
            <a:r>
              <a:rPr lang="en-US" dirty="0" smtClean="0"/>
              <a:t>Specific data can</a:t>
            </a:r>
          </a:p>
          <a:p>
            <a:pPr lvl="1"/>
            <a:r>
              <a:rPr lang="en-US" dirty="0" smtClean="0"/>
              <a:t>Identify site specific problems</a:t>
            </a:r>
          </a:p>
          <a:p>
            <a:pPr lvl="1"/>
            <a:r>
              <a:rPr lang="en-US" dirty="0" smtClean="0"/>
              <a:t>Focus implementation activities</a:t>
            </a:r>
          </a:p>
          <a:p>
            <a:pPr lvl="1"/>
            <a:r>
              <a:rPr lang="en-US" dirty="0" smtClean="0"/>
              <a:t>Reduce implementation costs</a:t>
            </a:r>
          </a:p>
          <a:p>
            <a:pPr lvl="1"/>
            <a:r>
              <a:rPr lang="en-US" dirty="0" smtClean="0"/>
              <a:t>Improve effectiveness</a:t>
            </a:r>
          </a:p>
          <a:p>
            <a:r>
              <a:rPr lang="en-US" dirty="0" smtClean="0"/>
              <a:t>But </a:t>
            </a:r>
          </a:p>
          <a:p>
            <a:pPr lvl="1"/>
            <a:r>
              <a:rPr lang="en-US" dirty="0" smtClean="0"/>
              <a:t>Costs money</a:t>
            </a:r>
          </a:p>
          <a:p>
            <a:pPr lvl="1"/>
            <a:r>
              <a:rPr lang="en-US" dirty="0" smtClean="0"/>
              <a:t>Requires more analysis</a:t>
            </a:r>
          </a:p>
          <a:p>
            <a:r>
              <a:rPr lang="en-US" dirty="0" smtClean="0"/>
              <a:t>Implementation costs dwarf the planning costs</a:t>
            </a:r>
          </a:p>
          <a:p>
            <a:r>
              <a:rPr lang="en-US" dirty="0" smtClean="0"/>
              <a:t>Ineffective implementation impacts costs and credibility of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46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Focused datasets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Gets you what you want</a:t>
            </a:r>
          </a:p>
          <a:p>
            <a:r>
              <a:rPr lang="en-US" dirty="0" smtClean="0"/>
              <a:t>Quantifies variables of interest and tells you where they are</a:t>
            </a:r>
          </a:p>
          <a:p>
            <a:r>
              <a:rPr lang="en-US" dirty="0" smtClean="0"/>
              <a:t>Quantifies impervious, land cover and loading that relates to the pollutant processes </a:t>
            </a:r>
          </a:p>
          <a:p>
            <a:pPr lvl="1"/>
            <a:r>
              <a:rPr lang="en-US" dirty="0" smtClean="0"/>
              <a:t>Using approximations creates lack of credibility</a:t>
            </a:r>
          </a:p>
          <a:p>
            <a:r>
              <a:rPr lang="en-US" dirty="0" smtClean="0"/>
              <a:t>Provides land owner specific data</a:t>
            </a:r>
          </a:p>
          <a:p>
            <a:pPr lvl="1"/>
            <a:r>
              <a:rPr lang="en-US" dirty="0" smtClean="0"/>
              <a:t>Can move from planning to action</a:t>
            </a:r>
          </a:p>
          <a:p>
            <a:r>
              <a:rPr lang="en-US" dirty="0" smtClean="0"/>
              <a:t>Targeted actions means maximizing the impact on watershed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7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Data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Geospatial Solutions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35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LiDAR and Imagery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867114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Allows the creation of the data you want</a:t>
            </a:r>
          </a:p>
          <a:p>
            <a:r>
              <a:rPr lang="en-US" dirty="0" smtClean="0"/>
              <a:t>Avoids </a:t>
            </a:r>
            <a:r>
              <a:rPr lang="en-US" dirty="0" err="1" smtClean="0"/>
              <a:t>crosswalking</a:t>
            </a:r>
            <a:r>
              <a:rPr lang="en-US" dirty="0" smtClean="0"/>
              <a:t> from other datasets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099" y="1800428"/>
            <a:ext cx="3724275" cy="24803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855855" y="442296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/>
              <a:t>Stacked view of bare earth model and corresponding vegetation classified LiDAR point cloud, colored by CIR orthoimagery, of research forest in NW California.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71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Quantum_Spatial">
  <a:themeElements>
    <a:clrScheme name="QS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AEEF"/>
      </a:accent1>
      <a:accent2>
        <a:srgbClr val="0F6F8C"/>
      </a:accent2>
      <a:accent3>
        <a:srgbClr val="94D5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QS Colaborate bold-regular">
      <a:majorFont>
        <a:latin typeface="Colaborate-Bold"/>
        <a:ea typeface=""/>
        <a:cs typeface=""/>
      </a:majorFont>
      <a:minorFont>
        <a:latin typeface="Colaborate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Quantum_Spatial</Template>
  <TotalTime>1335</TotalTime>
  <Words>841</Words>
  <Application>Microsoft Office PowerPoint</Application>
  <PresentationFormat>On-screen Show (4:3)</PresentationFormat>
  <Paragraphs>217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Quantum_Spatial</vt:lpstr>
      <vt:lpstr>PowerPoint Presentation</vt:lpstr>
      <vt:lpstr>Overview of Presentation</vt:lpstr>
      <vt:lpstr>Quantum Spatial</vt:lpstr>
      <vt:lpstr>PowerPoint Presentation</vt:lpstr>
      <vt:lpstr>From the General to the specific</vt:lpstr>
      <vt:lpstr>Can better data save money?</vt:lpstr>
      <vt:lpstr>Focused datasets</vt:lpstr>
      <vt:lpstr>Creating Data</vt:lpstr>
      <vt:lpstr>LiDAR and Imagery</vt:lpstr>
      <vt:lpstr>Resolution</vt:lpstr>
      <vt:lpstr>Data Sets</vt:lpstr>
      <vt:lpstr>Impervious</vt:lpstr>
      <vt:lpstr>Definition of Impervious</vt:lpstr>
      <vt:lpstr>Assessment Level</vt:lpstr>
      <vt:lpstr>Planning Level</vt:lpstr>
      <vt:lpstr>Land Cover</vt:lpstr>
      <vt:lpstr>Urban Land Cover</vt:lpstr>
      <vt:lpstr>Examples</vt:lpstr>
      <vt:lpstr>Natural Lands</vt:lpstr>
      <vt:lpstr>NOAA C-CAP</vt:lpstr>
      <vt:lpstr>High Density LiDAR - Imagery</vt:lpstr>
      <vt:lpstr>Other Land Covers</vt:lpstr>
      <vt:lpstr>Agricultural</vt:lpstr>
      <vt:lpstr>Cultivation Practices</vt:lpstr>
      <vt:lpstr>Septic Leakages</vt:lpstr>
      <vt:lpstr>Illicit Discharges</vt:lpstr>
      <vt:lpstr>Land Use</vt:lpstr>
      <vt:lpstr>Development of Land Use</vt:lpstr>
      <vt:lpstr>Leveraging Levels of Information</vt:lpstr>
      <vt:lpstr>Pay For What You Need</vt:lpstr>
      <vt:lpstr>Questions</vt:lpstr>
    </vt:vector>
  </TitlesOfParts>
  <Company>Windows 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Brenner</dc:creator>
  <cp:lastModifiedBy>Andrew Brenner</cp:lastModifiedBy>
  <cp:revision>33</cp:revision>
  <cp:lastPrinted>2013-12-06T19:24:18Z</cp:lastPrinted>
  <dcterms:created xsi:type="dcterms:W3CDTF">2014-01-22T18:58:24Z</dcterms:created>
  <dcterms:modified xsi:type="dcterms:W3CDTF">2014-01-30T14:15:44Z</dcterms:modified>
</cp:coreProperties>
</file>