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266" r:id="rId4"/>
    <p:sldId id="269" r:id="rId5"/>
    <p:sldId id="299" r:id="rId6"/>
    <p:sldId id="300" r:id="rId7"/>
    <p:sldId id="305" r:id="rId8"/>
    <p:sldId id="307" r:id="rId9"/>
    <p:sldId id="301" r:id="rId10"/>
    <p:sldId id="308" r:id="rId11"/>
    <p:sldId id="302" r:id="rId12"/>
    <p:sldId id="309" r:id="rId13"/>
    <p:sldId id="303" r:id="rId14"/>
    <p:sldId id="310" r:id="rId15"/>
    <p:sldId id="304" r:id="rId16"/>
    <p:sldId id="311" r:id="rId17"/>
    <p:sldId id="30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12/14/2017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12/14/2017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Maps by Howard Weinberg, GIS Analyst</a:t>
            </a:r>
            <a:r>
              <a:rPr lang="en-US" baseline="0" dirty="0" smtClean="0"/>
              <a:t> with the Bay Program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Counties (if D.C. not counted) This includes those large cities in VA that exist outside of counties and are part of the County GIS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2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12/14/2017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12/14/2017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12/14/2017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12/14/2017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12/14/2017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12/14/2017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12/14/2017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12/14/2017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12/14/2017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12/14/2017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01" y="5894808"/>
            <a:ext cx="2877670" cy="829328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5837"/>
            <a:ext cx="12192000" cy="3644337"/>
          </a:xfrm>
        </p:spPr>
        <p:txBody>
          <a:bodyPr/>
          <a:lstStyle/>
          <a:p>
            <a:r>
              <a:rPr lang="en-US" b="1" dirty="0"/>
              <a:t>Establishing a Baseline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Local Leaders: </a:t>
            </a:r>
            <a:r>
              <a:rPr lang="en-US" dirty="0" smtClean="0"/>
              <a:t>Recommendations &amp; Methodologies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574" y="4442360"/>
            <a:ext cx="9601200" cy="990600"/>
          </a:xfrm>
        </p:spPr>
        <p:txBody>
          <a:bodyPr/>
          <a:lstStyle/>
          <a:p>
            <a:r>
              <a:rPr lang="en-US" dirty="0" smtClean="0"/>
              <a:t>December 14, 2017</a:t>
            </a:r>
          </a:p>
          <a:p>
            <a:endParaRPr lang="en-US" dirty="0"/>
          </a:p>
          <a:p>
            <a:r>
              <a:rPr lang="en-US" dirty="0" smtClean="0"/>
              <a:t>Christine brittle, Ph.d.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" y="5555146"/>
            <a:ext cx="1515032" cy="11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28868"/>
            <a:ext cx="9591339" cy="658906"/>
          </a:xfrm>
        </p:spPr>
        <p:txBody>
          <a:bodyPr>
            <a:normAutofit/>
          </a:bodyPr>
          <a:lstStyle/>
          <a:p>
            <a:r>
              <a:rPr lang="en-US" dirty="0"/>
              <a:t>Sample Results: Local </a:t>
            </a:r>
            <a:r>
              <a:rPr lang="en-US" dirty="0" smtClean="0"/>
              <a:t>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57" t="22978" r="21716" b="45404"/>
          <a:stretch/>
        </p:blipFill>
        <p:spPr>
          <a:xfrm>
            <a:off x="79781" y="1311087"/>
            <a:ext cx="5728447" cy="2312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76" t="21140" r="21200" b="14706"/>
          <a:stretch/>
        </p:blipFill>
        <p:spPr>
          <a:xfrm>
            <a:off x="6185647" y="1277470"/>
            <a:ext cx="5715000" cy="46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887174" cy="1106424"/>
          </a:xfrm>
        </p:spPr>
        <p:txBody>
          <a:bodyPr>
            <a:normAutofit/>
          </a:bodyPr>
          <a:lstStyle/>
          <a:p>
            <a:r>
              <a:rPr lang="en-US" dirty="0"/>
              <a:t>Key Measures in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Regulations and infrastructure</a:t>
            </a:r>
            <a:endParaRPr lang="en-US" sz="2800" dirty="0" smtClean="0"/>
          </a:p>
          <a:p>
            <a:pPr lvl="2">
              <a:lnSpc>
                <a:spcPct val="100000"/>
              </a:lnSpc>
            </a:pPr>
            <a:r>
              <a:rPr lang="en-US" sz="2400" dirty="0"/>
              <a:t>In general, how well do you understand environmental rules and regulations at the: </a:t>
            </a:r>
            <a:endParaRPr lang="en-US" sz="2400" dirty="0" smtClean="0"/>
          </a:p>
          <a:p>
            <a:pPr lvl="3">
              <a:lnSpc>
                <a:spcPct val="100000"/>
              </a:lnSpc>
            </a:pPr>
            <a:r>
              <a:rPr lang="en-US" sz="2200" dirty="0"/>
              <a:t>Local level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State level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Regional level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Federal level </a:t>
            </a:r>
            <a:endParaRPr lang="en-US" sz="2200" dirty="0" smtClean="0"/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Which </a:t>
            </a:r>
            <a:r>
              <a:rPr lang="en-US" sz="2400" dirty="0"/>
              <a:t>of the following rules or regulations is your community subject to, now or in the future?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28868"/>
            <a:ext cx="9591339" cy="658906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Results: Regulations and Infrastructure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50" t="21875" r="22645" b="13825"/>
          <a:stretch/>
        </p:blipFill>
        <p:spPr>
          <a:xfrm>
            <a:off x="6261293" y="1057811"/>
            <a:ext cx="5634493" cy="4703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66" t="25183" r="20890" b="9559"/>
          <a:stretch/>
        </p:blipFill>
        <p:spPr>
          <a:xfrm>
            <a:off x="268941" y="987774"/>
            <a:ext cx="5795683" cy="477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887174" cy="1106424"/>
          </a:xfrm>
        </p:spPr>
        <p:txBody>
          <a:bodyPr>
            <a:normAutofit/>
          </a:bodyPr>
          <a:lstStyle/>
          <a:p>
            <a:r>
              <a:rPr lang="en-US" dirty="0"/>
              <a:t>Key Measures in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Information seeking</a:t>
            </a:r>
            <a:endParaRPr lang="en-US" sz="2800" dirty="0" smtClean="0"/>
          </a:p>
          <a:p>
            <a:pPr lvl="2">
              <a:lnSpc>
                <a:spcPct val="100000"/>
              </a:lnSpc>
            </a:pPr>
            <a:r>
              <a:rPr lang="en-US" sz="2400" dirty="0"/>
              <a:t>Which of the following tools would you use or consider as means to protect or improve water resources for your community? </a:t>
            </a:r>
            <a:endParaRPr lang="en-US" sz="2400" dirty="0" smtClean="0"/>
          </a:p>
          <a:p>
            <a:pPr lvl="2">
              <a:lnSpc>
                <a:spcPct val="100000"/>
              </a:lnSpc>
            </a:pPr>
            <a:r>
              <a:rPr lang="en-US" sz="2400" dirty="0"/>
              <a:t>If you had a question about environmental regulations or how best to implement environmental policy, would you know who to contact for information or assistance?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If you wanted to learn more about environmental policy and/or water resources, which of the following resources do you know of? Which would you want to access?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28868"/>
            <a:ext cx="9591339" cy="658906"/>
          </a:xfrm>
        </p:spPr>
        <p:txBody>
          <a:bodyPr>
            <a:normAutofit/>
          </a:bodyPr>
          <a:lstStyle/>
          <a:p>
            <a:r>
              <a:rPr lang="en-US" dirty="0"/>
              <a:t>Sample Results: Information Seeking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86" t="22426" r="21923" b="12132"/>
          <a:stretch/>
        </p:blipFill>
        <p:spPr>
          <a:xfrm>
            <a:off x="6297704" y="1180270"/>
            <a:ext cx="5580531" cy="4787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80" t="25551" r="20890" b="8823"/>
          <a:stretch/>
        </p:blipFill>
        <p:spPr>
          <a:xfrm>
            <a:off x="268941" y="1180270"/>
            <a:ext cx="5741895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887174" cy="1106424"/>
          </a:xfrm>
        </p:spPr>
        <p:txBody>
          <a:bodyPr>
            <a:normAutofit/>
          </a:bodyPr>
          <a:lstStyle/>
          <a:p>
            <a:r>
              <a:rPr lang="en-US" dirty="0"/>
              <a:t>Key Measures in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Actions taken</a:t>
            </a:r>
            <a:endParaRPr lang="en-US" sz="2800" dirty="0" smtClean="0"/>
          </a:p>
          <a:p>
            <a:pPr lvl="2">
              <a:lnSpc>
                <a:spcPct val="100000"/>
              </a:lnSpc>
            </a:pPr>
            <a:r>
              <a:rPr lang="en-US" sz="2400" dirty="0"/>
              <a:t>In the last three years, which of the following has your community undertaken related to water resources or environmental improvements?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28868"/>
            <a:ext cx="9591339" cy="658906"/>
          </a:xfrm>
        </p:spPr>
        <p:txBody>
          <a:bodyPr>
            <a:normAutofit/>
          </a:bodyPr>
          <a:lstStyle/>
          <a:p>
            <a:r>
              <a:rPr lang="en-US" dirty="0"/>
              <a:t>Sample Results: Actions Taken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80" t="21323" r="21200" b="9742"/>
          <a:stretch/>
        </p:blipFill>
        <p:spPr>
          <a:xfrm>
            <a:off x="3523130" y="1059247"/>
            <a:ext cx="5701554" cy="50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79" y="260187"/>
            <a:ext cx="9887174" cy="1106424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Make minor changes to pilot survey for length and clarity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Implement baseline survey (soon) using a stratified, random sample of local leaders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n=600 participants (stratify by state and community size, expected response rate~30%)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Repeat survey every 2-3 years, using a hybrid sample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n=400 random participants (expected </a:t>
            </a:r>
            <a:r>
              <a:rPr lang="en-US" sz="2600" dirty="0"/>
              <a:t>response </a:t>
            </a:r>
            <a:r>
              <a:rPr lang="en-US" sz="2600" dirty="0" smtClean="0"/>
              <a:t>rate~30</a:t>
            </a:r>
            <a:r>
              <a:rPr lang="en-US" sz="2600" dirty="0"/>
              <a:t>%)</a:t>
            </a:r>
            <a:endParaRPr lang="en-US" sz="2600" dirty="0" smtClean="0"/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n=200 known participants (expected response rate~50%)</a:t>
            </a:r>
          </a:p>
          <a:p>
            <a:pPr lvl="2"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6"/>
            <a:ext cx="9461273" cy="4191867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 smtClean="0"/>
              <a:t>Christine Brittle, Ph.D.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christine@uncommoninsights.com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Goal, Outcome,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STEWARDSHIP GOAL</a:t>
            </a:r>
            <a:r>
              <a:rPr lang="en-US" b="1" dirty="0"/>
              <a:t>:</a:t>
            </a:r>
            <a:r>
              <a:rPr lang="en-US" dirty="0"/>
              <a:t> Increase the number and </a:t>
            </a:r>
            <a:r>
              <a:rPr lang="en-US" dirty="0" smtClean="0"/>
              <a:t>diversity </a:t>
            </a:r>
            <a:r>
              <a:rPr lang="en-US" dirty="0"/>
              <a:t>of local </a:t>
            </a:r>
            <a:r>
              <a:rPr lang="en-US" dirty="0" smtClean="0"/>
              <a:t>citizen stewards </a:t>
            </a:r>
            <a:r>
              <a:rPr lang="en-US" dirty="0"/>
              <a:t>and local governments that actively </a:t>
            </a:r>
            <a:r>
              <a:rPr lang="en-US" dirty="0" smtClean="0"/>
              <a:t>support and </a:t>
            </a:r>
            <a:r>
              <a:rPr lang="en-US" dirty="0"/>
              <a:t>carry out the conservation and restoration </a:t>
            </a:r>
            <a:r>
              <a:rPr lang="en-US" dirty="0" smtClean="0"/>
              <a:t>activities that </a:t>
            </a:r>
            <a:r>
              <a:rPr lang="en-US" dirty="0"/>
              <a:t>achieve healthy local streams, </a:t>
            </a:r>
            <a:r>
              <a:rPr lang="en-US" dirty="0" smtClean="0"/>
              <a:t>rivers, </a:t>
            </a:r>
            <a:r>
              <a:rPr lang="en-US" dirty="0"/>
              <a:t>and a </a:t>
            </a:r>
            <a:r>
              <a:rPr lang="en-US" dirty="0" smtClean="0"/>
              <a:t>vibrant Chesapeake </a:t>
            </a:r>
            <a:r>
              <a:rPr lang="en-US" dirty="0"/>
              <a:t>Bay</a:t>
            </a:r>
            <a:r>
              <a:rPr lang="en-US" dirty="0" smtClean="0"/>
              <a:t>.</a:t>
            </a:r>
          </a:p>
          <a:p>
            <a:pPr lvl="1"/>
            <a:r>
              <a:rPr lang="en-US" sz="2000" b="1" dirty="0" smtClean="0"/>
              <a:t>LOCAL LEADERSHIP OUTCOME: </a:t>
            </a:r>
            <a:r>
              <a:rPr lang="en-US" sz="2000" dirty="0"/>
              <a:t>Continually increase the knowledge and capacity of local </a:t>
            </a:r>
            <a:r>
              <a:rPr lang="en-US" sz="2000" dirty="0" smtClean="0"/>
              <a:t>officials on </a:t>
            </a:r>
            <a:r>
              <a:rPr lang="en-US" sz="2000" dirty="0"/>
              <a:t>issues related to water resources and in the implementation </a:t>
            </a:r>
            <a:r>
              <a:rPr lang="en-US" sz="2000" dirty="0" smtClean="0"/>
              <a:t>of economic </a:t>
            </a:r>
            <a:r>
              <a:rPr lang="en-US" sz="2000" dirty="0"/>
              <a:t>and policy incentives that will support local </a:t>
            </a:r>
            <a:r>
              <a:rPr lang="en-US" sz="2000" dirty="0" smtClean="0"/>
              <a:t>conservation actions.</a:t>
            </a:r>
          </a:p>
          <a:p>
            <a:pPr lvl="2"/>
            <a:r>
              <a:rPr lang="en-US" sz="2000" b="1" dirty="0"/>
              <a:t>PROJECT OBJECTIVE: </a:t>
            </a:r>
            <a:r>
              <a:rPr lang="en-US" sz="2000" dirty="0" smtClean="0"/>
              <a:t>Develop </a:t>
            </a:r>
            <a:r>
              <a:rPr lang="en-US" sz="2000" dirty="0"/>
              <a:t>a methodology for establishing a baseline of performance to measure progress </a:t>
            </a:r>
            <a:r>
              <a:rPr lang="en-US" sz="2000" dirty="0" smtClean="0"/>
              <a:t>toward attaining </a:t>
            </a:r>
            <a:r>
              <a:rPr lang="en-US" sz="2000" dirty="0"/>
              <a:t>the goal and outcome stated </a:t>
            </a:r>
            <a:r>
              <a:rPr lang="en-US" sz="2000" dirty="0" smtClean="0"/>
              <a:t>above, which allows </a:t>
            </a:r>
            <a:r>
              <a:rPr lang="en-US" sz="2000" dirty="0"/>
              <a:t>the Chesapeake Bay Program’s Local </a:t>
            </a:r>
            <a:r>
              <a:rPr lang="en-US" sz="2000" dirty="0" smtClean="0"/>
              <a:t>Leadership Workgroup </a:t>
            </a:r>
            <a:r>
              <a:rPr lang="en-US" sz="2000" dirty="0"/>
              <a:t>to track trends in the level of action taken by local officials in order to practice </a:t>
            </a:r>
            <a:r>
              <a:rPr lang="en-US" sz="2000" dirty="0" smtClean="0"/>
              <a:t>adaptive management and to ensure </a:t>
            </a:r>
            <a:r>
              <a:rPr lang="en-US" sz="2000" dirty="0"/>
              <a:t>that resources are allocated in a way that facilitates the desired outcomes.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7657" y="3667647"/>
            <a:ext cx="10740572" cy="24596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20363" r="799"/>
          <a:stretch/>
        </p:blipFill>
        <p:spPr>
          <a:xfrm>
            <a:off x="121914" y="67826"/>
            <a:ext cx="6307908" cy="609249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39328" y="22330"/>
            <a:ext cx="3556000" cy="1229796"/>
          </a:xfrm>
        </p:spPr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Challenge: </a:t>
            </a:r>
            <a:r>
              <a:rPr lang="en-US" dirty="0" smtClean="0"/>
              <a:t>Chesapeake Bay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822" y="1252126"/>
            <a:ext cx="554990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6 States + DC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~200 Counties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~2,400 Cities and Towns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Over half have fewer than 2,000 residents</a:t>
            </a: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Thousands of Local Leaders!</a:t>
            </a: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Maps by Bay Program GIS Team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Discusse</a:t>
            </a:r>
            <a:r>
              <a:rPr lang="en-US" sz="2800" b="1" dirty="0"/>
              <a:t>d with Chesapeake Bay Program Local Leadership Workgroup </a:t>
            </a:r>
            <a:r>
              <a:rPr lang="en-US" sz="2800" b="1" dirty="0" smtClean="0"/>
              <a:t>(July):</a:t>
            </a:r>
            <a:endParaRPr lang="en-US" sz="2800" dirty="0" smtClean="0"/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Defining the audience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Defining knowledge domains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Local connections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Regulations and infrastructure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Information seeking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Actions taken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How best to gather input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Defining 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Hybrid approach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Include some local leaders who are known to you (e.g., taken a training course, participated in an activity) to better measure your </a:t>
            </a:r>
            <a:r>
              <a:rPr lang="en-US" sz="2400" u="sng" dirty="0" smtClean="0"/>
              <a:t>actual impact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Include a stratified random sample of local leaders selected across the Bay area to serve as </a:t>
            </a:r>
            <a:r>
              <a:rPr lang="en-US" sz="2400" u="sng" dirty="0" smtClean="0"/>
              <a:t>a true baseline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887174" cy="11064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Recommendations: Defining Knowledge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Support for all the domains</a:t>
            </a:r>
            <a:endParaRPr lang="en-US" sz="2800" dirty="0" smtClean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Local connections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Regulations and infrastructure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Information seeking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Actions taken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887174" cy="1106424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Recommendations: How to Gather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Three main sources</a:t>
            </a:r>
            <a:endParaRPr lang="en-US" sz="2800" dirty="0" smtClean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Process measures: </a:t>
            </a:r>
            <a:r>
              <a:rPr lang="en-US" sz="2400" dirty="0" smtClean="0"/>
              <a:t>count and record # trainings &amp;               # participants (annually: done internally)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Participant satisfaction surveys </a:t>
            </a:r>
            <a:r>
              <a:rPr lang="en-US" sz="2400" dirty="0" smtClean="0"/>
              <a:t>(annually: provide partners with a paper survey to distribute and tally the results)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Paper/electronic survey of local leaders </a:t>
            </a:r>
            <a:r>
              <a:rPr lang="en-US" sz="2400" dirty="0" smtClean="0"/>
              <a:t>(once soon for baseline and then every three years; done using an external contractor)</a:t>
            </a:r>
          </a:p>
          <a:p>
            <a:pPr lvl="2">
              <a:lnSpc>
                <a:spcPct val="100000"/>
              </a:lnSpc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3035" y="3469341"/>
            <a:ext cx="10569390" cy="17077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10572974" cy="1025742"/>
          </a:xfrm>
        </p:spPr>
        <p:txBody>
          <a:bodyPr>
            <a:normAutofit/>
          </a:bodyPr>
          <a:lstStyle/>
          <a:p>
            <a:r>
              <a:rPr lang="en-US" b="1" dirty="0" smtClean="0"/>
              <a:t>Update</a:t>
            </a:r>
            <a:r>
              <a:rPr lang="en-US" dirty="0" smtClean="0"/>
              <a:t>: Pilot Survey of Local Leaders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Pilot survey was fielded November-December 2017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Test sample, n=9 completes (all local leaders)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Response rate to untargeted respondents was about 10% (not a clean list, limited follow-up)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Known respondents participated at ~40%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20 questions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Response time varied from 4-16 minutes, with a mean of 9 minutes, and a median of 7 minutes [</a:t>
            </a:r>
            <a:r>
              <a:rPr lang="en-US" sz="2800" dirty="0" smtClean="0">
                <a:solidFill>
                  <a:srgbClr val="FF0000"/>
                </a:solidFill>
              </a:rPr>
              <a:t>a little too long</a:t>
            </a:r>
            <a:r>
              <a:rPr lang="en-US" sz="2800" dirty="0" smtClean="0"/>
              <a:t>]</a:t>
            </a:r>
          </a:p>
          <a:p>
            <a:pPr lvl="2">
              <a:lnSpc>
                <a:spcPct val="100000"/>
              </a:lnSpc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887174" cy="1106424"/>
          </a:xfrm>
        </p:spPr>
        <p:txBody>
          <a:bodyPr>
            <a:normAutofit/>
          </a:bodyPr>
          <a:lstStyle/>
          <a:p>
            <a:r>
              <a:rPr lang="en-US" dirty="0" smtClean="0"/>
              <a:t>Key Measures in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Local connections</a:t>
            </a:r>
            <a:endParaRPr lang="en-US" sz="2800" dirty="0" smtClean="0"/>
          </a:p>
          <a:p>
            <a:pPr lvl="2">
              <a:lnSpc>
                <a:spcPct val="100000"/>
              </a:lnSpc>
            </a:pPr>
            <a:r>
              <a:rPr lang="en-US" sz="2400" dirty="0"/>
              <a:t>How much are you thinking about </a:t>
            </a:r>
            <a:r>
              <a:rPr lang="en-US" sz="2400" u="sng" dirty="0"/>
              <a:t>water resources</a:t>
            </a:r>
            <a:r>
              <a:rPr lang="en-US" sz="2400" dirty="0"/>
              <a:t> when making policy decisions for your community? </a:t>
            </a:r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Recommend dropping</a:t>
            </a:r>
            <a:r>
              <a:rPr lang="en-US" sz="2400" dirty="0" smtClean="0"/>
              <a:t>]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How much impact do you think the decisions you make have on water resources in your community? [</a:t>
            </a:r>
            <a:r>
              <a:rPr lang="en-US" sz="2400" dirty="0">
                <a:solidFill>
                  <a:srgbClr val="FF0000"/>
                </a:solidFill>
              </a:rPr>
              <a:t>Recommend dropping</a:t>
            </a:r>
            <a:r>
              <a:rPr lang="en-US" sz="2400" dirty="0" smtClean="0"/>
              <a:t>]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How much are you thinking about </a:t>
            </a:r>
            <a:r>
              <a:rPr lang="en-US" sz="2400" u="sng" dirty="0"/>
              <a:t>downstream communities and/or the Chesapeake Bay</a:t>
            </a:r>
            <a:r>
              <a:rPr lang="en-US" sz="2400" dirty="0"/>
              <a:t> when making policy decisions for your community? </a:t>
            </a:r>
            <a:endParaRPr lang="en-US" sz="2400" dirty="0" smtClean="0"/>
          </a:p>
          <a:p>
            <a:pPr lvl="2">
              <a:lnSpc>
                <a:spcPct val="100000"/>
              </a:lnSpc>
            </a:pPr>
            <a:r>
              <a:rPr lang="en-US" sz="2400" dirty="0"/>
              <a:t>How much impact do you think the decisions you make have on downstream communities and/or the Chesapeake Bay? </a:t>
            </a:r>
            <a:endParaRPr lang="en-US" sz="2400" dirty="0" smtClean="0"/>
          </a:p>
          <a:p>
            <a:pPr lvl="2">
              <a:lnSpc>
                <a:spcPct val="100000"/>
              </a:lnSpc>
            </a:pPr>
            <a:r>
              <a:rPr lang="en-US" sz="2400" dirty="0"/>
              <a:t>How much do you think about downstream communities and/or the Chesapeake Bay when making decisions related </a:t>
            </a:r>
            <a:r>
              <a:rPr lang="en-US" sz="2400" dirty="0" smtClean="0"/>
              <a:t>to …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Which of the following do you see as a priority for your local community? </a:t>
            </a:r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Recommend combining or dropping a few categories</a:t>
            </a:r>
            <a:r>
              <a:rPr lang="en-US" sz="2400" dirty="0" smtClean="0"/>
              <a:t>]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When your community takes steps to protect the environment, including water resources and the Chesapeake Bay, how much impact does that have </a:t>
            </a:r>
            <a:r>
              <a:rPr lang="en-US" sz="2400" dirty="0" smtClean="0"/>
              <a:t>on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28" y="6127315"/>
            <a:ext cx="2477272" cy="713936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6173368"/>
            <a:ext cx="817586" cy="6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2761</TotalTime>
  <Words>905</Words>
  <Application>Microsoft Office PowerPoint</Application>
  <PresentationFormat>Widescreen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Georgia</vt:lpstr>
      <vt:lpstr>Wingdings</vt:lpstr>
      <vt:lpstr>Ocean 16x9</vt:lpstr>
      <vt:lpstr>Establishing a Baseline  for Local Leaders: Recommendations &amp; Methodologies</vt:lpstr>
      <vt:lpstr>Goal, Outcome, and Objective</vt:lpstr>
      <vt:lpstr>The Challenge: Chesapeake Bay</vt:lpstr>
      <vt:lpstr>Where We Are</vt:lpstr>
      <vt:lpstr>Recommendations: Defining the Audience</vt:lpstr>
      <vt:lpstr>Recommendations: Defining Knowledge Domains</vt:lpstr>
      <vt:lpstr>Recommendations: How to Gather Input</vt:lpstr>
      <vt:lpstr>Update: Pilot Survey of Local Leaders </vt:lpstr>
      <vt:lpstr>Key Measures in Pilot</vt:lpstr>
      <vt:lpstr>Sample Results: Local Connections</vt:lpstr>
      <vt:lpstr>Key Measures in Pilot</vt:lpstr>
      <vt:lpstr>Sample Results: Regulations and Infrastructure </vt:lpstr>
      <vt:lpstr>Key Measures in Pilot</vt:lpstr>
      <vt:lpstr>Sample Results: Information Seeking </vt:lpstr>
      <vt:lpstr>Key Measures in Pilot</vt:lpstr>
      <vt:lpstr>Sample Results: Actions Taken </vt:lpstr>
      <vt:lpstr>Recommendations Going Forward</vt:lpstr>
      <vt:lpstr>Thank You!  Christine Brittle, Ph.D. christine@uncommoninsights.com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Christine Brittle</dc:creator>
  <cp:lastModifiedBy>Jennifer Starr</cp:lastModifiedBy>
  <cp:revision>82</cp:revision>
  <dcterms:created xsi:type="dcterms:W3CDTF">2017-07-08T13:50:22Z</dcterms:created>
  <dcterms:modified xsi:type="dcterms:W3CDTF">2017-12-14T21:06:03Z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