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7" r:id="rId2"/>
    <p:sldId id="258" r:id="rId3"/>
    <p:sldId id="259" r:id="rId4"/>
    <p:sldId id="269" r:id="rId5"/>
    <p:sldId id="271" r:id="rId6"/>
    <p:sldId id="260" r:id="rId7"/>
    <p:sldId id="261" r:id="rId8"/>
    <p:sldId id="265" r:id="rId9"/>
    <p:sldId id="266" r:id="rId10"/>
    <p:sldId id="267" r:id="rId11"/>
    <p:sldId id="268" r:id="rId12"/>
    <p:sldId id="273" r:id="rId13"/>
    <p:sldId id="272" r:id="rId14"/>
    <p:sldId id="263" r:id="rId15"/>
    <p:sldId id="26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CF84D8-C1D1-4282-BB08-A870A9309FE1}" type="datetimeFigureOut">
              <a:rPr lang="en-US" smtClean="0"/>
              <a:t>2/19/2019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DF250E-E7E0-4386-B15F-5BFAC46C5F75}" type="slidenum">
              <a:rPr lang="en-US" smtClean="0"/>
              <a:t>‹#›</a:t>
            </a:fld>
            <a:endParaRPr lang="en-US"/>
          </a:p>
        </p:txBody>
      </p:sp>
    </p:spTree>
    <p:extLst>
      <p:ext uri="{BB962C8B-B14F-4D97-AF65-F5344CB8AC3E}">
        <p14:creationId xmlns:p14="http://schemas.microsoft.com/office/powerpoint/2010/main" val="3138988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1</a:t>
            </a:fld>
            <a:endParaRPr lang="en-US" altLang="en-US">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10</a:t>
            </a:fld>
            <a:endParaRPr lang="en-US" altLang="en-US">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11</a:t>
            </a:fld>
            <a:endParaRPr lang="en-US" alt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12</a:t>
            </a:fld>
            <a:endParaRPr lang="en-US" altLang="en-US">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13</a:t>
            </a:fld>
            <a:endParaRPr lang="en-US" alt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14</a:t>
            </a:fld>
            <a:endParaRPr lang="en-US" altLang="en-US">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15</a:t>
            </a:fld>
            <a:endParaRPr lang="en-US" alt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2</a:t>
            </a:fld>
            <a:endParaRPr lang="en-US"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3</a:t>
            </a:fld>
            <a:endParaRPr lang="en-US" alt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4</a:t>
            </a:fld>
            <a:endParaRPr lang="en-US" altLang="en-US">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5</a:t>
            </a:fld>
            <a:endParaRPr lang="en-US" alt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6</a:t>
            </a:fld>
            <a:endParaRPr lang="en-US" altLang="en-US">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7</a:t>
            </a:fld>
            <a:endParaRPr lang="en-US" alt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8</a:t>
            </a:fld>
            <a:endParaRPr lang="en-US" alt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defTabSz="457200" eaLnBrk="1" fontAlgn="base" hangingPunct="1">
              <a:spcBef>
                <a:spcPct val="0"/>
              </a:spcBef>
              <a:spcAft>
                <a:spcPct val="0"/>
              </a:spcAft>
            </a:pPr>
            <a:fld id="{7717C434-4514-43B0-B81E-546307910B6A}" type="slidenum">
              <a:rPr lang="en-US" altLang="en-US">
                <a:solidFill>
                  <a:srgbClr val="000000"/>
                </a:solidFill>
              </a:rPr>
              <a:pPr algn="r" defTabSz="457200" eaLnBrk="1" fontAlgn="base" hangingPunct="1">
                <a:spcBef>
                  <a:spcPct val="0"/>
                </a:spcBef>
                <a:spcAft>
                  <a:spcPct val="0"/>
                </a:spcAft>
              </a:pPr>
              <a:t>9</a:t>
            </a:fld>
            <a:endParaRPr lang="en-US" alt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90A1759D-AB31-43B2-9435-704E01B0EB34}"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915E9D15-3ECF-438C-ACDF-CA1A5084A146}"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884786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66700" y="850392"/>
            <a:ext cx="2857500" cy="826008"/>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438400" y="4648200"/>
            <a:ext cx="6096000" cy="1477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CBB2888C-5D72-4219-90C2-2CC30EA7E31A}"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80EE6FE0-5041-48FC-B5E5-B2D80767A0BD}"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3925043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4DC0599D-F767-4C89-A0FB-F789FBC3EE7C}"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EDB8434F-CADD-48CF-AB11-F1868E523CDB}"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2045283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6700" y="850392"/>
            <a:ext cx="2857500" cy="826008"/>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2438400" y="4648200"/>
            <a:ext cx="6096000" cy="1477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FEC2A665-D5F8-4BF0-AF71-256B3E397E3E}"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DAA51912-A82D-40F4-9020-7EB83A7AD75E}"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2861088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DE63B8E8-4B9B-49FF-8091-EDC35FB9E7FE}"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82D6D8F7-1A7B-4AD0-A4D6-589BC664837E}"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1945891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66700" y="850392"/>
            <a:ext cx="2857500" cy="826008"/>
          </a:xfrm>
          <a:prstGeom prst="rect">
            <a:avLst/>
          </a:prstGeom>
        </p:spPr>
        <p:txBody>
          <a:bodyPr/>
          <a:lstStyle/>
          <a:p>
            <a:r>
              <a:rPr lang="en-US" dirty="0" smtClean="0"/>
              <a:t>Click to edit Master title style</a:t>
            </a:r>
            <a:endParaRPr lang="en-US" dirty="0"/>
          </a:p>
        </p:txBody>
      </p:sp>
      <p:sp>
        <p:nvSpPr>
          <p:cNvPr id="3"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797B4D40-B7C6-4B86-B095-D74A9EE14E39}"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4"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5"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C6DD8A8B-05DD-42B2-889D-6F1FAE643D18}"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29043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6700" y="850392"/>
            <a:ext cx="2857500" cy="826008"/>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52DD9772-3826-483F-A038-36B53C9C76F3}"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51AC4466-83DC-4B54-B025-22110BBF164A}"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20158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66700" y="850392"/>
            <a:ext cx="2857500" cy="826008"/>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820CAD43-ACF9-4FB8-B28A-5A1023A7E768}"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FF3DB326-139C-4C13-8E64-7DBA62E4E0C8}"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3501014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A1458252-7BC3-4775-8139-3AE35C6A40C2}"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58E3A33F-82E4-44A0-96B6-B6F250F01BA7}"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3754713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241DC4D8-3B22-403B-A73F-DE1DF44906C3}"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A5787830-F5EC-4BCF-AA11-BCFD959B5A5D}"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1413213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627C680A-D0E9-4A50-BA56-63420BC1857C}" type="datetime1">
              <a:rPr lang="en-US" altLang="en-US">
                <a:ea typeface="ＭＳ Ｐゴシック" pitchFamily="34" charset="-128"/>
              </a:rPr>
              <a:pPr defTabSz="457200" fontAlgn="base">
                <a:spcBef>
                  <a:spcPct val="0"/>
                </a:spcBef>
                <a:spcAft>
                  <a:spcPct val="0"/>
                </a:spcAft>
                <a:defRPr/>
              </a:pPr>
              <a:t>2/19/2019</a:t>
            </a:fld>
            <a:endParaRPr lang="en-US" altLang="en-US">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charset="0"/>
                <a:ea typeface="ＭＳ Ｐゴシック" charset="0"/>
                <a:cs typeface="ＭＳ Ｐゴシック" charset="0"/>
              </a:defRPr>
            </a:lvl1pPr>
          </a:lstStyle>
          <a:p>
            <a:pPr defTabSz="457200" fontAlgn="base">
              <a:spcBef>
                <a:spcPct val="0"/>
              </a:spcBef>
              <a:spcAft>
                <a:spcPct val="0"/>
              </a:spcAft>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solidFill>
                  <a:prstClr val="black"/>
                </a:solidFill>
                <a:latin typeface="Calibri" pitchFamily="34" charset="0"/>
              </a:defRPr>
            </a:lvl1pPr>
          </a:lstStyle>
          <a:p>
            <a:pPr defTabSz="457200" fontAlgn="base">
              <a:spcBef>
                <a:spcPct val="0"/>
              </a:spcBef>
              <a:spcAft>
                <a:spcPct val="0"/>
              </a:spcAft>
              <a:defRPr/>
            </a:pPr>
            <a:fld id="{EF1F3EF2-6BA5-405C-8713-32C844C164FA}" type="slidenum">
              <a:rPr lang="en-US" altLang="en-US">
                <a:ea typeface="ＭＳ Ｐゴシック" pitchFamily="34" charset="-128"/>
              </a:rPr>
              <a:pPr defTabSz="457200" fontAlgn="base">
                <a:spcBef>
                  <a:spcPct val="0"/>
                </a:spcBef>
                <a:spcAft>
                  <a:spcPct val="0"/>
                </a:spcAft>
                <a:defRPr/>
              </a:pPr>
              <a:t>‹#›</a:t>
            </a:fld>
            <a:endParaRPr lang="en-US" altLang="en-US">
              <a:ea typeface="ＭＳ Ｐゴシック" pitchFamily="34" charset="-128"/>
            </a:endParaRPr>
          </a:p>
        </p:txBody>
      </p:sp>
    </p:spTree>
    <p:extLst>
      <p:ext uri="{BB962C8B-B14F-4D97-AF65-F5344CB8AC3E}">
        <p14:creationId xmlns:p14="http://schemas.microsoft.com/office/powerpoint/2010/main" val="3107089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flipV="1">
            <a:off x="0" y="6765925"/>
            <a:ext cx="9170988" cy="136525"/>
          </a:xfrm>
          <a:prstGeom prst="rect">
            <a:avLst/>
          </a:prstGeom>
          <a:solidFill>
            <a:srgbClr val="003C7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US">
              <a:solidFill>
                <a:srgbClr val="003C71"/>
              </a:solidFill>
              <a:ea typeface="ＭＳ Ｐゴシック" charset="0"/>
              <a:cs typeface="ＭＳ Ｐゴシック" charset="0"/>
            </a:endParaRPr>
          </a:p>
        </p:txBody>
      </p:sp>
      <p:pic>
        <p:nvPicPr>
          <p:cNvPr id="1027" name="Picture 8"/>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467600" y="6011863"/>
            <a:ext cx="1398588"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14709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advClick="0" advTm="15000">
    <p:fade/>
  </p:transition>
  <p:timing>
    <p:tnLst>
      <p:par>
        <p:cTn id="1" dur="indefinite" restart="never" nodeType="tmRoot"/>
      </p:par>
    </p:tnLst>
  </p:timing>
  <p:txStyles>
    <p:titleStyle>
      <a:lvl1pPr algn="l" defTabSz="457200" rtl="0" eaLnBrk="0" fontAlgn="base" hangingPunct="0">
        <a:spcBef>
          <a:spcPct val="0"/>
        </a:spcBef>
        <a:spcAft>
          <a:spcPct val="0"/>
        </a:spcAft>
        <a:defRPr sz="4100" kern="1200">
          <a:solidFill>
            <a:schemeClr val="bg1"/>
          </a:solidFill>
          <a:latin typeface="Times"/>
          <a:ea typeface="ＭＳ Ｐゴシック" charset="0"/>
          <a:cs typeface="Times"/>
        </a:defRPr>
      </a:lvl1pPr>
      <a:lvl2pPr algn="l" defTabSz="457200" rtl="0" eaLnBrk="0" fontAlgn="base" hangingPunct="0">
        <a:spcBef>
          <a:spcPct val="0"/>
        </a:spcBef>
        <a:spcAft>
          <a:spcPct val="0"/>
        </a:spcAft>
        <a:defRPr sz="4100">
          <a:solidFill>
            <a:schemeClr val="bg1"/>
          </a:solidFill>
          <a:latin typeface="Times" charset="0"/>
          <a:ea typeface="ＭＳ Ｐゴシック" charset="0"/>
          <a:cs typeface="Times" charset="0"/>
        </a:defRPr>
      </a:lvl2pPr>
      <a:lvl3pPr algn="l" defTabSz="457200" rtl="0" eaLnBrk="0" fontAlgn="base" hangingPunct="0">
        <a:spcBef>
          <a:spcPct val="0"/>
        </a:spcBef>
        <a:spcAft>
          <a:spcPct val="0"/>
        </a:spcAft>
        <a:defRPr sz="4100">
          <a:solidFill>
            <a:schemeClr val="bg1"/>
          </a:solidFill>
          <a:latin typeface="Times" charset="0"/>
          <a:ea typeface="ＭＳ Ｐゴシック" charset="0"/>
          <a:cs typeface="Times" charset="0"/>
        </a:defRPr>
      </a:lvl3pPr>
      <a:lvl4pPr algn="l" defTabSz="457200" rtl="0" eaLnBrk="0" fontAlgn="base" hangingPunct="0">
        <a:spcBef>
          <a:spcPct val="0"/>
        </a:spcBef>
        <a:spcAft>
          <a:spcPct val="0"/>
        </a:spcAft>
        <a:defRPr sz="4100">
          <a:solidFill>
            <a:schemeClr val="bg1"/>
          </a:solidFill>
          <a:latin typeface="Times" charset="0"/>
          <a:ea typeface="ＭＳ Ｐゴシック" charset="0"/>
          <a:cs typeface="Times" charset="0"/>
        </a:defRPr>
      </a:lvl4pPr>
      <a:lvl5pPr algn="l" defTabSz="457200" rtl="0" eaLnBrk="0" fontAlgn="base" hangingPunct="0">
        <a:spcBef>
          <a:spcPct val="0"/>
        </a:spcBef>
        <a:spcAft>
          <a:spcPct val="0"/>
        </a:spcAft>
        <a:defRPr sz="4100">
          <a:solidFill>
            <a:schemeClr val="bg1"/>
          </a:solidFill>
          <a:latin typeface="Times" charset="0"/>
          <a:ea typeface="ＭＳ Ｐゴシック" charset="0"/>
          <a:cs typeface="Times" charset="0"/>
        </a:defRPr>
      </a:lvl5pPr>
      <a:lvl6pPr marL="457200" algn="l" defTabSz="457200" rtl="0" fontAlgn="base">
        <a:spcBef>
          <a:spcPct val="0"/>
        </a:spcBef>
        <a:spcAft>
          <a:spcPct val="0"/>
        </a:spcAft>
        <a:defRPr sz="4100">
          <a:solidFill>
            <a:schemeClr val="bg1"/>
          </a:solidFill>
          <a:latin typeface="Times" charset="0"/>
          <a:ea typeface="ＭＳ Ｐゴシック" charset="0"/>
        </a:defRPr>
      </a:lvl6pPr>
      <a:lvl7pPr marL="914400" algn="l" defTabSz="457200" rtl="0" fontAlgn="base">
        <a:spcBef>
          <a:spcPct val="0"/>
        </a:spcBef>
        <a:spcAft>
          <a:spcPct val="0"/>
        </a:spcAft>
        <a:defRPr sz="4100">
          <a:solidFill>
            <a:schemeClr val="bg1"/>
          </a:solidFill>
          <a:latin typeface="Times" charset="0"/>
          <a:ea typeface="ＭＳ Ｐゴシック" charset="0"/>
        </a:defRPr>
      </a:lvl7pPr>
      <a:lvl8pPr marL="1371600" algn="l" defTabSz="457200" rtl="0" fontAlgn="base">
        <a:spcBef>
          <a:spcPct val="0"/>
        </a:spcBef>
        <a:spcAft>
          <a:spcPct val="0"/>
        </a:spcAft>
        <a:defRPr sz="4100">
          <a:solidFill>
            <a:schemeClr val="bg1"/>
          </a:solidFill>
          <a:latin typeface="Times" charset="0"/>
          <a:ea typeface="ＭＳ Ｐゴシック" charset="0"/>
        </a:defRPr>
      </a:lvl8pPr>
      <a:lvl9pPr marL="1828800" algn="l" defTabSz="457200" rtl="0" fontAlgn="base">
        <a:spcBef>
          <a:spcPct val="0"/>
        </a:spcBef>
        <a:spcAft>
          <a:spcPct val="0"/>
        </a:spcAft>
        <a:defRPr sz="4100">
          <a:solidFill>
            <a:schemeClr val="bg1"/>
          </a:solidFill>
          <a:latin typeface="Times"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defRPr sz="2000" kern="1200">
          <a:solidFill>
            <a:srgbClr val="595959"/>
          </a:solidFill>
          <a:latin typeface="Trebuchet MS"/>
          <a:ea typeface="ＭＳ Ｐゴシック" charset="0"/>
          <a:cs typeface="Trebuchet MS"/>
        </a:defRPr>
      </a:lvl1pPr>
      <a:lvl2pPr marL="742950" indent="-285750" algn="l" defTabSz="457200" rtl="0" eaLnBrk="0" fontAlgn="base" hangingPunct="0">
        <a:spcBef>
          <a:spcPct val="20000"/>
        </a:spcBef>
        <a:spcAft>
          <a:spcPct val="0"/>
        </a:spcAft>
        <a:buFont typeface="Arial" pitchFamily="34" charset="0"/>
        <a:defRPr sz="2000" kern="1200">
          <a:solidFill>
            <a:srgbClr val="595959"/>
          </a:solidFill>
          <a:latin typeface="Trebuchet MS"/>
          <a:ea typeface="ＭＳ Ｐゴシック" charset="0"/>
          <a:cs typeface="Trebuchet MS"/>
        </a:defRPr>
      </a:lvl2pPr>
      <a:lvl3pPr marL="1143000" indent="-228600" algn="l" defTabSz="457200" rtl="0" eaLnBrk="0" fontAlgn="base" hangingPunct="0">
        <a:spcBef>
          <a:spcPct val="20000"/>
        </a:spcBef>
        <a:spcAft>
          <a:spcPct val="0"/>
        </a:spcAft>
        <a:buFont typeface="Arial" pitchFamily="34" charset="0"/>
        <a:defRPr sz="2000" kern="1200">
          <a:solidFill>
            <a:srgbClr val="595959"/>
          </a:solidFill>
          <a:latin typeface="Trebuchet MS"/>
          <a:ea typeface="ＭＳ Ｐゴシック" charset="0"/>
          <a:cs typeface="Trebuchet MS"/>
        </a:defRPr>
      </a:lvl3pPr>
      <a:lvl4pPr marL="1600200" indent="-228600" algn="l" defTabSz="457200" rtl="0" eaLnBrk="0" fontAlgn="base" hangingPunct="0">
        <a:spcBef>
          <a:spcPct val="20000"/>
        </a:spcBef>
        <a:spcAft>
          <a:spcPct val="0"/>
        </a:spcAft>
        <a:buFont typeface="Arial" pitchFamily="34" charset="0"/>
        <a:defRPr sz="2000" kern="1200">
          <a:solidFill>
            <a:srgbClr val="595959"/>
          </a:solidFill>
          <a:latin typeface="Trebuchet MS"/>
          <a:ea typeface="ＭＳ Ｐゴシック" charset="0"/>
          <a:cs typeface="Trebuchet MS"/>
        </a:defRPr>
      </a:lvl4pPr>
      <a:lvl5pPr marL="2057400" indent="-228600" algn="l" defTabSz="457200" rtl="0" eaLnBrk="0" fontAlgn="base" hangingPunct="0">
        <a:spcBef>
          <a:spcPct val="20000"/>
        </a:spcBef>
        <a:spcAft>
          <a:spcPct val="0"/>
        </a:spcAft>
        <a:buFont typeface="Arial" pitchFamily="34" charset="0"/>
        <a:defRPr sz="2000" kern="1200">
          <a:solidFill>
            <a:srgbClr val="595959"/>
          </a:solidFill>
          <a:latin typeface="Trebuchet MS"/>
          <a:ea typeface="ＭＳ Ｐゴシック" charset="0"/>
          <a:cs typeface="Trebuchet M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0.gif"/><Relationship Id="rId3" Type="http://schemas.openxmlformats.org/officeDocument/2006/relationships/image" Target="../media/image5.jpeg"/><Relationship Id="rId7" Type="http://schemas.openxmlformats.org/officeDocument/2006/relationships/image" Target="../media/image9.gif"/><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TextBox 1"/>
          <p:cNvSpPr txBox="1"/>
          <p:nvPr/>
        </p:nvSpPr>
        <p:spPr>
          <a:xfrm>
            <a:off x="533401" y="533400"/>
            <a:ext cx="8153399" cy="5016758"/>
          </a:xfrm>
          <a:prstGeom prst="rect">
            <a:avLst/>
          </a:prstGeom>
          <a:noFill/>
        </p:spPr>
        <p:txBody>
          <a:bodyPr wrap="square" rtlCol="0">
            <a:spAutoFit/>
          </a:bodyPr>
          <a:lstStyle/>
          <a:p>
            <a:r>
              <a:rPr lang="en-US" sz="4000" dirty="0" smtClean="0">
                <a:latin typeface="Arial" panose="020B0604020202020204" pitchFamily="34" charset="0"/>
                <a:cs typeface="Arial" panose="020B0604020202020204" pitchFamily="34" charset="0"/>
              </a:rPr>
              <a:t>Farm Service Agency (</a:t>
            </a:r>
            <a:r>
              <a:rPr lang="en-US" sz="4000" b="1" dirty="0" smtClean="0">
                <a:latin typeface="Arial" panose="020B0604020202020204" pitchFamily="34" charset="0"/>
                <a:cs typeface="Arial" panose="020B0604020202020204" pitchFamily="34" charset="0"/>
              </a:rPr>
              <a:t>FSA</a:t>
            </a:r>
            <a:r>
              <a:rPr lang="en-US" sz="4000" dirty="0" smtClean="0">
                <a:latin typeface="Arial" panose="020B0604020202020204" pitchFamily="34" charset="0"/>
                <a:cs typeface="Arial" panose="020B0604020202020204" pitchFamily="34" charset="0"/>
              </a:rPr>
              <a:t>)</a:t>
            </a:r>
          </a:p>
          <a:p>
            <a:endParaRPr lang="en-US" sz="4000" dirty="0">
              <a:latin typeface="Arial" panose="020B0604020202020204" pitchFamily="34" charset="0"/>
              <a:cs typeface="Arial" panose="020B0604020202020204" pitchFamily="34" charset="0"/>
            </a:endParaRPr>
          </a:p>
          <a:p>
            <a:r>
              <a:rPr lang="en-US" sz="4000" dirty="0" smtClean="0">
                <a:latin typeface="Arial" panose="020B0604020202020204" pitchFamily="34" charset="0"/>
                <a:cs typeface="Arial" panose="020B0604020202020204" pitchFamily="34" charset="0"/>
              </a:rPr>
              <a:t>Natural Resource Conservation Service (</a:t>
            </a:r>
            <a:r>
              <a:rPr lang="en-US" sz="4000" b="1" dirty="0" smtClean="0">
                <a:latin typeface="Arial" panose="020B0604020202020204" pitchFamily="34" charset="0"/>
                <a:cs typeface="Arial" panose="020B0604020202020204" pitchFamily="34" charset="0"/>
              </a:rPr>
              <a:t>NRCS</a:t>
            </a:r>
            <a:r>
              <a:rPr lang="en-US" sz="4000" dirty="0" smtClean="0">
                <a:latin typeface="Arial" panose="020B0604020202020204" pitchFamily="34" charset="0"/>
                <a:cs typeface="Arial" panose="020B0604020202020204" pitchFamily="34" charset="0"/>
              </a:rPr>
              <a:t>)</a:t>
            </a:r>
          </a:p>
          <a:p>
            <a:endParaRPr lang="en-US" sz="4000" dirty="0">
              <a:latin typeface="Arial" panose="020B0604020202020204" pitchFamily="34" charset="0"/>
              <a:cs typeface="Arial" panose="020B0604020202020204" pitchFamily="34" charset="0"/>
            </a:endParaRPr>
          </a:p>
          <a:p>
            <a:r>
              <a:rPr lang="en-US" sz="4000" dirty="0" smtClean="0">
                <a:latin typeface="Arial" panose="020B0604020202020204" pitchFamily="34" charset="0"/>
                <a:cs typeface="Arial" panose="020B0604020202020204" pitchFamily="34" charset="0"/>
              </a:rPr>
              <a:t>Soil and Water Conservation District (or County Conservation District – depending on your state)</a:t>
            </a:r>
            <a:endParaRPr lang="en-US"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9425210"/>
      </p:ext>
    </p:extLst>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TextBox 1"/>
          <p:cNvSpPr txBox="1"/>
          <p:nvPr/>
        </p:nvSpPr>
        <p:spPr>
          <a:xfrm>
            <a:off x="495300" y="76200"/>
            <a:ext cx="8229601" cy="6370975"/>
          </a:xfrm>
          <a:prstGeom prst="rect">
            <a:avLst/>
          </a:prstGeom>
          <a:noFill/>
        </p:spPr>
        <p:txBody>
          <a:bodyPr wrap="square" rtlCol="0">
            <a:spAutoFit/>
          </a:bodyPr>
          <a:lstStyle/>
          <a:p>
            <a:pPr algn="ctr"/>
            <a:r>
              <a:rPr lang="en-US" sz="2400" b="1" dirty="0" smtClean="0">
                <a:latin typeface="Arial" panose="020B0604020202020204" pitchFamily="34" charset="0"/>
                <a:cs typeface="Arial" panose="020B0604020202020204" pitchFamily="34" charset="0"/>
              </a:rPr>
              <a:t>Conservation Reserve Program (CRP)</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Protects soil, water quality, and habitat by removing highly-erodible or environmentally sensitive land from agricultural production through long-term rental agreements. CRP acres are enrolled through a general sign up.  </a:t>
            </a:r>
          </a:p>
          <a:p>
            <a:endParaRPr lang="en-US" sz="2000" dirty="0" smtClean="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Continuous  Sign-Up CRP </a:t>
            </a:r>
            <a:r>
              <a:rPr lang="en-US" sz="2000" dirty="0" smtClean="0">
                <a:latin typeface="Arial" panose="020B0604020202020204" pitchFamily="34" charset="0"/>
                <a:cs typeface="Arial" panose="020B0604020202020204" pitchFamily="34" charset="0"/>
              </a:rPr>
              <a:t>- Under continuous CRP signup, environmentally sensitive land devoted to certain conservation practices can be enrolled in CRP at any time.</a:t>
            </a:r>
          </a:p>
          <a:p>
            <a:endParaRPr lang="en-US" sz="2000" dirty="0">
              <a:latin typeface="Arial" panose="020B0604020202020204" pitchFamily="34" charset="0"/>
              <a:cs typeface="Arial" panose="020B0604020202020204" pitchFamily="34" charset="0"/>
            </a:endParaRPr>
          </a:p>
          <a:p>
            <a:pPr algn="ctr"/>
            <a:r>
              <a:rPr lang="en-US" sz="2400" b="1" dirty="0" smtClean="0">
                <a:latin typeface="Arial" panose="020B0604020202020204" pitchFamily="34" charset="0"/>
                <a:cs typeface="Arial" panose="020B0604020202020204" pitchFamily="34" charset="0"/>
              </a:rPr>
              <a:t>Conservation Reserve Enhancement Program (CREP)</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CREP is a partnership between USDA and individual States.  Each CREP agreement is unique, reflecting the priorities of the state partners and matching funds brought to bear by the state partners.  The contract period is typically 10–15 years.</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Note: CRP is administered by FSA but practice implementation is managed by NRCS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2914608"/>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TextBox 1"/>
          <p:cNvSpPr txBox="1"/>
          <p:nvPr/>
        </p:nvSpPr>
        <p:spPr>
          <a:xfrm>
            <a:off x="457200" y="762000"/>
            <a:ext cx="8229601" cy="2000548"/>
          </a:xfrm>
          <a:prstGeom prst="rect">
            <a:avLst/>
          </a:prstGeom>
          <a:noFill/>
        </p:spPr>
        <p:txBody>
          <a:bodyPr wrap="square" rtlCol="0">
            <a:spAutoFit/>
          </a:bodyPr>
          <a:lstStyle/>
          <a:p>
            <a:pPr algn="ctr"/>
            <a:r>
              <a:rPr lang="en-US" sz="2400" b="1" dirty="0" smtClean="0">
                <a:latin typeface="Arial" panose="020B0604020202020204" pitchFamily="34" charset="0"/>
                <a:cs typeface="Arial" panose="020B0604020202020204" pitchFamily="34" charset="0"/>
              </a:rPr>
              <a:t>Conservation Innovation Grants</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Offers competitive grants to support projects by groups and producers (including on-farm research and demonstrations) to develop and improve access to innovative resource conservation solutions for farmers and ranchers nationwide.</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7295441"/>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Rectangle 1"/>
          <p:cNvSpPr/>
          <p:nvPr/>
        </p:nvSpPr>
        <p:spPr>
          <a:xfrm>
            <a:off x="457200" y="609600"/>
            <a:ext cx="8229600" cy="4462760"/>
          </a:xfrm>
          <a:prstGeom prst="rect">
            <a:avLst/>
          </a:prstGeom>
        </p:spPr>
        <p:txBody>
          <a:bodyPr wrap="square">
            <a:spAutoFit/>
          </a:bodyPr>
          <a:lstStyle/>
          <a:p>
            <a:pPr algn="ctr"/>
            <a:r>
              <a:rPr lang="en-US" sz="2400" b="1" dirty="0">
                <a:solidFill>
                  <a:srgbClr val="000000"/>
                </a:solidFill>
                <a:latin typeface="Arial" panose="020B0604020202020204" pitchFamily="34" charset="0"/>
                <a:cs typeface="Arial" panose="020B0604020202020204" pitchFamily="34" charset="0"/>
              </a:rPr>
              <a:t>What is a TSP</a:t>
            </a:r>
            <a:r>
              <a:rPr lang="en-US" sz="2400" b="1" dirty="0" smtClean="0">
                <a:solidFill>
                  <a:srgbClr val="000000"/>
                </a:solidFill>
                <a:latin typeface="Arial" panose="020B0604020202020204" pitchFamily="34" charset="0"/>
                <a:cs typeface="Arial" panose="020B0604020202020204" pitchFamily="34" charset="0"/>
              </a:rPr>
              <a:t>?</a:t>
            </a:r>
          </a:p>
          <a:p>
            <a:endParaRPr lang="en-US" sz="2000" dirty="0">
              <a:solidFill>
                <a:srgbClr val="000000"/>
              </a:solidFill>
              <a:latin typeface="Helvetica Neue LT Std"/>
            </a:endParaRPr>
          </a:p>
          <a:p>
            <a:r>
              <a:rPr lang="en-US" sz="2000" dirty="0" smtClean="0">
                <a:solidFill>
                  <a:srgbClr val="000000"/>
                </a:solidFill>
                <a:latin typeface="Arial" panose="020B0604020202020204" pitchFamily="34" charset="0"/>
                <a:cs typeface="Arial" panose="020B0604020202020204" pitchFamily="34" charset="0"/>
              </a:rPr>
              <a:t>Technical </a:t>
            </a:r>
            <a:r>
              <a:rPr lang="en-US" sz="2000" dirty="0">
                <a:solidFill>
                  <a:srgbClr val="000000"/>
                </a:solidFill>
                <a:latin typeface="Arial" panose="020B0604020202020204" pitchFamily="34" charset="0"/>
                <a:cs typeface="Arial" panose="020B0604020202020204" pitchFamily="34" charset="0"/>
              </a:rPr>
              <a:t>Service Providers are conservation professionals from the private sector, non-profit organizations and public agencies that can provide direct technical assistance on behalf of USDA. </a:t>
            </a:r>
            <a:r>
              <a:rPr lang="en-US" sz="2000" dirty="0">
                <a:solidFill>
                  <a:srgbClr val="000000"/>
                </a:solidFill>
                <a:latin typeface="Arial" panose="020B0604020202020204" pitchFamily="34" charset="0"/>
                <a:cs typeface="Arial" panose="020B0604020202020204" pitchFamily="34" charset="0"/>
              </a:rPr>
              <a:t>Technical assistance includes conservation planning and design, layout, installation and checkout of approved conservation practices. </a:t>
            </a:r>
          </a:p>
          <a:p>
            <a:r>
              <a:rPr lang="en-US" sz="2000" dirty="0">
                <a:solidFill>
                  <a:srgbClr val="000000"/>
                </a:solidFill>
                <a:latin typeface="Arial" panose="020B0604020202020204" pitchFamily="34" charset="0"/>
                <a:cs typeface="Arial" panose="020B0604020202020204" pitchFamily="34" charset="0"/>
              </a:rPr>
              <a:t>NRCS and conservation districts have traditionally provided these technical services and will continue to do so. Since the 2002 Farm Bill, however, USDA offers producers the option of reimbursement for technical assistance provided by certified Technical Service Providers.</a:t>
            </a:r>
          </a:p>
          <a:p>
            <a:r>
              <a:rPr lang="en-US" sz="2000" dirty="0">
                <a:solidFill>
                  <a:srgbClr val="000000"/>
                </a:solidFill>
                <a:latin typeface="Arial" panose="020B0604020202020204" pitchFamily="34" charset="0"/>
                <a:cs typeface="Arial" panose="020B0604020202020204" pitchFamily="34" charset="0"/>
              </a:rPr>
              <a:t>If you are applying for funding for a forest management plan or an agricultural energy management plan, you will have to hire a TSP to develop the plan.</a:t>
            </a:r>
            <a:endParaRPr lang="en-US"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4056992"/>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Rectangle 1"/>
          <p:cNvSpPr/>
          <p:nvPr/>
        </p:nvSpPr>
        <p:spPr>
          <a:xfrm>
            <a:off x="457200" y="131475"/>
            <a:ext cx="8229600" cy="6309420"/>
          </a:xfrm>
          <a:prstGeom prst="rect">
            <a:avLst/>
          </a:prstGeom>
        </p:spPr>
        <p:txBody>
          <a:bodyPr wrap="square">
            <a:spAutoFit/>
          </a:bodyPr>
          <a:lstStyle/>
          <a:p>
            <a:pPr algn="ctr"/>
            <a:r>
              <a:rPr lang="en-US" sz="2400" b="1" dirty="0" smtClean="0">
                <a:solidFill>
                  <a:prstClr val="black"/>
                </a:solidFill>
                <a:latin typeface="Arial" panose="020B0604020202020204" pitchFamily="34" charset="0"/>
                <a:cs typeface="Arial" panose="020B0604020202020204" pitchFamily="34" charset="0"/>
              </a:rPr>
              <a:t>Privacy Issues - Section </a:t>
            </a:r>
            <a:r>
              <a:rPr lang="en-US" sz="2400" b="1" dirty="0">
                <a:solidFill>
                  <a:prstClr val="black"/>
                </a:solidFill>
                <a:latin typeface="Arial" panose="020B0604020202020204" pitchFamily="34" charset="0"/>
                <a:cs typeface="Arial" panose="020B0604020202020204" pitchFamily="34" charset="0"/>
              </a:rPr>
              <a:t>1619 of the Farm </a:t>
            </a:r>
            <a:r>
              <a:rPr lang="en-US" sz="2400" b="1" dirty="0" smtClean="0">
                <a:solidFill>
                  <a:prstClr val="black"/>
                </a:solidFill>
                <a:latin typeface="Arial" panose="020B0604020202020204" pitchFamily="34" charset="0"/>
                <a:cs typeface="Arial" panose="020B0604020202020204" pitchFamily="34" charset="0"/>
              </a:rPr>
              <a:t>Bill</a:t>
            </a:r>
          </a:p>
          <a:p>
            <a:endParaRPr lang="en-US" sz="2000" dirty="0">
              <a:solidFill>
                <a:prstClr val="black"/>
              </a:solidFill>
              <a:latin typeface="Arial" panose="020B0604020202020204" pitchFamily="34" charset="0"/>
              <a:cs typeface="Arial" panose="020B0604020202020204" pitchFamily="34" charset="0"/>
            </a:endParaRPr>
          </a:p>
          <a:p>
            <a:r>
              <a:rPr lang="en-US" sz="2000" dirty="0">
                <a:solidFill>
                  <a:prstClr val="black"/>
                </a:solidFill>
                <a:latin typeface="Arial" panose="020B0604020202020204" pitchFamily="34" charset="0"/>
                <a:cs typeface="Arial" panose="020B0604020202020204" pitchFamily="34" charset="0"/>
              </a:rPr>
              <a:t>Section 1619 of the Farm Bill prohibits USDA from disclosing certain information that has been provided by agricultural landowners and producers in order to participate in USDA programs, except as necessary for delivering technical assistance. Some information developed by the agency concerning your property is also protected.</a:t>
            </a:r>
          </a:p>
          <a:p>
            <a:r>
              <a:rPr lang="en-US" sz="2000" dirty="0">
                <a:solidFill>
                  <a:prstClr val="black"/>
                </a:solidFill>
                <a:latin typeface="Arial" panose="020B0604020202020204" pitchFamily="34" charset="0"/>
                <a:cs typeface="Arial" panose="020B0604020202020204" pitchFamily="34" charset="0"/>
              </a:rPr>
              <a:t>Section 1619 of the Farm Bill prohibits the release of information that falls into these categories:</a:t>
            </a:r>
          </a:p>
          <a:p>
            <a:r>
              <a:rPr lang="en-US" sz="2000" dirty="0">
                <a:solidFill>
                  <a:prstClr val="black"/>
                </a:solidFill>
                <a:latin typeface="Arial" panose="020B0604020202020204" pitchFamily="34" charset="0"/>
                <a:cs typeface="Arial" panose="020B0604020202020204" pitchFamily="34" charset="0"/>
              </a:rPr>
              <a:t>XX</a:t>
            </a:r>
          </a:p>
          <a:p>
            <a:r>
              <a:rPr lang="en-US" sz="2000" dirty="0">
                <a:solidFill>
                  <a:prstClr val="black"/>
                </a:solidFill>
                <a:latin typeface="Arial" panose="020B0604020202020204" pitchFamily="34" charset="0"/>
                <a:cs typeface="Arial" panose="020B0604020202020204" pitchFamily="34" charset="0"/>
              </a:rPr>
              <a:t>Information concerning the operation, practices or the land itself.</a:t>
            </a:r>
          </a:p>
          <a:p>
            <a:r>
              <a:rPr lang="en-US" sz="2000" dirty="0">
                <a:solidFill>
                  <a:prstClr val="black"/>
                </a:solidFill>
                <a:latin typeface="Arial" panose="020B0604020202020204" pitchFamily="34" charset="0"/>
                <a:cs typeface="Arial" panose="020B0604020202020204" pitchFamily="34" charset="0"/>
              </a:rPr>
              <a:t>XX</a:t>
            </a:r>
          </a:p>
          <a:p>
            <a:r>
              <a:rPr lang="en-US" sz="2000" dirty="0">
                <a:solidFill>
                  <a:prstClr val="black"/>
                </a:solidFill>
                <a:latin typeface="Arial" panose="020B0604020202020204" pitchFamily="34" charset="0"/>
                <a:cs typeface="Arial" panose="020B0604020202020204" pitchFamily="34" charset="0"/>
              </a:rPr>
              <a:t>Geospatial information, such as maps, surveys, and charts. Aerial photographs may be protected only if they contain data identifying characteristics of the agricultural land.</a:t>
            </a:r>
          </a:p>
          <a:p>
            <a:r>
              <a:rPr lang="en-US" sz="2000" dirty="0">
                <a:solidFill>
                  <a:prstClr val="black"/>
                </a:solidFill>
                <a:latin typeface="Arial" panose="020B0604020202020204" pitchFamily="34" charset="0"/>
                <a:cs typeface="Arial" panose="020B0604020202020204" pitchFamily="34" charset="0"/>
              </a:rPr>
              <a:t>Section 1619 does not prohibit the disclosure of payment information, including the names and addresses of USDA payment recipients. </a:t>
            </a:r>
            <a:r>
              <a:rPr lang="en-US" sz="2000" dirty="0">
                <a:solidFill>
                  <a:prstClr val="black"/>
                </a:solidFill>
                <a:latin typeface="Arial" panose="020B0604020202020204" pitchFamily="34" charset="0"/>
                <a:cs typeface="Arial" panose="020B0604020202020204" pitchFamily="34" charset="0"/>
              </a:rPr>
              <a:t>Section 1619 does not apply to statistical or aggregated information that protects the name of individual agricultural producers, owners or sites</a:t>
            </a:r>
            <a:r>
              <a:rPr lang="en-US" sz="2000" dirty="0" smtClean="0">
                <a:solidFill>
                  <a:prstClr val="black"/>
                </a:solidFill>
                <a:latin typeface="Arial" panose="020B0604020202020204" pitchFamily="34" charset="0"/>
                <a:cs typeface="Arial" panose="020B0604020202020204" pitchFamily="34" charset="0"/>
              </a:rPr>
              <a:t>.</a:t>
            </a:r>
            <a:endParaRPr lang="en-US"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1392767"/>
      </p:ext>
    </p:ext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Tree>
    <p:extLst>
      <p:ext uri="{BB962C8B-B14F-4D97-AF65-F5344CB8AC3E}">
        <p14:creationId xmlns:p14="http://schemas.microsoft.com/office/powerpoint/2010/main" val="972914608"/>
      </p:ext>
    </p:extLst>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Tree>
    <p:extLst>
      <p:ext uri="{BB962C8B-B14F-4D97-AF65-F5344CB8AC3E}">
        <p14:creationId xmlns:p14="http://schemas.microsoft.com/office/powerpoint/2010/main" val="3897295441"/>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TextBox 1"/>
          <p:cNvSpPr txBox="1"/>
          <p:nvPr/>
        </p:nvSpPr>
        <p:spPr>
          <a:xfrm>
            <a:off x="457200" y="685800"/>
            <a:ext cx="8229600" cy="4524315"/>
          </a:xfrm>
          <a:prstGeom prst="rect">
            <a:avLst/>
          </a:prstGeom>
          <a:noFill/>
        </p:spPr>
        <p:txBody>
          <a:bodyPr wrap="square" rtlCol="0">
            <a:spAutoFit/>
          </a:bodyPr>
          <a:lstStyle/>
          <a:p>
            <a:pPr algn="ctr"/>
            <a:r>
              <a:rPr lang="en-US" sz="3600" dirty="0" smtClean="0">
                <a:latin typeface="Arial" panose="020B0604020202020204" pitchFamily="34" charset="0"/>
                <a:cs typeface="Arial" panose="020B0604020202020204" pitchFamily="34" charset="0"/>
              </a:rPr>
              <a:t>Roles In Agricultural Conservation</a:t>
            </a:r>
          </a:p>
          <a:p>
            <a:endParaRPr lang="en-US" sz="3600" dirty="0">
              <a:latin typeface="Arial" panose="020B0604020202020204" pitchFamily="34" charset="0"/>
              <a:cs typeface="Arial" panose="020B0604020202020204" pitchFamily="34" charset="0"/>
            </a:endParaRPr>
          </a:p>
          <a:p>
            <a:r>
              <a:rPr lang="en-US" sz="3600" dirty="0" smtClean="0">
                <a:latin typeface="Arial" panose="020B0604020202020204" pitchFamily="34" charset="0"/>
                <a:cs typeface="Arial" panose="020B0604020202020204" pitchFamily="34" charset="0"/>
              </a:rPr>
              <a:t>Other Federal Agencies:  Environmental Protection Agency (EPA)</a:t>
            </a:r>
          </a:p>
          <a:p>
            <a:endParaRPr lang="en-US" sz="3600" dirty="0">
              <a:latin typeface="Arial" panose="020B0604020202020204" pitchFamily="34" charset="0"/>
              <a:cs typeface="Arial" panose="020B0604020202020204" pitchFamily="34" charset="0"/>
            </a:endParaRPr>
          </a:p>
          <a:p>
            <a:r>
              <a:rPr lang="en-US" sz="3600" dirty="0" smtClean="0">
                <a:latin typeface="Arial" panose="020B0604020202020204" pitchFamily="34" charset="0"/>
                <a:cs typeface="Arial" panose="020B0604020202020204" pitchFamily="34" charset="0"/>
              </a:rPr>
              <a:t>State Agencies</a:t>
            </a:r>
          </a:p>
          <a:p>
            <a:endParaRPr lang="en-US" sz="3600" dirty="0">
              <a:latin typeface="Arial" panose="020B0604020202020204" pitchFamily="34" charset="0"/>
              <a:cs typeface="Arial" panose="020B0604020202020204" pitchFamily="34" charset="0"/>
            </a:endParaRPr>
          </a:p>
          <a:p>
            <a:r>
              <a:rPr lang="en-US" sz="3600" dirty="0" smtClean="0">
                <a:latin typeface="Arial" panose="020B0604020202020204" pitchFamily="34" charset="0"/>
                <a:cs typeface="Arial" panose="020B0604020202020204" pitchFamily="34" charset="0"/>
              </a:rPr>
              <a:t>Local Government</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9295498"/>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6" name="Picture 4" descr="Image result for psu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711993"/>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TextBox 1"/>
          <p:cNvSpPr txBox="1"/>
          <p:nvPr/>
        </p:nvSpPr>
        <p:spPr>
          <a:xfrm>
            <a:off x="457200" y="533400"/>
            <a:ext cx="8229600" cy="5201424"/>
          </a:xfrm>
          <a:prstGeom prst="rect">
            <a:avLst/>
          </a:prstGeom>
          <a:noFill/>
        </p:spPr>
        <p:txBody>
          <a:bodyPr wrap="square" rtlCol="0">
            <a:spAutoFit/>
          </a:bodyPr>
          <a:lstStyle/>
          <a:p>
            <a:pPr algn="ctr"/>
            <a:r>
              <a:rPr lang="en-US" sz="2800" b="1" dirty="0" smtClean="0">
                <a:latin typeface="Arial" panose="020B0604020202020204" pitchFamily="34" charset="0"/>
                <a:cs typeface="Arial" panose="020B0604020202020204" pitchFamily="34" charset="0"/>
              </a:rPr>
              <a:t>University Roles</a:t>
            </a:r>
          </a:p>
          <a:p>
            <a:endParaRPr lang="en-US" sz="2800" b="1" dirty="0">
              <a:latin typeface="Arial" panose="020B0604020202020204" pitchFamily="34" charset="0"/>
              <a:cs typeface="Arial" panose="020B0604020202020204" pitchFamily="34" charset="0"/>
            </a:endParaRPr>
          </a:p>
          <a:p>
            <a:r>
              <a:rPr lang="en-US" sz="2800" b="1" dirty="0" smtClean="0">
                <a:latin typeface="Arial" panose="020B0604020202020204" pitchFamily="34" charset="0"/>
                <a:cs typeface="Arial" panose="020B0604020202020204" pitchFamily="34" charset="0"/>
              </a:rPr>
              <a:t>Land Grant Universities</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Land</a:t>
            </a:r>
            <a:r>
              <a:rPr lang="en-US" sz="2000" dirty="0" smtClean="0">
                <a:latin typeface="Arial" panose="020B0604020202020204" pitchFamily="34" charset="0"/>
                <a:cs typeface="Arial" panose="020B0604020202020204" pitchFamily="34" charset="0"/>
              </a:rPr>
              <a:t>-</a:t>
            </a:r>
            <a:r>
              <a:rPr lang="en-US" sz="2000" b="1" dirty="0" smtClean="0">
                <a:latin typeface="Arial" panose="020B0604020202020204" pitchFamily="34" charset="0"/>
                <a:cs typeface="Arial" panose="020B0604020202020204" pitchFamily="34" charset="0"/>
              </a:rPr>
              <a:t>Grant College Act</a:t>
            </a:r>
            <a:r>
              <a:rPr lang="en-US" sz="2000" dirty="0" smtClean="0">
                <a:latin typeface="Arial" panose="020B0604020202020204" pitchFamily="34" charset="0"/>
                <a:cs typeface="Arial" panose="020B0604020202020204" pitchFamily="34" charset="0"/>
              </a:rPr>
              <a:t> of 1862, or </a:t>
            </a:r>
            <a:r>
              <a:rPr lang="en-US" sz="2000" b="1" dirty="0" smtClean="0">
                <a:latin typeface="Arial" panose="020B0604020202020204" pitchFamily="34" charset="0"/>
                <a:cs typeface="Arial" panose="020B0604020202020204" pitchFamily="34" charset="0"/>
              </a:rPr>
              <a:t>Morrill Act</a:t>
            </a:r>
            <a:r>
              <a:rPr lang="en-US" sz="2000" dirty="0" smtClean="0">
                <a:latin typeface="Arial" panose="020B0604020202020204" pitchFamily="34" charset="0"/>
                <a:cs typeface="Arial" panose="020B0604020202020204" pitchFamily="34" charset="0"/>
              </a:rPr>
              <a:t>, Act of the U.S. Congress (1862) that provided grants of land to states to finance the establishment of colleges specializing in “agriculture and the mechanic arts.”</a:t>
            </a:r>
          </a:p>
          <a:p>
            <a:endParaRPr lang="en-US" sz="2000" dirty="0" smtClean="0">
              <a:latin typeface="Arial" panose="020B0604020202020204" pitchFamily="34" charset="0"/>
              <a:cs typeface="Arial" panose="020B0604020202020204" pitchFamily="34" charset="0"/>
            </a:endParaRPr>
          </a:p>
          <a:p>
            <a:r>
              <a:rPr lang="en-US" sz="2800" b="1" dirty="0" smtClean="0">
                <a:latin typeface="Arial" panose="020B0604020202020204" pitchFamily="34" charset="0"/>
                <a:cs typeface="Arial" panose="020B0604020202020204" pitchFamily="34" charset="0"/>
              </a:rPr>
              <a:t>Cooperative Extension</a:t>
            </a:r>
            <a:endParaRPr lang="en-US" sz="2800" b="1" dirty="0">
              <a:latin typeface="Arial" panose="020B0604020202020204" pitchFamily="34" charset="0"/>
              <a:cs typeface="Arial" panose="020B0604020202020204" pitchFamily="34" charset="0"/>
            </a:endParaRPr>
          </a:p>
          <a:p>
            <a:endParaRPr lang="en-US" sz="2000" dirty="0" smtClean="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The </a:t>
            </a:r>
            <a:r>
              <a:rPr lang="en-US" sz="2000" i="1" dirty="0" smtClean="0">
                <a:latin typeface="Arial" panose="020B0604020202020204" pitchFamily="34" charset="0"/>
                <a:cs typeface="Arial" panose="020B0604020202020204" pitchFamily="34" charset="0"/>
              </a:rPr>
              <a:t>Cooperative Extension System </a:t>
            </a:r>
            <a:r>
              <a:rPr lang="en-US" sz="2000" dirty="0" smtClean="0">
                <a:latin typeface="Arial" panose="020B0604020202020204" pitchFamily="34" charset="0"/>
                <a:cs typeface="Arial" panose="020B0604020202020204" pitchFamily="34" charset="0"/>
              </a:rPr>
              <a:t>is a non-formal educational program implemented in the United States designed to help people use research-based knowledge to improve their lives. The service is provided by the state's designated land-grant universities.</a:t>
            </a:r>
            <a:endParaRPr lang="en-US" sz="2000" dirty="0">
              <a:latin typeface="Arial" panose="020B0604020202020204" pitchFamily="34" charset="0"/>
              <a:cs typeface="Arial" panose="020B0604020202020204" pitchFamily="34" charset="0"/>
            </a:endParaRPr>
          </a:p>
        </p:txBody>
      </p:sp>
      <p:pic>
        <p:nvPicPr>
          <p:cNvPr id="28674" name="Picture 2" descr="Image result for virginia tech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67200" y="609600"/>
            <a:ext cx="2109787" cy="2109787"/>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6" descr="Image result for university of maryland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8" descr="Image result for university of maryland log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8682" name="Picture 10" descr="Image result for university of maryland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42146" y="914400"/>
            <a:ext cx="1289208" cy="1271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2273725"/>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Image result for alliance for the chesapeake ba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8806" y="3548063"/>
            <a:ext cx="5308853" cy="1555750"/>
          </a:xfrm>
          <a:prstGeom prst="rect">
            <a:avLst/>
          </a:prstGeom>
          <a:noFill/>
          <a:extLst>
            <a:ext uri="{909E8E84-426E-40DD-AFC4-6F175D3DCCD1}">
              <a14:hiddenFill xmlns:a14="http://schemas.microsoft.com/office/drawing/2010/main">
                <a:solidFill>
                  <a:srgbClr val="FFFFFF"/>
                </a:solidFill>
              </a14:hiddenFill>
            </a:ext>
          </a:extLst>
        </p:spPr>
      </p:pic>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TextBox 1"/>
          <p:cNvSpPr txBox="1"/>
          <p:nvPr/>
        </p:nvSpPr>
        <p:spPr>
          <a:xfrm>
            <a:off x="914400" y="457200"/>
            <a:ext cx="7315200" cy="2677656"/>
          </a:xfrm>
          <a:prstGeom prst="rect">
            <a:avLst/>
          </a:prstGeom>
          <a:noFill/>
        </p:spPr>
        <p:txBody>
          <a:bodyPr wrap="square" rtlCol="0">
            <a:spAutoFit/>
          </a:bodyPr>
          <a:lstStyle/>
          <a:p>
            <a:pPr algn="ctr"/>
            <a:r>
              <a:rPr lang="en-US" sz="2800" b="1" dirty="0" smtClean="0">
                <a:latin typeface="Arial" panose="020B0604020202020204" pitchFamily="34" charset="0"/>
                <a:cs typeface="Arial" panose="020B0604020202020204" pitchFamily="34" charset="0"/>
              </a:rPr>
              <a:t>Non-Profit Organization Roles</a:t>
            </a:r>
          </a:p>
          <a:p>
            <a:endParaRPr lang="en-US" sz="2800" b="1" dirty="0">
              <a:latin typeface="Arial" panose="020B0604020202020204" pitchFamily="34" charset="0"/>
              <a:cs typeface="Arial" panose="020B0604020202020204" pitchFamily="34" charset="0"/>
            </a:endParaRPr>
          </a:p>
          <a:p>
            <a:r>
              <a:rPr lang="en-US" sz="2800" b="1" dirty="0" smtClean="0">
                <a:latin typeface="Arial" panose="020B0604020202020204" pitchFamily="34" charset="0"/>
                <a:cs typeface="Arial" panose="020B0604020202020204" pitchFamily="34" charset="0"/>
              </a:rPr>
              <a:t>Variable and Capacity Dependent</a:t>
            </a:r>
          </a:p>
          <a:p>
            <a:pPr marL="457200" indent="-457200">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Place Based?</a:t>
            </a:r>
          </a:p>
          <a:p>
            <a:pPr marL="457200" indent="-457200">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Outcome Based?</a:t>
            </a:r>
          </a:p>
          <a:p>
            <a:pPr marL="457200" indent="-457200">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Practice Based?</a:t>
            </a:r>
            <a:endParaRPr lang="en-US" sz="2800" b="1" dirty="0">
              <a:latin typeface="Arial" panose="020B0604020202020204" pitchFamily="34" charset="0"/>
              <a:cs typeface="Arial" panose="020B0604020202020204" pitchFamily="34" charset="0"/>
            </a:endParaRPr>
          </a:p>
        </p:txBody>
      </p:sp>
      <p:pic>
        <p:nvPicPr>
          <p:cNvPr id="8194" name="Picture 2" descr="Image result for chesapeake bay foundation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3385344"/>
            <a:ext cx="2505213" cy="1881188"/>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descr="Image result for James river association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3548063"/>
            <a:ext cx="3595406" cy="1386681"/>
          </a:xfrm>
          <a:prstGeom prst="rect">
            <a:avLst/>
          </a:prstGeom>
          <a:noFill/>
          <a:extLst>
            <a:ext uri="{909E8E84-426E-40DD-AFC4-6F175D3DCCD1}">
              <a14:hiddenFill xmlns:a14="http://schemas.microsoft.com/office/drawing/2010/main">
                <a:solidFill>
                  <a:srgbClr val="FFFFFF"/>
                </a:solidFill>
              </a14:hiddenFill>
            </a:ext>
          </a:extLst>
        </p:spPr>
      </p:pic>
      <p:pic>
        <p:nvPicPr>
          <p:cNvPr id="8200" name="Picture 8" descr="Image result for trout unlimited 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0200" y="5000229"/>
            <a:ext cx="1761331" cy="1761332"/>
          </a:xfrm>
          <a:prstGeom prst="rect">
            <a:avLst/>
          </a:prstGeom>
          <a:noFill/>
          <a:extLst>
            <a:ext uri="{909E8E84-426E-40DD-AFC4-6F175D3DCCD1}">
              <a14:hiddenFill xmlns:a14="http://schemas.microsoft.com/office/drawing/2010/main">
                <a:solidFill>
                  <a:srgbClr val="FFFFFF"/>
                </a:solidFill>
              </a14:hiddenFill>
            </a:ext>
          </a:extLst>
        </p:spPr>
      </p:pic>
      <p:pic>
        <p:nvPicPr>
          <p:cNvPr id="8204" name="Picture 12" descr="Image result for Lititz run watershed alliance 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5659" y="5065714"/>
            <a:ext cx="1623116" cy="1630362"/>
          </a:xfrm>
          <a:prstGeom prst="rect">
            <a:avLst/>
          </a:prstGeom>
          <a:noFill/>
          <a:extLst>
            <a:ext uri="{909E8E84-426E-40DD-AFC4-6F175D3DCCD1}">
              <a14:hiddenFill xmlns:a14="http://schemas.microsoft.com/office/drawing/2010/main">
                <a:solidFill>
                  <a:srgbClr val="FFFFFF"/>
                </a:solidFill>
              </a14:hiddenFill>
            </a:ext>
          </a:extLst>
        </p:spPr>
      </p:pic>
      <p:pic>
        <p:nvPicPr>
          <p:cNvPr id="8206" name="Picture 14" descr="Image result for TNC log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50" y="5410200"/>
            <a:ext cx="3524250" cy="1121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3340981"/>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TextBox 1"/>
          <p:cNvSpPr txBox="1"/>
          <p:nvPr/>
        </p:nvSpPr>
        <p:spPr>
          <a:xfrm>
            <a:off x="990600" y="762000"/>
            <a:ext cx="7239000" cy="769441"/>
          </a:xfrm>
          <a:prstGeom prst="rect">
            <a:avLst/>
          </a:prstGeom>
          <a:noFill/>
        </p:spPr>
        <p:txBody>
          <a:bodyPr wrap="square" rtlCol="0">
            <a:spAutoFit/>
          </a:bodyPr>
          <a:lstStyle/>
          <a:p>
            <a:pPr algn="ctr"/>
            <a:r>
              <a:rPr lang="en-US" sz="4400" b="1" dirty="0" smtClean="0">
                <a:latin typeface="Arial" panose="020B0604020202020204" pitchFamily="34" charset="0"/>
                <a:cs typeface="Arial" panose="020B0604020202020204" pitchFamily="34" charset="0"/>
              </a:rPr>
              <a:t>Farm Bill Program Basics</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0604916"/>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85800"/>
            <a:ext cx="9144000" cy="6069496"/>
          </a:xfrm>
          <a:prstGeom prst="rect">
            <a:avLst/>
          </a:prstGeom>
        </p:spPr>
      </p:pic>
      <p:sp>
        <p:nvSpPr>
          <p:cNvPr id="4" name="TextBox 3"/>
          <p:cNvSpPr txBox="1"/>
          <p:nvPr/>
        </p:nvSpPr>
        <p:spPr>
          <a:xfrm>
            <a:off x="1181100" y="127278"/>
            <a:ext cx="6438900" cy="523220"/>
          </a:xfrm>
          <a:prstGeom prst="rect">
            <a:avLst/>
          </a:prstGeom>
          <a:noFill/>
        </p:spPr>
        <p:txBody>
          <a:bodyPr wrap="square" rtlCol="0">
            <a:spAutoFit/>
          </a:bodyPr>
          <a:lstStyle/>
          <a:p>
            <a:r>
              <a:rPr lang="en-US" sz="2800" dirty="0" smtClean="0">
                <a:latin typeface="Arial" panose="020B0604020202020204" pitchFamily="34" charset="0"/>
                <a:cs typeface="Arial" panose="020B0604020202020204" pitchFamily="34" charset="0"/>
              </a:rPr>
              <a:t>sustainableagriculture.net/publications/</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5746985"/>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200" y="76199"/>
            <a:ext cx="5190224" cy="6651635"/>
          </a:xfrm>
          <a:prstGeom prst="rect">
            <a:avLst/>
          </a:prstGeom>
        </p:spPr>
      </p:pic>
    </p:spTree>
    <p:extLst>
      <p:ext uri="{BB962C8B-B14F-4D97-AF65-F5344CB8AC3E}">
        <p14:creationId xmlns:p14="http://schemas.microsoft.com/office/powerpoint/2010/main" val="2522673981"/>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TextBox 1"/>
          <p:cNvSpPr txBox="1"/>
          <p:nvPr/>
        </p:nvSpPr>
        <p:spPr>
          <a:xfrm>
            <a:off x="457200" y="228600"/>
            <a:ext cx="8229600" cy="5447645"/>
          </a:xfrm>
          <a:prstGeom prst="rect">
            <a:avLst/>
          </a:prstGeom>
          <a:noFill/>
        </p:spPr>
        <p:txBody>
          <a:bodyPr wrap="square" rtlCol="0">
            <a:spAutoFit/>
          </a:bodyPr>
          <a:lstStyle/>
          <a:p>
            <a:pPr algn="ctr"/>
            <a:r>
              <a:rPr lang="en-US" sz="2400" b="1" dirty="0" smtClean="0">
                <a:latin typeface="Arial" panose="020B0604020202020204" pitchFamily="34" charset="0"/>
                <a:cs typeface="Arial" panose="020B0604020202020204" pitchFamily="34" charset="0"/>
              </a:rPr>
              <a:t>Regional Conservation Partnership Program (RCPP)</a:t>
            </a:r>
          </a:p>
          <a:p>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Enables state and local agencies, non-profit organizations, and other entities to partner regionally with the Natural Resources Conservation Service on special projects to promote farmer adoption of conservation activities to address key natural resource concerns.</a:t>
            </a:r>
            <a:endParaRPr lang="en-US" sz="2000" dirty="0">
              <a:latin typeface="Arial" panose="020B0604020202020204" pitchFamily="34" charset="0"/>
              <a:cs typeface="Arial" panose="020B0604020202020204" pitchFamily="34" charset="0"/>
            </a:endParaRPr>
          </a:p>
          <a:p>
            <a:endParaRPr lang="en-US" sz="2000" dirty="0" smtClean="0">
              <a:latin typeface="Arial" panose="020B0604020202020204" pitchFamily="34" charset="0"/>
              <a:cs typeface="Arial" panose="020B0604020202020204" pitchFamily="34" charset="0"/>
            </a:endParaRPr>
          </a:p>
          <a:p>
            <a:endParaRPr lang="en-US" sz="2000" dirty="0" smtClean="0">
              <a:latin typeface="Arial" panose="020B0604020202020204" pitchFamily="34" charset="0"/>
              <a:cs typeface="Arial" panose="020B0604020202020204" pitchFamily="34" charset="0"/>
            </a:endParaRPr>
          </a:p>
          <a:p>
            <a:pPr algn="ctr"/>
            <a:r>
              <a:rPr lang="en-US" sz="2400" b="1" dirty="0" smtClean="0">
                <a:latin typeface="Arial" panose="020B0604020202020204" pitchFamily="34" charset="0"/>
                <a:cs typeface="Arial" panose="020B0604020202020204" pitchFamily="34" charset="0"/>
              </a:rPr>
              <a:t>Environmental Quality Incentives Program (EQIP)</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Supports working lands conservation through cost-share and technical assistance payments to farmers and ranchers.  Funds primary farm headquarters work and field conservation practices including manure storage, barnyard improvements, terraces, waterways, etc.  EQIP also includes Organic Initiative to support organic practice adoption, High Tunnel Initiative for vegetable production, and multiple regional landscape scale initiatives.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2673981"/>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8"/>
          <p:cNvSpPr txBox="1">
            <a:spLocks noChangeArrowheads="1"/>
          </p:cNvSpPr>
          <p:nvPr/>
        </p:nvSpPr>
        <p:spPr bwMode="auto">
          <a:xfrm>
            <a:off x="2327275" y="4325938"/>
            <a:ext cx="812800" cy="168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57200" eaLnBrk="1" fontAlgn="base" hangingPunct="1">
              <a:spcBef>
                <a:spcPct val="0"/>
              </a:spcBef>
              <a:spcAft>
                <a:spcPct val="0"/>
              </a:spcAft>
            </a:pPr>
            <a:r>
              <a:rPr lang="en-US" altLang="en-US" sz="500">
                <a:solidFill>
                  <a:srgbClr val="FFFFFF"/>
                </a:solidFill>
                <a:latin typeface="Trebuchet MS" pitchFamily="34" charset="0"/>
              </a:rPr>
              <a:t>Photo: Marissa Morton</a:t>
            </a:r>
          </a:p>
        </p:txBody>
      </p:sp>
      <p:sp>
        <p:nvSpPr>
          <p:cNvPr id="2" name="TextBox 1"/>
          <p:cNvSpPr txBox="1"/>
          <p:nvPr/>
        </p:nvSpPr>
        <p:spPr>
          <a:xfrm>
            <a:off x="457200" y="533400"/>
            <a:ext cx="8229600" cy="5047536"/>
          </a:xfrm>
          <a:prstGeom prst="rect">
            <a:avLst/>
          </a:prstGeom>
          <a:noFill/>
        </p:spPr>
        <p:txBody>
          <a:bodyPr wrap="square" rtlCol="0">
            <a:spAutoFit/>
          </a:bodyPr>
          <a:lstStyle/>
          <a:p>
            <a:r>
              <a:rPr lang="en-US" sz="2400" b="1" dirty="0" smtClean="0">
                <a:latin typeface="Arial" panose="020B0604020202020204" pitchFamily="34" charset="0"/>
                <a:cs typeface="Arial" panose="020B0604020202020204" pitchFamily="34" charset="0"/>
              </a:rPr>
              <a:t>Conservation Stewardship Program (CSP)</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Rewards advanced conservation systems through 5-year renewable payment contracts to farmers and ranchers to actively manage, maintain, and expand conservation practices like rotations, cover cropping, rotational grazing, and IPM on working farms.</a:t>
            </a:r>
          </a:p>
          <a:p>
            <a:endParaRPr lang="en-US" sz="2000" dirty="0">
              <a:latin typeface="Arial" panose="020B0604020202020204" pitchFamily="34" charset="0"/>
              <a:cs typeface="Arial" panose="020B0604020202020204" pitchFamily="34" charset="0"/>
            </a:endParaRPr>
          </a:p>
          <a:p>
            <a:endParaRPr lang="en-US" sz="2000" dirty="0" smtClean="0">
              <a:latin typeface="Arial" panose="020B0604020202020204" pitchFamily="34" charset="0"/>
              <a:cs typeface="Arial" panose="020B0604020202020204" pitchFamily="34" charset="0"/>
            </a:endParaRPr>
          </a:p>
          <a:p>
            <a:r>
              <a:rPr lang="en-US" sz="2400" b="1" dirty="0" smtClean="0">
                <a:latin typeface="Arial" panose="020B0604020202020204" pitchFamily="34" charset="0"/>
                <a:cs typeface="Arial" panose="020B0604020202020204" pitchFamily="34" charset="0"/>
              </a:rPr>
              <a:t>Agricultural Conservation Easement Program (ACEP)</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Helps private landowners, land trusts, and other entities to preserve, restore, and enhance wetlands, grasslands, and working farms and ranches through conservation easements.</a:t>
            </a:r>
            <a:endParaRPr lang="en-US" sz="2000" dirty="0">
              <a:latin typeface="Arial" panose="020B0604020202020204" pitchFamily="34" charset="0"/>
              <a:cs typeface="Arial" panose="020B0604020202020204" pitchFamily="34" charset="0"/>
            </a:endParaRPr>
          </a:p>
          <a:p>
            <a:endParaRPr lang="en-US" dirty="0" smtClean="0"/>
          </a:p>
          <a:p>
            <a:endParaRPr lang="en-US" dirty="0"/>
          </a:p>
          <a:p>
            <a:endParaRPr lang="en-US" dirty="0"/>
          </a:p>
        </p:txBody>
      </p:sp>
    </p:spTree>
    <p:extLst>
      <p:ext uri="{BB962C8B-B14F-4D97-AF65-F5344CB8AC3E}">
        <p14:creationId xmlns:p14="http://schemas.microsoft.com/office/powerpoint/2010/main" val="4141496420"/>
      </p:ext>
    </p:extLst>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792</Words>
  <Application>Microsoft Office PowerPoint</Application>
  <PresentationFormat>On-screen Show (4:3)</PresentationFormat>
  <Paragraphs>104</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Ehrhart</dc:creator>
  <cp:lastModifiedBy>Matt Ehrhart</cp:lastModifiedBy>
  <cp:revision>15</cp:revision>
  <dcterms:created xsi:type="dcterms:W3CDTF">2019-02-20T01:10:34Z</dcterms:created>
  <dcterms:modified xsi:type="dcterms:W3CDTF">2019-02-20T03:55:59Z</dcterms:modified>
</cp:coreProperties>
</file>