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hYdsSHE85CgE0KgXq6ug7ZhF0fW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17" d="100"/>
          <a:sy n="117" d="100"/>
        </p:scale>
        <p:origin x="1480"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 name="Google Shape;6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5" name="Google Shape;185;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 name="Google Shape;7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 name="Google Shape;7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9" name="Google Shape;209;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6" name="Google Shape;216;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7" name="Google Shape;217;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 name="Google Shape;8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5:notes"/>
          <p:cNvSpPr txBox="1">
            <a:spLocks noGrp="1"/>
          </p:cNvSpPr>
          <p:nvPr>
            <p:ph type="body" idx="1"/>
          </p:nvPr>
        </p:nvSpPr>
        <p:spPr>
          <a:xfrm>
            <a:off x="731520" y="4560571"/>
            <a:ext cx="5852160" cy="4320540"/>
          </a:xfrm>
          <a:prstGeom prst="rect">
            <a:avLst/>
          </a:prstGeom>
          <a:noFill/>
          <a:ln>
            <a:noFill/>
          </a:ln>
        </p:spPr>
        <p:txBody>
          <a:bodyPr spcFirstLastPara="1" wrap="square" lIns="96625" tIns="48300" rIns="96625" bIns="48300" anchor="t" anchorCtr="0">
            <a:normAutofit/>
          </a:bodyPr>
          <a:lstStyle/>
          <a:p>
            <a:pPr marL="0" lvl="0" indent="0" algn="l" rtl="0">
              <a:spcBef>
                <a:spcPts val="0"/>
              </a:spcBef>
              <a:spcAft>
                <a:spcPts val="0"/>
              </a:spcAft>
              <a:buNone/>
            </a:pPr>
            <a:r>
              <a:rPr lang="en-US"/>
              <a:t>The 2030 plan that we published in February includes detailed GHG emissions analysis</a:t>
            </a:r>
            <a:endParaRPr/>
          </a:p>
          <a:p>
            <a:pPr marL="0" lvl="0" indent="0" algn="l" rtl="0">
              <a:spcBef>
                <a:spcPts val="0"/>
              </a:spcBef>
              <a:spcAft>
                <a:spcPts val="0"/>
              </a:spcAft>
              <a:buNone/>
            </a:pPr>
            <a:r>
              <a:rPr lang="en-US"/>
              <a:t>projections using an economy wide model developed for us by the consultant E3 the </a:t>
            </a:r>
            <a:endParaRPr/>
          </a:p>
          <a:p>
            <a:pPr marL="0" lvl="0" indent="0" algn="l" rtl="0">
              <a:spcBef>
                <a:spcPts val="0"/>
              </a:spcBef>
              <a:spcAft>
                <a:spcPts val="0"/>
              </a:spcAft>
              <a:buNone/>
            </a:pPr>
            <a:r>
              <a:rPr lang="en-US"/>
              <a:t>model is referred to as the pathways model </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this graph  shows our GHG projections out through 2050 </a:t>
            </a:r>
            <a:endParaRPr/>
          </a:p>
          <a:p>
            <a:pPr marL="0" lvl="0" indent="0" algn="l" rtl="0">
              <a:spcBef>
                <a:spcPts val="0"/>
              </a:spcBef>
              <a:spcAft>
                <a:spcPts val="0"/>
              </a:spcAft>
              <a:buNone/>
            </a:pPr>
            <a:endParaRPr/>
          </a:p>
          <a:p>
            <a:pPr marL="0" lvl="0" indent="0" algn="l" rtl="0">
              <a:spcBef>
                <a:spcPts val="0"/>
              </a:spcBef>
              <a:spcAft>
                <a:spcPts val="0"/>
              </a:spcAft>
              <a:buNone/>
            </a:pPr>
            <a:r>
              <a:rPr lang="en-US"/>
              <a:t>the Gray line is our reference case which is affected by existing policy - no new action </a:t>
            </a:r>
            <a:endParaRPr/>
          </a:p>
          <a:p>
            <a:pPr marL="0" lvl="0" indent="0" algn="l" rtl="0">
              <a:spcBef>
                <a:spcPts val="0"/>
              </a:spcBef>
              <a:spcAft>
                <a:spcPts val="0"/>
              </a:spcAft>
              <a:buNone/>
            </a:pPr>
            <a:r>
              <a:rPr lang="en-US"/>
              <a:t>and you can see that we can continue to make progress in the near term but we </a:t>
            </a:r>
            <a:endParaRPr/>
          </a:p>
          <a:p>
            <a:pPr marL="0" lvl="0" indent="0" algn="l" rtl="0">
              <a:spcBef>
                <a:spcPts val="0"/>
              </a:spcBef>
              <a:spcAft>
                <a:spcPts val="0"/>
              </a:spcAft>
              <a:buNone/>
            </a:pPr>
            <a:r>
              <a:rPr lang="en-US"/>
              <a:t>don't achieve our goals without additional action </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the purple line represents how much lower emissions were projected to be, under our </a:t>
            </a:r>
            <a:endParaRPr/>
          </a:p>
          <a:p>
            <a:pPr marL="0" lvl="0" indent="0" algn="l" rtl="0">
              <a:spcBef>
                <a:spcPts val="0"/>
              </a:spcBef>
              <a:spcAft>
                <a:spcPts val="0"/>
              </a:spcAft>
              <a:buNone/>
            </a:pPr>
            <a:r>
              <a:rPr lang="en-US"/>
              <a:t>draft GGRA plan - that we released in late 2019 </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and the green line shows the latest projections underour latest GGRA plan -  that we </a:t>
            </a:r>
            <a:endParaRPr/>
          </a:p>
          <a:p>
            <a:pPr marL="0" lvl="0" indent="0" algn="l" rtl="0">
              <a:spcBef>
                <a:spcPts val="0"/>
              </a:spcBef>
              <a:spcAft>
                <a:spcPts val="0"/>
              </a:spcAft>
              <a:buNone/>
            </a:pPr>
            <a:r>
              <a:rPr lang="en-US"/>
              <a:t>released  earlier in this year </a:t>
            </a:r>
            <a:endParaRPr/>
          </a:p>
          <a:p>
            <a:pPr marL="0" lvl="0" indent="0" algn="l" rtl="0">
              <a:spcBef>
                <a:spcPts val="0"/>
              </a:spcBef>
              <a:spcAft>
                <a:spcPts val="0"/>
              </a:spcAft>
              <a:buNone/>
            </a:pPr>
            <a:endParaRPr/>
          </a:p>
          <a:p>
            <a:pPr marL="0" lvl="0" indent="0" algn="l" rtl="0">
              <a:spcBef>
                <a:spcPts val="0"/>
              </a:spcBef>
              <a:spcAft>
                <a:spcPts val="0"/>
              </a:spcAft>
              <a:buNone/>
            </a:pPr>
            <a:r>
              <a:rPr lang="en-US"/>
              <a:t>It includes existing and new programs, across all levels of government with a </a:t>
            </a:r>
            <a:endParaRPr/>
          </a:p>
          <a:p>
            <a:pPr marL="0" lvl="0" indent="0" algn="l" rtl="0">
              <a:spcBef>
                <a:spcPts val="0"/>
              </a:spcBef>
              <a:spcAft>
                <a:spcPts val="0"/>
              </a:spcAft>
              <a:buNone/>
            </a:pPr>
            <a:r>
              <a:rPr lang="en-US"/>
              <a:t>focus on new state programs </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Also important to note that these numbers account for sequestration </a:t>
            </a:r>
            <a:endParaRPr/>
          </a:p>
        </p:txBody>
      </p:sp>
      <p:sp>
        <p:nvSpPr>
          <p:cNvPr id="98" name="Google Shape;98;p5:notes"/>
          <p:cNvSpPr txBox="1">
            <a:spLocks noGrp="1"/>
          </p:cNvSpPr>
          <p:nvPr>
            <p:ph type="sldNum" idx="12"/>
          </p:nvPr>
        </p:nvSpPr>
        <p:spPr>
          <a:xfrm>
            <a:off x="4143588" y="9119474"/>
            <a:ext cx="3169920" cy="480060"/>
          </a:xfrm>
          <a:prstGeom prst="rect">
            <a:avLst/>
          </a:prstGeom>
          <a:noFill/>
          <a:ln>
            <a:noFill/>
          </a:ln>
        </p:spPr>
        <p:txBody>
          <a:bodyPr spcFirstLastPara="1" wrap="square" lIns="96625" tIns="48300" rIns="96625" bIns="483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gradFill>
          <a:gsLst>
            <a:gs pos="0">
              <a:srgbClr val="76923C"/>
            </a:gs>
            <a:gs pos="17000">
              <a:srgbClr val="C2D59B"/>
            </a:gs>
            <a:gs pos="26000">
              <a:srgbClr val="D6E3BC"/>
            </a:gs>
            <a:gs pos="50000">
              <a:srgbClr val="EAF1DD"/>
            </a:gs>
            <a:gs pos="74000">
              <a:srgbClr val="D6E3BC"/>
            </a:gs>
            <a:gs pos="83000">
              <a:srgbClr val="C2D59B"/>
            </a:gs>
            <a:gs pos="100000">
              <a:srgbClr val="76923C"/>
            </a:gs>
          </a:gsLst>
          <a:lin ang="5400000" scaled="0"/>
        </a:gradFill>
        <a:effectLst/>
      </p:bgPr>
    </p:bg>
    <p:spTree>
      <p:nvGrpSpPr>
        <p:cNvPr id="1" name="Shape 14"/>
        <p:cNvGrpSpPr/>
        <p:nvPr/>
      </p:nvGrpSpPr>
      <p:grpSpPr>
        <a:xfrm>
          <a:off x="0" y="0"/>
          <a:ext cx="0" cy="0"/>
          <a:chOff x="0" y="0"/>
          <a:chExt cx="0" cy="0"/>
        </a:xfrm>
      </p:grpSpPr>
      <p:sp>
        <p:nvSpPr>
          <p:cNvPr id="15" name="Google Shape;15;p25"/>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156C48"/>
              </a:buClr>
              <a:buSzPts val="3200"/>
              <a:buFont typeface="Calibri"/>
              <a:buNone/>
              <a:defRPr sz="3200" b="1">
                <a:solidFill>
                  <a:srgbClr val="156C48"/>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5"/>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2400"/>
              </a:spcBef>
              <a:spcAft>
                <a:spcPts val="0"/>
              </a:spcAft>
              <a:buClr>
                <a:srgbClr val="888888"/>
              </a:buClr>
              <a:buSzPts val="2000"/>
              <a:buNone/>
              <a:defRPr sz="2000">
                <a:solidFill>
                  <a:srgbClr val="888888"/>
                </a:solidFill>
                <a:latin typeface="Calibri"/>
                <a:ea typeface="Calibri"/>
                <a:cs typeface="Calibri"/>
                <a:sym typeface="Calibri"/>
              </a:defRPr>
            </a:lvl1pPr>
            <a:lvl2pPr lvl="1" algn="ctr">
              <a:spcBef>
                <a:spcPts val="480"/>
              </a:spcBef>
              <a:spcAft>
                <a:spcPts val="0"/>
              </a:spcAft>
              <a:buClr>
                <a:srgbClr val="888888"/>
              </a:buClr>
              <a:buSzPts val="2400"/>
              <a:buNone/>
              <a:defRPr>
                <a:solidFill>
                  <a:srgbClr val="888888"/>
                </a:solidFill>
              </a:defRPr>
            </a:lvl2pPr>
            <a:lvl3pPr lvl="2" algn="ctr">
              <a:spcBef>
                <a:spcPts val="400"/>
              </a:spcBef>
              <a:spcAft>
                <a:spcPts val="0"/>
              </a:spcAft>
              <a:buClr>
                <a:srgbClr val="888888"/>
              </a:buClr>
              <a:buSzPts val="2000"/>
              <a:buNone/>
              <a:defRPr>
                <a:solidFill>
                  <a:srgbClr val="888888"/>
                </a:solidFill>
              </a:defRPr>
            </a:lvl3pPr>
            <a:lvl4pPr lvl="3" algn="ctr">
              <a:spcBef>
                <a:spcPts val="360"/>
              </a:spcBef>
              <a:spcAft>
                <a:spcPts val="0"/>
              </a:spcAft>
              <a:buClr>
                <a:srgbClr val="888888"/>
              </a:buClr>
              <a:buSzPts val="1800"/>
              <a:buNone/>
              <a:defRPr>
                <a:solidFill>
                  <a:srgbClr val="888888"/>
                </a:solidFill>
              </a:defRPr>
            </a:lvl4pPr>
            <a:lvl5pPr lvl="4" algn="ctr">
              <a:spcBef>
                <a:spcPts val="360"/>
              </a:spcBef>
              <a:spcAft>
                <a:spcPts val="0"/>
              </a:spcAft>
              <a:buClr>
                <a:srgbClr val="888888"/>
              </a:buClr>
              <a:buSzPts val="18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pic>
        <p:nvPicPr>
          <p:cNvPr id="17" name="Google Shape;17;p25" descr="MDELogo_Horizontal_GreenText.png"/>
          <p:cNvPicPr preferRelativeResize="0"/>
          <p:nvPr/>
        </p:nvPicPr>
        <p:blipFill rotWithShape="1">
          <a:blip r:embed="rId2">
            <a:alphaModFix/>
          </a:blip>
          <a:srcRect/>
          <a:stretch/>
        </p:blipFill>
        <p:spPr>
          <a:xfrm>
            <a:off x="3199595" y="457201"/>
            <a:ext cx="2744811" cy="1093308"/>
          </a:xfrm>
          <a:prstGeom prst="rect">
            <a:avLst/>
          </a:prstGeom>
          <a:noFill/>
          <a:ln>
            <a:noFill/>
          </a:ln>
        </p:spPr>
      </p:pic>
      <p:cxnSp>
        <p:nvCxnSpPr>
          <p:cNvPr id="18" name="Google Shape;18;p25"/>
          <p:cNvCxnSpPr/>
          <p:nvPr/>
        </p:nvCxnSpPr>
        <p:spPr>
          <a:xfrm>
            <a:off x="-685800" y="1066800"/>
            <a:ext cx="3733800" cy="0"/>
          </a:xfrm>
          <a:prstGeom prst="straightConnector1">
            <a:avLst/>
          </a:prstGeom>
          <a:noFill/>
          <a:ln w="28575" cap="flat" cmpd="sng">
            <a:solidFill>
              <a:srgbClr val="187E55"/>
            </a:solidFill>
            <a:prstDash val="solid"/>
            <a:round/>
            <a:headEnd type="none" w="sm" len="sm"/>
            <a:tailEnd type="none" w="sm" len="sm"/>
          </a:ln>
        </p:spPr>
      </p:cxnSp>
      <p:cxnSp>
        <p:nvCxnSpPr>
          <p:cNvPr id="19" name="Google Shape;19;p25"/>
          <p:cNvCxnSpPr/>
          <p:nvPr/>
        </p:nvCxnSpPr>
        <p:spPr>
          <a:xfrm rot="10800000" flipH="1">
            <a:off x="6019800" y="1053545"/>
            <a:ext cx="3695700" cy="13255"/>
          </a:xfrm>
          <a:prstGeom prst="straightConnector1">
            <a:avLst/>
          </a:prstGeom>
          <a:noFill/>
          <a:ln w="28575" cap="flat" cmpd="sng">
            <a:solidFill>
              <a:srgbClr val="187E55"/>
            </a:solidFill>
            <a:prstDash val="solid"/>
            <a:round/>
            <a:headEnd type="none" w="sm" len="sm"/>
            <a:tailEnd type="none" w="sm" len="sm"/>
          </a:ln>
        </p:spPr>
      </p:cxnSp>
      <p:cxnSp>
        <p:nvCxnSpPr>
          <p:cNvPr id="20" name="Google Shape;20;p25"/>
          <p:cNvCxnSpPr/>
          <p:nvPr/>
        </p:nvCxnSpPr>
        <p:spPr>
          <a:xfrm>
            <a:off x="0" y="6477000"/>
            <a:ext cx="9448800" cy="0"/>
          </a:xfrm>
          <a:prstGeom prst="straightConnector1">
            <a:avLst/>
          </a:prstGeom>
          <a:noFill/>
          <a:ln w="28575" cap="flat" cmpd="sng">
            <a:solidFill>
              <a:srgbClr val="187E55"/>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34"/>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156C4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34"/>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240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5" name="Google Shape;55;p3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6" name="Google Shape;56;p3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7" name="Google Shape;57;p3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8"/>
        <p:cNvGrpSpPr/>
        <p:nvPr/>
      </p:nvGrpSpPr>
      <p:grpSpPr>
        <a:xfrm>
          <a:off x="0" y="0"/>
          <a:ext cx="0" cy="0"/>
          <a:chOff x="0" y="0"/>
          <a:chExt cx="0" cy="0"/>
        </a:xfrm>
      </p:grpSpPr>
      <p:sp>
        <p:nvSpPr>
          <p:cNvPr id="59" name="Google Shape;59;p35"/>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156C4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5"/>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240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1" name="Google Shape;61;p3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2" name="Google Shape;62;p3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3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gradFill>
          <a:gsLst>
            <a:gs pos="0">
              <a:srgbClr val="EAF1DD"/>
            </a:gs>
            <a:gs pos="74000">
              <a:srgbClr val="D6E3BC"/>
            </a:gs>
            <a:gs pos="100000">
              <a:srgbClr val="C2D59B"/>
            </a:gs>
          </a:gsLst>
          <a:lin ang="5400000" scaled="0"/>
        </a:gradFill>
        <a:effectLst/>
      </p:bgPr>
    </p:bg>
    <p:spTree>
      <p:nvGrpSpPr>
        <p:cNvPr id="1" name="Shape 21"/>
        <p:cNvGrpSpPr/>
        <p:nvPr/>
      </p:nvGrpSpPr>
      <p:grpSpPr>
        <a:xfrm>
          <a:off x="0" y="0"/>
          <a:ext cx="0" cy="0"/>
          <a:chOff x="0" y="0"/>
          <a:chExt cx="0" cy="0"/>
        </a:xfrm>
      </p:grpSpPr>
      <p:sp>
        <p:nvSpPr>
          <p:cNvPr id="22" name="Google Shape;22;p26"/>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156C4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381000" algn="l">
              <a:spcBef>
                <a:spcPts val="240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228600" algn="l">
              <a:spcBef>
                <a:spcPts val="360"/>
              </a:spcBef>
              <a:spcAft>
                <a:spcPts val="0"/>
              </a:spcAft>
              <a:buClr>
                <a:schemeClr val="dk1"/>
              </a:buClr>
              <a:buSzPts val="1800"/>
              <a:buNone/>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24" name="Google Shape;24;p2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381000" algn="l">
              <a:spcBef>
                <a:spcPts val="240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228600" algn="l">
              <a:spcBef>
                <a:spcPts val="360"/>
              </a:spcBef>
              <a:spcAft>
                <a:spcPts val="0"/>
              </a:spcAft>
              <a:buClr>
                <a:schemeClr val="dk1"/>
              </a:buClr>
              <a:buSzPts val="1800"/>
              <a:buNone/>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gradFill>
          <a:gsLst>
            <a:gs pos="0">
              <a:srgbClr val="EAF1DD"/>
            </a:gs>
            <a:gs pos="74000">
              <a:srgbClr val="D6E3BC"/>
            </a:gs>
            <a:gs pos="100000">
              <a:srgbClr val="C2D59B"/>
            </a:gs>
          </a:gsLst>
          <a:lin ang="5400000" scaled="0"/>
        </a:gradFill>
        <a:effectLst/>
      </p:bgPr>
    </p:bg>
    <p:spTree>
      <p:nvGrpSpPr>
        <p:cNvPr id="1" name="Shape 25"/>
        <p:cNvGrpSpPr/>
        <p:nvPr/>
      </p:nvGrpSpPr>
      <p:grpSpPr>
        <a:xfrm>
          <a:off x="0" y="0"/>
          <a:ext cx="0" cy="0"/>
          <a:chOff x="0" y="0"/>
          <a:chExt cx="0" cy="0"/>
        </a:xfrm>
      </p:grpSpPr>
      <p:sp>
        <p:nvSpPr>
          <p:cNvPr id="26" name="Google Shape;26;p27"/>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156C48"/>
              </a:buClr>
              <a:buSzPts val="3600"/>
              <a:buFont typeface="Calibri"/>
              <a:buNone/>
              <a:defRPr sz="3600" b="0">
                <a:solidFill>
                  <a:srgbClr val="156C48"/>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2400"/>
              </a:spcBef>
              <a:spcAft>
                <a:spcPts val="0"/>
              </a:spcAft>
              <a:buClr>
                <a:schemeClr val="dk1"/>
              </a:buClr>
              <a:buSzPts val="2800"/>
              <a:buChar char="•"/>
              <a:defRPr>
                <a:latin typeface="Calibri"/>
                <a:ea typeface="Calibri"/>
                <a:cs typeface="Calibri"/>
                <a:sym typeface="Calibri"/>
              </a:defRPr>
            </a:lvl1pPr>
            <a:lvl2pPr marL="914400" lvl="1" indent="-381000" algn="l">
              <a:spcBef>
                <a:spcPts val="480"/>
              </a:spcBef>
              <a:spcAft>
                <a:spcPts val="0"/>
              </a:spcAft>
              <a:buClr>
                <a:schemeClr val="dk1"/>
              </a:buClr>
              <a:buSzPts val="2400"/>
              <a:buChar char="–"/>
              <a:defRPr>
                <a:latin typeface="Calibri"/>
                <a:ea typeface="Calibri"/>
                <a:cs typeface="Calibri"/>
                <a:sym typeface="Calibri"/>
              </a:defRPr>
            </a:lvl2pPr>
            <a:lvl3pPr marL="1371600" lvl="2" indent="-355600" algn="l">
              <a:spcBef>
                <a:spcPts val="400"/>
              </a:spcBef>
              <a:spcAft>
                <a:spcPts val="0"/>
              </a:spcAft>
              <a:buClr>
                <a:schemeClr val="dk1"/>
              </a:buClr>
              <a:buSzPts val="2000"/>
              <a:buChar char="•"/>
              <a:defRPr>
                <a:latin typeface="Calibri"/>
                <a:ea typeface="Calibri"/>
                <a:cs typeface="Calibri"/>
                <a:sym typeface="Calibri"/>
              </a:defRPr>
            </a:lvl3pPr>
            <a:lvl4pPr marL="1828800" lvl="3" indent="-342900" algn="l">
              <a:spcBef>
                <a:spcPts val="360"/>
              </a:spcBef>
              <a:spcAft>
                <a:spcPts val="0"/>
              </a:spcAft>
              <a:buClr>
                <a:schemeClr val="dk1"/>
              </a:buClr>
              <a:buSzPts val="1800"/>
              <a:buChar char="–"/>
              <a:defRPr>
                <a:latin typeface="Calibri"/>
                <a:ea typeface="Calibri"/>
                <a:cs typeface="Calibri"/>
                <a:sym typeface="Calibri"/>
              </a:defRPr>
            </a:lvl4pPr>
            <a:lvl5pPr marL="2286000" lvl="4" indent="-342900" algn="l">
              <a:spcBef>
                <a:spcPts val="360"/>
              </a:spcBef>
              <a:spcAft>
                <a:spcPts val="0"/>
              </a:spcAft>
              <a:buClr>
                <a:schemeClr val="dk1"/>
              </a:buClr>
              <a:buSzPts val="1800"/>
              <a:buChar char="»"/>
              <a:defRPr>
                <a:latin typeface="Calibri"/>
                <a:ea typeface="Calibri"/>
                <a:cs typeface="Calibri"/>
                <a:sym typeface="Calibri"/>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gradFill>
          <a:gsLst>
            <a:gs pos="0">
              <a:srgbClr val="EAF1DD"/>
            </a:gs>
            <a:gs pos="74000">
              <a:srgbClr val="D6E3BC"/>
            </a:gs>
            <a:gs pos="100000">
              <a:srgbClr val="C2D59B"/>
            </a:gs>
          </a:gsLst>
          <a:lin ang="5400000" scaled="0"/>
        </a:gradFill>
        <a:effectLst/>
      </p:bgPr>
    </p:bg>
    <p:spTree>
      <p:nvGrpSpPr>
        <p:cNvPr id="1" name="Shape 28"/>
        <p:cNvGrpSpPr/>
        <p:nvPr/>
      </p:nvGrpSpPr>
      <p:grpSpPr>
        <a:xfrm>
          <a:off x="0" y="0"/>
          <a:ext cx="0" cy="0"/>
          <a:chOff x="0" y="0"/>
          <a:chExt cx="0" cy="0"/>
        </a:xfrm>
      </p:grpSpPr>
      <p:sp>
        <p:nvSpPr>
          <p:cNvPr id="29" name="Google Shape;29;p28"/>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156C48"/>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2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2400"/>
              </a:spcBef>
              <a:spcAft>
                <a:spcPts val="0"/>
              </a:spcAft>
              <a:buClr>
                <a:schemeClr val="dk1"/>
              </a:buClr>
              <a:buSzPts val="1800"/>
              <a:buNone/>
              <a:defRPr sz="18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1" name="Google Shape;31;p2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55600" algn="l">
              <a:spcBef>
                <a:spcPts val="2400"/>
              </a:spcBef>
              <a:spcAft>
                <a:spcPts val="0"/>
              </a:spcAft>
              <a:buClr>
                <a:schemeClr val="dk1"/>
              </a:buClr>
              <a:buSzPts val="2000"/>
              <a:buChar char="•"/>
              <a:defRPr sz="2000"/>
            </a:lvl1pPr>
            <a:lvl2pPr marL="914400" lvl="1" indent="-342900" algn="l">
              <a:spcBef>
                <a:spcPts val="360"/>
              </a:spcBef>
              <a:spcAft>
                <a:spcPts val="0"/>
              </a:spcAft>
              <a:buClr>
                <a:schemeClr val="dk1"/>
              </a:buClr>
              <a:buSzPts val="1800"/>
              <a:buChar char="–"/>
              <a:defRPr sz="1800"/>
            </a:lvl2pPr>
            <a:lvl3pPr marL="1371600" lvl="2" indent="-330200" algn="l">
              <a:spcBef>
                <a:spcPts val="320"/>
              </a:spcBef>
              <a:spcAft>
                <a:spcPts val="0"/>
              </a:spcAft>
              <a:buClr>
                <a:schemeClr val="dk1"/>
              </a:buClr>
              <a:buSzPts val="1600"/>
              <a:buChar char="•"/>
              <a:defRPr sz="1600"/>
            </a:lvl3pPr>
            <a:lvl4pPr marL="1828800" lvl="3" indent="-317500" algn="l">
              <a:spcBef>
                <a:spcPts val="280"/>
              </a:spcBef>
              <a:spcAft>
                <a:spcPts val="0"/>
              </a:spcAft>
              <a:buClr>
                <a:schemeClr val="dk1"/>
              </a:buClr>
              <a:buSzPts val="1400"/>
              <a:buChar char="–"/>
              <a:defRPr sz="1400"/>
            </a:lvl4pPr>
            <a:lvl5pPr marL="2286000" lvl="4" indent="-317500" algn="l">
              <a:spcBef>
                <a:spcPts val="280"/>
              </a:spcBef>
              <a:spcAft>
                <a:spcPts val="0"/>
              </a:spcAft>
              <a:buClr>
                <a:schemeClr val="dk1"/>
              </a:buClr>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2" name="Google Shape;32;p2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2400"/>
              </a:spcBef>
              <a:spcAft>
                <a:spcPts val="0"/>
              </a:spcAft>
              <a:buClr>
                <a:schemeClr val="dk1"/>
              </a:buClr>
              <a:buSzPts val="1800"/>
              <a:buNone/>
              <a:defRPr sz="18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3" name="Google Shape;33;p2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55600" algn="l">
              <a:spcBef>
                <a:spcPts val="2400"/>
              </a:spcBef>
              <a:spcAft>
                <a:spcPts val="0"/>
              </a:spcAft>
              <a:buClr>
                <a:schemeClr val="dk1"/>
              </a:buClr>
              <a:buSzPts val="2000"/>
              <a:buChar char="•"/>
              <a:defRPr sz="2000"/>
            </a:lvl1pPr>
            <a:lvl2pPr marL="914400" lvl="1" indent="-342900" algn="l">
              <a:spcBef>
                <a:spcPts val="360"/>
              </a:spcBef>
              <a:spcAft>
                <a:spcPts val="0"/>
              </a:spcAft>
              <a:buClr>
                <a:schemeClr val="dk1"/>
              </a:buClr>
              <a:buSzPts val="1800"/>
              <a:buChar char="–"/>
              <a:defRPr sz="1800"/>
            </a:lvl2pPr>
            <a:lvl3pPr marL="1371600" lvl="2" indent="-330200" algn="l">
              <a:spcBef>
                <a:spcPts val="320"/>
              </a:spcBef>
              <a:spcAft>
                <a:spcPts val="0"/>
              </a:spcAft>
              <a:buClr>
                <a:schemeClr val="dk1"/>
              </a:buClr>
              <a:buSzPts val="1600"/>
              <a:buChar char="•"/>
              <a:defRPr sz="1600"/>
            </a:lvl3pPr>
            <a:lvl4pPr marL="1828800" lvl="3" indent="-317500" algn="l">
              <a:spcBef>
                <a:spcPts val="280"/>
              </a:spcBef>
              <a:spcAft>
                <a:spcPts val="0"/>
              </a:spcAft>
              <a:buClr>
                <a:schemeClr val="dk1"/>
              </a:buClr>
              <a:buSzPts val="1400"/>
              <a:buChar char="–"/>
              <a:defRPr sz="1400"/>
            </a:lvl4pPr>
            <a:lvl5pPr marL="2286000" lvl="4" indent="-317500" algn="l">
              <a:spcBef>
                <a:spcPts val="280"/>
              </a:spcBef>
              <a:spcAft>
                <a:spcPts val="0"/>
              </a:spcAft>
              <a:buClr>
                <a:schemeClr val="dk1"/>
              </a:buClr>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bg>
      <p:bgPr>
        <a:gradFill>
          <a:gsLst>
            <a:gs pos="0">
              <a:srgbClr val="EAF1DD"/>
            </a:gs>
            <a:gs pos="74000">
              <a:srgbClr val="D6E3BC"/>
            </a:gs>
            <a:gs pos="100000">
              <a:srgbClr val="C2D59B"/>
            </a:gs>
          </a:gsLst>
          <a:lin ang="5400000" scaled="0"/>
        </a:gradFill>
        <a:effectLst/>
      </p:bgPr>
    </p:bg>
    <p:spTree>
      <p:nvGrpSpPr>
        <p:cNvPr id="1" name="Shape 34"/>
        <p:cNvGrpSpPr/>
        <p:nvPr/>
      </p:nvGrpSpPr>
      <p:grpSpPr>
        <a:xfrm>
          <a:off x="0" y="0"/>
          <a:ext cx="0" cy="0"/>
          <a:chOff x="0" y="0"/>
          <a:chExt cx="0" cy="0"/>
        </a:xfrm>
      </p:grpSpPr>
      <p:sp>
        <p:nvSpPr>
          <p:cNvPr id="35" name="Google Shape;35;p29"/>
          <p:cNvSpPr txBox="1">
            <a:spLocks noGrp="1"/>
          </p:cNvSpPr>
          <p:nvPr>
            <p:ph type="title"/>
          </p:nvPr>
        </p:nvSpPr>
        <p:spPr>
          <a:xfrm>
            <a:off x="457200" y="1219200"/>
            <a:ext cx="3352800" cy="10541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156C48"/>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9"/>
          <p:cNvSpPr txBox="1">
            <a:spLocks noGrp="1"/>
          </p:cNvSpPr>
          <p:nvPr>
            <p:ph type="body" idx="1"/>
          </p:nvPr>
        </p:nvSpPr>
        <p:spPr>
          <a:xfrm>
            <a:off x="4038600" y="273050"/>
            <a:ext cx="464820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240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37" name="Google Shape;37;p29"/>
          <p:cNvSpPr txBox="1">
            <a:spLocks noGrp="1"/>
          </p:cNvSpPr>
          <p:nvPr>
            <p:ph type="body" idx="2"/>
          </p:nvPr>
        </p:nvSpPr>
        <p:spPr>
          <a:xfrm>
            <a:off x="457200" y="2362200"/>
            <a:ext cx="3352800" cy="3763963"/>
          </a:xfrm>
          <a:prstGeom prst="rect">
            <a:avLst/>
          </a:prstGeom>
          <a:noFill/>
          <a:ln>
            <a:noFill/>
          </a:ln>
        </p:spPr>
        <p:txBody>
          <a:bodyPr spcFirstLastPara="1" wrap="square" lIns="91425" tIns="45700" rIns="91425" bIns="45700" anchor="t" anchorCtr="0">
            <a:normAutofit/>
          </a:bodyPr>
          <a:lstStyle>
            <a:lvl1pPr marL="457200" lvl="0" indent="-228600" algn="l">
              <a:spcBef>
                <a:spcPts val="240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pic>
        <p:nvPicPr>
          <p:cNvPr id="38" name="Google Shape;38;p29" descr="MDELogo_Symbol.png"/>
          <p:cNvPicPr preferRelativeResize="0"/>
          <p:nvPr/>
        </p:nvPicPr>
        <p:blipFill rotWithShape="1">
          <a:blip r:embed="rId2">
            <a:alphaModFix/>
          </a:blip>
          <a:srcRect/>
          <a:stretch/>
        </p:blipFill>
        <p:spPr>
          <a:xfrm>
            <a:off x="1524000" y="304800"/>
            <a:ext cx="838206" cy="838206"/>
          </a:xfrm>
          <a:prstGeom prst="rect">
            <a:avLst/>
          </a:prstGeom>
          <a:noFill/>
          <a:ln>
            <a:noFill/>
          </a:ln>
        </p:spPr>
      </p:pic>
      <p:cxnSp>
        <p:nvCxnSpPr>
          <p:cNvPr id="39" name="Google Shape;39;p29"/>
          <p:cNvCxnSpPr/>
          <p:nvPr/>
        </p:nvCxnSpPr>
        <p:spPr>
          <a:xfrm>
            <a:off x="457200" y="1295400"/>
            <a:ext cx="3352800" cy="0"/>
          </a:xfrm>
          <a:prstGeom prst="straightConnector1">
            <a:avLst/>
          </a:prstGeom>
          <a:noFill/>
          <a:ln w="28575" cap="flat" cmpd="sng">
            <a:solidFill>
              <a:srgbClr val="187E55"/>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gradFill>
          <a:gsLst>
            <a:gs pos="0">
              <a:srgbClr val="76923C"/>
            </a:gs>
            <a:gs pos="17000">
              <a:srgbClr val="C2D59B"/>
            </a:gs>
            <a:gs pos="26000">
              <a:srgbClr val="D6E3BC"/>
            </a:gs>
            <a:gs pos="50000">
              <a:srgbClr val="EAF1DD"/>
            </a:gs>
            <a:gs pos="74000">
              <a:srgbClr val="D6E3BC"/>
            </a:gs>
            <a:gs pos="83000">
              <a:srgbClr val="C2D59B"/>
            </a:gs>
            <a:gs pos="100000">
              <a:srgbClr val="76923C"/>
            </a:gs>
          </a:gsLst>
          <a:lin ang="5400000" scaled="0"/>
        </a:gradFill>
        <a:effectLst/>
      </p:bgPr>
    </p:bg>
    <p:spTree>
      <p:nvGrpSpPr>
        <p:cNvPr id="1" name="Shape 40"/>
        <p:cNvGrpSpPr/>
        <p:nvPr/>
      </p:nvGrpSpPr>
      <p:grpSpPr>
        <a:xfrm>
          <a:off x="0" y="0"/>
          <a:ext cx="0" cy="0"/>
          <a:chOff x="0" y="0"/>
          <a:chExt cx="0" cy="0"/>
        </a:xfrm>
      </p:grpSpPr>
      <p:cxnSp>
        <p:nvCxnSpPr>
          <p:cNvPr id="41" name="Google Shape;41;p30"/>
          <p:cNvCxnSpPr/>
          <p:nvPr/>
        </p:nvCxnSpPr>
        <p:spPr>
          <a:xfrm>
            <a:off x="0" y="3352800"/>
            <a:ext cx="1295400" cy="0"/>
          </a:xfrm>
          <a:prstGeom prst="straightConnector1">
            <a:avLst/>
          </a:prstGeom>
          <a:noFill/>
          <a:ln w="28575" cap="flat" cmpd="sng">
            <a:solidFill>
              <a:srgbClr val="187E55"/>
            </a:solidFill>
            <a:prstDash val="solid"/>
            <a:round/>
            <a:headEnd type="none" w="sm" len="sm"/>
            <a:tailEnd type="none" w="sm" len="sm"/>
          </a:ln>
        </p:spPr>
      </p:cxnSp>
      <p:sp>
        <p:nvSpPr>
          <p:cNvPr id="42" name="Google Shape;42;p3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156C48"/>
              </a:buClr>
              <a:buSzPts val="3200"/>
              <a:buFont typeface="Calibri"/>
              <a:buNone/>
              <a:defRPr sz="3200" b="1" cap="none">
                <a:solidFill>
                  <a:srgbClr val="156C48"/>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3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2400"/>
              </a:spcBef>
              <a:spcAft>
                <a:spcPts val="0"/>
              </a:spcAft>
              <a:buClr>
                <a:srgbClr val="888888"/>
              </a:buClr>
              <a:buSzPts val="1600"/>
              <a:buNone/>
              <a:defRPr sz="1600">
                <a:solidFill>
                  <a:srgbClr val="888888"/>
                </a:solidFill>
                <a:latin typeface="Calibri"/>
                <a:ea typeface="Calibri"/>
                <a:cs typeface="Calibri"/>
                <a:sym typeface="Calibri"/>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pic>
        <p:nvPicPr>
          <p:cNvPr id="44" name="Google Shape;44;p30" descr="MDELogo_Symbol.png"/>
          <p:cNvPicPr preferRelativeResize="0"/>
          <p:nvPr/>
        </p:nvPicPr>
        <p:blipFill rotWithShape="1">
          <a:blip r:embed="rId2">
            <a:alphaModFix/>
          </a:blip>
          <a:srcRect/>
          <a:stretch/>
        </p:blipFill>
        <p:spPr>
          <a:xfrm>
            <a:off x="762000" y="2819400"/>
            <a:ext cx="990606" cy="99060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31"/>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156C4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47"/>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bg>
      <p:bgPr>
        <a:gradFill>
          <a:gsLst>
            <a:gs pos="0">
              <a:srgbClr val="EAF1DD"/>
            </a:gs>
            <a:gs pos="74000">
              <a:srgbClr val="D6E3BC"/>
            </a:gs>
            <a:gs pos="100000">
              <a:srgbClr val="C2D59B"/>
            </a:gs>
          </a:gsLst>
          <a:lin ang="5400000" scaled="0"/>
        </a:gradFill>
        <a:effectLst/>
      </p:bgPr>
    </p:bg>
    <p:spTree>
      <p:nvGrpSpPr>
        <p:cNvPr id="1" name="Shape 48"/>
        <p:cNvGrpSpPr/>
        <p:nvPr/>
      </p:nvGrpSpPr>
      <p:grpSpPr>
        <a:xfrm>
          <a:off x="0" y="0"/>
          <a:ext cx="0" cy="0"/>
          <a:chOff x="0" y="0"/>
          <a:chExt cx="0" cy="0"/>
        </a:xfrm>
      </p:grpSpPr>
      <p:sp>
        <p:nvSpPr>
          <p:cNvPr id="49" name="Google Shape;49;p3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156C48"/>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33"/>
          <p:cNvSpPr>
            <a:spLocks noGrp="1"/>
          </p:cNvSpPr>
          <p:nvPr>
            <p:ph type="pic" idx="2"/>
          </p:nvPr>
        </p:nvSpPr>
        <p:spPr>
          <a:xfrm>
            <a:off x="1792288" y="612775"/>
            <a:ext cx="5486400" cy="4114800"/>
          </a:xfrm>
          <a:prstGeom prst="rect">
            <a:avLst/>
          </a:prstGeom>
          <a:noFill/>
          <a:ln>
            <a:noFill/>
          </a:ln>
        </p:spPr>
      </p:sp>
      <p:sp>
        <p:nvSpPr>
          <p:cNvPr id="51" name="Google Shape;51;p3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400"/>
              </a:spcBef>
              <a:spcAft>
                <a:spcPts val="0"/>
              </a:spcAft>
              <a:buClr>
                <a:schemeClr val="dk1"/>
              </a:buClr>
              <a:buSzPts val="1400"/>
              <a:buNone/>
              <a:defRPr sz="1400">
                <a:latin typeface="Calibri"/>
                <a:ea typeface="Calibri"/>
                <a:cs typeface="Calibri"/>
                <a:sym typeface="Calibri"/>
              </a:defRPr>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rgbClr val="156C48"/>
              </a:buClr>
              <a:buSzPts val="3600"/>
              <a:buFont typeface="Calibri"/>
              <a:buNone/>
              <a:defRPr sz="3600" b="0" i="0" u="none" strike="noStrike" cap="none">
                <a:solidFill>
                  <a:srgbClr val="156C48"/>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06400" algn="l" rtl="0">
              <a:spcBef>
                <a:spcPts val="24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2" name="Google Shape;12;p24" descr="MDELogo_Symbol.png"/>
          <p:cNvPicPr preferRelativeResize="0"/>
          <p:nvPr/>
        </p:nvPicPr>
        <p:blipFill rotWithShape="1">
          <a:blip r:embed="rId13">
            <a:alphaModFix/>
          </a:blip>
          <a:srcRect/>
          <a:stretch/>
        </p:blipFill>
        <p:spPr>
          <a:xfrm>
            <a:off x="457200" y="381000"/>
            <a:ext cx="838206" cy="838206"/>
          </a:xfrm>
          <a:prstGeom prst="rect">
            <a:avLst/>
          </a:prstGeom>
          <a:noFill/>
          <a:ln>
            <a:noFill/>
          </a:ln>
        </p:spPr>
      </p:pic>
      <p:cxnSp>
        <p:nvCxnSpPr>
          <p:cNvPr id="13" name="Google Shape;13;p24"/>
          <p:cNvCxnSpPr/>
          <p:nvPr/>
        </p:nvCxnSpPr>
        <p:spPr>
          <a:xfrm>
            <a:off x="457200" y="1371600"/>
            <a:ext cx="8305800" cy="0"/>
          </a:xfrm>
          <a:prstGeom prst="straightConnector1">
            <a:avLst/>
          </a:prstGeom>
          <a:noFill/>
          <a:ln w="28575" cap="flat" cmpd="sng">
            <a:solidFill>
              <a:srgbClr val="187E55"/>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psc.state.md.us/wp-content/uploads/2020-Net-Metering-Report.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s://www.chesapeakebay.net/news/blog/clean_air_act_improves_water_quality_in_chesapeake_bay"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governor.maryland.gov/wp-content/uploads/2020/09/REDS-Final-Report.pdf"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56C48"/>
              </a:buClr>
              <a:buSzPts val="3200"/>
              <a:buFont typeface="Calibri"/>
              <a:buNone/>
            </a:pPr>
            <a:r>
              <a:rPr lang="en-US" sz="3900"/>
              <a:t>Maryland’s Solar Energy Goals </a:t>
            </a:r>
            <a:endParaRPr sz="3900">
              <a:latin typeface="Calibri"/>
              <a:ea typeface="Calibri"/>
              <a:cs typeface="Calibri"/>
              <a:sym typeface="Calibri"/>
            </a:endParaRPr>
          </a:p>
        </p:txBody>
      </p:sp>
      <p:sp>
        <p:nvSpPr>
          <p:cNvPr id="70" name="Google Shape;70;p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262626"/>
              </a:buClr>
              <a:buSzPts val="2000"/>
              <a:buNone/>
            </a:pPr>
            <a:r>
              <a:rPr lang="en-US" b="1">
                <a:solidFill>
                  <a:srgbClr val="262626"/>
                </a:solidFill>
              </a:rPr>
              <a:t>Citizens Advisory Committee</a:t>
            </a:r>
            <a:r>
              <a:rPr lang="en-US">
                <a:solidFill>
                  <a:srgbClr val="262626"/>
                </a:solidFill>
              </a:rPr>
              <a:t> </a:t>
            </a:r>
            <a:r>
              <a:rPr lang="en-US" b="1">
                <a:solidFill>
                  <a:srgbClr val="262626"/>
                </a:solidFill>
              </a:rPr>
              <a:t>Meeting </a:t>
            </a:r>
            <a:endParaRPr/>
          </a:p>
          <a:p>
            <a:pPr marL="0" lvl="0" indent="0" algn="ctr" rtl="0">
              <a:spcBef>
                <a:spcPts val="2400"/>
              </a:spcBef>
              <a:spcAft>
                <a:spcPts val="0"/>
              </a:spcAft>
              <a:buClr>
                <a:srgbClr val="262626"/>
              </a:buClr>
              <a:buSzPts val="2000"/>
              <a:buNone/>
            </a:pPr>
            <a:r>
              <a:rPr lang="en-US">
                <a:solidFill>
                  <a:srgbClr val="262626"/>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May 1</a:t>
            </a:r>
            <a:r>
              <a:rPr lang="en-US">
                <a:solidFill>
                  <a:srgbClr val="262626"/>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8</a:t>
            </a:r>
            <a:r>
              <a:rPr lang="en-US">
                <a:solidFill>
                  <a:srgbClr val="262626"/>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2022</a:t>
            </a:r>
            <a:r>
              <a:rPr lang="en-US">
                <a:solidFill>
                  <a:srgbClr val="262626"/>
                </a:solidFill>
                <a:latin typeface="Calibri"/>
                <a:ea typeface="Calibri"/>
                <a:cs typeface="Calibri"/>
                <a:sym typeface="Calibri"/>
              </a:rPr>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0"/>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What are the local drivers of RE? </a:t>
            </a:r>
            <a:endParaRPr/>
          </a:p>
        </p:txBody>
      </p:sp>
      <p:sp>
        <p:nvSpPr>
          <p:cNvPr id="138" name="Google Shape;138;p10"/>
          <p:cNvSpPr txBox="1">
            <a:spLocks noGrp="1"/>
          </p:cNvSpPr>
          <p:nvPr>
            <p:ph type="body" idx="1"/>
          </p:nvPr>
        </p:nvSpPr>
        <p:spPr>
          <a:xfrm>
            <a:off x="304800" y="1600200"/>
            <a:ext cx="8382000" cy="3505200"/>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2800"/>
              <a:buChar char="•"/>
            </a:pPr>
            <a:r>
              <a:rPr lang="en-US"/>
              <a:t>Incentives and Tax Credits </a:t>
            </a:r>
            <a:endParaRPr/>
          </a:p>
          <a:p>
            <a:pPr marL="342900" lvl="0" indent="-342900" algn="l" rtl="0">
              <a:spcBef>
                <a:spcPts val="2400"/>
              </a:spcBef>
              <a:spcAft>
                <a:spcPts val="0"/>
              </a:spcAft>
              <a:buClr>
                <a:schemeClr val="dk1"/>
              </a:buClr>
              <a:buSzPts val="2800"/>
              <a:buChar char="•"/>
            </a:pPr>
            <a:r>
              <a:rPr lang="en-US"/>
              <a:t>Ambitious economy-wide GHG Targets </a:t>
            </a:r>
            <a:endParaRPr/>
          </a:p>
          <a:p>
            <a:pPr marL="342900" lvl="0" indent="-342900" algn="l" rtl="0">
              <a:spcBef>
                <a:spcPts val="2400"/>
              </a:spcBef>
              <a:spcAft>
                <a:spcPts val="0"/>
              </a:spcAft>
              <a:buClr>
                <a:schemeClr val="dk1"/>
              </a:buClr>
              <a:buSzPts val="2800"/>
              <a:buChar char="•"/>
            </a:pPr>
            <a:r>
              <a:rPr lang="en-US"/>
              <a:t>Remove Obstacles during Project Planning/Permitting</a:t>
            </a:r>
            <a:endParaRPr/>
          </a:p>
          <a:p>
            <a:pPr marL="342900" lvl="0" indent="-342900" algn="l" rtl="0">
              <a:spcBef>
                <a:spcPts val="2400"/>
              </a:spcBef>
              <a:spcAft>
                <a:spcPts val="0"/>
              </a:spcAft>
              <a:buClr>
                <a:schemeClr val="dk1"/>
              </a:buClr>
              <a:buSzPts val="2800"/>
              <a:buChar char="•"/>
            </a:pPr>
            <a:r>
              <a:rPr lang="en-US"/>
              <a:t>Supportive Legislation </a:t>
            </a:r>
            <a:endParaRPr/>
          </a:p>
          <a:p>
            <a:pPr marL="342900" lvl="0" indent="-342900" algn="l" rtl="0">
              <a:spcBef>
                <a:spcPts val="2400"/>
              </a:spcBef>
              <a:spcAft>
                <a:spcPts val="0"/>
              </a:spcAft>
              <a:buClr>
                <a:schemeClr val="dk1"/>
              </a:buClr>
              <a:buSzPts val="2800"/>
              <a:buChar char="•"/>
            </a:pPr>
            <a:r>
              <a:rPr lang="en-US"/>
              <a:t>Expansion of the Net Energy Metering Cap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1"/>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Smart Incentive Programs </a:t>
            </a:r>
            <a:endParaRPr/>
          </a:p>
        </p:txBody>
      </p:sp>
      <p:sp>
        <p:nvSpPr>
          <p:cNvPr id="144" name="Google Shape;144;p11"/>
          <p:cNvSpPr txBox="1">
            <a:spLocks noGrp="1"/>
          </p:cNvSpPr>
          <p:nvPr>
            <p:ph type="body" idx="1"/>
          </p:nvPr>
        </p:nvSpPr>
        <p:spPr>
          <a:xfrm>
            <a:off x="443344" y="1524000"/>
            <a:ext cx="8472055"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chemeClr val="dk1"/>
              </a:buClr>
              <a:buSzPct val="100000"/>
              <a:buChar char="•"/>
            </a:pPr>
            <a:r>
              <a:rPr lang="en-US" sz="3400"/>
              <a:t>The Maryland Energy Administration (MEA) implements several programs funded by the Strategic Energy Investment Fund to provide grants for renewable energy projects</a:t>
            </a:r>
            <a:endParaRPr/>
          </a:p>
          <a:p>
            <a:pPr marL="342900" lvl="0" indent="-342900" algn="l" rtl="0">
              <a:spcBef>
                <a:spcPts val="2400"/>
              </a:spcBef>
              <a:spcAft>
                <a:spcPts val="0"/>
              </a:spcAft>
              <a:buClr>
                <a:schemeClr val="dk1"/>
              </a:buClr>
              <a:buSzPct val="100000"/>
              <a:buChar char="•"/>
            </a:pPr>
            <a:r>
              <a:rPr lang="en-US" sz="3400"/>
              <a:t>Incentive programs enable cost effective solar development and consider land-use and land conservation</a:t>
            </a:r>
            <a:endParaRPr/>
          </a:p>
          <a:p>
            <a:pPr marL="342900" lvl="0" indent="-342900" algn="l" rtl="0">
              <a:spcBef>
                <a:spcPts val="2400"/>
              </a:spcBef>
              <a:spcAft>
                <a:spcPts val="0"/>
              </a:spcAft>
              <a:buClr>
                <a:schemeClr val="dk1"/>
              </a:buClr>
              <a:buSzPct val="100000"/>
              <a:buChar char="•"/>
            </a:pPr>
            <a:r>
              <a:rPr lang="en-US" sz="3400"/>
              <a:t>SB0860 (2022) passed into law providing a tax incentive to encourage community solar energy generating systems on:  </a:t>
            </a:r>
            <a:endParaRPr/>
          </a:p>
          <a:p>
            <a:pPr marL="891539" lvl="2" indent="-228600" algn="l" rtl="0">
              <a:spcBef>
                <a:spcPts val="600"/>
              </a:spcBef>
              <a:spcAft>
                <a:spcPts val="0"/>
              </a:spcAft>
              <a:buClr>
                <a:schemeClr val="dk1"/>
              </a:buClr>
              <a:buSzPct val="100000"/>
              <a:buChar char="•"/>
            </a:pPr>
            <a:r>
              <a:rPr lang="en-US" sz="3400"/>
              <a:t>rooftops, </a:t>
            </a:r>
            <a:endParaRPr/>
          </a:p>
          <a:p>
            <a:pPr marL="891539" lvl="2" indent="-228600" algn="l" rtl="0">
              <a:spcBef>
                <a:spcPts val="600"/>
              </a:spcBef>
              <a:spcAft>
                <a:spcPts val="0"/>
              </a:spcAft>
              <a:buClr>
                <a:schemeClr val="dk1"/>
              </a:buClr>
              <a:buSzPct val="100000"/>
              <a:buChar char="•"/>
            </a:pPr>
            <a:r>
              <a:rPr lang="en-US" sz="3400"/>
              <a:t>brownfields,</a:t>
            </a:r>
            <a:endParaRPr/>
          </a:p>
          <a:p>
            <a:pPr marL="891539" lvl="2" indent="-228600" algn="l" rtl="0">
              <a:spcBef>
                <a:spcPts val="600"/>
              </a:spcBef>
              <a:spcAft>
                <a:spcPts val="0"/>
              </a:spcAft>
              <a:buClr>
                <a:schemeClr val="dk1"/>
              </a:buClr>
              <a:buSzPct val="100000"/>
              <a:buChar char="•"/>
            </a:pPr>
            <a:r>
              <a:rPr lang="en-US" sz="3400"/>
              <a:t>landfills and clean fills </a:t>
            </a:r>
            <a:endParaRPr/>
          </a:p>
          <a:p>
            <a:pPr marL="891539" lvl="2" indent="-228600" algn="l" rtl="0">
              <a:spcBef>
                <a:spcPts val="600"/>
              </a:spcBef>
              <a:spcAft>
                <a:spcPts val="0"/>
              </a:spcAft>
              <a:buClr>
                <a:schemeClr val="dk1"/>
              </a:buClr>
              <a:buSzPct val="100000"/>
              <a:buChar char="•"/>
            </a:pPr>
            <a:r>
              <a:rPr lang="en-US" sz="3400"/>
              <a:t>agrovoltaics</a:t>
            </a:r>
            <a:endParaRPr sz="3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2"/>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156C48"/>
              </a:buClr>
              <a:buSzPct val="100000"/>
              <a:buFont typeface="Calibri"/>
              <a:buNone/>
            </a:pPr>
            <a:r>
              <a:rPr lang="en-US"/>
              <a:t>Remove Obstacles for Local Jurisdictions</a:t>
            </a:r>
            <a:endParaRPr/>
          </a:p>
        </p:txBody>
      </p:sp>
      <p:sp>
        <p:nvSpPr>
          <p:cNvPr id="150" name="Google Shape;150;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7500" lnSpcReduction="20000"/>
          </a:bodyPr>
          <a:lstStyle/>
          <a:p>
            <a:pPr marL="342900" lvl="0" indent="-342900" algn="l" rtl="0">
              <a:spcBef>
                <a:spcPts val="0"/>
              </a:spcBef>
              <a:spcAft>
                <a:spcPts val="0"/>
              </a:spcAft>
              <a:buClr>
                <a:schemeClr val="dk1"/>
              </a:buClr>
              <a:buSzPct val="100000"/>
              <a:buChar char="•"/>
            </a:pPr>
            <a:r>
              <a:rPr lang="en-US"/>
              <a:t>Each county in Maryland has the authority to plan and regulate its own land use – but the development of new generation must be approved by PJM </a:t>
            </a:r>
            <a:endParaRPr/>
          </a:p>
          <a:p>
            <a:pPr marL="342900" lvl="0" indent="-342900" algn="l" rtl="0">
              <a:spcBef>
                <a:spcPts val="2400"/>
              </a:spcBef>
              <a:spcAft>
                <a:spcPts val="0"/>
              </a:spcAft>
              <a:buClr>
                <a:schemeClr val="dk1"/>
              </a:buClr>
              <a:buSzPct val="100000"/>
              <a:buChar char="•"/>
            </a:pPr>
            <a:r>
              <a:rPr lang="en-US"/>
              <a:t>PJM administers the interconnection of all regional electricity generation projects </a:t>
            </a:r>
            <a:endParaRPr/>
          </a:p>
          <a:p>
            <a:pPr marL="342900" lvl="0" indent="-342900" algn="l" rtl="0">
              <a:spcBef>
                <a:spcPts val="2400"/>
              </a:spcBef>
              <a:spcAft>
                <a:spcPts val="0"/>
              </a:spcAft>
              <a:buClr>
                <a:schemeClr val="dk1"/>
              </a:buClr>
              <a:buSzPct val="100000"/>
              <a:buChar char="•"/>
            </a:pPr>
            <a:r>
              <a:rPr lang="en-US"/>
              <a:t>A significant portion of Maryland’s proposed solar projects (listed in the PJM Queue) on the Eastern Shore</a:t>
            </a:r>
            <a:endParaRPr/>
          </a:p>
          <a:p>
            <a:pPr marL="342900" lvl="0" indent="-342900" algn="l" rtl="0">
              <a:spcBef>
                <a:spcPts val="2400"/>
              </a:spcBef>
              <a:spcAft>
                <a:spcPts val="0"/>
              </a:spcAft>
              <a:buClr>
                <a:schemeClr val="dk1"/>
              </a:buClr>
              <a:buSzPct val="100000"/>
              <a:buChar char="•"/>
            </a:pPr>
            <a:r>
              <a:rPr lang="en-US"/>
              <a:t>The solar projects in operation took an average of 3 years from entering the PJM Queue to coming on-line</a:t>
            </a:r>
            <a:endParaRPr/>
          </a:p>
          <a:p>
            <a:pPr marL="342900" lvl="0" indent="-342900" algn="l" rtl="0">
              <a:spcBef>
                <a:spcPts val="2400"/>
              </a:spcBef>
              <a:spcAft>
                <a:spcPts val="0"/>
              </a:spcAft>
              <a:buClr>
                <a:schemeClr val="dk1"/>
              </a:buClr>
              <a:buSzPct val="100000"/>
              <a:buChar char="•"/>
            </a:pPr>
            <a:r>
              <a:rPr lang="en-US"/>
              <a:t>Proposed solar projects on the Eastern Shore are projected to take up to 8 years</a:t>
            </a:r>
            <a:endParaRPr strike="sngStrike"/>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3"/>
          <p:cNvSpPr txBox="1">
            <a:spLocks noGrp="1"/>
          </p:cNvSpPr>
          <p:nvPr>
            <p:ph type="title"/>
          </p:nvPr>
        </p:nvSpPr>
        <p:spPr>
          <a:xfrm>
            <a:off x="1295400" y="228600"/>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Increase the Cap on net-metering</a:t>
            </a:r>
            <a:endParaRPr/>
          </a:p>
        </p:txBody>
      </p:sp>
      <p:sp>
        <p:nvSpPr>
          <p:cNvPr id="156" name="Google Shape;156;p13"/>
          <p:cNvSpPr txBox="1">
            <a:spLocks noGrp="1"/>
          </p:cNvSpPr>
          <p:nvPr>
            <p:ph type="body" idx="1"/>
          </p:nvPr>
        </p:nvSpPr>
        <p:spPr>
          <a:xfrm>
            <a:off x="457200" y="1600200"/>
            <a:ext cx="8305800" cy="4876800"/>
          </a:xfrm>
          <a:prstGeom prst="rect">
            <a:avLst/>
          </a:prstGeom>
          <a:noFill/>
          <a:ln>
            <a:noFill/>
          </a:ln>
        </p:spPr>
        <p:txBody>
          <a:bodyPr spcFirstLastPara="1" wrap="square" lIns="91425" tIns="45700" rIns="91425" bIns="45700" anchor="t" anchorCtr="0">
            <a:normAutofit fontScale="85000" lnSpcReduction="20000"/>
          </a:bodyPr>
          <a:lstStyle/>
          <a:p>
            <a:pPr marL="342900" lvl="0" indent="-342900" algn="l" rtl="0">
              <a:spcBef>
                <a:spcPts val="0"/>
              </a:spcBef>
              <a:spcAft>
                <a:spcPts val="0"/>
              </a:spcAft>
              <a:buClr>
                <a:schemeClr val="dk1"/>
              </a:buClr>
              <a:buSzPct val="100000"/>
              <a:buChar char="•"/>
            </a:pPr>
            <a:r>
              <a:rPr lang="en-US"/>
              <a:t>The Maryland Public Service Commission issued a </a:t>
            </a:r>
            <a:r>
              <a:rPr lang="en-US" u="sng">
                <a:solidFill>
                  <a:schemeClr val="hlink"/>
                </a:solidFill>
                <a:hlinkClick r:id="rId3"/>
              </a:rPr>
              <a:t>report</a:t>
            </a:r>
            <a:r>
              <a:rPr lang="en-US"/>
              <a:t> in November of 2020 on the status of net energy metering in Maryland</a:t>
            </a:r>
            <a:endParaRPr/>
          </a:p>
          <a:p>
            <a:pPr marL="742950" lvl="1" indent="-285750" algn="l" rtl="0">
              <a:spcBef>
                <a:spcPts val="408"/>
              </a:spcBef>
              <a:spcAft>
                <a:spcPts val="0"/>
              </a:spcAft>
              <a:buClr>
                <a:schemeClr val="dk1"/>
              </a:buClr>
              <a:buSzPct val="100000"/>
              <a:buChar char="–"/>
            </a:pPr>
            <a:r>
              <a:rPr lang="en-US"/>
              <a:t>The Commission recommended that the General Assembly begin to explore expanding the current net metering cap or alternative replacement policies. </a:t>
            </a:r>
            <a:endParaRPr/>
          </a:p>
          <a:p>
            <a:pPr marL="342900" lvl="0" indent="-342900" algn="l" rtl="0">
              <a:spcBef>
                <a:spcPts val="2400"/>
              </a:spcBef>
              <a:spcAft>
                <a:spcPts val="0"/>
              </a:spcAft>
              <a:buClr>
                <a:schemeClr val="dk1"/>
              </a:buClr>
              <a:buSzPct val="100000"/>
              <a:buChar char="•"/>
            </a:pPr>
            <a:r>
              <a:rPr lang="en-US"/>
              <a:t>Expansion of the Net Energy Metering Cap</a:t>
            </a:r>
            <a:endParaRPr/>
          </a:p>
          <a:p>
            <a:pPr marL="742950" lvl="1" indent="-285750" algn="l" rtl="0">
              <a:spcBef>
                <a:spcPts val="408"/>
              </a:spcBef>
              <a:spcAft>
                <a:spcPts val="0"/>
              </a:spcAft>
              <a:buClr>
                <a:schemeClr val="dk1"/>
              </a:buClr>
              <a:buSzPct val="100000"/>
              <a:buChar char="–"/>
            </a:pPr>
            <a:r>
              <a:rPr lang="en-US"/>
              <a:t>Net energy metering has been a part of Maryland energy policy since 1997</a:t>
            </a:r>
            <a:endParaRPr/>
          </a:p>
          <a:p>
            <a:pPr marL="742950" lvl="1" indent="-285750" algn="l" rtl="0">
              <a:spcBef>
                <a:spcPts val="408"/>
              </a:spcBef>
              <a:spcAft>
                <a:spcPts val="0"/>
              </a:spcAft>
              <a:buClr>
                <a:schemeClr val="dk1"/>
              </a:buClr>
              <a:buSzPct val="100000"/>
              <a:buChar char="–"/>
            </a:pPr>
            <a:r>
              <a:rPr lang="en-US"/>
              <a:t>In 2021, the net metering cap was increased from 1,500 MW to 3,000 MW </a:t>
            </a:r>
            <a:endParaRPr/>
          </a:p>
          <a:p>
            <a:pPr marL="742950" lvl="1" indent="-285750" algn="l" rtl="0">
              <a:spcBef>
                <a:spcPts val="408"/>
              </a:spcBef>
              <a:spcAft>
                <a:spcPts val="0"/>
              </a:spcAft>
              <a:buClr>
                <a:schemeClr val="dk1"/>
              </a:buClr>
              <a:buSzPct val="100000"/>
              <a:buChar char="–"/>
            </a:pPr>
            <a:r>
              <a:rPr lang="en-US"/>
              <a:t>The doubling of the cap will encourage the adoption of distributed generation assets </a:t>
            </a:r>
            <a:endParaRPr/>
          </a:p>
          <a:p>
            <a:pPr marL="742950" lvl="1" indent="-285750" algn="l" rtl="0">
              <a:spcBef>
                <a:spcPts val="408"/>
              </a:spcBef>
              <a:spcAft>
                <a:spcPts val="0"/>
              </a:spcAft>
              <a:buClr>
                <a:schemeClr val="dk1"/>
              </a:buClr>
              <a:buSzPct val="100000"/>
              <a:buChar char="–"/>
            </a:pPr>
            <a:r>
              <a:rPr lang="en-US"/>
              <a:t>Property owners are incentivized to invest in behind-the-meter electricity generation assets like rooftop and community solar</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4"/>
          <p:cNvSpPr txBox="1">
            <a:spLocks noGrp="1"/>
          </p:cNvSpPr>
          <p:nvPr>
            <p:ph type="title"/>
          </p:nvPr>
        </p:nvSpPr>
        <p:spPr>
          <a:xfrm>
            <a:off x="1371600" y="144646"/>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Cleaner Air from Renewable Energy </a:t>
            </a:r>
            <a:endParaRPr/>
          </a:p>
        </p:txBody>
      </p:sp>
      <p:pic>
        <p:nvPicPr>
          <p:cNvPr id="162" name="Google Shape;162;p14"/>
          <p:cNvPicPr preferRelativeResize="0">
            <a:picLocks noGrp="1"/>
          </p:cNvPicPr>
          <p:nvPr>
            <p:ph type="body" idx="1"/>
          </p:nvPr>
        </p:nvPicPr>
        <p:blipFill rotWithShape="1">
          <a:blip r:embed="rId3">
            <a:alphaModFix/>
          </a:blip>
          <a:srcRect/>
          <a:stretch/>
        </p:blipFill>
        <p:spPr>
          <a:xfrm>
            <a:off x="3835008" y="1928803"/>
            <a:ext cx="5002395" cy="3481397"/>
          </a:xfrm>
          <a:prstGeom prst="rect">
            <a:avLst/>
          </a:prstGeom>
          <a:noFill/>
          <a:ln>
            <a:noFill/>
          </a:ln>
        </p:spPr>
      </p:pic>
      <p:sp>
        <p:nvSpPr>
          <p:cNvPr id="163" name="Google Shape;163;p14"/>
          <p:cNvSpPr txBox="1"/>
          <p:nvPr/>
        </p:nvSpPr>
        <p:spPr>
          <a:xfrm>
            <a:off x="19878" y="1524000"/>
            <a:ext cx="3511800" cy="4845600"/>
          </a:xfrm>
          <a:prstGeom prst="rect">
            <a:avLst/>
          </a:prstGeom>
          <a:noFill/>
          <a:ln>
            <a:noFill/>
          </a:ln>
        </p:spPr>
        <p:txBody>
          <a:bodyPr spcFirstLastPara="1" wrap="square" lIns="91425" tIns="45700" rIns="91425" bIns="45700" anchor="t" anchorCtr="0">
            <a:spAutoFit/>
          </a:bodyPr>
          <a:lstStyle/>
          <a:p>
            <a:pPr marL="342900" marR="0" lvl="0" indent="-342900" algn="l" rtl="0">
              <a:lnSpc>
                <a:spcPct val="80000"/>
              </a:lnSpc>
              <a:spcBef>
                <a:spcPts val="0"/>
              </a:spcBef>
              <a:spcAft>
                <a:spcPts val="0"/>
              </a:spcAft>
              <a:buClr>
                <a:schemeClr val="dk1"/>
              </a:buClr>
              <a:buSzPts val="2400"/>
              <a:buFont typeface="Arial"/>
              <a:buChar char="•"/>
            </a:pPr>
            <a:r>
              <a:rPr lang="en-US" sz="2400" b="0" i="0"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Transitioning away from fossil fuel </a:t>
            </a:r>
            <a:r>
              <a:rPr lang="en-US" sz="2400" b="0" i="0" u="none" strike="noStrike" cap="none">
                <a:solidFill>
                  <a:schemeClr val="dk1"/>
                </a:solidFill>
                <a:latin typeface="Calibri"/>
                <a:ea typeface="Calibri"/>
                <a:cs typeface="Calibri"/>
                <a:sym typeface="Calibri"/>
              </a:rPr>
              <a:t>fired electricity generation to </a:t>
            </a:r>
            <a:r>
              <a:rPr lang="en-US" sz="2400">
                <a:solidFill>
                  <a:schemeClr val="dk1"/>
                </a:solidFill>
                <a:latin typeface="Calibri"/>
                <a:ea typeface="Calibri"/>
                <a:cs typeface="Calibri"/>
                <a:sym typeface="Calibri"/>
              </a:rPr>
              <a:t>r</a:t>
            </a:r>
            <a:r>
              <a:rPr lang="en-US" sz="24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enewable </a:t>
            </a:r>
            <a:r>
              <a:rPr lang="en-US" sz="240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e</a:t>
            </a:r>
            <a:r>
              <a:rPr lang="en-US" sz="24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nergy </a:t>
            </a:r>
            <a:r>
              <a:rPr lang="en-US" sz="2400" b="0" i="0" u="none" strike="noStrike" cap="none">
                <a:solidFill>
                  <a:schemeClr val="dk1"/>
                </a:solidFill>
                <a:latin typeface="Calibri"/>
                <a:ea typeface="Calibri"/>
                <a:cs typeface="Calibri"/>
                <a:sym typeface="Calibri"/>
              </a:rPr>
              <a:t>has a measurable impact on water quality in the Chesapeake Bay  watershed</a:t>
            </a:r>
            <a:endParaRPr/>
          </a:p>
          <a:p>
            <a:pPr marL="342900" marR="0" lvl="0" indent="-342900" algn="l" rtl="0">
              <a:lnSpc>
                <a:spcPct val="80000"/>
              </a:lnSpc>
              <a:spcBef>
                <a:spcPts val="24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Atmospheric NOx deposits to tidal waters</a:t>
            </a:r>
            <a:endParaRPr/>
          </a:p>
          <a:p>
            <a:pPr marL="342900" marR="0" lvl="0" indent="-342900" algn="l" rtl="0">
              <a:lnSpc>
                <a:spcPct val="80000"/>
              </a:lnSpc>
              <a:spcBef>
                <a:spcPts val="24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Indirect deposition occurs when airborne NOx is not assimilated by the land</a:t>
            </a:r>
            <a:endParaRPr/>
          </a:p>
        </p:txBody>
      </p:sp>
      <p:sp>
        <p:nvSpPr>
          <p:cNvPr id="164" name="Google Shape;164;p14"/>
          <p:cNvSpPr txBox="1"/>
          <p:nvPr/>
        </p:nvSpPr>
        <p:spPr>
          <a:xfrm>
            <a:off x="4191000" y="5549515"/>
            <a:ext cx="4495800"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00" b="0" i="0" u="sng" strike="noStrike" cap="none">
                <a:solidFill>
                  <a:srgbClr val="1155CC"/>
                </a:solidFill>
                <a:latin typeface="Georgia"/>
                <a:ea typeface="Georgia"/>
                <a:cs typeface="Georgia"/>
                <a:sym typeface="Georgia"/>
                <a:hlinkClick r:id="rId4">
                  <a:extLst>
                    <a:ext uri="{A12FA001-AC4F-418D-AE19-62706E023703}">
                      <ahyp:hlinkClr xmlns:ahyp="http://schemas.microsoft.com/office/drawing/2018/hyperlinkcolor" val="tx"/>
                    </a:ext>
                  </a:extLst>
                </a:hlinkClick>
              </a:rPr>
              <a:t>https://www.chesapeakebay.net/news/blog/clean_air_act_improves_water_quality_in_chesapeake_bay</a:t>
            </a:r>
            <a:endParaRPr sz="1800">
              <a:solidFill>
                <a:schemeClr val="dk1"/>
              </a:solidFill>
              <a:latin typeface="Georgia"/>
              <a:ea typeface="Georgia"/>
              <a:cs typeface="Georgia"/>
              <a:sym typeface="Georgi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5"/>
          <p:cNvSpPr txBox="1">
            <a:spLocks noGrp="1"/>
          </p:cNvSpPr>
          <p:nvPr>
            <p:ph type="title"/>
          </p:nvPr>
        </p:nvSpPr>
        <p:spPr>
          <a:xfrm>
            <a:off x="1295400" y="304800"/>
            <a:ext cx="7620000" cy="16002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156C48"/>
              </a:buClr>
              <a:buSzPct val="100000"/>
              <a:buFont typeface="Calibri"/>
              <a:buNone/>
            </a:pPr>
            <a:r>
              <a:rPr lang="en-US"/>
              <a:t>How will MD balance these goals with land use changes and water quality impacts?</a:t>
            </a:r>
            <a:br>
              <a:rPr lang="en-US"/>
            </a:br>
            <a:endParaRPr/>
          </a:p>
        </p:txBody>
      </p:sp>
      <p:sp>
        <p:nvSpPr>
          <p:cNvPr id="170" name="Google Shape;170;p15"/>
          <p:cNvSpPr txBox="1">
            <a:spLocks noGrp="1"/>
          </p:cNvSpPr>
          <p:nvPr>
            <p:ph type="body" idx="1"/>
          </p:nvPr>
        </p:nvSpPr>
        <p:spPr>
          <a:xfrm>
            <a:off x="457200" y="1600200"/>
            <a:ext cx="8305800" cy="5029200"/>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spcBef>
                <a:spcPts val="0"/>
              </a:spcBef>
              <a:spcAft>
                <a:spcPts val="0"/>
              </a:spcAft>
              <a:buClr>
                <a:schemeClr val="dk1"/>
              </a:buClr>
              <a:buSzPct val="100000"/>
              <a:buNone/>
            </a:pPr>
            <a:r>
              <a:rPr lang="en-US" sz="3200" u="sng"/>
              <a:t>Maryland Agricultural Land and Solar Generation</a:t>
            </a:r>
            <a:endParaRPr/>
          </a:p>
          <a:p>
            <a:pPr marL="342900" lvl="0" indent="-342900" algn="l" rtl="0">
              <a:spcBef>
                <a:spcPts val="2400"/>
              </a:spcBef>
              <a:spcAft>
                <a:spcPts val="0"/>
              </a:spcAft>
              <a:buClr>
                <a:schemeClr val="dk1"/>
              </a:buClr>
              <a:buSzPct val="100000"/>
              <a:buChar char="•"/>
            </a:pPr>
            <a:r>
              <a:rPr lang="en-US"/>
              <a:t>For utility-scale solar developers, Maryland’s agricultural land is a convenient option </a:t>
            </a:r>
            <a:endParaRPr/>
          </a:p>
          <a:p>
            <a:pPr marL="742950" lvl="1" indent="-285750" algn="l" rtl="0">
              <a:spcBef>
                <a:spcPts val="336"/>
              </a:spcBef>
              <a:spcAft>
                <a:spcPts val="0"/>
              </a:spcAft>
              <a:buClr>
                <a:schemeClr val="dk1"/>
              </a:buClr>
              <a:buSzPct val="100000"/>
              <a:buChar char="–"/>
            </a:pPr>
            <a:r>
              <a:rPr lang="en-US"/>
              <a:t>More than 30 solar generation facilities are currently under construction or review by the state, and a vast majority will be located on agricultural lands</a:t>
            </a:r>
            <a:endParaRPr/>
          </a:p>
          <a:p>
            <a:pPr marL="742950" lvl="1" indent="-285750" algn="l" rtl="0">
              <a:spcBef>
                <a:spcPts val="336"/>
              </a:spcBef>
              <a:spcAft>
                <a:spcPts val="0"/>
              </a:spcAft>
              <a:buClr>
                <a:schemeClr val="dk1"/>
              </a:buClr>
              <a:buSzPct val="100000"/>
              <a:buChar char="–"/>
            </a:pPr>
            <a:r>
              <a:rPr lang="en-US"/>
              <a:t>From a developer’s perspective, the availability of large tracts of open land, which is more common in rural communities, is ideal as it generally does not require extensive site work (e.g., grading, or clearing), particularly if located within proximity to a power substation. </a:t>
            </a:r>
            <a:endParaRPr/>
          </a:p>
          <a:p>
            <a:pPr marL="342900" lvl="0" indent="-342900" algn="l" rtl="0">
              <a:spcBef>
                <a:spcPts val="2400"/>
              </a:spcBef>
              <a:spcAft>
                <a:spcPts val="0"/>
              </a:spcAft>
              <a:buClr>
                <a:schemeClr val="dk1"/>
              </a:buClr>
              <a:buSzPct val="100000"/>
              <a:buChar char="•"/>
            </a:pPr>
            <a:r>
              <a:rPr lang="en-US"/>
              <a:t>Natural and Working Lands provide critical ecological benefits such as water quality and carbon sequestration</a:t>
            </a:r>
            <a:endParaRPr/>
          </a:p>
          <a:p>
            <a:pPr marL="342900" lvl="0" indent="-342900" algn="l" rtl="0">
              <a:spcBef>
                <a:spcPts val="2400"/>
              </a:spcBef>
              <a:spcAft>
                <a:spcPts val="0"/>
              </a:spcAft>
              <a:buClr>
                <a:schemeClr val="dk1"/>
              </a:buClr>
              <a:buSzPct val="100000"/>
              <a:buChar char="•"/>
            </a:pPr>
            <a:r>
              <a:rPr lang="en-US"/>
              <a:t>The Maryland</a:t>
            </a: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 Public Service Commission</a:t>
            </a:r>
            <a:r>
              <a:rPr lang="en-US"/>
              <a:t> (PSC) coordinates the CPCN* review process that requires state agencies to examine the costs and benefits of utility-scale solar (&gt;2 MW) on agricultural land</a:t>
            </a:r>
            <a:endParaRPr/>
          </a:p>
          <a:p>
            <a:pPr marL="742950" lvl="1" indent="-285750" algn="l" rtl="0">
              <a:spcBef>
                <a:spcPts val="336"/>
              </a:spcBef>
              <a:spcAft>
                <a:spcPts val="0"/>
              </a:spcAft>
              <a:buClr>
                <a:schemeClr val="dk1"/>
              </a:buClr>
              <a:buSzPct val="100000"/>
              <a:buChar char="–"/>
            </a:pPr>
            <a:r>
              <a:rPr lang="en-US"/>
              <a:t>* Certificate of Public Convenience and Necessity (CPCN) allows someone to construct new generating station</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6"/>
          <p:cNvSpPr txBox="1">
            <a:spLocks noGrp="1"/>
          </p:cNvSpPr>
          <p:nvPr>
            <p:ph type="title"/>
          </p:nvPr>
        </p:nvSpPr>
        <p:spPr>
          <a:xfrm>
            <a:off x="1295400" y="304800"/>
            <a:ext cx="7620000" cy="8382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Protecting Agricultural Lands</a:t>
            </a:r>
            <a:endParaRPr/>
          </a:p>
        </p:txBody>
      </p:sp>
      <p:sp>
        <p:nvSpPr>
          <p:cNvPr id="176" name="Google Shape;176;p16"/>
          <p:cNvSpPr txBox="1">
            <a:spLocks noGrp="1"/>
          </p:cNvSpPr>
          <p:nvPr>
            <p:ph type="body" idx="1"/>
          </p:nvPr>
        </p:nvSpPr>
        <p:spPr>
          <a:xfrm>
            <a:off x="457200" y="1600200"/>
            <a:ext cx="8229600" cy="4724400"/>
          </a:xfrm>
          <a:prstGeom prst="rect">
            <a:avLst/>
          </a:prstGeom>
          <a:noFill/>
          <a:ln>
            <a:noFill/>
          </a:ln>
        </p:spPr>
        <p:txBody>
          <a:bodyPr spcFirstLastPara="1" wrap="square" lIns="91425" tIns="45700" rIns="91425" bIns="45700" anchor="t" anchorCtr="0">
            <a:normAutofit lnSpcReduction="10000"/>
          </a:bodyPr>
          <a:lstStyle/>
          <a:p>
            <a:pPr marL="342900" lvl="0" indent="-342900" algn="l" rtl="0">
              <a:spcBef>
                <a:spcPts val="0"/>
              </a:spcBef>
              <a:spcAft>
                <a:spcPts val="0"/>
              </a:spcAft>
              <a:buClr>
                <a:schemeClr val="dk1"/>
              </a:buClr>
              <a:buSzPts val="2800"/>
              <a:buChar char="•"/>
            </a:pPr>
            <a:r>
              <a:rPr lang="en-US"/>
              <a:t>The state’s primary instrument for conserving farmland is the Maryland Agricultural Land Preservation Foundation (MALPF)</a:t>
            </a:r>
            <a:endParaRPr/>
          </a:p>
          <a:p>
            <a:pPr marL="742950" lvl="1" indent="-285750" algn="l" rtl="0">
              <a:spcBef>
                <a:spcPts val="480"/>
              </a:spcBef>
              <a:spcAft>
                <a:spcPts val="0"/>
              </a:spcAft>
              <a:buClr>
                <a:schemeClr val="dk1"/>
              </a:buClr>
              <a:buSzPts val="2400"/>
              <a:buChar char="–"/>
            </a:pPr>
            <a:r>
              <a:rPr lang="en-US"/>
              <a:t>Maryland Department of Agriculture purchases agricultural preservation easements restricting development on farmland and woodland</a:t>
            </a:r>
            <a:endParaRPr/>
          </a:p>
          <a:p>
            <a:pPr marL="742950" lvl="1" indent="-285750" algn="l" rtl="0">
              <a:spcBef>
                <a:spcPts val="480"/>
              </a:spcBef>
              <a:spcAft>
                <a:spcPts val="0"/>
              </a:spcAft>
              <a:buClr>
                <a:schemeClr val="dk1"/>
              </a:buClr>
              <a:buSzPts val="2400"/>
              <a:buChar char="–"/>
            </a:pPr>
            <a:r>
              <a:rPr lang="en-US"/>
              <a:t>Created in 1977, MALPF is one of the first of its kind and has become one of the nation's leaders in agricultural land preservation </a:t>
            </a:r>
            <a:endParaRPr/>
          </a:p>
          <a:p>
            <a:pPr marL="742950" lvl="1" indent="-285750" algn="l" rtl="0">
              <a:spcBef>
                <a:spcPts val="480"/>
              </a:spcBef>
              <a:spcAft>
                <a:spcPts val="0"/>
              </a:spcAft>
              <a:buClr>
                <a:schemeClr val="dk1"/>
              </a:buClr>
              <a:buSzPts val="2400"/>
              <a:buChar char="–"/>
            </a:pPr>
            <a:r>
              <a:rPr lang="en-US"/>
              <a:t>Its mission is to protect the best quality farms and expand on existing preservation areas to increase the size of contiguous blocks of preserved farmland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7"/>
          <p:cNvSpPr txBox="1">
            <a:spLocks noGrp="1"/>
          </p:cNvSpPr>
          <p:nvPr>
            <p:ph type="title"/>
          </p:nvPr>
        </p:nvSpPr>
        <p:spPr>
          <a:xfrm>
            <a:off x="1371600" y="228600"/>
            <a:ext cx="7162800" cy="11430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156C48"/>
              </a:buClr>
              <a:buSzPct val="100000"/>
              <a:buFont typeface="Calibri"/>
              <a:buNone/>
            </a:pPr>
            <a:r>
              <a:rPr lang="en-US"/>
              <a:t>Maryland's Forest Conservation Act and Solar Generation</a:t>
            </a:r>
            <a:endParaRPr/>
          </a:p>
        </p:txBody>
      </p:sp>
      <p:sp>
        <p:nvSpPr>
          <p:cNvPr id="182" name="Google Shape;182;p1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800"/>
              <a:buChar char="•"/>
            </a:pPr>
            <a:r>
              <a:rPr lang="en-US" u="sng"/>
              <a:t>Protecting Forested Land: </a:t>
            </a:r>
            <a:r>
              <a:rPr lang="en-US"/>
              <a:t>Maryland enacted the Forest Conservation Act (FCA) in 1991 that requires that any project that disturbs more than 40,000 square feet must comply with the county implementation statutes</a:t>
            </a:r>
            <a:endParaRPr/>
          </a:p>
          <a:p>
            <a:pPr marL="742950" lvl="1" indent="-285750" algn="l" rtl="0">
              <a:spcBef>
                <a:spcPts val="480"/>
              </a:spcBef>
              <a:spcAft>
                <a:spcPts val="0"/>
              </a:spcAft>
              <a:buClr>
                <a:schemeClr val="dk1"/>
              </a:buClr>
              <a:buSzPts val="2400"/>
              <a:buChar char="–"/>
            </a:pPr>
            <a:r>
              <a:rPr lang="en-US"/>
              <a:t>The Act established standards for land development to consider conservation in the project planning process</a:t>
            </a:r>
            <a:endParaRPr/>
          </a:p>
          <a:p>
            <a:pPr marL="742950" lvl="1" indent="-285750" algn="l" rtl="0">
              <a:spcBef>
                <a:spcPts val="480"/>
              </a:spcBef>
              <a:spcAft>
                <a:spcPts val="0"/>
              </a:spcAft>
              <a:buClr>
                <a:schemeClr val="dk1"/>
              </a:buClr>
              <a:buSzPts val="2400"/>
              <a:buChar char="–"/>
            </a:pPr>
            <a:r>
              <a:rPr lang="en-US"/>
              <a:t>County and municipal governments are responsible for making sure these standards are met but CPCN permits are dependent on FCA compliance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8"/>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Post-Solar Restoration of Farmland</a:t>
            </a:r>
            <a:endParaRPr/>
          </a:p>
        </p:txBody>
      </p:sp>
      <p:sp>
        <p:nvSpPr>
          <p:cNvPr id="188" name="Google Shape;188;p1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2800"/>
              <a:buChar char="•"/>
            </a:pPr>
            <a:r>
              <a:rPr lang="en-US"/>
              <a:t>Maryland’s CPCN license conditions generally require that once the operating life of a solar facility ends (at least 30 years), the facility must be decommissioned, and land returned to its original condition </a:t>
            </a:r>
            <a:endParaRPr/>
          </a:p>
          <a:p>
            <a:pPr marL="342900" lvl="0" indent="-342900" algn="l" rtl="0">
              <a:spcBef>
                <a:spcPts val="2400"/>
              </a:spcBef>
              <a:spcAft>
                <a:spcPts val="0"/>
              </a:spcAft>
              <a:buClr>
                <a:schemeClr val="dk1"/>
              </a:buClr>
              <a:buSzPts val="2800"/>
              <a:buChar char="•"/>
            </a:pPr>
            <a:r>
              <a:rPr lang="en-US"/>
              <a:t>Also, CPCN license conditions require a detailed decommissioning plan and surety agreement to be filed with the PSC</a:t>
            </a:r>
            <a:endParaRPr/>
          </a:p>
          <a:p>
            <a:pPr marL="457200" lvl="1" indent="0" algn="l" rtl="0">
              <a:spcBef>
                <a:spcPts val="480"/>
              </a:spcBef>
              <a:spcAft>
                <a:spcPts val="0"/>
              </a:spcAft>
              <a:buClr>
                <a:schemeClr val="dk1"/>
              </a:buClr>
              <a:buSzPts val="2400"/>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9"/>
          <p:cNvSpPr txBox="1">
            <a:spLocks noGrp="1"/>
          </p:cNvSpPr>
          <p:nvPr>
            <p:ph type="title"/>
          </p:nvPr>
        </p:nvSpPr>
        <p:spPr>
          <a:xfrm>
            <a:off x="1371600" y="160337"/>
            <a:ext cx="8077200" cy="11430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156C48"/>
              </a:buClr>
              <a:buSzPct val="100000"/>
              <a:buFont typeface="Calibri"/>
              <a:buNone/>
            </a:pPr>
            <a:r>
              <a:rPr lang="en-US"/>
              <a:t>Guidance on large scale solar development?</a:t>
            </a:r>
            <a:endParaRPr/>
          </a:p>
        </p:txBody>
      </p:sp>
      <p:sp>
        <p:nvSpPr>
          <p:cNvPr id="194" name="Google Shape;194;p19"/>
          <p:cNvSpPr txBox="1">
            <a:spLocks noGrp="1"/>
          </p:cNvSpPr>
          <p:nvPr>
            <p:ph type="body" idx="1"/>
          </p:nvPr>
        </p:nvSpPr>
        <p:spPr>
          <a:xfrm>
            <a:off x="533400" y="1905000"/>
            <a:ext cx="83820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2800"/>
              <a:buChar char="•"/>
            </a:pPr>
            <a:r>
              <a:rPr lang="en-US"/>
              <a:t>Governor Hogan signed an executive order in 2019 establishing a task force on renewable energy development and siting (REDS)</a:t>
            </a:r>
            <a:endParaRPr/>
          </a:p>
          <a:p>
            <a:pPr marL="742950" lvl="1" indent="-285750" algn="l" rtl="0">
              <a:spcBef>
                <a:spcPts val="480"/>
              </a:spcBef>
              <a:spcAft>
                <a:spcPts val="0"/>
              </a:spcAft>
              <a:buClr>
                <a:schemeClr val="dk1"/>
              </a:buClr>
              <a:buSzPts val="2400"/>
              <a:buChar char="–"/>
            </a:pPr>
            <a:r>
              <a:rPr lang="en-US"/>
              <a:t>The Task Force released a </a:t>
            </a:r>
            <a:r>
              <a:rPr lang="en-US" u="sng">
                <a:solidFill>
                  <a:schemeClr val="hlink"/>
                </a:solidFill>
                <a:hlinkClick r:id="rId3"/>
              </a:rPr>
              <a:t>final report </a:t>
            </a:r>
            <a:r>
              <a:rPr lang="en-US"/>
              <a:t>in August 2020</a:t>
            </a:r>
            <a:endParaRPr/>
          </a:p>
          <a:p>
            <a:pPr marL="742950" lvl="1" indent="-285750" algn="l" rtl="0">
              <a:spcBef>
                <a:spcPts val="480"/>
              </a:spcBef>
              <a:spcAft>
                <a:spcPts val="0"/>
              </a:spcAft>
              <a:buClr>
                <a:schemeClr val="dk1"/>
              </a:buClr>
              <a:buSzPts val="2400"/>
              <a:buChar char="–"/>
            </a:pPr>
            <a:r>
              <a:rPr lang="en-US"/>
              <a:t>The report summarized the State’s renewable energy siting issues, and in particular, siting on natural and working land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2"/>
          <p:cNvSpPr txBox="1">
            <a:spLocks noGrp="1"/>
          </p:cNvSpPr>
          <p:nvPr>
            <p:ph type="body" idx="1"/>
          </p:nvPr>
        </p:nvSpPr>
        <p:spPr>
          <a:xfrm>
            <a:off x="379743" y="1524000"/>
            <a:ext cx="8154657" cy="4648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400"/>
              <a:buNone/>
            </a:pPr>
            <a:r>
              <a:rPr lang="en-US"/>
              <a:t>Addressing climate change is a major priority in Maryland and has been for over 15 years </a:t>
            </a:r>
            <a:endParaRPr/>
          </a:p>
          <a:p>
            <a:pPr marL="0" lvl="0" indent="0" algn="l" rtl="0">
              <a:lnSpc>
                <a:spcPct val="90000"/>
              </a:lnSpc>
              <a:spcBef>
                <a:spcPts val="2400"/>
              </a:spcBef>
              <a:spcAft>
                <a:spcPts val="0"/>
              </a:spcAft>
              <a:buClr>
                <a:schemeClr val="dk1"/>
              </a:buClr>
              <a:buSzPts val="2400"/>
              <a:buNone/>
            </a:pPr>
            <a:r>
              <a:rPr lang="en-US"/>
              <a:t>There are now </a:t>
            </a:r>
            <a:r>
              <a:rPr lang="en-US" b="1"/>
              <a:t>FIVE</a:t>
            </a:r>
            <a:r>
              <a:rPr lang="en-US"/>
              <a:t> key areas of focus:</a:t>
            </a:r>
            <a:endParaRPr/>
          </a:p>
          <a:p>
            <a:pPr marL="514350" lvl="0" indent="-457200" algn="l" rtl="0">
              <a:spcBef>
                <a:spcPts val="0"/>
              </a:spcBef>
              <a:spcAft>
                <a:spcPts val="0"/>
              </a:spcAft>
              <a:buClr>
                <a:schemeClr val="dk1"/>
              </a:buClr>
              <a:buSzPts val="2400"/>
              <a:buFont typeface="Calibri"/>
              <a:buAutoNum type="arabicPeriod"/>
            </a:pPr>
            <a:r>
              <a:rPr lang="en-US"/>
              <a:t>The Greenhouse Gas Emissions Reduction Acts (GGRA) of 2009 and 2016</a:t>
            </a:r>
            <a:endParaRPr/>
          </a:p>
          <a:p>
            <a:pPr marL="514350" lvl="0" indent="-457200" algn="l" rtl="0">
              <a:spcBef>
                <a:spcPts val="0"/>
              </a:spcBef>
              <a:spcAft>
                <a:spcPts val="0"/>
              </a:spcAft>
              <a:buClr>
                <a:schemeClr val="dk1"/>
              </a:buClr>
              <a:buSzPts val="2400"/>
              <a:buFont typeface="Calibri"/>
              <a:buAutoNum type="arabicPeriod"/>
            </a:pPr>
            <a:r>
              <a:rPr lang="en-US"/>
              <a:t>The Maryland Commission on Climate Change (MCCC)</a:t>
            </a:r>
            <a:endParaRPr/>
          </a:p>
          <a:p>
            <a:pPr marL="514350" lvl="0" indent="-457200" algn="l" rtl="0">
              <a:spcBef>
                <a:spcPts val="0"/>
              </a:spcBef>
              <a:spcAft>
                <a:spcPts val="0"/>
              </a:spcAft>
              <a:buClr>
                <a:schemeClr val="dk1"/>
              </a:buClr>
              <a:buSzPts val="2400"/>
              <a:buFont typeface="Calibri"/>
              <a:buAutoNum type="arabicPeriod"/>
            </a:pPr>
            <a:r>
              <a:rPr lang="en-US"/>
              <a:t>Partnerships and Regional Collaborations</a:t>
            </a:r>
            <a:endParaRPr/>
          </a:p>
          <a:p>
            <a:pPr marL="742950" lvl="1" indent="-285750" algn="l" rtl="0">
              <a:spcBef>
                <a:spcPts val="0"/>
              </a:spcBef>
              <a:spcAft>
                <a:spcPts val="0"/>
              </a:spcAft>
              <a:buClr>
                <a:schemeClr val="dk1"/>
              </a:buClr>
              <a:buSzPts val="2400"/>
              <a:buChar char="–"/>
            </a:pPr>
            <a:r>
              <a:rPr lang="en-US" sz="2400"/>
              <a:t>RGGI, ZEV MOU</a:t>
            </a:r>
            <a:endParaRPr/>
          </a:p>
          <a:p>
            <a:pPr marL="742950" lvl="1" indent="-285750" algn="l" rtl="0">
              <a:spcBef>
                <a:spcPts val="0"/>
              </a:spcBef>
              <a:spcAft>
                <a:spcPts val="0"/>
              </a:spcAft>
              <a:buClr>
                <a:schemeClr val="dk1"/>
              </a:buClr>
              <a:buSzPts val="2400"/>
              <a:buChar char="–"/>
            </a:pPr>
            <a:r>
              <a:rPr lang="en-US" sz="2400"/>
              <a:t>United States Climate Alliance, etc. </a:t>
            </a:r>
            <a:endParaRPr/>
          </a:p>
          <a:p>
            <a:pPr marL="514350" lvl="0" indent="-457200" algn="l" rtl="0">
              <a:spcBef>
                <a:spcPts val="0"/>
              </a:spcBef>
              <a:spcAft>
                <a:spcPts val="0"/>
              </a:spcAft>
              <a:buClr>
                <a:schemeClr val="dk1"/>
              </a:buClr>
              <a:buSzPts val="2400"/>
              <a:buFont typeface="Calibri"/>
              <a:buAutoNum type="arabicPeriod"/>
            </a:pPr>
            <a:r>
              <a:rPr lang="en-US"/>
              <a:t>Pushing back on Federal backsliding</a:t>
            </a:r>
            <a:endParaRPr/>
          </a:p>
          <a:p>
            <a:pPr marL="514350" lvl="0" indent="-457200" algn="l" rtl="0">
              <a:spcBef>
                <a:spcPts val="0"/>
              </a:spcBef>
              <a:spcAft>
                <a:spcPts val="0"/>
              </a:spcAft>
              <a:buClr>
                <a:schemeClr val="dk1"/>
              </a:buClr>
              <a:buSzPts val="2400"/>
              <a:buFont typeface="Calibri"/>
              <a:buAutoNum type="arabicPeriod"/>
            </a:pPr>
            <a:r>
              <a:rPr lang="en-US" b="1"/>
              <a:t>Climate Solutions Now Act of 2022  </a:t>
            </a:r>
            <a:endParaRPr/>
          </a:p>
        </p:txBody>
      </p:sp>
      <p:sp>
        <p:nvSpPr>
          <p:cNvPr id="77" name="Google Shape;77;p2"/>
          <p:cNvSpPr txBox="1">
            <a:spLocks noGrp="1"/>
          </p:cNvSpPr>
          <p:nvPr>
            <p:ph type="title"/>
          </p:nvPr>
        </p:nvSpPr>
        <p:spPr>
          <a:xfrm>
            <a:off x="1447800" y="329995"/>
            <a:ext cx="7696200" cy="838207"/>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156C48"/>
              </a:buClr>
              <a:buSzPct val="100000"/>
              <a:buFont typeface="Calibri"/>
              <a:buNone/>
            </a:pPr>
            <a:r>
              <a:rPr lang="en-US"/>
              <a:t>Tools to Fight Climate Change in Maryland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0"/>
          <p:cNvSpPr txBox="1">
            <a:spLocks noGrp="1"/>
          </p:cNvSpPr>
          <p:nvPr>
            <p:ph type="title"/>
          </p:nvPr>
        </p:nvSpPr>
        <p:spPr>
          <a:xfrm>
            <a:off x="1295400" y="181526"/>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REDS Task Force Recommendations </a:t>
            </a:r>
            <a:endParaRPr/>
          </a:p>
        </p:txBody>
      </p:sp>
      <p:sp>
        <p:nvSpPr>
          <p:cNvPr id="200" name="Google Shape;200;p20"/>
          <p:cNvSpPr txBox="1">
            <a:spLocks noGrp="1"/>
          </p:cNvSpPr>
          <p:nvPr>
            <p:ph type="body" idx="1"/>
          </p:nvPr>
        </p:nvSpPr>
        <p:spPr>
          <a:xfrm>
            <a:off x="457200" y="1600200"/>
            <a:ext cx="8229600" cy="5097463"/>
          </a:xfrm>
          <a:prstGeom prst="rect">
            <a:avLst/>
          </a:prstGeom>
          <a:noFill/>
          <a:ln>
            <a:noFill/>
          </a:ln>
        </p:spPr>
        <p:txBody>
          <a:bodyPr spcFirstLastPara="1" wrap="square" lIns="91425" tIns="45700" rIns="91425" bIns="45700" anchor="t" anchorCtr="0">
            <a:normAutofit fontScale="77500" lnSpcReduction="20000"/>
          </a:bodyPr>
          <a:lstStyle/>
          <a:p>
            <a:pPr marL="342900" lvl="0" indent="-342900" algn="l" rtl="0">
              <a:spcBef>
                <a:spcPts val="0"/>
              </a:spcBef>
              <a:spcAft>
                <a:spcPts val="0"/>
              </a:spcAft>
              <a:buClr>
                <a:schemeClr val="dk1"/>
              </a:buClr>
              <a:buSzPct val="100000"/>
              <a:buChar char="•"/>
            </a:pPr>
            <a:r>
              <a:rPr lang="en-US"/>
              <a:t>Develop Additional Incentive Programs </a:t>
            </a:r>
            <a:endParaRPr/>
          </a:p>
          <a:p>
            <a:pPr marL="342900" lvl="0" indent="-342900" algn="l" rtl="0">
              <a:spcBef>
                <a:spcPts val="2400"/>
              </a:spcBef>
              <a:spcAft>
                <a:spcPts val="0"/>
              </a:spcAft>
              <a:buClr>
                <a:schemeClr val="dk1"/>
              </a:buClr>
              <a:buSzPct val="100000"/>
              <a:buChar char="•"/>
            </a:pPr>
            <a:r>
              <a:rPr lang="en-US"/>
              <a:t>Consider Options for Updating and Streamlining the CPCN Process</a:t>
            </a:r>
            <a:endParaRPr/>
          </a:p>
          <a:p>
            <a:pPr marL="342900" lvl="0" indent="-342900" algn="l" rtl="0">
              <a:spcBef>
                <a:spcPts val="2400"/>
              </a:spcBef>
              <a:spcAft>
                <a:spcPts val="0"/>
              </a:spcAft>
              <a:buClr>
                <a:schemeClr val="dk1"/>
              </a:buClr>
              <a:buSzPct val="100000"/>
              <a:buChar char="•"/>
            </a:pPr>
            <a:r>
              <a:rPr lang="en-US"/>
              <a:t>Expand Rooftop Solar and Other Preferred Applications by Increasing the Net Energy Metering Cap </a:t>
            </a:r>
            <a:endParaRPr/>
          </a:p>
          <a:p>
            <a:pPr marL="342900" lvl="0" indent="-342900" algn="l" rtl="0">
              <a:spcBef>
                <a:spcPts val="2400"/>
              </a:spcBef>
              <a:spcAft>
                <a:spcPts val="0"/>
              </a:spcAft>
              <a:buClr>
                <a:schemeClr val="dk1"/>
              </a:buClr>
              <a:buSzPct val="100000"/>
              <a:buChar char="•"/>
            </a:pPr>
            <a:r>
              <a:rPr lang="en-US"/>
              <a:t>Accelerate Residential Rooftop Solar Permitting</a:t>
            </a:r>
            <a:endParaRPr/>
          </a:p>
          <a:p>
            <a:pPr marL="342900" lvl="0" indent="-342900" algn="l" rtl="0">
              <a:spcBef>
                <a:spcPts val="2400"/>
              </a:spcBef>
              <a:spcAft>
                <a:spcPts val="0"/>
              </a:spcAft>
              <a:buClr>
                <a:schemeClr val="dk1"/>
              </a:buClr>
              <a:buSzPct val="100000"/>
              <a:buChar char="•"/>
            </a:pPr>
            <a:r>
              <a:rPr lang="en-US"/>
              <a:t>Evaluate New and Existing State and Local Government Facilities and Land for Solar Potential </a:t>
            </a:r>
            <a:endParaRPr/>
          </a:p>
          <a:p>
            <a:pPr marL="342900" lvl="0" indent="-342900" algn="l" rtl="0">
              <a:spcBef>
                <a:spcPts val="2400"/>
              </a:spcBef>
              <a:spcAft>
                <a:spcPts val="0"/>
              </a:spcAft>
              <a:buClr>
                <a:schemeClr val="dk1"/>
              </a:buClr>
              <a:buSzPct val="100000"/>
              <a:buChar char="•"/>
            </a:pPr>
            <a:r>
              <a:rPr lang="en-US"/>
              <a:t>Establish an Offset Requirement for Farmland Development Similar to Maryland’s Existing Forest Offset </a:t>
            </a:r>
            <a:endParaRPr/>
          </a:p>
          <a:p>
            <a:pPr marL="342900" lvl="0" indent="-342900" algn="l" rtl="0">
              <a:spcBef>
                <a:spcPts val="2400"/>
              </a:spcBef>
              <a:spcAft>
                <a:spcPts val="0"/>
              </a:spcAft>
              <a:buClr>
                <a:schemeClr val="dk1"/>
              </a:buClr>
              <a:buSzPct val="100000"/>
              <a:buChar char="•"/>
            </a:pPr>
            <a:r>
              <a:rPr lang="en-US"/>
              <a:t>Degraded Lands with Photovoltaic (PV) Potential</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1"/>
          <p:cNvSpPr txBox="1">
            <a:spLocks noGrp="1"/>
          </p:cNvSpPr>
          <p:nvPr>
            <p:ph type="title"/>
          </p:nvPr>
        </p:nvSpPr>
        <p:spPr>
          <a:xfrm>
            <a:off x="1295400" y="152400"/>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REDS Task Force Recommendations </a:t>
            </a:r>
            <a:endParaRPr/>
          </a:p>
        </p:txBody>
      </p:sp>
      <p:sp>
        <p:nvSpPr>
          <p:cNvPr id="206" name="Google Shape;206;p21"/>
          <p:cNvSpPr txBox="1">
            <a:spLocks noGrp="1"/>
          </p:cNvSpPr>
          <p:nvPr>
            <p:ph type="body" idx="1"/>
          </p:nvPr>
        </p:nvSpPr>
        <p:spPr>
          <a:xfrm>
            <a:off x="457200" y="1600200"/>
            <a:ext cx="7868830" cy="4648200"/>
          </a:xfrm>
          <a:prstGeom prst="rect">
            <a:avLst/>
          </a:prstGeom>
          <a:noFill/>
          <a:ln>
            <a:noFill/>
          </a:ln>
        </p:spPr>
        <p:txBody>
          <a:bodyPr spcFirstLastPara="1" wrap="square" lIns="91425" tIns="45700" rIns="91425" bIns="45700" anchor="t" anchorCtr="0">
            <a:normAutofit fontScale="55000"/>
          </a:bodyPr>
          <a:lstStyle/>
          <a:p>
            <a:pPr marL="342900" lvl="0" indent="-313372" algn="l" rtl="0">
              <a:spcBef>
                <a:spcPts val="0"/>
              </a:spcBef>
              <a:spcAft>
                <a:spcPts val="0"/>
              </a:spcAft>
              <a:buClr>
                <a:schemeClr val="dk1"/>
              </a:buClr>
              <a:buSzPct val="100000"/>
              <a:buChar char="•"/>
            </a:pPr>
            <a:r>
              <a:rPr lang="en-US" sz="3100"/>
              <a:t>Develop SmartDG+ a free online tool to site solar </a:t>
            </a:r>
            <a:endParaRPr/>
          </a:p>
          <a:p>
            <a:pPr marL="342900" lvl="0" indent="-313372" algn="l" rtl="0">
              <a:spcBef>
                <a:spcPts val="2400"/>
              </a:spcBef>
              <a:spcAft>
                <a:spcPts val="0"/>
              </a:spcAft>
              <a:buClr>
                <a:schemeClr val="dk1"/>
              </a:buClr>
              <a:buSzPct val="100000"/>
              <a:buChar char="•"/>
            </a:pPr>
            <a:r>
              <a:rPr lang="en-US" sz="3100"/>
              <a:t>Address Transmission and Distribution Constraints </a:t>
            </a:r>
            <a:endParaRPr/>
          </a:p>
          <a:p>
            <a:pPr marL="342900" lvl="0" indent="-313372" algn="l" rtl="0">
              <a:spcBef>
                <a:spcPts val="2400"/>
              </a:spcBef>
              <a:spcAft>
                <a:spcPts val="0"/>
              </a:spcAft>
              <a:buClr>
                <a:schemeClr val="dk1"/>
              </a:buClr>
              <a:buSzPct val="100000"/>
              <a:buChar char="•"/>
            </a:pPr>
            <a:r>
              <a:rPr lang="en-US" sz="3100"/>
              <a:t>Assess Environmental Justice (EJ) Siting Impacts </a:t>
            </a:r>
            <a:endParaRPr/>
          </a:p>
          <a:p>
            <a:pPr marL="342900" lvl="0" indent="-313372" algn="l" rtl="0">
              <a:spcBef>
                <a:spcPts val="2400"/>
              </a:spcBef>
              <a:spcAft>
                <a:spcPts val="0"/>
              </a:spcAft>
              <a:buClr>
                <a:schemeClr val="dk1"/>
              </a:buClr>
              <a:buSzPct val="100000"/>
              <a:buChar char="•"/>
            </a:pPr>
            <a:r>
              <a:rPr lang="en-US" sz="3100"/>
              <a:t>Develop Streamlined Standard to Review and Approve Energy Storage Projects </a:t>
            </a:r>
            <a:endParaRPr/>
          </a:p>
          <a:p>
            <a:pPr marL="342900" lvl="0" indent="-313372" algn="l" rtl="0">
              <a:spcBef>
                <a:spcPts val="2400"/>
              </a:spcBef>
              <a:spcAft>
                <a:spcPts val="0"/>
              </a:spcAft>
              <a:buClr>
                <a:schemeClr val="dk1"/>
              </a:buClr>
              <a:buSzPct val="100000"/>
              <a:buChar char="•"/>
            </a:pPr>
            <a:r>
              <a:rPr lang="en-US" sz="3100"/>
              <a:t>Expand Efforts to Develop Microgrids in Maryland by Leveraging Solar in the Built Environment </a:t>
            </a:r>
            <a:endParaRPr/>
          </a:p>
          <a:p>
            <a:pPr marL="342900" lvl="0" indent="-313372" algn="l" rtl="0">
              <a:spcBef>
                <a:spcPts val="2400"/>
              </a:spcBef>
              <a:spcAft>
                <a:spcPts val="0"/>
              </a:spcAft>
              <a:buClr>
                <a:schemeClr val="dk1"/>
              </a:buClr>
              <a:buSzPct val="100000"/>
              <a:buChar char="•"/>
            </a:pPr>
            <a:r>
              <a:rPr lang="en-US" sz="3100"/>
              <a:t>Expansion of Maryland Green Registry</a:t>
            </a:r>
            <a:endParaRPr/>
          </a:p>
          <a:p>
            <a:pPr marL="342900" lvl="0" indent="-313372" algn="l" rtl="0">
              <a:spcBef>
                <a:spcPts val="2400"/>
              </a:spcBef>
              <a:spcAft>
                <a:spcPts val="0"/>
              </a:spcAft>
              <a:buClr>
                <a:schemeClr val="dk1"/>
              </a:buClr>
              <a:buSzPct val="100000"/>
              <a:buChar char="•"/>
            </a:pPr>
            <a:r>
              <a:rPr lang="en-US" sz="3100"/>
              <a:t>Promote Complementary Practices Like Agrovoltaics and Pollinator Habitat</a:t>
            </a:r>
            <a:endParaRPr/>
          </a:p>
          <a:p>
            <a:pPr marL="342900" lvl="0" indent="-218440" algn="l" rtl="0">
              <a:spcBef>
                <a:spcPts val="2400"/>
              </a:spcBef>
              <a:spcAft>
                <a:spcPts val="0"/>
              </a:spcAft>
              <a:buClr>
                <a:schemeClr val="dk1"/>
              </a:buClr>
              <a:buSzPct val="100000"/>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2"/>
          <p:cNvSpPr txBox="1">
            <a:spLocks noGrp="1"/>
          </p:cNvSpPr>
          <p:nvPr>
            <p:ph type="title"/>
          </p:nvPr>
        </p:nvSpPr>
        <p:spPr>
          <a:xfrm>
            <a:off x="457200" y="1219200"/>
            <a:ext cx="3352800" cy="1054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156C48"/>
              </a:buClr>
              <a:buSzPts val="3200"/>
              <a:buFont typeface="Calibri"/>
              <a:buNone/>
            </a:pPr>
            <a:r>
              <a:rPr lang="en-US" sz="3200"/>
              <a:t>Next Steps for MDE</a:t>
            </a:r>
            <a:endParaRPr/>
          </a:p>
        </p:txBody>
      </p:sp>
      <p:pic>
        <p:nvPicPr>
          <p:cNvPr id="212" name="Google Shape;212;p22" descr="Calendar on table"/>
          <p:cNvPicPr preferRelativeResize="0">
            <a:picLocks noGrp="1"/>
          </p:cNvPicPr>
          <p:nvPr>
            <p:ph type="body" idx="1"/>
          </p:nvPr>
        </p:nvPicPr>
        <p:blipFill rotWithShape="1">
          <a:blip r:embed="rId3">
            <a:alphaModFix/>
          </a:blip>
          <a:srcRect r="37705"/>
          <a:stretch/>
        </p:blipFill>
        <p:spPr>
          <a:xfrm>
            <a:off x="4953000" y="829756"/>
            <a:ext cx="3869984" cy="5198487"/>
          </a:xfrm>
          <a:prstGeom prst="rect">
            <a:avLst/>
          </a:prstGeom>
          <a:noFill/>
          <a:ln>
            <a:noFill/>
          </a:ln>
        </p:spPr>
      </p:pic>
      <p:sp>
        <p:nvSpPr>
          <p:cNvPr id="213" name="Google Shape;213;p22"/>
          <p:cNvSpPr txBox="1">
            <a:spLocks noGrp="1"/>
          </p:cNvSpPr>
          <p:nvPr>
            <p:ph type="body" idx="2"/>
          </p:nvPr>
        </p:nvSpPr>
        <p:spPr>
          <a:xfrm>
            <a:off x="41564" y="2438400"/>
            <a:ext cx="4149438" cy="2819400"/>
          </a:xfrm>
          <a:prstGeom prst="rect">
            <a:avLst/>
          </a:prstGeom>
          <a:noFill/>
          <a:ln>
            <a:noFill/>
          </a:ln>
        </p:spPr>
        <p:txBody>
          <a:bodyPr spcFirstLastPara="1" wrap="square" lIns="91425" tIns="45700" rIns="91425" bIns="45700" anchor="t" anchorCtr="0">
            <a:normAutofit/>
          </a:bodyPr>
          <a:lstStyle/>
          <a:p>
            <a:pPr marL="285750" lvl="0" indent="-285750" algn="l" rtl="0">
              <a:spcBef>
                <a:spcPts val="0"/>
              </a:spcBef>
              <a:spcAft>
                <a:spcPts val="0"/>
              </a:spcAft>
              <a:buClr>
                <a:schemeClr val="dk1"/>
              </a:buClr>
              <a:buSzPts val="2400"/>
              <a:buFont typeface="Arial"/>
              <a:buChar char="•"/>
            </a:pPr>
            <a:r>
              <a:rPr lang="en-US" sz="2400"/>
              <a:t>CSNA requires MDE to produce a 60% by 2031 Plan</a:t>
            </a:r>
            <a:endParaRPr/>
          </a:p>
          <a:p>
            <a:pPr marL="742950" lvl="1" indent="-285750" algn="l" rtl="0">
              <a:spcBef>
                <a:spcPts val="440"/>
              </a:spcBef>
              <a:spcAft>
                <a:spcPts val="0"/>
              </a:spcAft>
              <a:buClr>
                <a:schemeClr val="dk1"/>
              </a:buClr>
              <a:buSzPts val="2200"/>
              <a:buFont typeface="Arial"/>
              <a:buChar char="•"/>
            </a:pPr>
            <a:r>
              <a:rPr lang="en-US" sz="2200"/>
              <a:t>Draft Plan due </a:t>
            </a:r>
            <a:r>
              <a:rPr lang="en-US" sz="2200">
                <a:solidFill>
                  <a:srgbClr val="00B050"/>
                </a:solidFill>
              </a:rPr>
              <a:t>June 2023.</a:t>
            </a:r>
            <a:endParaRPr/>
          </a:p>
          <a:p>
            <a:pPr marL="742950" lvl="1" indent="-285750" algn="l" rtl="0">
              <a:spcBef>
                <a:spcPts val="440"/>
              </a:spcBef>
              <a:spcAft>
                <a:spcPts val="0"/>
              </a:spcAft>
              <a:buClr>
                <a:schemeClr val="dk1"/>
              </a:buClr>
              <a:buSzPts val="2200"/>
              <a:buFont typeface="Arial"/>
              <a:buChar char="•"/>
            </a:pPr>
            <a:r>
              <a:rPr lang="en-US" sz="2200"/>
              <a:t>Final Plan due </a:t>
            </a:r>
            <a:r>
              <a:rPr lang="en-US" sz="2200">
                <a:solidFill>
                  <a:srgbClr val="00B050"/>
                </a:solidFill>
              </a:rPr>
              <a:t>December 2023</a:t>
            </a:r>
            <a:r>
              <a:rPr lang="en-US" sz="2200"/>
              <a:t>.</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rgbClr val="888888"/>
              </a:buClr>
              <a:buSzPts val="1600"/>
              <a:buNone/>
            </a:pPr>
            <a:r>
              <a:rPr lang="en-US"/>
              <a:t>Contact</a:t>
            </a:r>
            <a:endParaRPr/>
          </a:p>
        </p:txBody>
      </p:sp>
      <p:sp>
        <p:nvSpPr>
          <p:cNvPr id="220" name="Google Shape;220;p23"/>
          <p:cNvSpPr txBox="1"/>
          <p:nvPr/>
        </p:nvSpPr>
        <p:spPr>
          <a:xfrm>
            <a:off x="626270" y="4642009"/>
            <a:ext cx="7868443" cy="110799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156C48"/>
                </a:solidFill>
                <a:latin typeface="Calibri"/>
                <a:ea typeface="Calibri"/>
                <a:cs typeface="Calibri"/>
                <a:sym typeface="Calibri"/>
              </a:rPr>
              <a:t>Chris Beck</a:t>
            </a:r>
            <a:endParaRPr/>
          </a:p>
          <a:p>
            <a:pPr marL="0" marR="0" lvl="0" indent="0" algn="l" rtl="0">
              <a:spcBef>
                <a:spcPts val="0"/>
              </a:spcBef>
              <a:spcAft>
                <a:spcPts val="0"/>
              </a:spcAft>
              <a:buNone/>
            </a:pPr>
            <a:r>
              <a:rPr lang="en-US" sz="2400">
                <a:solidFill>
                  <a:srgbClr val="156C48"/>
                </a:solidFill>
                <a:latin typeface="Calibri"/>
                <a:ea typeface="Calibri"/>
                <a:cs typeface="Calibri"/>
                <a:sym typeface="Calibri"/>
              </a:rPr>
              <a:t>christopher.beck@maryland.gov</a:t>
            </a:r>
            <a:endParaRPr sz="2400">
              <a:solidFill>
                <a:srgbClr val="156C48"/>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body" idx="1"/>
          </p:nvPr>
        </p:nvSpPr>
        <p:spPr>
          <a:xfrm>
            <a:off x="238306" y="1512536"/>
            <a:ext cx="8677094" cy="2526064"/>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200"/>
              <a:buChar char="•"/>
            </a:pPr>
            <a:r>
              <a:rPr lang="en-US" sz="2200">
                <a:latin typeface="Calibri"/>
                <a:ea typeface="Calibri"/>
                <a:cs typeface="Calibri"/>
                <a:sym typeface="Calibri"/>
              </a:rPr>
              <a:t>Original Climate Change Commission established through executive order in 2007 - </a:t>
            </a:r>
            <a:r>
              <a:rPr lang="en-US" sz="1800">
                <a:latin typeface="Calibri"/>
                <a:ea typeface="Calibri"/>
                <a:cs typeface="Calibri"/>
                <a:sym typeface="Calibri"/>
              </a:rPr>
              <a:t>Developed a 2008 Climate Action Plan that led to the 2009 GGRA </a:t>
            </a:r>
            <a:endParaRPr/>
          </a:p>
          <a:p>
            <a:pPr marL="342900" lvl="0" indent="-342900" algn="l" rtl="0">
              <a:spcBef>
                <a:spcPts val="600"/>
              </a:spcBef>
              <a:spcAft>
                <a:spcPts val="0"/>
              </a:spcAft>
              <a:buClr>
                <a:schemeClr val="dk1"/>
              </a:buClr>
              <a:buSzPts val="2200"/>
              <a:buChar char="•"/>
            </a:pPr>
            <a:r>
              <a:rPr lang="en-US" sz="2200">
                <a:latin typeface="Calibri"/>
                <a:ea typeface="Calibri"/>
                <a:cs typeface="Calibri"/>
                <a:sym typeface="Calibri"/>
              </a:rPr>
              <a:t>MCCC codified into law in 2015</a:t>
            </a:r>
            <a:endParaRPr/>
          </a:p>
          <a:p>
            <a:pPr marL="342900" lvl="0" indent="-342900" algn="l" rtl="0">
              <a:spcBef>
                <a:spcPts val="600"/>
              </a:spcBef>
              <a:spcAft>
                <a:spcPts val="0"/>
              </a:spcAft>
              <a:buClr>
                <a:schemeClr val="dk1"/>
              </a:buClr>
              <a:buSzPts val="2200"/>
              <a:buChar char="•"/>
            </a:pPr>
            <a:r>
              <a:rPr lang="en-US" sz="2200">
                <a:latin typeface="Calibri"/>
                <a:ea typeface="Calibri"/>
                <a:cs typeface="Calibri"/>
                <a:sym typeface="Calibri"/>
              </a:rPr>
              <a:t>Established a balanced, bipartisan Commission</a:t>
            </a:r>
            <a:endParaRPr/>
          </a:p>
          <a:p>
            <a:pPr marL="742950" lvl="1" indent="-285750" algn="l" rtl="0">
              <a:spcBef>
                <a:spcPts val="960"/>
              </a:spcBef>
              <a:spcAft>
                <a:spcPts val="0"/>
              </a:spcAft>
              <a:buClr>
                <a:schemeClr val="dk1"/>
              </a:buClr>
              <a:buSzPts val="1800"/>
              <a:buFont typeface="Calibri"/>
              <a:buChar char="–"/>
            </a:pPr>
            <a:r>
              <a:rPr lang="en-US" sz="1800">
                <a:latin typeface="Calibri"/>
                <a:ea typeface="Calibri"/>
                <a:cs typeface="Calibri"/>
                <a:sym typeface="Calibri"/>
              </a:rPr>
              <a:t>Representatives from the General Assembly, state and local government, the private sector, environmental advocacy groups, labor, the general public &amp; more</a:t>
            </a:r>
            <a:endParaRPr sz="2000"/>
          </a:p>
        </p:txBody>
      </p:sp>
      <p:sp>
        <p:nvSpPr>
          <p:cNvPr id="84" name="Google Shape;84;p3"/>
          <p:cNvSpPr txBox="1">
            <a:spLocks noGrp="1"/>
          </p:cNvSpPr>
          <p:nvPr>
            <p:ph type="title"/>
          </p:nvPr>
        </p:nvSpPr>
        <p:spPr>
          <a:xfrm>
            <a:off x="1143000" y="152400"/>
            <a:ext cx="7239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156C48"/>
              </a:buClr>
              <a:buSzPts val="3600"/>
              <a:buFont typeface="Calibri"/>
              <a:buNone/>
            </a:pPr>
            <a:r>
              <a:rPr lang="en-US">
                <a:latin typeface="Calibri"/>
                <a:ea typeface="Calibri"/>
                <a:cs typeface="Calibri"/>
                <a:sym typeface="Calibri"/>
              </a:rPr>
              <a:t>Maryland Commission on Climate Change (MCCC)</a:t>
            </a:r>
            <a:endParaRPr/>
          </a:p>
        </p:txBody>
      </p:sp>
      <p:sp>
        <p:nvSpPr>
          <p:cNvPr id="85" name="Google Shape;85;p3"/>
          <p:cNvSpPr txBox="1"/>
          <p:nvPr/>
        </p:nvSpPr>
        <p:spPr>
          <a:xfrm>
            <a:off x="208280" y="3810000"/>
            <a:ext cx="6344920" cy="28956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200"/>
              <a:buFont typeface="Arial"/>
              <a:buChar char="•"/>
            </a:pPr>
            <a:r>
              <a:rPr lang="en-US" sz="2200" b="0" i="0" u="none" strike="noStrike" cap="none">
                <a:solidFill>
                  <a:schemeClr val="dk1"/>
                </a:solidFill>
                <a:latin typeface="Calibri"/>
                <a:ea typeface="Calibri"/>
                <a:cs typeface="Calibri"/>
                <a:sym typeface="Calibri"/>
              </a:rPr>
              <a:t>Basic charge of the MCCC:</a:t>
            </a:r>
            <a:endParaRPr/>
          </a:p>
          <a:p>
            <a:pPr marL="800100" marR="0" lvl="1" indent="-342900" algn="l" rtl="0">
              <a:spcBef>
                <a:spcPts val="600"/>
              </a:spcBef>
              <a:spcAft>
                <a:spcPts val="0"/>
              </a:spcAft>
              <a:buClr>
                <a:schemeClr val="dk1"/>
              </a:buClr>
              <a:buSzPts val="1800"/>
              <a:buFont typeface="Calibri"/>
              <a:buChar char="–"/>
            </a:pPr>
            <a:r>
              <a:rPr lang="en-US" sz="1800" b="0" i="0" u="none" strike="noStrike" cap="none">
                <a:solidFill>
                  <a:schemeClr val="dk1"/>
                </a:solidFill>
                <a:latin typeface="Calibri"/>
                <a:ea typeface="Calibri"/>
                <a:cs typeface="Calibri"/>
                <a:sym typeface="Calibri"/>
              </a:rPr>
              <a:t>Provide recommendations on how to reduce GHG emissions and adapt to the impacts of climate change</a:t>
            </a:r>
            <a:endParaRPr/>
          </a:p>
          <a:p>
            <a:pPr marL="285750" marR="0" lvl="0" indent="-285750" algn="l" rtl="0">
              <a:spcBef>
                <a:spcPts val="600"/>
              </a:spcBef>
              <a:spcAft>
                <a:spcPts val="0"/>
              </a:spcAft>
              <a:buClr>
                <a:schemeClr val="dk1"/>
              </a:buClr>
              <a:buSzPts val="2000"/>
              <a:buFont typeface="Arial"/>
              <a:buChar char="•"/>
            </a:pPr>
            <a:r>
              <a:rPr lang="en-US" sz="2000" b="0" i="0" u="none" strike="noStrike" cap="none">
                <a:solidFill>
                  <a:schemeClr val="dk1"/>
                </a:solidFill>
                <a:latin typeface="Calibri"/>
                <a:ea typeface="Calibri"/>
                <a:cs typeface="Calibri"/>
                <a:sym typeface="Calibri"/>
              </a:rPr>
              <a:t>Four Working Groups: </a:t>
            </a:r>
            <a:endParaRPr/>
          </a:p>
          <a:p>
            <a:pPr marL="742950" marR="0" lvl="1" indent="-285750" algn="l" rtl="0">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Mitigation </a:t>
            </a:r>
            <a:endParaRPr/>
          </a:p>
          <a:p>
            <a:pPr marL="742950" marR="0" lvl="1" indent="-285750" algn="l" rtl="0">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Adaptation and Resiliency </a:t>
            </a:r>
            <a:endParaRPr/>
          </a:p>
          <a:p>
            <a:pPr marL="742950" marR="0" lvl="1" indent="-285750" algn="l" rtl="0">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Scientific and Technical </a:t>
            </a:r>
            <a:endParaRPr/>
          </a:p>
          <a:p>
            <a:pPr marL="742950" marR="0" lvl="1" indent="-285750" algn="l" rtl="0">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Education, Communication, and Outreach </a:t>
            </a:r>
            <a:endParaRPr sz="1800" b="0" i="0" u="none" strike="noStrike" cap="none">
              <a:solidFill>
                <a:schemeClr val="dk1"/>
              </a:solidFill>
              <a:latin typeface="Calibri"/>
              <a:ea typeface="Calibri"/>
              <a:cs typeface="Calibri"/>
              <a:sym typeface="Calibri"/>
            </a:endParaRPr>
          </a:p>
          <a:p>
            <a:pPr marL="285750" marR="0" lvl="0" indent="-171450" algn="l" rtl="0">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800100" marR="0" lvl="1" indent="-228600" algn="l" rtl="0">
              <a:spcBef>
                <a:spcPts val="600"/>
              </a:spcBef>
              <a:spcAft>
                <a:spcPts val="0"/>
              </a:spcAft>
              <a:buClr>
                <a:schemeClr val="dk1"/>
              </a:buClr>
              <a:buSzPts val="1800"/>
              <a:buFont typeface="Calibri"/>
              <a:buNone/>
            </a:pPr>
            <a:endParaRPr sz="1800" b="0" i="0" u="none" strike="noStrike" cap="none">
              <a:solidFill>
                <a:schemeClr val="dk1"/>
              </a:solidFill>
              <a:latin typeface="Calibri"/>
              <a:ea typeface="Calibri"/>
              <a:cs typeface="Calibri"/>
              <a:sym typeface="Calibri"/>
            </a:endParaRPr>
          </a:p>
        </p:txBody>
      </p:sp>
      <p:pic>
        <p:nvPicPr>
          <p:cNvPr id="86" name="Google Shape;86;p3"/>
          <p:cNvPicPr preferRelativeResize="0"/>
          <p:nvPr/>
        </p:nvPicPr>
        <p:blipFill rotWithShape="1">
          <a:blip r:embed="rId3">
            <a:alphaModFix/>
          </a:blip>
          <a:srcRect/>
          <a:stretch/>
        </p:blipFill>
        <p:spPr>
          <a:xfrm>
            <a:off x="6589322" y="3929149"/>
            <a:ext cx="2150772" cy="27764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4"/>
          <p:cNvSpPr txBox="1">
            <a:spLocks noGrp="1"/>
          </p:cNvSpPr>
          <p:nvPr>
            <p:ph type="body" idx="1"/>
          </p:nvPr>
        </p:nvSpPr>
        <p:spPr>
          <a:xfrm>
            <a:off x="103632" y="1447800"/>
            <a:ext cx="6678167" cy="51816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Char char="•"/>
            </a:pPr>
            <a:r>
              <a:rPr lang="en-US" sz="2000" dirty="0">
                <a:latin typeface="Calibri"/>
                <a:ea typeface="Calibri"/>
                <a:cs typeface="Calibri"/>
                <a:sym typeface="Calibri"/>
              </a:rPr>
              <a:t>Climate change effort originated in 2007 by Executive Order (</a:t>
            </a:r>
            <a:r>
              <a:rPr lang="en-US" sz="2000" dirty="0"/>
              <a:t>2008 “Climate Action Plan”)</a:t>
            </a:r>
            <a:endParaRPr dirty="0"/>
          </a:p>
          <a:p>
            <a:pPr marL="742950" lvl="1" indent="-285750" algn="l" rtl="0">
              <a:spcBef>
                <a:spcPts val="600"/>
              </a:spcBef>
              <a:spcAft>
                <a:spcPts val="0"/>
              </a:spcAft>
              <a:buClr>
                <a:schemeClr val="dk1"/>
              </a:buClr>
              <a:buSzPts val="2000"/>
              <a:buChar char="–"/>
            </a:pPr>
            <a:r>
              <a:rPr lang="en-US" sz="2000" dirty="0">
                <a:latin typeface="Calibri"/>
                <a:ea typeface="Calibri"/>
                <a:cs typeface="Calibri"/>
                <a:sym typeface="Calibri"/>
              </a:rPr>
              <a:t>Resulted in the “Greenhouse Gas Emission Reduction Act” of 2009 – MDE generated a 25% by 2020 Plan </a:t>
            </a:r>
            <a:endParaRPr dirty="0"/>
          </a:p>
          <a:p>
            <a:pPr marL="342900" lvl="0" indent="-342900" algn="l" rtl="0">
              <a:spcBef>
                <a:spcPts val="600"/>
              </a:spcBef>
              <a:spcAft>
                <a:spcPts val="0"/>
              </a:spcAft>
              <a:buClr>
                <a:schemeClr val="dk1"/>
              </a:buClr>
              <a:buSzPts val="2000"/>
              <a:buChar char="•"/>
            </a:pPr>
            <a:r>
              <a:rPr lang="en-US" sz="2000" dirty="0">
                <a:latin typeface="Calibri"/>
                <a:ea typeface="Calibri"/>
                <a:cs typeface="Calibri"/>
                <a:sym typeface="Calibri"/>
              </a:rPr>
              <a:t>GGRA reauthorized in 2016,</a:t>
            </a:r>
            <a:r>
              <a:rPr lang="en-US" sz="2000" dirty="0"/>
              <a:t> adding a </a:t>
            </a:r>
            <a:r>
              <a:rPr lang="en-US" sz="2000" dirty="0">
                <a:latin typeface="Calibri"/>
                <a:ea typeface="Calibri"/>
                <a:cs typeface="Calibri"/>
                <a:sym typeface="Calibri"/>
              </a:rPr>
              <a:t>new goal </a:t>
            </a:r>
            <a:endParaRPr sz="2000" strike="sngStrike" dirty="0">
              <a:highlight>
                <a:srgbClr val="FF0000"/>
              </a:highlight>
              <a:latin typeface="Calibri"/>
              <a:ea typeface="Calibri"/>
              <a:cs typeface="Calibri"/>
              <a:sym typeface="Calibri"/>
            </a:endParaRPr>
          </a:p>
          <a:p>
            <a:pPr marL="742950" lvl="1" indent="-285750" algn="l" rtl="0">
              <a:spcBef>
                <a:spcPts val="600"/>
              </a:spcBef>
              <a:spcAft>
                <a:spcPts val="0"/>
              </a:spcAft>
              <a:buClr>
                <a:schemeClr val="dk1"/>
              </a:buClr>
              <a:buSzPts val="1800"/>
              <a:buChar char="–"/>
            </a:pPr>
            <a:r>
              <a:rPr lang="en-US" sz="1800" dirty="0">
                <a:latin typeface="Calibri"/>
                <a:ea typeface="Calibri"/>
                <a:cs typeface="Calibri"/>
                <a:sym typeface="Calibri"/>
              </a:rPr>
              <a:t>40% GHG reduction by 2030</a:t>
            </a:r>
            <a:endParaRPr dirty="0"/>
          </a:p>
          <a:p>
            <a:pPr marL="742950" lvl="1" indent="-285750" algn="l" rtl="0">
              <a:spcBef>
                <a:spcPts val="600"/>
              </a:spcBef>
              <a:spcAft>
                <a:spcPts val="0"/>
              </a:spcAft>
              <a:buClr>
                <a:schemeClr val="dk1"/>
              </a:buClr>
              <a:buSzPts val="1800"/>
              <a:buChar char="–"/>
            </a:pPr>
            <a:r>
              <a:rPr lang="en-US" sz="1800" dirty="0"/>
              <a:t>In 2021, MDE submitted a comprehensive plan for a 40% reduction by 2030 </a:t>
            </a:r>
            <a:endParaRPr dirty="0"/>
          </a:p>
          <a:p>
            <a:pPr marL="342900" lvl="0" indent="-342900" algn="l" rtl="0">
              <a:spcBef>
                <a:spcPts val="600"/>
              </a:spcBef>
              <a:spcAft>
                <a:spcPts val="0"/>
              </a:spcAft>
              <a:buClr>
                <a:schemeClr val="dk1"/>
              </a:buClr>
              <a:buSzPts val="2000"/>
              <a:buChar char="•"/>
            </a:pPr>
            <a:r>
              <a:rPr lang="en-US" sz="2000" b="1" dirty="0"/>
              <a:t>April 2022, the </a:t>
            </a:r>
            <a:r>
              <a:rPr lang="en-US" sz="2000" b="1" u="sng" dirty="0"/>
              <a:t>Climate Solutions Now Act</a:t>
            </a:r>
            <a:r>
              <a:rPr lang="en-US" sz="2000" b="1" dirty="0"/>
              <a:t> became law</a:t>
            </a:r>
            <a:endParaRPr dirty="0"/>
          </a:p>
          <a:p>
            <a:pPr marL="742950" lvl="1" indent="-285750" algn="l" rtl="0">
              <a:spcBef>
                <a:spcPts val="600"/>
              </a:spcBef>
              <a:spcAft>
                <a:spcPts val="0"/>
              </a:spcAft>
              <a:buClr>
                <a:schemeClr val="dk1"/>
              </a:buClr>
              <a:buSzPts val="1600"/>
              <a:buChar char="–"/>
            </a:pPr>
            <a:r>
              <a:rPr lang="en-US" sz="1600" dirty="0"/>
              <a:t>CNSA requires a Plan for a 60% by 2031 and Net-zero by 2045 </a:t>
            </a:r>
            <a:endParaRPr dirty="0"/>
          </a:p>
          <a:p>
            <a:pPr marL="342900" lvl="0" indent="-342900" algn="l" rtl="0">
              <a:spcBef>
                <a:spcPts val="600"/>
              </a:spcBef>
              <a:spcAft>
                <a:spcPts val="0"/>
              </a:spcAft>
              <a:buClr>
                <a:schemeClr val="dk1"/>
              </a:buClr>
              <a:buSzPts val="2000"/>
              <a:buChar char="•"/>
            </a:pPr>
            <a:r>
              <a:rPr lang="en-US" sz="2000" dirty="0"/>
              <a:t>Both the GGRA and CSNA require that the State’s GHG Plans support a healthy economy and create new jobs</a:t>
            </a:r>
            <a:endParaRPr dirty="0"/>
          </a:p>
          <a:p>
            <a:pPr marL="0" lvl="0" indent="0" algn="l" rtl="0">
              <a:spcBef>
                <a:spcPts val="600"/>
              </a:spcBef>
              <a:spcAft>
                <a:spcPts val="0"/>
              </a:spcAft>
              <a:buClr>
                <a:schemeClr val="dk1"/>
              </a:buClr>
              <a:buSzPts val="2200"/>
              <a:buNone/>
            </a:pPr>
            <a:endParaRPr sz="2200" dirty="0"/>
          </a:p>
        </p:txBody>
      </p:sp>
      <p:sp>
        <p:nvSpPr>
          <p:cNvPr id="93" name="Google Shape;93;p4"/>
          <p:cNvSpPr txBox="1">
            <a:spLocks noGrp="1"/>
          </p:cNvSpPr>
          <p:nvPr>
            <p:ph type="title"/>
          </p:nvPr>
        </p:nvSpPr>
        <p:spPr>
          <a:xfrm>
            <a:off x="1371600" y="152369"/>
            <a:ext cx="7389803"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156C48"/>
              </a:buClr>
              <a:buSzPts val="3600"/>
              <a:buFont typeface="Calibri"/>
              <a:buNone/>
            </a:pPr>
            <a:r>
              <a:rPr lang="en-US"/>
              <a:t>Climate Change Legislation History </a:t>
            </a:r>
            <a:endParaRPr/>
          </a:p>
        </p:txBody>
      </p:sp>
      <p:pic>
        <p:nvPicPr>
          <p:cNvPr id="94" name="Google Shape;94;p4"/>
          <p:cNvPicPr preferRelativeResize="0"/>
          <p:nvPr/>
        </p:nvPicPr>
        <p:blipFill rotWithShape="1">
          <a:blip r:embed="rId3">
            <a:alphaModFix/>
          </a:blip>
          <a:srcRect/>
          <a:stretch/>
        </p:blipFill>
        <p:spPr>
          <a:xfrm>
            <a:off x="6565392" y="2285937"/>
            <a:ext cx="2272211" cy="29527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5"/>
          <p:cNvSpPr txBox="1">
            <a:spLocks noGrp="1"/>
          </p:cNvSpPr>
          <p:nvPr>
            <p:ph type="title"/>
          </p:nvPr>
        </p:nvSpPr>
        <p:spPr>
          <a:xfrm>
            <a:off x="1524000" y="228600"/>
            <a:ext cx="67818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156C48"/>
              </a:buClr>
              <a:buSzPts val="3600"/>
              <a:buFont typeface="Calibri"/>
              <a:buNone/>
            </a:pPr>
            <a:r>
              <a:rPr lang="en-US"/>
              <a:t>The 2030 GGRA Plan</a:t>
            </a:r>
            <a:endParaRPr/>
          </a:p>
        </p:txBody>
      </p:sp>
      <p:sp>
        <p:nvSpPr>
          <p:cNvPr id="101" name="Google Shape;101;p5"/>
          <p:cNvSpPr txBox="1"/>
          <p:nvPr/>
        </p:nvSpPr>
        <p:spPr>
          <a:xfrm>
            <a:off x="157150" y="1544621"/>
            <a:ext cx="9144000" cy="914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The Climate Action </a:t>
            </a:r>
            <a:r>
              <a:rPr lang="en-US" sz="18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Plan </a:t>
            </a:r>
            <a:r>
              <a:rPr lang="en-US" sz="1800" b="0" i="0" u="none" strike="noStrike" cap="none">
                <a:solidFill>
                  <a:schemeClr val="dk1"/>
                </a:solidFill>
                <a:latin typeface="Calibri"/>
                <a:ea typeface="Calibri"/>
                <a:cs typeface="Calibri"/>
                <a:sym typeface="Calibri"/>
              </a:rPr>
              <a:t>includes existing and new programs - across all levels of government</a:t>
            </a:r>
            <a:endParaRPr sz="1800" b="0" i="0" u="none" strike="noStrike" cap="none">
              <a:solidFill>
                <a:schemeClr val="dk1"/>
              </a:solidFill>
              <a:latin typeface="Calibri"/>
              <a:ea typeface="Calibri"/>
              <a:cs typeface="Calibri"/>
              <a:sym typeface="Calibri"/>
            </a:endParaRPr>
          </a:p>
        </p:txBody>
      </p:sp>
      <p:sp>
        <p:nvSpPr>
          <p:cNvPr id="102" name="Google Shape;102;p5"/>
          <p:cNvSpPr txBox="1"/>
          <p:nvPr/>
        </p:nvSpPr>
        <p:spPr>
          <a:xfrm>
            <a:off x="671598" y="6153627"/>
            <a:ext cx="7634202" cy="5847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Maryland greenhouse gas emissions, accounting for sequestration. Projections from Draft Plan and 2030 GGRA Plan.</a:t>
            </a:r>
            <a:endParaRPr sz="1400" b="0" i="0" u="none" strike="noStrike" cap="none">
              <a:solidFill>
                <a:srgbClr val="000000"/>
              </a:solidFill>
              <a:latin typeface="Arial"/>
              <a:ea typeface="Arial"/>
              <a:cs typeface="Arial"/>
              <a:sym typeface="Arial"/>
            </a:endParaRPr>
          </a:p>
        </p:txBody>
      </p:sp>
      <p:pic>
        <p:nvPicPr>
          <p:cNvPr id="103" name="Google Shape;103;p5"/>
          <p:cNvPicPr preferRelativeResize="0"/>
          <p:nvPr/>
        </p:nvPicPr>
        <p:blipFill rotWithShape="1">
          <a:blip r:embed="rId3">
            <a:alphaModFix/>
          </a:blip>
          <a:srcRect/>
          <a:stretch/>
        </p:blipFill>
        <p:spPr>
          <a:xfrm>
            <a:off x="671598" y="2057400"/>
            <a:ext cx="7439815" cy="409622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6"/>
          <p:cNvSpPr txBox="1">
            <a:spLocks noGrp="1"/>
          </p:cNvSpPr>
          <p:nvPr>
            <p:ph type="title"/>
          </p:nvPr>
        </p:nvSpPr>
        <p:spPr>
          <a:xfrm>
            <a:off x="1427480" y="228600"/>
            <a:ext cx="7391400" cy="117348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Climate Solutions Now Act of 2022</a:t>
            </a:r>
            <a:endParaRPr/>
          </a:p>
        </p:txBody>
      </p:sp>
      <p:sp>
        <p:nvSpPr>
          <p:cNvPr id="110" name="Google Shape;110;p6"/>
          <p:cNvSpPr txBox="1"/>
          <p:nvPr/>
        </p:nvSpPr>
        <p:spPr>
          <a:xfrm>
            <a:off x="520979" y="1457980"/>
            <a:ext cx="7772400"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a:solidFill>
                  <a:schemeClr val="dk1"/>
                </a:solidFill>
                <a:latin typeface="Calibri"/>
                <a:ea typeface="Calibri"/>
                <a:cs typeface="Calibri"/>
                <a:sym typeface="Calibri"/>
              </a:rPr>
              <a:t>Most Ambitious Near-Term Goal in U.S.: 60-by-31</a:t>
            </a:r>
            <a:endParaRPr sz="2400" b="0" i="0" u="none" strike="noStrike" cap="none">
              <a:solidFill>
                <a:schemeClr val="dk1"/>
              </a:solidFill>
              <a:latin typeface="Calibri"/>
              <a:ea typeface="Calibri"/>
              <a:cs typeface="Calibri"/>
              <a:sym typeface="Calibri"/>
            </a:endParaRPr>
          </a:p>
        </p:txBody>
      </p:sp>
      <p:sp>
        <p:nvSpPr>
          <p:cNvPr id="111" name="Google Shape;111;p6"/>
          <p:cNvSpPr txBox="1"/>
          <p:nvPr/>
        </p:nvSpPr>
        <p:spPr>
          <a:xfrm>
            <a:off x="482008" y="6107529"/>
            <a:ext cx="8336872"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a:solidFill>
                  <a:schemeClr val="dk1"/>
                </a:solidFill>
                <a:latin typeface="Calibri"/>
                <a:ea typeface="Calibri"/>
                <a:cs typeface="Calibri"/>
                <a:sym typeface="Calibri"/>
              </a:rPr>
              <a:t>And Net Zero by 2045, consistent with other leaders</a:t>
            </a:r>
            <a:endParaRPr sz="2400" b="0" i="0" u="none" strike="noStrike" cap="none">
              <a:solidFill>
                <a:schemeClr val="dk1"/>
              </a:solidFill>
              <a:latin typeface="Calibri"/>
              <a:ea typeface="Calibri"/>
              <a:cs typeface="Calibri"/>
              <a:sym typeface="Calibri"/>
            </a:endParaRPr>
          </a:p>
        </p:txBody>
      </p:sp>
      <p:pic>
        <p:nvPicPr>
          <p:cNvPr id="112" name="Google Shape;112;p6"/>
          <p:cNvPicPr preferRelativeResize="0"/>
          <p:nvPr/>
        </p:nvPicPr>
        <p:blipFill rotWithShape="1">
          <a:blip r:embed="rId3">
            <a:alphaModFix/>
          </a:blip>
          <a:srcRect/>
          <a:stretch/>
        </p:blipFill>
        <p:spPr>
          <a:xfrm>
            <a:off x="406679" y="1987943"/>
            <a:ext cx="8001000" cy="402637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7"/>
          <p:cNvSpPr txBox="1">
            <a:spLocks noGrp="1"/>
          </p:cNvSpPr>
          <p:nvPr>
            <p:ph type="title"/>
          </p:nvPr>
        </p:nvSpPr>
        <p:spPr>
          <a:xfrm>
            <a:off x="1524000" y="274638"/>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Overview: to Inform the Discussion</a:t>
            </a:r>
            <a:endParaRPr/>
          </a:p>
        </p:txBody>
      </p:sp>
      <p:sp>
        <p:nvSpPr>
          <p:cNvPr id="118" name="Google Shape;118;p7"/>
          <p:cNvSpPr txBox="1">
            <a:spLocks noGrp="1"/>
          </p:cNvSpPr>
          <p:nvPr>
            <p:ph type="body" idx="1"/>
          </p:nvPr>
        </p:nvSpPr>
        <p:spPr>
          <a:xfrm>
            <a:off x="138545" y="1600200"/>
            <a:ext cx="8534400" cy="4525963"/>
          </a:xfrm>
          <a:prstGeom prst="rect">
            <a:avLst/>
          </a:prstGeom>
          <a:noFill/>
          <a:ln>
            <a:noFill/>
          </a:ln>
        </p:spPr>
        <p:txBody>
          <a:bodyPr spcFirstLastPara="1" wrap="square" lIns="91425" tIns="45700" rIns="91425" bIns="45700" anchor="t" anchorCtr="0">
            <a:normAutofit/>
          </a:bodyPr>
          <a:lstStyle/>
          <a:p>
            <a:pPr marL="914400" lvl="1" indent="-457200" algn="l" rtl="0">
              <a:spcBef>
                <a:spcPts val="0"/>
              </a:spcBef>
              <a:spcAft>
                <a:spcPts val="0"/>
              </a:spcAft>
              <a:buClr>
                <a:schemeClr val="dk1"/>
              </a:buClr>
              <a:buSzPts val="2800"/>
              <a:buFont typeface="Calibri"/>
              <a:buAutoNum type="arabicPeriod"/>
            </a:pPr>
            <a:r>
              <a:rPr lang="en-US" sz="2800"/>
              <a:t>What are MD’s renewable energy goals?</a:t>
            </a:r>
            <a:endParaRPr/>
          </a:p>
          <a:p>
            <a:pPr marL="914400" lvl="1" indent="-457200" algn="l" rtl="0">
              <a:spcBef>
                <a:spcPts val="560"/>
              </a:spcBef>
              <a:spcAft>
                <a:spcPts val="0"/>
              </a:spcAft>
              <a:buClr>
                <a:schemeClr val="dk1"/>
              </a:buClr>
              <a:buSzPts val="2800"/>
              <a:buFont typeface="Calibri"/>
              <a:buAutoNum type="arabicPeriod"/>
            </a:pPr>
            <a:r>
              <a:rPr lang="en-US" sz="2800"/>
              <a:t>What/who are the local drivers in MD?</a:t>
            </a:r>
            <a:endParaRPr/>
          </a:p>
          <a:p>
            <a:pPr marL="914400" lvl="1" indent="-457200" algn="l" rtl="0">
              <a:spcBef>
                <a:spcPts val="560"/>
              </a:spcBef>
              <a:spcAft>
                <a:spcPts val="0"/>
              </a:spcAft>
              <a:buClr>
                <a:schemeClr val="dk1"/>
              </a:buClr>
              <a:buSzPts val="2800"/>
              <a:buFont typeface="Calibri"/>
              <a:buAutoNum type="arabicPeriod"/>
            </a:pPr>
            <a:r>
              <a:rPr lang="en-US" sz="2800"/>
              <a:t>How will MD balance these goals with land use change and water quality impacts? </a:t>
            </a:r>
            <a:endParaRPr/>
          </a:p>
          <a:p>
            <a:pPr marL="914400" lvl="1" indent="-457200" algn="l" rtl="0">
              <a:spcBef>
                <a:spcPts val="560"/>
              </a:spcBef>
              <a:spcAft>
                <a:spcPts val="0"/>
              </a:spcAft>
              <a:buClr>
                <a:schemeClr val="dk1"/>
              </a:buClr>
              <a:buSzPts val="2800"/>
              <a:buFont typeface="Calibri"/>
              <a:buAutoNum type="arabicPeriod"/>
            </a:pPr>
            <a:r>
              <a:rPr lang="en-US" sz="2800"/>
              <a:t>What new guidance has MD issued based on what you’ve learned about large scale solar development?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8"/>
          <p:cNvSpPr txBox="1">
            <a:spLocks noGrp="1"/>
          </p:cNvSpPr>
          <p:nvPr>
            <p:ph type="title"/>
          </p:nvPr>
        </p:nvSpPr>
        <p:spPr>
          <a:xfrm>
            <a:off x="1295400" y="160337"/>
            <a:ext cx="7162800"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56C48"/>
              </a:buClr>
              <a:buSzPts val="3600"/>
              <a:buFont typeface="Calibri"/>
              <a:buNone/>
            </a:pPr>
            <a:r>
              <a:rPr lang="en-US"/>
              <a:t>Maryland’s Renewable Energy Goals</a:t>
            </a:r>
            <a:endParaRPr/>
          </a:p>
        </p:txBody>
      </p:sp>
      <p:sp>
        <p:nvSpPr>
          <p:cNvPr id="125" name="Google Shape;125;p8"/>
          <p:cNvSpPr txBox="1">
            <a:spLocks noGrp="1"/>
          </p:cNvSpPr>
          <p:nvPr>
            <p:ph type="body" idx="1"/>
          </p:nvPr>
        </p:nvSpPr>
        <p:spPr>
          <a:xfrm>
            <a:off x="152400" y="1600200"/>
            <a:ext cx="8763000" cy="5097463"/>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400"/>
              <a:buChar char="•"/>
            </a:pPr>
            <a:r>
              <a:rPr lang="en-US" sz="2400"/>
              <a:t>The Clean Energy Jobs Act (CEJA) establishes that 50% of MD’s electricity shall come from renewable energy resources by 2030 </a:t>
            </a:r>
            <a:endParaRPr/>
          </a:p>
          <a:p>
            <a:pPr marL="742950" lvl="1" indent="-285750" algn="l" rtl="0">
              <a:spcBef>
                <a:spcPts val="320"/>
              </a:spcBef>
              <a:spcAft>
                <a:spcPts val="0"/>
              </a:spcAft>
              <a:buClr>
                <a:schemeClr val="dk1"/>
              </a:buClr>
              <a:buSzPts val="1600"/>
              <a:buChar char="–"/>
            </a:pPr>
            <a:r>
              <a:rPr lang="en-US" sz="1600"/>
              <a:t>Includes a commitment to examine ways to achieve 100% clean electricity by 2040 </a:t>
            </a:r>
            <a:endParaRPr/>
          </a:p>
          <a:p>
            <a:pPr marL="342900" lvl="0" indent="-342900" algn="l" rtl="0">
              <a:spcBef>
                <a:spcPts val="2400"/>
              </a:spcBef>
              <a:spcAft>
                <a:spcPts val="0"/>
              </a:spcAft>
              <a:buClr>
                <a:schemeClr val="dk1"/>
              </a:buClr>
              <a:buSzPts val="2400"/>
              <a:buChar char="•"/>
            </a:pPr>
            <a:r>
              <a:rPr lang="en-US" sz="2400"/>
              <a:t>CEJA builds upon the renewable portfolio standard (RPS) which is the primary statutory obligation that increases electricity generation from renewables </a:t>
            </a:r>
            <a:endParaRPr/>
          </a:p>
          <a:p>
            <a:pPr marL="342900" lvl="0" indent="-342900" algn="l" rtl="0">
              <a:spcBef>
                <a:spcPts val="2400"/>
              </a:spcBef>
              <a:spcAft>
                <a:spcPts val="0"/>
              </a:spcAft>
              <a:buClr>
                <a:schemeClr val="dk1"/>
              </a:buClr>
              <a:buSzPts val="2400"/>
              <a:buChar char="•"/>
            </a:pPr>
            <a:r>
              <a:rPr lang="en-US" sz="2400"/>
              <a:t>Renewable energy generators will enter a market and supply renewable energy credits </a:t>
            </a:r>
            <a:endParaRPr/>
          </a:p>
          <a:p>
            <a:pPr marL="342900" lvl="0" indent="-342900" algn="l" rtl="0">
              <a:spcBef>
                <a:spcPts val="2400"/>
              </a:spcBef>
              <a:spcAft>
                <a:spcPts val="0"/>
              </a:spcAft>
              <a:buClr>
                <a:schemeClr val="dk1"/>
              </a:buClr>
              <a:buSzPts val="2400"/>
              <a:buChar char="•"/>
            </a:pPr>
            <a:r>
              <a:rPr lang="en-US" sz="2400"/>
              <a:t>Specifically, CEJA sets a new requirement for solar arrays to produce 14.5% of electric power by 2030, up from the current goal of 2.5% by 2020</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a:xfrm>
            <a:off x="1371600" y="152400"/>
            <a:ext cx="7162800" cy="11430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156C48"/>
              </a:buClr>
              <a:buSzPct val="100000"/>
              <a:buFont typeface="Calibri"/>
              <a:buNone/>
            </a:pPr>
            <a:r>
              <a:rPr lang="en-US"/>
              <a:t>Update Renewable Portfolio Standard </a:t>
            </a:r>
            <a:endParaRPr/>
          </a:p>
        </p:txBody>
      </p:sp>
      <p:sp>
        <p:nvSpPr>
          <p:cNvPr id="131" name="Google Shape;131;p9"/>
          <p:cNvSpPr txBox="1"/>
          <p:nvPr/>
        </p:nvSpPr>
        <p:spPr>
          <a:xfrm>
            <a:off x="116895" y="1673098"/>
            <a:ext cx="4886208" cy="5024726"/>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The RPS requires electrical suppliers to provide a percentage of sales from Maryland-certified Tier 1 and Tier 2 renewable resources to reach 50% by 2030</a:t>
            </a:r>
            <a:endParaRPr/>
          </a:p>
          <a:p>
            <a:pPr marL="342900" marR="0" lvl="0" indent="-342900" algn="l" rtl="0">
              <a:spcBef>
                <a:spcPts val="24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In 2021, SB0065 changed Maryland’s solar carve-outs from 2022-2029</a:t>
            </a:r>
            <a:endParaRPr/>
          </a:p>
          <a:p>
            <a:pPr marL="342900" marR="0" lvl="0" indent="-342900" algn="l" rtl="0">
              <a:spcBef>
                <a:spcPts val="24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The 2030 14.5% solar carve-out remains </a:t>
            </a:r>
            <a:endParaRPr/>
          </a:p>
        </p:txBody>
      </p:sp>
      <p:pic>
        <p:nvPicPr>
          <p:cNvPr id="132" name="Google Shape;132;p9"/>
          <p:cNvPicPr preferRelativeResize="0"/>
          <p:nvPr/>
        </p:nvPicPr>
        <p:blipFill rotWithShape="1">
          <a:blip r:embed="rId3">
            <a:alphaModFix/>
          </a:blip>
          <a:srcRect/>
          <a:stretch/>
        </p:blipFill>
        <p:spPr>
          <a:xfrm>
            <a:off x="4953000" y="1631110"/>
            <a:ext cx="3949192" cy="32194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1765</Words>
  <Application>Microsoft Macintosh PowerPoint</Application>
  <PresentationFormat>On-screen Show (4:3)</PresentationFormat>
  <Paragraphs>163</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Georgia</vt:lpstr>
      <vt:lpstr>Office Theme</vt:lpstr>
      <vt:lpstr>Maryland’s Solar Energy Goals </vt:lpstr>
      <vt:lpstr>Tools to Fight Climate Change in Maryland</vt:lpstr>
      <vt:lpstr>Maryland Commission on Climate Change (MCCC)</vt:lpstr>
      <vt:lpstr>Climate Change Legislation History </vt:lpstr>
      <vt:lpstr>The 2030 GGRA Plan</vt:lpstr>
      <vt:lpstr>Climate Solutions Now Act of 2022</vt:lpstr>
      <vt:lpstr>Overview: to Inform the Discussion</vt:lpstr>
      <vt:lpstr>Maryland’s Renewable Energy Goals</vt:lpstr>
      <vt:lpstr>Update Renewable Portfolio Standard </vt:lpstr>
      <vt:lpstr>What are the local drivers of RE? </vt:lpstr>
      <vt:lpstr>Smart Incentive Programs </vt:lpstr>
      <vt:lpstr>Remove Obstacles for Local Jurisdictions</vt:lpstr>
      <vt:lpstr>Increase the Cap on net-metering</vt:lpstr>
      <vt:lpstr>Cleaner Air from Renewable Energy </vt:lpstr>
      <vt:lpstr>How will MD balance these goals with land use changes and water quality impacts? </vt:lpstr>
      <vt:lpstr>Protecting Agricultural Lands</vt:lpstr>
      <vt:lpstr>Maryland's Forest Conservation Act and Solar Generation</vt:lpstr>
      <vt:lpstr>Post-Solar Restoration of Farmland</vt:lpstr>
      <vt:lpstr>Guidance on large scale solar development?</vt:lpstr>
      <vt:lpstr>REDS Task Force Recommendations </vt:lpstr>
      <vt:lpstr>REDS Task Force Recommendations </vt:lpstr>
      <vt:lpstr>Next Steps for MDE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Maryland’s Solar Energy Goals </dc:title>
  <dc:creator>sal</dc:creator>
  <cp:lastModifiedBy>Chris Beck</cp:lastModifiedBy>
  <cp:revision>1</cp:revision>
  <dcterms:created xsi:type="dcterms:W3CDTF">2016-02-09T19:50:36Z</dcterms:created>
  <dcterms:modified xsi:type="dcterms:W3CDTF">2022-05-18T13:20:02Z</dcterms:modified>
</cp:coreProperties>
</file>