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9" r:id="rId4"/>
    <p:sldId id="260" r:id="rId5"/>
    <p:sldId id="329" r:id="rId6"/>
    <p:sldId id="261" r:id="rId7"/>
    <p:sldId id="314" r:id="rId8"/>
    <p:sldId id="320" r:id="rId9"/>
    <p:sldId id="321" r:id="rId10"/>
    <p:sldId id="322" r:id="rId11"/>
    <p:sldId id="323" r:id="rId12"/>
    <p:sldId id="324" r:id="rId13"/>
    <p:sldId id="325" r:id="rId14"/>
    <p:sldId id="317" r:id="rId15"/>
    <p:sldId id="319" r:id="rId16"/>
    <p:sldId id="326" r:id="rId17"/>
    <p:sldId id="327" r:id="rId18"/>
    <p:sldId id="328" r:id="rId19"/>
    <p:sldId id="330" r:id="rId20"/>
    <p:sldId id="33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3019" autoAdjust="0"/>
  </p:normalViewPr>
  <p:slideViewPr>
    <p:cSldViewPr snapToGrid="0">
      <p:cViewPr varScale="1">
        <p:scale>
          <a:sx n="60" d="100"/>
          <a:sy n="60" d="100"/>
        </p:scale>
        <p:origin x="9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BAA77C-94E9-4C13-9FF4-6A56C80A57C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0D4826B-DB4A-4CCB-AB8E-0A0E98A5C829}">
      <dgm:prSet/>
      <dgm:spPr/>
      <dgm:t>
        <a:bodyPr/>
        <a:lstStyle/>
        <a:p>
          <a:r>
            <a:rPr lang="en-US"/>
            <a:t>5 themes.</a:t>
          </a:r>
        </a:p>
      </dgm:t>
    </dgm:pt>
    <dgm:pt modelId="{B4CCA7C0-6322-4255-8E33-547963C27C9E}" type="parTrans" cxnId="{8719ABD6-A43F-4F3F-BD41-10E590C8F496}">
      <dgm:prSet/>
      <dgm:spPr/>
      <dgm:t>
        <a:bodyPr/>
        <a:lstStyle/>
        <a:p>
          <a:endParaRPr lang="en-US"/>
        </a:p>
      </dgm:t>
    </dgm:pt>
    <dgm:pt modelId="{45AD5811-C456-47BF-90B6-C9D958C6FB05}" type="sibTrans" cxnId="{8719ABD6-A43F-4F3F-BD41-10E590C8F496}">
      <dgm:prSet/>
      <dgm:spPr/>
      <dgm:t>
        <a:bodyPr/>
        <a:lstStyle/>
        <a:p>
          <a:endParaRPr lang="en-US"/>
        </a:p>
      </dgm:t>
    </dgm:pt>
    <dgm:pt modelId="{75B513EC-7DE1-44AF-B328-F7B5B2A23A6B}">
      <dgm:prSet/>
      <dgm:spPr/>
      <dgm:t>
        <a:bodyPr/>
        <a:lstStyle/>
        <a:p>
          <a:r>
            <a:rPr lang="en-US"/>
            <a:t>10 goals.</a:t>
          </a:r>
        </a:p>
      </dgm:t>
    </dgm:pt>
    <dgm:pt modelId="{FE4EF61E-FA18-41CC-ABFC-3641F038612A}" type="parTrans" cxnId="{9110D38E-367A-452A-A8BC-8FC700BA554F}">
      <dgm:prSet/>
      <dgm:spPr/>
      <dgm:t>
        <a:bodyPr/>
        <a:lstStyle/>
        <a:p>
          <a:endParaRPr lang="en-US"/>
        </a:p>
      </dgm:t>
    </dgm:pt>
    <dgm:pt modelId="{35B92B66-F74C-44DE-BDA2-F67B7EE84A79}" type="sibTrans" cxnId="{9110D38E-367A-452A-A8BC-8FC700BA554F}">
      <dgm:prSet/>
      <dgm:spPr/>
      <dgm:t>
        <a:bodyPr/>
        <a:lstStyle/>
        <a:p>
          <a:endParaRPr lang="en-US"/>
        </a:p>
      </dgm:t>
    </dgm:pt>
    <dgm:pt modelId="{26323339-44E7-4CA8-8E6E-0E3C85B09CCB}">
      <dgm:prSet/>
      <dgm:spPr/>
      <dgm:t>
        <a:bodyPr/>
        <a:lstStyle/>
        <a:p>
          <a:r>
            <a:rPr lang="en-US"/>
            <a:t>31 outcomes.</a:t>
          </a:r>
        </a:p>
      </dgm:t>
    </dgm:pt>
    <dgm:pt modelId="{91795413-3EAB-412D-9C65-347C707C4CAF}" type="parTrans" cxnId="{C9F8ACD9-2E63-40D6-9DF8-5DDEDA06E971}">
      <dgm:prSet/>
      <dgm:spPr/>
      <dgm:t>
        <a:bodyPr/>
        <a:lstStyle/>
        <a:p>
          <a:endParaRPr lang="en-US"/>
        </a:p>
      </dgm:t>
    </dgm:pt>
    <dgm:pt modelId="{B6377031-D66A-4E0D-83EC-60A91A71161E}" type="sibTrans" cxnId="{C9F8ACD9-2E63-40D6-9DF8-5DDEDA06E971}">
      <dgm:prSet/>
      <dgm:spPr/>
      <dgm:t>
        <a:bodyPr/>
        <a:lstStyle/>
        <a:p>
          <a:endParaRPr lang="en-US"/>
        </a:p>
      </dgm:t>
    </dgm:pt>
    <dgm:pt modelId="{418843D0-8097-4EED-8CB2-771631684F07}">
      <dgm:prSet/>
      <dgm:spPr/>
      <dgm:t>
        <a:bodyPr/>
        <a:lstStyle/>
        <a:p>
          <a:r>
            <a:rPr lang="en-US"/>
            <a:t>19 indicators.</a:t>
          </a:r>
        </a:p>
      </dgm:t>
    </dgm:pt>
    <dgm:pt modelId="{DE90A508-0234-4473-9092-40231C818CC4}" type="parTrans" cxnId="{003C43B0-5A6B-4FBD-B66A-CC129A397ECD}">
      <dgm:prSet/>
      <dgm:spPr/>
      <dgm:t>
        <a:bodyPr/>
        <a:lstStyle/>
        <a:p>
          <a:endParaRPr lang="en-US"/>
        </a:p>
      </dgm:t>
    </dgm:pt>
    <dgm:pt modelId="{0137889C-91A6-402E-9641-56E066C7321F}" type="sibTrans" cxnId="{003C43B0-5A6B-4FBD-B66A-CC129A397ECD}">
      <dgm:prSet/>
      <dgm:spPr/>
      <dgm:t>
        <a:bodyPr/>
        <a:lstStyle/>
        <a:p>
          <a:endParaRPr lang="en-US"/>
        </a:p>
      </dgm:t>
    </dgm:pt>
    <dgm:pt modelId="{71BF5F00-A7C9-47B0-8437-86D72779D479}">
      <dgm:prSet/>
      <dgm:spPr/>
      <dgm:t>
        <a:bodyPr/>
        <a:lstStyle/>
        <a:p>
          <a:r>
            <a:rPr lang="en-US"/>
            <a:t>For 2019-20: 12 updated indicators.</a:t>
          </a:r>
        </a:p>
      </dgm:t>
    </dgm:pt>
    <dgm:pt modelId="{17B791E5-7ABE-466B-9DAF-55EA88E213B7}" type="parTrans" cxnId="{A51729A9-1C69-444F-BC7B-DFBB8C021E3F}">
      <dgm:prSet/>
      <dgm:spPr/>
      <dgm:t>
        <a:bodyPr/>
        <a:lstStyle/>
        <a:p>
          <a:endParaRPr lang="en-US"/>
        </a:p>
      </dgm:t>
    </dgm:pt>
    <dgm:pt modelId="{44F72B92-13F3-4C68-B0EA-C4C4B0BB7D74}" type="sibTrans" cxnId="{A51729A9-1C69-444F-BC7B-DFBB8C021E3F}">
      <dgm:prSet/>
      <dgm:spPr/>
      <dgm:t>
        <a:bodyPr/>
        <a:lstStyle/>
        <a:p>
          <a:endParaRPr lang="en-US"/>
        </a:p>
      </dgm:t>
    </dgm:pt>
    <dgm:pt modelId="{39CEA11D-F8D3-4FA1-99A3-AFFFA194BD4C}" type="pres">
      <dgm:prSet presAssocID="{C0BAA77C-94E9-4C13-9FF4-6A56C80A57CA}" presName="root" presStyleCnt="0">
        <dgm:presLayoutVars>
          <dgm:dir/>
          <dgm:resizeHandles val="exact"/>
        </dgm:presLayoutVars>
      </dgm:prSet>
      <dgm:spPr/>
    </dgm:pt>
    <dgm:pt modelId="{2C8BE666-D99C-486D-B8F5-4BE82F12D744}" type="pres">
      <dgm:prSet presAssocID="{C0D4826B-DB4A-4CCB-AB8E-0A0E98A5C829}" presName="compNode" presStyleCnt="0"/>
      <dgm:spPr/>
    </dgm:pt>
    <dgm:pt modelId="{EEA33DF9-0A90-4E37-BA2B-6EA546CD3151}" type="pres">
      <dgm:prSet presAssocID="{C0D4826B-DB4A-4CCB-AB8E-0A0E98A5C829}" presName="bgRect" presStyleLbl="bgShp" presStyleIdx="0" presStyleCnt="5"/>
      <dgm:spPr/>
    </dgm:pt>
    <dgm:pt modelId="{5F35D458-949A-4361-9B99-780915EAEF12}" type="pres">
      <dgm:prSet presAssocID="{C0D4826B-DB4A-4CCB-AB8E-0A0E98A5C82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060F4680-56B5-409B-A9D3-E9A094938E6A}" type="pres">
      <dgm:prSet presAssocID="{C0D4826B-DB4A-4CCB-AB8E-0A0E98A5C829}" presName="spaceRect" presStyleCnt="0"/>
      <dgm:spPr/>
    </dgm:pt>
    <dgm:pt modelId="{5E4DED5F-357D-480D-995F-FEC851E28E0F}" type="pres">
      <dgm:prSet presAssocID="{C0D4826B-DB4A-4CCB-AB8E-0A0E98A5C829}" presName="parTx" presStyleLbl="revTx" presStyleIdx="0" presStyleCnt="5">
        <dgm:presLayoutVars>
          <dgm:chMax val="0"/>
          <dgm:chPref val="0"/>
        </dgm:presLayoutVars>
      </dgm:prSet>
      <dgm:spPr/>
    </dgm:pt>
    <dgm:pt modelId="{1FD4D48D-B610-4B77-8F8D-A4D08089890A}" type="pres">
      <dgm:prSet presAssocID="{45AD5811-C456-47BF-90B6-C9D958C6FB05}" presName="sibTrans" presStyleCnt="0"/>
      <dgm:spPr/>
    </dgm:pt>
    <dgm:pt modelId="{AF94008A-775C-4F16-A304-933588C52FA3}" type="pres">
      <dgm:prSet presAssocID="{75B513EC-7DE1-44AF-B328-F7B5B2A23A6B}" presName="compNode" presStyleCnt="0"/>
      <dgm:spPr/>
    </dgm:pt>
    <dgm:pt modelId="{2973D01D-BA1B-4F4C-88B3-78192263099C}" type="pres">
      <dgm:prSet presAssocID="{75B513EC-7DE1-44AF-B328-F7B5B2A23A6B}" presName="bgRect" presStyleLbl="bgShp" presStyleIdx="1" presStyleCnt="5"/>
      <dgm:spPr/>
    </dgm:pt>
    <dgm:pt modelId="{5C636CBF-9C08-41E7-8B81-23D3E3109ABC}" type="pres">
      <dgm:prSet presAssocID="{75B513EC-7DE1-44AF-B328-F7B5B2A23A6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mwork"/>
        </a:ext>
      </dgm:extLst>
    </dgm:pt>
    <dgm:pt modelId="{C01F90C5-E39E-4057-A6E2-B39126CF79CB}" type="pres">
      <dgm:prSet presAssocID="{75B513EC-7DE1-44AF-B328-F7B5B2A23A6B}" presName="spaceRect" presStyleCnt="0"/>
      <dgm:spPr/>
    </dgm:pt>
    <dgm:pt modelId="{84B9AD23-772C-4392-A557-BC08F61FA931}" type="pres">
      <dgm:prSet presAssocID="{75B513EC-7DE1-44AF-B328-F7B5B2A23A6B}" presName="parTx" presStyleLbl="revTx" presStyleIdx="1" presStyleCnt="5">
        <dgm:presLayoutVars>
          <dgm:chMax val="0"/>
          <dgm:chPref val="0"/>
        </dgm:presLayoutVars>
      </dgm:prSet>
      <dgm:spPr/>
    </dgm:pt>
    <dgm:pt modelId="{7578EA54-2271-470B-88D4-7C405563787D}" type="pres">
      <dgm:prSet presAssocID="{35B92B66-F74C-44DE-BDA2-F67B7EE84A79}" presName="sibTrans" presStyleCnt="0"/>
      <dgm:spPr/>
    </dgm:pt>
    <dgm:pt modelId="{FF2D60CB-C3AA-4244-842E-71E9FA8EB1BB}" type="pres">
      <dgm:prSet presAssocID="{26323339-44E7-4CA8-8E6E-0E3C85B09CCB}" presName="compNode" presStyleCnt="0"/>
      <dgm:spPr/>
    </dgm:pt>
    <dgm:pt modelId="{26256050-C996-4217-ABFC-73273876218E}" type="pres">
      <dgm:prSet presAssocID="{26323339-44E7-4CA8-8E6E-0E3C85B09CCB}" presName="bgRect" presStyleLbl="bgShp" presStyleIdx="2" presStyleCnt="5"/>
      <dgm:spPr/>
    </dgm:pt>
    <dgm:pt modelId="{FD6889A9-8CB9-4DA2-AECD-38DB22CE7065}" type="pres">
      <dgm:prSet presAssocID="{26323339-44E7-4CA8-8E6E-0E3C85B09CC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ag"/>
        </a:ext>
      </dgm:extLst>
    </dgm:pt>
    <dgm:pt modelId="{9B64B635-0DC0-41D8-827A-A7F82833C139}" type="pres">
      <dgm:prSet presAssocID="{26323339-44E7-4CA8-8E6E-0E3C85B09CCB}" presName="spaceRect" presStyleCnt="0"/>
      <dgm:spPr/>
    </dgm:pt>
    <dgm:pt modelId="{298AEFC1-CF2C-4B3D-BD5D-54E8D133B012}" type="pres">
      <dgm:prSet presAssocID="{26323339-44E7-4CA8-8E6E-0E3C85B09CCB}" presName="parTx" presStyleLbl="revTx" presStyleIdx="2" presStyleCnt="5">
        <dgm:presLayoutVars>
          <dgm:chMax val="0"/>
          <dgm:chPref val="0"/>
        </dgm:presLayoutVars>
      </dgm:prSet>
      <dgm:spPr/>
    </dgm:pt>
    <dgm:pt modelId="{90053177-2D5B-4683-B496-A8B89C7438B0}" type="pres">
      <dgm:prSet presAssocID="{B6377031-D66A-4E0D-83EC-60A91A71161E}" presName="sibTrans" presStyleCnt="0"/>
      <dgm:spPr/>
    </dgm:pt>
    <dgm:pt modelId="{91DDA871-5D12-4223-987D-856FFAE5C104}" type="pres">
      <dgm:prSet presAssocID="{418843D0-8097-4EED-8CB2-771631684F07}" presName="compNode" presStyleCnt="0"/>
      <dgm:spPr/>
    </dgm:pt>
    <dgm:pt modelId="{F269B593-CB28-4832-B468-AFF33A43F087}" type="pres">
      <dgm:prSet presAssocID="{418843D0-8097-4EED-8CB2-771631684F07}" presName="bgRect" presStyleLbl="bgShp" presStyleIdx="3" presStyleCnt="5"/>
      <dgm:spPr/>
    </dgm:pt>
    <dgm:pt modelId="{A2DC271C-2B2F-48F8-A11F-0CC575C2AFC5}" type="pres">
      <dgm:prSet presAssocID="{418843D0-8097-4EED-8CB2-771631684F0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obot"/>
        </a:ext>
      </dgm:extLst>
    </dgm:pt>
    <dgm:pt modelId="{5A22E77E-E964-459C-A187-7408E56B10F7}" type="pres">
      <dgm:prSet presAssocID="{418843D0-8097-4EED-8CB2-771631684F07}" presName="spaceRect" presStyleCnt="0"/>
      <dgm:spPr/>
    </dgm:pt>
    <dgm:pt modelId="{A2D1ECD9-A317-488D-8512-1E0EB7A2CA1B}" type="pres">
      <dgm:prSet presAssocID="{418843D0-8097-4EED-8CB2-771631684F07}" presName="parTx" presStyleLbl="revTx" presStyleIdx="3" presStyleCnt="5">
        <dgm:presLayoutVars>
          <dgm:chMax val="0"/>
          <dgm:chPref val="0"/>
        </dgm:presLayoutVars>
      </dgm:prSet>
      <dgm:spPr/>
    </dgm:pt>
    <dgm:pt modelId="{BACCA9AB-9569-41EC-ACE3-80BF9ACE85E5}" type="pres">
      <dgm:prSet presAssocID="{0137889C-91A6-402E-9641-56E066C7321F}" presName="sibTrans" presStyleCnt="0"/>
      <dgm:spPr/>
    </dgm:pt>
    <dgm:pt modelId="{81ACD42D-6043-471C-B886-F15BB7F714CF}" type="pres">
      <dgm:prSet presAssocID="{71BF5F00-A7C9-47B0-8437-86D72779D479}" presName="compNode" presStyleCnt="0"/>
      <dgm:spPr/>
    </dgm:pt>
    <dgm:pt modelId="{1577C9AF-10EA-4009-A907-A9C58F91C31E}" type="pres">
      <dgm:prSet presAssocID="{71BF5F00-A7C9-47B0-8437-86D72779D479}" presName="bgRect" presStyleLbl="bgShp" presStyleIdx="4" presStyleCnt="5"/>
      <dgm:spPr/>
    </dgm:pt>
    <dgm:pt modelId="{70E4B551-A0ED-4F36-B55D-DBAC82572A26}" type="pres">
      <dgm:prSet presAssocID="{71BF5F00-A7C9-47B0-8437-86D72779D47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ingerprint"/>
        </a:ext>
      </dgm:extLst>
    </dgm:pt>
    <dgm:pt modelId="{2C85D01C-5D52-4E6D-B2A0-D441C4F246DB}" type="pres">
      <dgm:prSet presAssocID="{71BF5F00-A7C9-47B0-8437-86D72779D479}" presName="spaceRect" presStyleCnt="0"/>
      <dgm:spPr/>
    </dgm:pt>
    <dgm:pt modelId="{9705CC07-5909-4D06-A337-2E09F05B1763}" type="pres">
      <dgm:prSet presAssocID="{71BF5F00-A7C9-47B0-8437-86D72779D479}" presName="parTx" presStyleLbl="revTx" presStyleIdx="4" presStyleCnt="5">
        <dgm:presLayoutVars>
          <dgm:chMax val="0"/>
          <dgm:chPref val="0"/>
        </dgm:presLayoutVars>
      </dgm:prSet>
      <dgm:spPr/>
    </dgm:pt>
  </dgm:ptLst>
  <dgm:cxnLst>
    <dgm:cxn modelId="{6F980805-A734-4974-A87A-9B4E643D585D}" type="presOf" srcId="{C0D4826B-DB4A-4CCB-AB8E-0A0E98A5C829}" destId="{5E4DED5F-357D-480D-995F-FEC851E28E0F}" srcOrd="0" destOrd="0" presId="urn:microsoft.com/office/officeart/2018/2/layout/IconVerticalSolidList"/>
    <dgm:cxn modelId="{77914811-4859-41FB-8B5E-4226174E5B40}" type="presOf" srcId="{71BF5F00-A7C9-47B0-8437-86D72779D479}" destId="{9705CC07-5909-4D06-A337-2E09F05B1763}" srcOrd="0" destOrd="0" presId="urn:microsoft.com/office/officeart/2018/2/layout/IconVerticalSolidList"/>
    <dgm:cxn modelId="{6F8D8063-91E1-41CD-BB89-5454777E5063}" type="presOf" srcId="{75B513EC-7DE1-44AF-B328-F7B5B2A23A6B}" destId="{84B9AD23-772C-4392-A557-BC08F61FA931}" srcOrd="0" destOrd="0" presId="urn:microsoft.com/office/officeart/2018/2/layout/IconVerticalSolidList"/>
    <dgm:cxn modelId="{298C9245-6A91-4F23-BB3B-44EDD51356CC}" type="presOf" srcId="{26323339-44E7-4CA8-8E6E-0E3C85B09CCB}" destId="{298AEFC1-CF2C-4B3D-BD5D-54E8D133B012}" srcOrd="0" destOrd="0" presId="urn:microsoft.com/office/officeart/2018/2/layout/IconVerticalSolidList"/>
    <dgm:cxn modelId="{628A717C-7D9F-43B3-BA3E-48FCF978A84E}" type="presOf" srcId="{C0BAA77C-94E9-4C13-9FF4-6A56C80A57CA}" destId="{39CEA11D-F8D3-4FA1-99A3-AFFFA194BD4C}" srcOrd="0" destOrd="0" presId="urn:microsoft.com/office/officeart/2018/2/layout/IconVerticalSolidList"/>
    <dgm:cxn modelId="{9110D38E-367A-452A-A8BC-8FC700BA554F}" srcId="{C0BAA77C-94E9-4C13-9FF4-6A56C80A57CA}" destId="{75B513EC-7DE1-44AF-B328-F7B5B2A23A6B}" srcOrd="1" destOrd="0" parTransId="{FE4EF61E-FA18-41CC-ABFC-3641F038612A}" sibTransId="{35B92B66-F74C-44DE-BDA2-F67B7EE84A79}"/>
    <dgm:cxn modelId="{A51729A9-1C69-444F-BC7B-DFBB8C021E3F}" srcId="{C0BAA77C-94E9-4C13-9FF4-6A56C80A57CA}" destId="{71BF5F00-A7C9-47B0-8437-86D72779D479}" srcOrd="4" destOrd="0" parTransId="{17B791E5-7ABE-466B-9DAF-55EA88E213B7}" sibTransId="{44F72B92-13F3-4C68-B0EA-C4C4B0BB7D74}"/>
    <dgm:cxn modelId="{003C43B0-5A6B-4FBD-B66A-CC129A397ECD}" srcId="{C0BAA77C-94E9-4C13-9FF4-6A56C80A57CA}" destId="{418843D0-8097-4EED-8CB2-771631684F07}" srcOrd="3" destOrd="0" parTransId="{DE90A508-0234-4473-9092-40231C818CC4}" sibTransId="{0137889C-91A6-402E-9641-56E066C7321F}"/>
    <dgm:cxn modelId="{B7E016BD-E8C7-4426-B464-59CA6A61A251}" type="presOf" srcId="{418843D0-8097-4EED-8CB2-771631684F07}" destId="{A2D1ECD9-A317-488D-8512-1E0EB7A2CA1B}" srcOrd="0" destOrd="0" presId="urn:microsoft.com/office/officeart/2018/2/layout/IconVerticalSolidList"/>
    <dgm:cxn modelId="{8719ABD6-A43F-4F3F-BD41-10E590C8F496}" srcId="{C0BAA77C-94E9-4C13-9FF4-6A56C80A57CA}" destId="{C0D4826B-DB4A-4CCB-AB8E-0A0E98A5C829}" srcOrd="0" destOrd="0" parTransId="{B4CCA7C0-6322-4255-8E33-547963C27C9E}" sibTransId="{45AD5811-C456-47BF-90B6-C9D958C6FB05}"/>
    <dgm:cxn modelId="{C9F8ACD9-2E63-40D6-9DF8-5DDEDA06E971}" srcId="{C0BAA77C-94E9-4C13-9FF4-6A56C80A57CA}" destId="{26323339-44E7-4CA8-8E6E-0E3C85B09CCB}" srcOrd="2" destOrd="0" parTransId="{91795413-3EAB-412D-9C65-347C707C4CAF}" sibTransId="{B6377031-D66A-4E0D-83EC-60A91A71161E}"/>
    <dgm:cxn modelId="{05C8F542-4443-475F-A2BF-BF51C1C333F5}" type="presParOf" srcId="{39CEA11D-F8D3-4FA1-99A3-AFFFA194BD4C}" destId="{2C8BE666-D99C-486D-B8F5-4BE82F12D744}" srcOrd="0" destOrd="0" presId="urn:microsoft.com/office/officeart/2018/2/layout/IconVerticalSolidList"/>
    <dgm:cxn modelId="{EB75D625-67CF-490F-8E92-3D76F5243827}" type="presParOf" srcId="{2C8BE666-D99C-486D-B8F5-4BE82F12D744}" destId="{EEA33DF9-0A90-4E37-BA2B-6EA546CD3151}" srcOrd="0" destOrd="0" presId="urn:microsoft.com/office/officeart/2018/2/layout/IconVerticalSolidList"/>
    <dgm:cxn modelId="{86B68F58-4DAC-4792-8DEF-6B20F561C0AB}" type="presParOf" srcId="{2C8BE666-D99C-486D-B8F5-4BE82F12D744}" destId="{5F35D458-949A-4361-9B99-780915EAEF12}" srcOrd="1" destOrd="0" presId="urn:microsoft.com/office/officeart/2018/2/layout/IconVerticalSolidList"/>
    <dgm:cxn modelId="{1F1AD816-2DA6-46E3-816F-F08526B80417}" type="presParOf" srcId="{2C8BE666-D99C-486D-B8F5-4BE82F12D744}" destId="{060F4680-56B5-409B-A9D3-E9A094938E6A}" srcOrd="2" destOrd="0" presId="urn:microsoft.com/office/officeart/2018/2/layout/IconVerticalSolidList"/>
    <dgm:cxn modelId="{59C60155-3790-46A5-AA2B-0DB426DE973F}" type="presParOf" srcId="{2C8BE666-D99C-486D-B8F5-4BE82F12D744}" destId="{5E4DED5F-357D-480D-995F-FEC851E28E0F}" srcOrd="3" destOrd="0" presId="urn:microsoft.com/office/officeart/2018/2/layout/IconVerticalSolidList"/>
    <dgm:cxn modelId="{2E9645DB-C8A9-45D9-B584-4292C82DD3F6}" type="presParOf" srcId="{39CEA11D-F8D3-4FA1-99A3-AFFFA194BD4C}" destId="{1FD4D48D-B610-4B77-8F8D-A4D08089890A}" srcOrd="1" destOrd="0" presId="urn:microsoft.com/office/officeart/2018/2/layout/IconVerticalSolidList"/>
    <dgm:cxn modelId="{A0BE812D-D040-4FFB-856B-B5CA6DC7505E}" type="presParOf" srcId="{39CEA11D-F8D3-4FA1-99A3-AFFFA194BD4C}" destId="{AF94008A-775C-4F16-A304-933588C52FA3}" srcOrd="2" destOrd="0" presId="urn:microsoft.com/office/officeart/2018/2/layout/IconVerticalSolidList"/>
    <dgm:cxn modelId="{B9127CA5-8F36-46DC-993A-AC87C7F011E0}" type="presParOf" srcId="{AF94008A-775C-4F16-A304-933588C52FA3}" destId="{2973D01D-BA1B-4F4C-88B3-78192263099C}" srcOrd="0" destOrd="0" presId="urn:microsoft.com/office/officeart/2018/2/layout/IconVerticalSolidList"/>
    <dgm:cxn modelId="{A32F7920-8E30-4796-8230-BE855E7C5847}" type="presParOf" srcId="{AF94008A-775C-4F16-A304-933588C52FA3}" destId="{5C636CBF-9C08-41E7-8B81-23D3E3109ABC}" srcOrd="1" destOrd="0" presId="urn:microsoft.com/office/officeart/2018/2/layout/IconVerticalSolidList"/>
    <dgm:cxn modelId="{4CEC3246-734B-40AC-9932-9A558FF2BEF7}" type="presParOf" srcId="{AF94008A-775C-4F16-A304-933588C52FA3}" destId="{C01F90C5-E39E-4057-A6E2-B39126CF79CB}" srcOrd="2" destOrd="0" presId="urn:microsoft.com/office/officeart/2018/2/layout/IconVerticalSolidList"/>
    <dgm:cxn modelId="{B06CA73A-3C6E-47D8-A190-A84C8A7DC9B5}" type="presParOf" srcId="{AF94008A-775C-4F16-A304-933588C52FA3}" destId="{84B9AD23-772C-4392-A557-BC08F61FA931}" srcOrd="3" destOrd="0" presId="urn:microsoft.com/office/officeart/2018/2/layout/IconVerticalSolidList"/>
    <dgm:cxn modelId="{F1F0E696-8548-430B-BD7E-CA0E97977552}" type="presParOf" srcId="{39CEA11D-F8D3-4FA1-99A3-AFFFA194BD4C}" destId="{7578EA54-2271-470B-88D4-7C405563787D}" srcOrd="3" destOrd="0" presId="urn:microsoft.com/office/officeart/2018/2/layout/IconVerticalSolidList"/>
    <dgm:cxn modelId="{4724C721-9322-4A80-A4D4-B798E10F724C}" type="presParOf" srcId="{39CEA11D-F8D3-4FA1-99A3-AFFFA194BD4C}" destId="{FF2D60CB-C3AA-4244-842E-71E9FA8EB1BB}" srcOrd="4" destOrd="0" presId="urn:microsoft.com/office/officeart/2018/2/layout/IconVerticalSolidList"/>
    <dgm:cxn modelId="{4D8B817F-07E6-4417-9A19-A6FC2230228B}" type="presParOf" srcId="{FF2D60CB-C3AA-4244-842E-71E9FA8EB1BB}" destId="{26256050-C996-4217-ABFC-73273876218E}" srcOrd="0" destOrd="0" presId="urn:microsoft.com/office/officeart/2018/2/layout/IconVerticalSolidList"/>
    <dgm:cxn modelId="{A94FF0DB-D211-426C-ACDD-900C45924442}" type="presParOf" srcId="{FF2D60CB-C3AA-4244-842E-71E9FA8EB1BB}" destId="{FD6889A9-8CB9-4DA2-AECD-38DB22CE7065}" srcOrd="1" destOrd="0" presId="urn:microsoft.com/office/officeart/2018/2/layout/IconVerticalSolidList"/>
    <dgm:cxn modelId="{EC4DCA1B-7D8F-4CD4-9CA2-5E10E1C143DD}" type="presParOf" srcId="{FF2D60CB-C3AA-4244-842E-71E9FA8EB1BB}" destId="{9B64B635-0DC0-41D8-827A-A7F82833C139}" srcOrd="2" destOrd="0" presId="urn:microsoft.com/office/officeart/2018/2/layout/IconVerticalSolidList"/>
    <dgm:cxn modelId="{8C2EE7F8-F665-47EE-8451-A3BB65126C64}" type="presParOf" srcId="{FF2D60CB-C3AA-4244-842E-71E9FA8EB1BB}" destId="{298AEFC1-CF2C-4B3D-BD5D-54E8D133B012}" srcOrd="3" destOrd="0" presId="urn:microsoft.com/office/officeart/2018/2/layout/IconVerticalSolidList"/>
    <dgm:cxn modelId="{35D31F96-5EA5-49B6-9A97-3AAAF2C6790F}" type="presParOf" srcId="{39CEA11D-F8D3-4FA1-99A3-AFFFA194BD4C}" destId="{90053177-2D5B-4683-B496-A8B89C7438B0}" srcOrd="5" destOrd="0" presId="urn:microsoft.com/office/officeart/2018/2/layout/IconVerticalSolidList"/>
    <dgm:cxn modelId="{F3BA01B6-BB9E-47CB-8D95-C9C8F21CE7F6}" type="presParOf" srcId="{39CEA11D-F8D3-4FA1-99A3-AFFFA194BD4C}" destId="{91DDA871-5D12-4223-987D-856FFAE5C104}" srcOrd="6" destOrd="0" presId="urn:microsoft.com/office/officeart/2018/2/layout/IconVerticalSolidList"/>
    <dgm:cxn modelId="{14403B8C-5C35-436D-96A1-9FDC8C20A025}" type="presParOf" srcId="{91DDA871-5D12-4223-987D-856FFAE5C104}" destId="{F269B593-CB28-4832-B468-AFF33A43F087}" srcOrd="0" destOrd="0" presId="urn:microsoft.com/office/officeart/2018/2/layout/IconVerticalSolidList"/>
    <dgm:cxn modelId="{BEE2BDB7-2E91-4805-BFA6-C93040610EC5}" type="presParOf" srcId="{91DDA871-5D12-4223-987D-856FFAE5C104}" destId="{A2DC271C-2B2F-48F8-A11F-0CC575C2AFC5}" srcOrd="1" destOrd="0" presId="urn:microsoft.com/office/officeart/2018/2/layout/IconVerticalSolidList"/>
    <dgm:cxn modelId="{B1C06A3F-387B-4811-BFE3-1E0630C69A71}" type="presParOf" srcId="{91DDA871-5D12-4223-987D-856FFAE5C104}" destId="{5A22E77E-E964-459C-A187-7408E56B10F7}" srcOrd="2" destOrd="0" presId="urn:microsoft.com/office/officeart/2018/2/layout/IconVerticalSolidList"/>
    <dgm:cxn modelId="{100B25BF-D388-4F09-8D67-1DFBFF0CB0FF}" type="presParOf" srcId="{91DDA871-5D12-4223-987D-856FFAE5C104}" destId="{A2D1ECD9-A317-488D-8512-1E0EB7A2CA1B}" srcOrd="3" destOrd="0" presId="urn:microsoft.com/office/officeart/2018/2/layout/IconVerticalSolidList"/>
    <dgm:cxn modelId="{38FE8142-A2B9-4802-ADC1-A70A9DFE138C}" type="presParOf" srcId="{39CEA11D-F8D3-4FA1-99A3-AFFFA194BD4C}" destId="{BACCA9AB-9569-41EC-ACE3-80BF9ACE85E5}" srcOrd="7" destOrd="0" presId="urn:microsoft.com/office/officeart/2018/2/layout/IconVerticalSolidList"/>
    <dgm:cxn modelId="{16889052-7C19-44C7-9445-FA04B659F2CE}" type="presParOf" srcId="{39CEA11D-F8D3-4FA1-99A3-AFFFA194BD4C}" destId="{81ACD42D-6043-471C-B886-F15BB7F714CF}" srcOrd="8" destOrd="0" presId="urn:microsoft.com/office/officeart/2018/2/layout/IconVerticalSolidList"/>
    <dgm:cxn modelId="{595D9D4F-4EBC-4744-B0DC-C451946E3797}" type="presParOf" srcId="{81ACD42D-6043-471C-B886-F15BB7F714CF}" destId="{1577C9AF-10EA-4009-A907-A9C58F91C31E}" srcOrd="0" destOrd="0" presId="urn:microsoft.com/office/officeart/2018/2/layout/IconVerticalSolidList"/>
    <dgm:cxn modelId="{B60B9A09-1CB2-435A-B32A-3CA1BA4D7FA7}" type="presParOf" srcId="{81ACD42D-6043-471C-B886-F15BB7F714CF}" destId="{70E4B551-A0ED-4F36-B55D-DBAC82572A26}" srcOrd="1" destOrd="0" presId="urn:microsoft.com/office/officeart/2018/2/layout/IconVerticalSolidList"/>
    <dgm:cxn modelId="{CB3DDBFE-BEB6-44E1-AD7E-7D29BDECF970}" type="presParOf" srcId="{81ACD42D-6043-471C-B886-F15BB7F714CF}" destId="{2C85D01C-5D52-4E6D-B2A0-D441C4F246DB}" srcOrd="2" destOrd="0" presId="urn:microsoft.com/office/officeart/2018/2/layout/IconVerticalSolidList"/>
    <dgm:cxn modelId="{970BB941-A376-4741-B1BB-3E2C28A31947}" type="presParOf" srcId="{81ACD42D-6043-471C-B886-F15BB7F714CF}" destId="{9705CC07-5909-4D06-A337-2E09F05B176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33DF9-0A90-4E37-BA2B-6EA546CD3151}">
      <dsp:nvSpPr>
        <dsp:cNvPr id="0" name=""/>
        <dsp:cNvSpPr/>
      </dsp:nvSpPr>
      <dsp:spPr>
        <a:xfrm>
          <a:off x="0" y="4353"/>
          <a:ext cx="6269038" cy="9272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35D458-949A-4361-9B99-780915EAEF12}">
      <dsp:nvSpPr>
        <dsp:cNvPr id="0" name=""/>
        <dsp:cNvSpPr/>
      </dsp:nvSpPr>
      <dsp:spPr>
        <a:xfrm>
          <a:off x="280489" y="212981"/>
          <a:ext cx="509980" cy="5099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4DED5F-357D-480D-995F-FEC851E28E0F}">
      <dsp:nvSpPr>
        <dsp:cNvPr id="0" name=""/>
        <dsp:cNvSpPr/>
      </dsp:nvSpPr>
      <dsp:spPr>
        <a:xfrm>
          <a:off x="1070958" y="4353"/>
          <a:ext cx="5198079" cy="927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133" tIns="98133" rIns="98133" bIns="98133" numCol="1" spcCol="1270" anchor="ctr" anchorCtr="0">
          <a:noAutofit/>
        </a:bodyPr>
        <a:lstStyle/>
        <a:p>
          <a:pPr marL="0" lvl="0" indent="0" algn="l" defTabSz="844550">
            <a:lnSpc>
              <a:spcPct val="90000"/>
            </a:lnSpc>
            <a:spcBef>
              <a:spcPct val="0"/>
            </a:spcBef>
            <a:spcAft>
              <a:spcPct val="35000"/>
            </a:spcAft>
            <a:buNone/>
          </a:pPr>
          <a:r>
            <a:rPr lang="en-US" sz="1900" kern="1200"/>
            <a:t>5 themes.</a:t>
          </a:r>
        </a:p>
      </dsp:txBody>
      <dsp:txXfrm>
        <a:off x="1070958" y="4353"/>
        <a:ext cx="5198079" cy="927236"/>
      </dsp:txXfrm>
    </dsp:sp>
    <dsp:sp modelId="{2973D01D-BA1B-4F4C-88B3-78192263099C}">
      <dsp:nvSpPr>
        <dsp:cNvPr id="0" name=""/>
        <dsp:cNvSpPr/>
      </dsp:nvSpPr>
      <dsp:spPr>
        <a:xfrm>
          <a:off x="0" y="1163398"/>
          <a:ext cx="6269038" cy="9272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636CBF-9C08-41E7-8B81-23D3E3109ABC}">
      <dsp:nvSpPr>
        <dsp:cNvPr id="0" name=""/>
        <dsp:cNvSpPr/>
      </dsp:nvSpPr>
      <dsp:spPr>
        <a:xfrm>
          <a:off x="280489" y="1372026"/>
          <a:ext cx="509980" cy="5099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B9AD23-772C-4392-A557-BC08F61FA931}">
      <dsp:nvSpPr>
        <dsp:cNvPr id="0" name=""/>
        <dsp:cNvSpPr/>
      </dsp:nvSpPr>
      <dsp:spPr>
        <a:xfrm>
          <a:off x="1070958" y="1163398"/>
          <a:ext cx="5198079" cy="927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133" tIns="98133" rIns="98133" bIns="98133" numCol="1" spcCol="1270" anchor="ctr" anchorCtr="0">
          <a:noAutofit/>
        </a:bodyPr>
        <a:lstStyle/>
        <a:p>
          <a:pPr marL="0" lvl="0" indent="0" algn="l" defTabSz="844550">
            <a:lnSpc>
              <a:spcPct val="90000"/>
            </a:lnSpc>
            <a:spcBef>
              <a:spcPct val="0"/>
            </a:spcBef>
            <a:spcAft>
              <a:spcPct val="35000"/>
            </a:spcAft>
            <a:buNone/>
          </a:pPr>
          <a:r>
            <a:rPr lang="en-US" sz="1900" kern="1200"/>
            <a:t>10 goals.</a:t>
          </a:r>
        </a:p>
      </dsp:txBody>
      <dsp:txXfrm>
        <a:off x="1070958" y="1163398"/>
        <a:ext cx="5198079" cy="927236"/>
      </dsp:txXfrm>
    </dsp:sp>
    <dsp:sp modelId="{26256050-C996-4217-ABFC-73273876218E}">
      <dsp:nvSpPr>
        <dsp:cNvPr id="0" name=""/>
        <dsp:cNvSpPr/>
      </dsp:nvSpPr>
      <dsp:spPr>
        <a:xfrm>
          <a:off x="0" y="2322444"/>
          <a:ext cx="6269038" cy="9272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6889A9-8CB9-4DA2-AECD-38DB22CE7065}">
      <dsp:nvSpPr>
        <dsp:cNvPr id="0" name=""/>
        <dsp:cNvSpPr/>
      </dsp:nvSpPr>
      <dsp:spPr>
        <a:xfrm>
          <a:off x="280489" y="2531072"/>
          <a:ext cx="509980" cy="5099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8AEFC1-CF2C-4B3D-BD5D-54E8D133B012}">
      <dsp:nvSpPr>
        <dsp:cNvPr id="0" name=""/>
        <dsp:cNvSpPr/>
      </dsp:nvSpPr>
      <dsp:spPr>
        <a:xfrm>
          <a:off x="1070958" y="2322444"/>
          <a:ext cx="5198079" cy="927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133" tIns="98133" rIns="98133" bIns="98133" numCol="1" spcCol="1270" anchor="ctr" anchorCtr="0">
          <a:noAutofit/>
        </a:bodyPr>
        <a:lstStyle/>
        <a:p>
          <a:pPr marL="0" lvl="0" indent="0" algn="l" defTabSz="844550">
            <a:lnSpc>
              <a:spcPct val="90000"/>
            </a:lnSpc>
            <a:spcBef>
              <a:spcPct val="0"/>
            </a:spcBef>
            <a:spcAft>
              <a:spcPct val="35000"/>
            </a:spcAft>
            <a:buNone/>
          </a:pPr>
          <a:r>
            <a:rPr lang="en-US" sz="1900" kern="1200"/>
            <a:t>31 outcomes.</a:t>
          </a:r>
        </a:p>
      </dsp:txBody>
      <dsp:txXfrm>
        <a:off x="1070958" y="2322444"/>
        <a:ext cx="5198079" cy="927236"/>
      </dsp:txXfrm>
    </dsp:sp>
    <dsp:sp modelId="{F269B593-CB28-4832-B468-AFF33A43F087}">
      <dsp:nvSpPr>
        <dsp:cNvPr id="0" name=""/>
        <dsp:cNvSpPr/>
      </dsp:nvSpPr>
      <dsp:spPr>
        <a:xfrm>
          <a:off x="0" y="3481489"/>
          <a:ext cx="6269038" cy="9272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DC271C-2B2F-48F8-A11F-0CC575C2AFC5}">
      <dsp:nvSpPr>
        <dsp:cNvPr id="0" name=""/>
        <dsp:cNvSpPr/>
      </dsp:nvSpPr>
      <dsp:spPr>
        <a:xfrm>
          <a:off x="280489" y="3690118"/>
          <a:ext cx="509980" cy="50998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D1ECD9-A317-488D-8512-1E0EB7A2CA1B}">
      <dsp:nvSpPr>
        <dsp:cNvPr id="0" name=""/>
        <dsp:cNvSpPr/>
      </dsp:nvSpPr>
      <dsp:spPr>
        <a:xfrm>
          <a:off x="1070958" y="3481489"/>
          <a:ext cx="5198079" cy="927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133" tIns="98133" rIns="98133" bIns="98133" numCol="1" spcCol="1270" anchor="ctr" anchorCtr="0">
          <a:noAutofit/>
        </a:bodyPr>
        <a:lstStyle/>
        <a:p>
          <a:pPr marL="0" lvl="0" indent="0" algn="l" defTabSz="844550">
            <a:lnSpc>
              <a:spcPct val="90000"/>
            </a:lnSpc>
            <a:spcBef>
              <a:spcPct val="0"/>
            </a:spcBef>
            <a:spcAft>
              <a:spcPct val="35000"/>
            </a:spcAft>
            <a:buNone/>
          </a:pPr>
          <a:r>
            <a:rPr lang="en-US" sz="1900" kern="1200"/>
            <a:t>19 indicators.</a:t>
          </a:r>
        </a:p>
      </dsp:txBody>
      <dsp:txXfrm>
        <a:off x="1070958" y="3481489"/>
        <a:ext cx="5198079" cy="927236"/>
      </dsp:txXfrm>
    </dsp:sp>
    <dsp:sp modelId="{1577C9AF-10EA-4009-A907-A9C58F91C31E}">
      <dsp:nvSpPr>
        <dsp:cNvPr id="0" name=""/>
        <dsp:cNvSpPr/>
      </dsp:nvSpPr>
      <dsp:spPr>
        <a:xfrm>
          <a:off x="0" y="4640535"/>
          <a:ext cx="6269038" cy="9272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E4B551-A0ED-4F36-B55D-DBAC82572A26}">
      <dsp:nvSpPr>
        <dsp:cNvPr id="0" name=""/>
        <dsp:cNvSpPr/>
      </dsp:nvSpPr>
      <dsp:spPr>
        <a:xfrm>
          <a:off x="280489" y="4849163"/>
          <a:ext cx="509980" cy="50998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05CC07-5909-4D06-A337-2E09F05B1763}">
      <dsp:nvSpPr>
        <dsp:cNvPr id="0" name=""/>
        <dsp:cNvSpPr/>
      </dsp:nvSpPr>
      <dsp:spPr>
        <a:xfrm>
          <a:off x="1070958" y="4640535"/>
          <a:ext cx="5198079" cy="927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133" tIns="98133" rIns="98133" bIns="98133" numCol="1" spcCol="1270" anchor="ctr" anchorCtr="0">
          <a:noAutofit/>
        </a:bodyPr>
        <a:lstStyle/>
        <a:p>
          <a:pPr marL="0" lvl="0" indent="0" algn="l" defTabSz="844550">
            <a:lnSpc>
              <a:spcPct val="90000"/>
            </a:lnSpc>
            <a:spcBef>
              <a:spcPct val="0"/>
            </a:spcBef>
            <a:spcAft>
              <a:spcPct val="35000"/>
            </a:spcAft>
            <a:buNone/>
          </a:pPr>
          <a:r>
            <a:rPr lang="en-US" sz="1900" kern="1200"/>
            <a:t>For 2019-20: 12 updated indicators.</a:t>
          </a:r>
        </a:p>
      </dsp:txBody>
      <dsp:txXfrm>
        <a:off x="1070958" y="4640535"/>
        <a:ext cx="5198079" cy="92723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B8EE09-8C1D-4184-BA07-335DC671DD88}" type="datetimeFigureOut">
              <a:rPr lang="en-US" smtClean="0"/>
              <a:t>2/24/2021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AF63D0-7E2E-4EE1-B68C-11824C996812}" type="slidenum">
              <a:rPr lang="en-US" smtClean="0"/>
              <a:t>‹#›</a:t>
            </a:fld>
            <a:endParaRPr lang="en-US"/>
          </a:p>
        </p:txBody>
      </p:sp>
    </p:spTree>
    <p:extLst>
      <p:ext uri="{BB962C8B-B14F-4D97-AF65-F5344CB8AC3E}">
        <p14:creationId xmlns:p14="http://schemas.microsoft.com/office/powerpoint/2010/main" val="715997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Blue Crab Abundance, this number is above the 70 million threshold which is the minimum sustainable level for female blue crabs in the Bay, but lower than the target of 215 million.  For Blue Crab Management </a:t>
            </a:r>
            <a:r>
              <a:rPr lang="en-US" sz="1200" dirty="0"/>
              <a:t>Experts have determined the blue crab stock is not depleted and is not being overfished.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5E2676AD-87C3-4EE6-90CE-149E3920DABE}" type="slidenum">
              <a:rPr lang="en-US" smtClean="0"/>
              <a:t>7</a:t>
            </a:fld>
            <a:endParaRPr lang="en-US"/>
          </a:p>
        </p:txBody>
      </p:sp>
    </p:spTree>
    <p:extLst>
      <p:ext uri="{BB962C8B-B14F-4D97-AF65-F5344CB8AC3E}">
        <p14:creationId xmlns:p14="http://schemas.microsoft.com/office/powerpoint/2010/main" val="1065081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Manokin</a:t>
            </a:r>
            <a:r>
              <a:rPr lang="en-US" dirty="0"/>
              <a:t> River was chosen by MD to be the 10</a:t>
            </a:r>
            <a:r>
              <a:rPr lang="en-US" baseline="30000" dirty="0"/>
              <a:t>th</a:t>
            </a:r>
            <a:r>
              <a:rPr lang="en-US" dirty="0"/>
              <a:t> tributary in the summer of 2019.</a:t>
            </a:r>
          </a:p>
        </p:txBody>
      </p:sp>
      <p:sp>
        <p:nvSpPr>
          <p:cNvPr id="4" name="Slide Number Placeholder 3"/>
          <p:cNvSpPr>
            <a:spLocks noGrp="1"/>
          </p:cNvSpPr>
          <p:nvPr>
            <p:ph type="sldNum" sz="quarter" idx="5"/>
          </p:nvPr>
        </p:nvSpPr>
        <p:spPr/>
        <p:txBody>
          <a:bodyPr/>
          <a:lstStyle/>
          <a:p>
            <a:fld id="{62AF63D0-7E2E-4EE1-B68C-11824C996812}" type="slidenum">
              <a:rPr lang="en-US" smtClean="0"/>
              <a:t>9</a:t>
            </a:fld>
            <a:endParaRPr lang="en-US"/>
          </a:p>
        </p:txBody>
      </p:sp>
    </p:spTree>
    <p:extLst>
      <p:ext uri="{BB962C8B-B14F-4D97-AF65-F5344CB8AC3E}">
        <p14:creationId xmlns:p14="http://schemas.microsoft.com/office/powerpoint/2010/main" val="2030171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AF63D0-7E2E-4EE1-B68C-11824C996812}" type="slidenum">
              <a:rPr lang="en-US" smtClean="0"/>
              <a:t>10</a:t>
            </a:fld>
            <a:endParaRPr lang="en-US"/>
          </a:p>
        </p:txBody>
      </p:sp>
    </p:spTree>
    <p:extLst>
      <p:ext uri="{BB962C8B-B14F-4D97-AF65-F5344CB8AC3E}">
        <p14:creationId xmlns:p14="http://schemas.microsoft.com/office/powerpoint/2010/main" val="1294392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AF63D0-7E2E-4EE1-B68C-11824C996812}" type="slidenum">
              <a:rPr lang="en-US" smtClean="0"/>
              <a:t>11</a:t>
            </a:fld>
            <a:endParaRPr lang="en-US"/>
          </a:p>
        </p:txBody>
      </p:sp>
    </p:spTree>
    <p:extLst>
      <p:ext uri="{BB962C8B-B14F-4D97-AF65-F5344CB8AC3E}">
        <p14:creationId xmlns:p14="http://schemas.microsoft.com/office/powerpoint/2010/main" val="1210820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Sediment was not formally tracked until 2020 when the sediment targets were approved by the PSC.</a:t>
            </a:r>
          </a:p>
          <a:p>
            <a:r>
              <a:rPr lang="en-US" dirty="0"/>
              <a:t>Figures above are the long-term estimated reductions over time. From the previous assessment period, 2015-2017, BMPs put into place lowered nitrogen by 39 percent, phosphorus by 49 percent and sediment by 100 percent.</a:t>
            </a:r>
          </a:p>
          <a:p>
            <a:r>
              <a:rPr lang="en-US" dirty="0"/>
              <a:t>Two year increments follow EPA milestones.</a:t>
            </a:r>
          </a:p>
          <a:p>
            <a:endParaRPr lang="en-US" dirty="0"/>
          </a:p>
        </p:txBody>
      </p:sp>
      <p:sp>
        <p:nvSpPr>
          <p:cNvPr id="4" name="Slide Number Placeholder 3"/>
          <p:cNvSpPr>
            <a:spLocks noGrp="1"/>
          </p:cNvSpPr>
          <p:nvPr>
            <p:ph type="sldNum" sz="quarter" idx="5"/>
          </p:nvPr>
        </p:nvSpPr>
        <p:spPr/>
        <p:txBody>
          <a:bodyPr/>
          <a:lstStyle/>
          <a:p>
            <a:fld id="{62AF63D0-7E2E-4EE1-B68C-11824C996812}" type="slidenum">
              <a:rPr lang="en-US" smtClean="0"/>
              <a:t>12</a:t>
            </a:fld>
            <a:endParaRPr lang="en-US"/>
          </a:p>
        </p:txBody>
      </p:sp>
    </p:spTree>
    <p:extLst>
      <p:ext uri="{BB962C8B-B14F-4D97-AF65-F5344CB8AC3E}">
        <p14:creationId xmlns:p14="http://schemas.microsoft.com/office/powerpoint/2010/main" val="2829930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2676AD-87C3-4EE6-90CE-149E3920DABE}" type="slidenum">
              <a:rPr lang="en-US" smtClean="0"/>
              <a:t>14</a:t>
            </a:fld>
            <a:endParaRPr lang="en-US"/>
          </a:p>
        </p:txBody>
      </p:sp>
    </p:spTree>
    <p:extLst>
      <p:ext uri="{BB962C8B-B14F-4D97-AF65-F5344CB8AC3E}">
        <p14:creationId xmlns:p14="http://schemas.microsoft.com/office/powerpoint/2010/main" val="3628306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AF63D0-7E2E-4EE1-B68C-11824C996812}" type="slidenum">
              <a:rPr lang="en-US" smtClean="0"/>
              <a:t>15</a:t>
            </a:fld>
            <a:endParaRPr lang="en-US"/>
          </a:p>
        </p:txBody>
      </p:sp>
    </p:spTree>
    <p:extLst>
      <p:ext uri="{BB962C8B-B14F-4D97-AF65-F5344CB8AC3E}">
        <p14:creationId xmlns:p14="http://schemas.microsoft.com/office/powerpoint/2010/main" val="186372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However, the 2019 survey includes districts who had previously not responded so it is important to look at data from school districts who responded in both 2017 and 2019. Of those districts, 47% improved their environmental literacy indicating positive progress.</a:t>
            </a:r>
          </a:p>
          <a:p>
            <a:endParaRPr lang="en-US" dirty="0"/>
          </a:p>
        </p:txBody>
      </p:sp>
      <p:sp>
        <p:nvSpPr>
          <p:cNvPr id="4" name="Slide Number Placeholder 3"/>
          <p:cNvSpPr>
            <a:spLocks noGrp="1"/>
          </p:cNvSpPr>
          <p:nvPr>
            <p:ph type="sldNum" sz="quarter" idx="5"/>
          </p:nvPr>
        </p:nvSpPr>
        <p:spPr/>
        <p:txBody>
          <a:bodyPr/>
          <a:lstStyle/>
          <a:p>
            <a:fld id="{62AF63D0-7E2E-4EE1-B68C-11824C996812}" type="slidenum">
              <a:rPr lang="en-US" smtClean="0"/>
              <a:t>17</a:t>
            </a:fld>
            <a:endParaRPr lang="en-US"/>
          </a:p>
        </p:txBody>
      </p:sp>
    </p:spTree>
    <p:extLst>
      <p:ext uri="{BB962C8B-B14F-4D97-AF65-F5344CB8AC3E}">
        <p14:creationId xmlns:p14="http://schemas.microsoft.com/office/powerpoint/2010/main" val="1977202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AF63D0-7E2E-4EE1-B68C-11824C996812}" type="slidenum">
              <a:rPr lang="en-US" smtClean="0"/>
              <a:t>18</a:t>
            </a:fld>
            <a:endParaRPr lang="en-US"/>
          </a:p>
        </p:txBody>
      </p:sp>
    </p:spTree>
    <p:extLst>
      <p:ext uri="{BB962C8B-B14F-4D97-AF65-F5344CB8AC3E}">
        <p14:creationId xmlns:p14="http://schemas.microsoft.com/office/powerpoint/2010/main" val="3457102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4650D-3B31-401E-8495-310FC71BE5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355E27-AC8D-4BB5-BEDC-629DB29934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27B374-0099-4F10-BC5A-AAB150B379D0}"/>
              </a:ext>
            </a:extLst>
          </p:cNvPr>
          <p:cNvSpPr>
            <a:spLocks noGrp="1"/>
          </p:cNvSpPr>
          <p:nvPr>
            <p:ph type="dt" sz="half" idx="10"/>
          </p:nvPr>
        </p:nvSpPr>
        <p:spPr/>
        <p:txBody>
          <a:bodyPr/>
          <a:lstStyle/>
          <a:p>
            <a:fld id="{B6831919-857F-40DB-94F9-C779840F4555}" type="datetimeFigureOut">
              <a:rPr lang="en-US" smtClean="0"/>
              <a:t>2/24/2021</a:t>
            </a:fld>
            <a:endParaRPr lang="en-US"/>
          </a:p>
        </p:txBody>
      </p:sp>
      <p:sp>
        <p:nvSpPr>
          <p:cNvPr id="5" name="Footer Placeholder 4">
            <a:extLst>
              <a:ext uri="{FF2B5EF4-FFF2-40B4-BE49-F238E27FC236}">
                <a16:creationId xmlns:a16="http://schemas.microsoft.com/office/drawing/2014/main" id="{83EBD055-4004-47B6-AED2-28C8076E35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52EB44-C7DE-4D72-A5A3-4F1F45D9D6FC}"/>
              </a:ext>
            </a:extLst>
          </p:cNvPr>
          <p:cNvSpPr>
            <a:spLocks noGrp="1"/>
          </p:cNvSpPr>
          <p:nvPr>
            <p:ph type="sldNum" sz="quarter" idx="12"/>
          </p:nvPr>
        </p:nvSpPr>
        <p:spPr/>
        <p:txBody>
          <a:bodyPr/>
          <a:lstStyle/>
          <a:p>
            <a:fld id="{722DDD51-32AA-4D50-BF49-0DD2527EAB9B}" type="slidenum">
              <a:rPr lang="en-US" smtClean="0"/>
              <a:t>‹#›</a:t>
            </a:fld>
            <a:endParaRPr lang="en-US"/>
          </a:p>
        </p:txBody>
      </p:sp>
    </p:spTree>
    <p:extLst>
      <p:ext uri="{BB962C8B-B14F-4D97-AF65-F5344CB8AC3E}">
        <p14:creationId xmlns:p14="http://schemas.microsoft.com/office/powerpoint/2010/main" val="72031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ADE21-FF15-4E71-AD8F-EDE3AD0451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D15E7A-47FE-49B9-8AAD-B3750978CF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5AC22E-F51F-4794-8E13-86159E2AF549}"/>
              </a:ext>
            </a:extLst>
          </p:cNvPr>
          <p:cNvSpPr>
            <a:spLocks noGrp="1"/>
          </p:cNvSpPr>
          <p:nvPr>
            <p:ph type="dt" sz="half" idx="10"/>
          </p:nvPr>
        </p:nvSpPr>
        <p:spPr/>
        <p:txBody>
          <a:bodyPr/>
          <a:lstStyle/>
          <a:p>
            <a:fld id="{B6831919-857F-40DB-94F9-C779840F4555}" type="datetimeFigureOut">
              <a:rPr lang="en-US" smtClean="0"/>
              <a:t>2/24/2021</a:t>
            </a:fld>
            <a:endParaRPr lang="en-US"/>
          </a:p>
        </p:txBody>
      </p:sp>
      <p:sp>
        <p:nvSpPr>
          <p:cNvPr id="5" name="Footer Placeholder 4">
            <a:extLst>
              <a:ext uri="{FF2B5EF4-FFF2-40B4-BE49-F238E27FC236}">
                <a16:creationId xmlns:a16="http://schemas.microsoft.com/office/drawing/2014/main" id="{9454BDA8-75D1-4F11-B030-AE130B8610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97D292-B98C-45E6-96B4-26057400EBA6}"/>
              </a:ext>
            </a:extLst>
          </p:cNvPr>
          <p:cNvSpPr>
            <a:spLocks noGrp="1"/>
          </p:cNvSpPr>
          <p:nvPr>
            <p:ph type="sldNum" sz="quarter" idx="12"/>
          </p:nvPr>
        </p:nvSpPr>
        <p:spPr/>
        <p:txBody>
          <a:bodyPr/>
          <a:lstStyle/>
          <a:p>
            <a:fld id="{722DDD51-32AA-4D50-BF49-0DD2527EAB9B}" type="slidenum">
              <a:rPr lang="en-US" smtClean="0"/>
              <a:t>‹#›</a:t>
            </a:fld>
            <a:endParaRPr lang="en-US"/>
          </a:p>
        </p:txBody>
      </p:sp>
    </p:spTree>
    <p:extLst>
      <p:ext uri="{BB962C8B-B14F-4D97-AF65-F5344CB8AC3E}">
        <p14:creationId xmlns:p14="http://schemas.microsoft.com/office/powerpoint/2010/main" val="2861627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C3BA15-2A8D-4939-8A2A-A47D192AFA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F6BEEE-558E-48EA-AF43-E10EE3ED16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45FB37-1CFE-41A2-B424-7D2B940BA76F}"/>
              </a:ext>
            </a:extLst>
          </p:cNvPr>
          <p:cNvSpPr>
            <a:spLocks noGrp="1"/>
          </p:cNvSpPr>
          <p:nvPr>
            <p:ph type="dt" sz="half" idx="10"/>
          </p:nvPr>
        </p:nvSpPr>
        <p:spPr/>
        <p:txBody>
          <a:bodyPr/>
          <a:lstStyle/>
          <a:p>
            <a:fld id="{B6831919-857F-40DB-94F9-C779840F4555}" type="datetimeFigureOut">
              <a:rPr lang="en-US" smtClean="0"/>
              <a:t>2/24/2021</a:t>
            </a:fld>
            <a:endParaRPr lang="en-US"/>
          </a:p>
        </p:txBody>
      </p:sp>
      <p:sp>
        <p:nvSpPr>
          <p:cNvPr id="5" name="Footer Placeholder 4">
            <a:extLst>
              <a:ext uri="{FF2B5EF4-FFF2-40B4-BE49-F238E27FC236}">
                <a16:creationId xmlns:a16="http://schemas.microsoft.com/office/drawing/2014/main" id="{EA7A79B0-3708-4575-B0EC-FCCAB7F6B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336380-B96B-4C5E-A335-46F43C6B5106}"/>
              </a:ext>
            </a:extLst>
          </p:cNvPr>
          <p:cNvSpPr>
            <a:spLocks noGrp="1"/>
          </p:cNvSpPr>
          <p:nvPr>
            <p:ph type="sldNum" sz="quarter" idx="12"/>
          </p:nvPr>
        </p:nvSpPr>
        <p:spPr/>
        <p:txBody>
          <a:bodyPr/>
          <a:lstStyle/>
          <a:p>
            <a:fld id="{722DDD51-32AA-4D50-BF49-0DD2527EAB9B}" type="slidenum">
              <a:rPr lang="en-US" smtClean="0"/>
              <a:t>‹#›</a:t>
            </a:fld>
            <a:endParaRPr lang="en-US"/>
          </a:p>
        </p:txBody>
      </p:sp>
    </p:spTree>
    <p:extLst>
      <p:ext uri="{BB962C8B-B14F-4D97-AF65-F5344CB8AC3E}">
        <p14:creationId xmlns:p14="http://schemas.microsoft.com/office/powerpoint/2010/main" val="263411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49759-98BB-4AE1-8E7C-077423263D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480281-89EE-4C9E-951E-358FC1F59F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B430A-2D3B-4128-BBCB-CBF647B33BB9}"/>
              </a:ext>
            </a:extLst>
          </p:cNvPr>
          <p:cNvSpPr>
            <a:spLocks noGrp="1"/>
          </p:cNvSpPr>
          <p:nvPr>
            <p:ph type="dt" sz="half" idx="10"/>
          </p:nvPr>
        </p:nvSpPr>
        <p:spPr/>
        <p:txBody>
          <a:bodyPr/>
          <a:lstStyle/>
          <a:p>
            <a:fld id="{B6831919-857F-40DB-94F9-C779840F4555}" type="datetimeFigureOut">
              <a:rPr lang="en-US" smtClean="0"/>
              <a:t>2/24/2021</a:t>
            </a:fld>
            <a:endParaRPr lang="en-US"/>
          </a:p>
        </p:txBody>
      </p:sp>
      <p:sp>
        <p:nvSpPr>
          <p:cNvPr id="5" name="Footer Placeholder 4">
            <a:extLst>
              <a:ext uri="{FF2B5EF4-FFF2-40B4-BE49-F238E27FC236}">
                <a16:creationId xmlns:a16="http://schemas.microsoft.com/office/drawing/2014/main" id="{C11686AC-0413-4C72-A9A9-A0AF1BE58F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B15231-1B43-4B1A-8CB1-5DF615C7C314}"/>
              </a:ext>
            </a:extLst>
          </p:cNvPr>
          <p:cNvSpPr>
            <a:spLocks noGrp="1"/>
          </p:cNvSpPr>
          <p:nvPr>
            <p:ph type="sldNum" sz="quarter" idx="12"/>
          </p:nvPr>
        </p:nvSpPr>
        <p:spPr/>
        <p:txBody>
          <a:bodyPr/>
          <a:lstStyle/>
          <a:p>
            <a:fld id="{722DDD51-32AA-4D50-BF49-0DD2527EAB9B}" type="slidenum">
              <a:rPr lang="en-US" smtClean="0"/>
              <a:t>‹#›</a:t>
            </a:fld>
            <a:endParaRPr lang="en-US"/>
          </a:p>
        </p:txBody>
      </p:sp>
    </p:spTree>
    <p:extLst>
      <p:ext uri="{BB962C8B-B14F-4D97-AF65-F5344CB8AC3E}">
        <p14:creationId xmlns:p14="http://schemas.microsoft.com/office/powerpoint/2010/main" val="2921863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B0A36-08F9-4163-B5CE-F20C5A59E3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3BF752-8A0B-48E6-960B-1A360F0584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02E64D-53BE-4176-9BC7-66FAE767E105}"/>
              </a:ext>
            </a:extLst>
          </p:cNvPr>
          <p:cNvSpPr>
            <a:spLocks noGrp="1"/>
          </p:cNvSpPr>
          <p:nvPr>
            <p:ph type="dt" sz="half" idx="10"/>
          </p:nvPr>
        </p:nvSpPr>
        <p:spPr/>
        <p:txBody>
          <a:bodyPr/>
          <a:lstStyle/>
          <a:p>
            <a:fld id="{B6831919-857F-40DB-94F9-C779840F4555}" type="datetimeFigureOut">
              <a:rPr lang="en-US" smtClean="0"/>
              <a:t>2/24/2021</a:t>
            </a:fld>
            <a:endParaRPr lang="en-US"/>
          </a:p>
        </p:txBody>
      </p:sp>
      <p:sp>
        <p:nvSpPr>
          <p:cNvPr id="5" name="Footer Placeholder 4">
            <a:extLst>
              <a:ext uri="{FF2B5EF4-FFF2-40B4-BE49-F238E27FC236}">
                <a16:creationId xmlns:a16="http://schemas.microsoft.com/office/drawing/2014/main" id="{A4C2DADD-BEC8-47A9-863E-2F2297D68C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23D90-E467-40C9-8690-04153F5B7875}"/>
              </a:ext>
            </a:extLst>
          </p:cNvPr>
          <p:cNvSpPr>
            <a:spLocks noGrp="1"/>
          </p:cNvSpPr>
          <p:nvPr>
            <p:ph type="sldNum" sz="quarter" idx="12"/>
          </p:nvPr>
        </p:nvSpPr>
        <p:spPr/>
        <p:txBody>
          <a:bodyPr/>
          <a:lstStyle/>
          <a:p>
            <a:fld id="{722DDD51-32AA-4D50-BF49-0DD2527EAB9B}" type="slidenum">
              <a:rPr lang="en-US" smtClean="0"/>
              <a:t>‹#›</a:t>
            </a:fld>
            <a:endParaRPr lang="en-US"/>
          </a:p>
        </p:txBody>
      </p:sp>
    </p:spTree>
    <p:extLst>
      <p:ext uri="{BB962C8B-B14F-4D97-AF65-F5344CB8AC3E}">
        <p14:creationId xmlns:p14="http://schemas.microsoft.com/office/powerpoint/2010/main" val="1170931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9A2F1-CBFD-4841-939D-2B2D2087B3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08F0C9-EB8B-400A-BA70-38672F0E68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6B42DF-6988-4195-9237-54D9EC2730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0C1944-C0C2-4567-BAB8-CB24EE6DF588}"/>
              </a:ext>
            </a:extLst>
          </p:cNvPr>
          <p:cNvSpPr>
            <a:spLocks noGrp="1"/>
          </p:cNvSpPr>
          <p:nvPr>
            <p:ph type="dt" sz="half" idx="10"/>
          </p:nvPr>
        </p:nvSpPr>
        <p:spPr/>
        <p:txBody>
          <a:bodyPr/>
          <a:lstStyle/>
          <a:p>
            <a:fld id="{B6831919-857F-40DB-94F9-C779840F4555}" type="datetimeFigureOut">
              <a:rPr lang="en-US" smtClean="0"/>
              <a:t>2/24/2021</a:t>
            </a:fld>
            <a:endParaRPr lang="en-US"/>
          </a:p>
        </p:txBody>
      </p:sp>
      <p:sp>
        <p:nvSpPr>
          <p:cNvPr id="6" name="Footer Placeholder 5">
            <a:extLst>
              <a:ext uri="{FF2B5EF4-FFF2-40B4-BE49-F238E27FC236}">
                <a16:creationId xmlns:a16="http://schemas.microsoft.com/office/drawing/2014/main" id="{E26EAB4A-E436-418F-90C1-C099B90088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74874B-7C89-423D-9DED-3D60E34437E4}"/>
              </a:ext>
            </a:extLst>
          </p:cNvPr>
          <p:cNvSpPr>
            <a:spLocks noGrp="1"/>
          </p:cNvSpPr>
          <p:nvPr>
            <p:ph type="sldNum" sz="quarter" idx="12"/>
          </p:nvPr>
        </p:nvSpPr>
        <p:spPr/>
        <p:txBody>
          <a:bodyPr/>
          <a:lstStyle/>
          <a:p>
            <a:fld id="{722DDD51-32AA-4D50-BF49-0DD2527EAB9B}" type="slidenum">
              <a:rPr lang="en-US" smtClean="0"/>
              <a:t>‹#›</a:t>
            </a:fld>
            <a:endParaRPr lang="en-US"/>
          </a:p>
        </p:txBody>
      </p:sp>
    </p:spTree>
    <p:extLst>
      <p:ext uri="{BB962C8B-B14F-4D97-AF65-F5344CB8AC3E}">
        <p14:creationId xmlns:p14="http://schemas.microsoft.com/office/powerpoint/2010/main" val="1592139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7D1EF-A426-4AD7-85E9-200D2CF0A2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1DF361-7349-47A0-8AA0-DFF5DA8DFD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EE0DC8-0BA1-4611-831B-C68C81D8F7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9E5470-7A1A-4097-8672-A5FCF07DCC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576CD9-5A44-4A1F-8FE0-9CF832E478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783A15-D50A-4A10-91C0-909206F25745}"/>
              </a:ext>
            </a:extLst>
          </p:cNvPr>
          <p:cNvSpPr>
            <a:spLocks noGrp="1"/>
          </p:cNvSpPr>
          <p:nvPr>
            <p:ph type="dt" sz="half" idx="10"/>
          </p:nvPr>
        </p:nvSpPr>
        <p:spPr/>
        <p:txBody>
          <a:bodyPr/>
          <a:lstStyle/>
          <a:p>
            <a:fld id="{B6831919-857F-40DB-94F9-C779840F4555}" type="datetimeFigureOut">
              <a:rPr lang="en-US" smtClean="0"/>
              <a:t>2/24/2021</a:t>
            </a:fld>
            <a:endParaRPr lang="en-US"/>
          </a:p>
        </p:txBody>
      </p:sp>
      <p:sp>
        <p:nvSpPr>
          <p:cNvPr id="8" name="Footer Placeholder 7">
            <a:extLst>
              <a:ext uri="{FF2B5EF4-FFF2-40B4-BE49-F238E27FC236}">
                <a16:creationId xmlns:a16="http://schemas.microsoft.com/office/drawing/2014/main" id="{CF332DB3-F3BC-44E9-96C3-3950E972A5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84E5D9-0033-4074-AA56-E220C6EB16AE}"/>
              </a:ext>
            </a:extLst>
          </p:cNvPr>
          <p:cNvSpPr>
            <a:spLocks noGrp="1"/>
          </p:cNvSpPr>
          <p:nvPr>
            <p:ph type="sldNum" sz="quarter" idx="12"/>
          </p:nvPr>
        </p:nvSpPr>
        <p:spPr/>
        <p:txBody>
          <a:bodyPr/>
          <a:lstStyle/>
          <a:p>
            <a:fld id="{722DDD51-32AA-4D50-BF49-0DD2527EAB9B}" type="slidenum">
              <a:rPr lang="en-US" smtClean="0"/>
              <a:t>‹#›</a:t>
            </a:fld>
            <a:endParaRPr lang="en-US"/>
          </a:p>
        </p:txBody>
      </p:sp>
    </p:spTree>
    <p:extLst>
      <p:ext uri="{BB962C8B-B14F-4D97-AF65-F5344CB8AC3E}">
        <p14:creationId xmlns:p14="http://schemas.microsoft.com/office/powerpoint/2010/main" val="3707459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9EC35-6233-404B-9C94-B7358BDFCE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4E3C93-3CB1-4F3D-89A2-B0D8DA61180E}"/>
              </a:ext>
            </a:extLst>
          </p:cNvPr>
          <p:cNvSpPr>
            <a:spLocks noGrp="1"/>
          </p:cNvSpPr>
          <p:nvPr>
            <p:ph type="dt" sz="half" idx="10"/>
          </p:nvPr>
        </p:nvSpPr>
        <p:spPr/>
        <p:txBody>
          <a:bodyPr/>
          <a:lstStyle/>
          <a:p>
            <a:fld id="{B6831919-857F-40DB-94F9-C779840F4555}" type="datetimeFigureOut">
              <a:rPr lang="en-US" smtClean="0"/>
              <a:t>2/24/2021</a:t>
            </a:fld>
            <a:endParaRPr lang="en-US"/>
          </a:p>
        </p:txBody>
      </p:sp>
      <p:sp>
        <p:nvSpPr>
          <p:cNvPr id="4" name="Footer Placeholder 3">
            <a:extLst>
              <a:ext uri="{FF2B5EF4-FFF2-40B4-BE49-F238E27FC236}">
                <a16:creationId xmlns:a16="http://schemas.microsoft.com/office/drawing/2014/main" id="{A9B17094-3153-495B-95E2-2F965B8A5B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304D5A-5179-4A1C-A023-9BD30E548AFA}"/>
              </a:ext>
            </a:extLst>
          </p:cNvPr>
          <p:cNvSpPr>
            <a:spLocks noGrp="1"/>
          </p:cNvSpPr>
          <p:nvPr>
            <p:ph type="sldNum" sz="quarter" idx="12"/>
          </p:nvPr>
        </p:nvSpPr>
        <p:spPr/>
        <p:txBody>
          <a:bodyPr/>
          <a:lstStyle/>
          <a:p>
            <a:fld id="{722DDD51-32AA-4D50-BF49-0DD2527EAB9B}" type="slidenum">
              <a:rPr lang="en-US" smtClean="0"/>
              <a:t>‹#›</a:t>
            </a:fld>
            <a:endParaRPr lang="en-US"/>
          </a:p>
        </p:txBody>
      </p:sp>
    </p:spTree>
    <p:extLst>
      <p:ext uri="{BB962C8B-B14F-4D97-AF65-F5344CB8AC3E}">
        <p14:creationId xmlns:p14="http://schemas.microsoft.com/office/powerpoint/2010/main" val="854987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AA0B9A-020A-4AFF-B76D-B49993B99CE3}"/>
              </a:ext>
            </a:extLst>
          </p:cNvPr>
          <p:cNvSpPr>
            <a:spLocks noGrp="1"/>
          </p:cNvSpPr>
          <p:nvPr>
            <p:ph type="dt" sz="half" idx="10"/>
          </p:nvPr>
        </p:nvSpPr>
        <p:spPr/>
        <p:txBody>
          <a:bodyPr/>
          <a:lstStyle/>
          <a:p>
            <a:fld id="{B6831919-857F-40DB-94F9-C779840F4555}" type="datetimeFigureOut">
              <a:rPr lang="en-US" smtClean="0"/>
              <a:t>2/24/2021</a:t>
            </a:fld>
            <a:endParaRPr lang="en-US"/>
          </a:p>
        </p:txBody>
      </p:sp>
      <p:sp>
        <p:nvSpPr>
          <p:cNvPr id="3" name="Footer Placeholder 2">
            <a:extLst>
              <a:ext uri="{FF2B5EF4-FFF2-40B4-BE49-F238E27FC236}">
                <a16:creationId xmlns:a16="http://schemas.microsoft.com/office/drawing/2014/main" id="{9E00C291-059A-4382-95FC-3588053F38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0DC0F7-CE3D-4020-8247-1B07E6F06E90}"/>
              </a:ext>
            </a:extLst>
          </p:cNvPr>
          <p:cNvSpPr>
            <a:spLocks noGrp="1"/>
          </p:cNvSpPr>
          <p:nvPr>
            <p:ph type="sldNum" sz="quarter" idx="12"/>
          </p:nvPr>
        </p:nvSpPr>
        <p:spPr/>
        <p:txBody>
          <a:bodyPr/>
          <a:lstStyle/>
          <a:p>
            <a:fld id="{722DDD51-32AA-4D50-BF49-0DD2527EAB9B}" type="slidenum">
              <a:rPr lang="en-US" smtClean="0"/>
              <a:t>‹#›</a:t>
            </a:fld>
            <a:endParaRPr lang="en-US"/>
          </a:p>
        </p:txBody>
      </p:sp>
    </p:spTree>
    <p:extLst>
      <p:ext uri="{BB962C8B-B14F-4D97-AF65-F5344CB8AC3E}">
        <p14:creationId xmlns:p14="http://schemas.microsoft.com/office/powerpoint/2010/main" val="2346850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95507-5B9D-4DBB-8238-7FBD50F5EC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60CC0C-C902-45D8-883D-0E35579E12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174181-D8CC-4892-9FEA-F13D8BD18A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4BEA5B-D8E3-4194-988E-B3D1F2506BA3}"/>
              </a:ext>
            </a:extLst>
          </p:cNvPr>
          <p:cNvSpPr>
            <a:spLocks noGrp="1"/>
          </p:cNvSpPr>
          <p:nvPr>
            <p:ph type="dt" sz="half" idx="10"/>
          </p:nvPr>
        </p:nvSpPr>
        <p:spPr/>
        <p:txBody>
          <a:bodyPr/>
          <a:lstStyle/>
          <a:p>
            <a:fld id="{B6831919-857F-40DB-94F9-C779840F4555}" type="datetimeFigureOut">
              <a:rPr lang="en-US" smtClean="0"/>
              <a:t>2/24/2021</a:t>
            </a:fld>
            <a:endParaRPr lang="en-US"/>
          </a:p>
        </p:txBody>
      </p:sp>
      <p:sp>
        <p:nvSpPr>
          <p:cNvPr id="6" name="Footer Placeholder 5">
            <a:extLst>
              <a:ext uri="{FF2B5EF4-FFF2-40B4-BE49-F238E27FC236}">
                <a16:creationId xmlns:a16="http://schemas.microsoft.com/office/drawing/2014/main" id="{A254D41E-DF88-4321-8560-CD712A3028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36DF59-B272-4EC4-8E41-C89FCCC5D437}"/>
              </a:ext>
            </a:extLst>
          </p:cNvPr>
          <p:cNvSpPr>
            <a:spLocks noGrp="1"/>
          </p:cNvSpPr>
          <p:nvPr>
            <p:ph type="sldNum" sz="quarter" idx="12"/>
          </p:nvPr>
        </p:nvSpPr>
        <p:spPr/>
        <p:txBody>
          <a:bodyPr/>
          <a:lstStyle/>
          <a:p>
            <a:fld id="{722DDD51-32AA-4D50-BF49-0DD2527EAB9B}" type="slidenum">
              <a:rPr lang="en-US" smtClean="0"/>
              <a:t>‹#›</a:t>
            </a:fld>
            <a:endParaRPr lang="en-US"/>
          </a:p>
        </p:txBody>
      </p:sp>
    </p:spTree>
    <p:extLst>
      <p:ext uri="{BB962C8B-B14F-4D97-AF65-F5344CB8AC3E}">
        <p14:creationId xmlns:p14="http://schemas.microsoft.com/office/powerpoint/2010/main" val="2422446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52C1F-89AD-4330-8B6E-6A4EBED888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28171D-A03A-4A1A-ABB1-B1A5AB0794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49C5D2-BA9C-4696-BDCC-10575CCA9E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FED55D-DB1A-4D33-AF45-E4A90E0B6B6C}"/>
              </a:ext>
            </a:extLst>
          </p:cNvPr>
          <p:cNvSpPr>
            <a:spLocks noGrp="1"/>
          </p:cNvSpPr>
          <p:nvPr>
            <p:ph type="dt" sz="half" idx="10"/>
          </p:nvPr>
        </p:nvSpPr>
        <p:spPr/>
        <p:txBody>
          <a:bodyPr/>
          <a:lstStyle/>
          <a:p>
            <a:fld id="{B6831919-857F-40DB-94F9-C779840F4555}" type="datetimeFigureOut">
              <a:rPr lang="en-US" smtClean="0"/>
              <a:t>2/24/2021</a:t>
            </a:fld>
            <a:endParaRPr lang="en-US"/>
          </a:p>
        </p:txBody>
      </p:sp>
      <p:sp>
        <p:nvSpPr>
          <p:cNvPr id="6" name="Footer Placeholder 5">
            <a:extLst>
              <a:ext uri="{FF2B5EF4-FFF2-40B4-BE49-F238E27FC236}">
                <a16:creationId xmlns:a16="http://schemas.microsoft.com/office/drawing/2014/main" id="{6B4E8341-6732-4DAF-B081-1D1B861FF9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D36658-B5B2-4B40-B7B5-ACCF30A0E886}"/>
              </a:ext>
            </a:extLst>
          </p:cNvPr>
          <p:cNvSpPr>
            <a:spLocks noGrp="1"/>
          </p:cNvSpPr>
          <p:nvPr>
            <p:ph type="sldNum" sz="quarter" idx="12"/>
          </p:nvPr>
        </p:nvSpPr>
        <p:spPr/>
        <p:txBody>
          <a:bodyPr/>
          <a:lstStyle/>
          <a:p>
            <a:fld id="{722DDD51-32AA-4D50-BF49-0DD2527EAB9B}" type="slidenum">
              <a:rPr lang="en-US" smtClean="0"/>
              <a:t>‹#›</a:t>
            </a:fld>
            <a:endParaRPr lang="en-US"/>
          </a:p>
        </p:txBody>
      </p:sp>
    </p:spTree>
    <p:extLst>
      <p:ext uri="{BB962C8B-B14F-4D97-AF65-F5344CB8AC3E}">
        <p14:creationId xmlns:p14="http://schemas.microsoft.com/office/powerpoint/2010/main" val="1845938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7C9FF1-0491-43B7-8372-F582F34873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A049C4-E41E-49C9-A8AA-D498FB53A1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4F9E39-4DB6-4E80-9733-AEF791C4FA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831919-857F-40DB-94F9-C779840F4555}" type="datetimeFigureOut">
              <a:rPr lang="en-US" smtClean="0"/>
              <a:t>2/24/2021</a:t>
            </a:fld>
            <a:endParaRPr lang="en-US"/>
          </a:p>
        </p:txBody>
      </p:sp>
      <p:sp>
        <p:nvSpPr>
          <p:cNvPr id="5" name="Footer Placeholder 4">
            <a:extLst>
              <a:ext uri="{FF2B5EF4-FFF2-40B4-BE49-F238E27FC236}">
                <a16:creationId xmlns:a16="http://schemas.microsoft.com/office/drawing/2014/main" id="{C830BC7E-604C-402A-BBEB-3E7E6F1872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BB78BCD-3746-4373-9FA1-CDE0492AAC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2DDD51-32AA-4D50-BF49-0DD2527EAB9B}" type="slidenum">
              <a:rPr lang="en-US" smtClean="0"/>
              <a:t>‹#›</a:t>
            </a:fld>
            <a:endParaRPr lang="en-US"/>
          </a:p>
        </p:txBody>
      </p:sp>
    </p:spTree>
    <p:extLst>
      <p:ext uri="{BB962C8B-B14F-4D97-AF65-F5344CB8AC3E}">
        <p14:creationId xmlns:p14="http://schemas.microsoft.com/office/powerpoint/2010/main" val="2842051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rfelver@chesapeakebay.ne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chesapeakeprogress.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22A369-C6BD-4E79-9D9D-C0766745262A}"/>
              </a:ext>
            </a:extLst>
          </p:cNvPr>
          <p:cNvSpPr>
            <a:spLocks noGrp="1"/>
          </p:cNvSpPr>
          <p:nvPr>
            <p:ph type="ctrTitle"/>
          </p:nvPr>
        </p:nvSpPr>
        <p:spPr>
          <a:xfrm>
            <a:off x="1524000" y="1122362"/>
            <a:ext cx="9144000" cy="2840037"/>
          </a:xfrm>
        </p:spPr>
        <p:txBody>
          <a:bodyPr>
            <a:normAutofit/>
          </a:bodyPr>
          <a:lstStyle/>
          <a:p>
            <a:r>
              <a:rPr lang="en-US" sz="5800"/>
              <a:t>2019-2020 Bay Barometer</a:t>
            </a:r>
          </a:p>
        </p:txBody>
      </p:sp>
      <p:sp>
        <p:nvSpPr>
          <p:cNvPr id="3" name="Subtitle 2">
            <a:extLst>
              <a:ext uri="{FF2B5EF4-FFF2-40B4-BE49-F238E27FC236}">
                <a16:creationId xmlns:a16="http://schemas.microsoft.com/office/drawing/2014/main" id="{5665B4A3-F181-4136-987C-340E1E535D86}"/>
              </a:ext>
            </a:extLst>
          </p:cNvPr>
          <p:cNvSpPr>
            <a:spLocks noGrp="1"/>
          </p:cNvSpPr>
          <p:nvPr>
            <p:ph type="subTitle" idx="1"/>
          </p:nvPr>
        </p:nvSpPr>
        <p:spPr>
          <a:xfrm>
            <a:off x="1524000" y="4256436"/>
            <a:ext cx="9144000" cy="1600818"/>
          </a:xfrm>
        </p:spPr>
        <p:txBody>
          <a:bodyPr>
            <a:normAutofit/>
          </a:bodyPr>
          <a:lstStyle/>
          <a:p>
            <a:r>
              <a:rPr lang="en-US">
                <a:solidFill>
                  <a:schemeClr val="accent1">
                    <a:lumMod val="60000"/>
                    <a:lumOff val="40000"/>
                  </a:schemeClr>
                </a:solidFill>
              </a:rPr>
              <a:t>Citizens Advisory Committee</a:t>
            </a:r>
          </a:p>
          <a:p>
            <a:r>
              <a:rPr lang="en-US">
                <a:solidFill>
                  <a:schemeClr val="accent1">
                    <a:lumMod val="60000"/>
                    <a:lumOff val="40000"/>
                  </a:schemeClr>
                </a:solidFill>
              </a:rPr>
              <a:t>February 25, 2021</a:t>
            </a:r>
          </a:p>
        </p:txBody>
      </p:sp>
      <p:cxnSp>
        <p:nvCxnSpPr>
          <p:cNvPr id="28" name="Straight Connector 27">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380066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C3D38">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F67EF6A-921E-4294-BFB6-281F833395C1}"/>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a:solidFill>
                  <a:srgbClr val="FFFFFF"/>
                </a:solidFill>
              </a:rPr>
              <a:t>Abundant Life: Vital Habitats—Forest Buffers</a:t>
            </a:r>
          </a:p>
        </p:txBody>
      </p:sp>
      <p:pic>
        <p:nvPicPr>
          <p:cNvPr id="6" name="Content Placeholder 5" descr="A picture containing tree, outdoor, plant&#10;&#10;Description automatically generated">
            <a:extLst>
              <a:ext uri="{FF2B5EF4-FFF2-40B4-BE49-F238E27FC236}">
                <a16:creationId xmlns:a16="http://schemas.microsoft.com/office/drawing/2014/main" id="{7D067666-2A77-44F1-AF93-13946BC07B1F}"/>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12820" r="1" b="1"/>
          <a:stretch/>
        </p:blipFill>
        <p:spPr>
          <a:xfrm>
            <a:off x="327547" y="321733"/>
            <a:ext cx="7058306" cy="4107392"/>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C642087-2275-46E1-9255-47FEB2433720}"/>
              </a:ext>
            </a:extLst>
          </p:cNvPr>
          <p:cNvSpPr>
            <a:spLocks noGrp="1"/>
          </p:cNvSpPr>
          <p:nvPr>
            <p:ph sz="half" idx="1"/>
          </p:nvPr>
        </p:nvSpPr>
        <p:spPr>
          <a:xfrm>
            <a:off x="7582563" y="321732"/>
            <a:ext cx="4281890" cy="6214534"/>
          </a:xfrm>
        </p:spPr>
        <p:txBody>
          <a:bodyPr vert="horz" lIns="91440" tIns="45720" rIns="91440" bIns="45720" rtlCol="0" anchor="ctr">
            <a:normAutofit fontScale="92500" lnSpcReduction="20000"/>
          </a:bodyPr>
          <a:lstStyle/>
          <a:p>
            <a:r>
              <a:rPr lang="en-US" sz="2400" b="1" dirty="0">
                <a:solidFill>
                  <a:srgbClr val="FFFFFF"/>
                </a:solidFill>
              </a:rPr>
              <a:t>Target</a:t>
            </a:r>
            <a:r>
              <a:rPr lang="en-US" sz="2400" dirty="0">
                <a:solidFill>
                  <a:srgbClr val="FFFFFF"/>
                </a:solidFill>
              </a:rPr>
              <a:t>: Continually increase the capacity of forest buffers to provide water quality and habitat benefits throughout the Chesapeake Bay watershed. Restore 900 miles of riparian forest buffers per year and conserve existing buffers until at least 70% of riparian areas in the watershed are forested.</a:t>
            </a:r>
          </a:p>
          <a:p>
            <a:r>
              <a:rPr lang="en-US" sz="2400" b="1" dirty="0">
                <a:solidFill>
                  <a:srgbClr val="FFFFFF"/>
                </a:solidFill>
              </a:rPr>
              <a:t>Current progress</a:t>
            </a:r>
            <a:r>
              <a:rPr lang="en-US" sz="2400" dirty="0">
                <a:solidFill>
                  <a:srgbClr val="FFFFFF"/>
                </a:solidFill>
              </a:rPr>
              <a:t>: Between 2018 and 2019, 83 miles of buffers were planted, falling short of the annual target by 817 miles. Overall, there are 9,190 miles planted across the watershed.</a:t>
            </a:r>
          </a:p>
          <a:p>
            <a:r>
              <a:rPr lang="en-US" sz="2400" b="1" dirty="0">
                <a:solidFill>
                  <a:srgbClr val="FFFFFF"/>
                </a:solidFill>
              </a:rPr>
              <a:t>Previous progress</a:t>
            </a:r>
            <a:r>
              <a:rPr lang="en-US" sz="2400" dirty="0">
                <a:solidFill>
                  <a:srgbClr val="FFFFFF"/>
                </a:solidFill>
              </a:rPr>
              <a:t>: Between 2017 and 2018, 158 miles of buffers were planted, falling short of the annual target by 742 miles. Overall, there are 9,107 miles planted across the watershed.</a:t>
            </a:r>
          </a:p>
          <a:p>
            <a:r>
              <a:rPr lang="en-US" sz="2400" b="1" dirty="0">
                <a:solidFill>
                  <a:srgbClr val="FFFFFF"/>
                </a:solidFill>
              </a:rPr>
              <a:t>Data source</a:t>
            </a:r>
            <a:r>
              <a:rPr lang="en-US" sz="2400" dirty="0">
                <a:solidFill>
                  <a:srgbClr val="FFFFFF"/>
                </a:solidFill>
              </a:rPr>
              <a:t>: State agencies report on an annual basis.</a:t>
            </a:r>
          </a:p>
        </p:txBody>
      </p:sp>
    </p:spTree>
    <p:extLst>
      <p:ext uri="{BB962C8B-B14F-4D97-AF65-F5344CB8AC3E}">
        <p14:creationId xmlns:p14="http://schemas.microsoft.com/office/powerpoint/2010/main" val="2232390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1B66C8A-FCA9-437E-B06C-98BDCD979CE0}"/>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3950" b="11464"/>
          <a:stretch/>
        </p:blipFill>
        <p:spPr>
          <a:xfrm>
            <a:off x="-1" y="10"/>
            <a:ext cx="12192000" cy="6857990"/>
          </a:xfrm>
          <a:prstGeom prst="rect">
            <a:avLst/>
          </a:prstGeom>
        </p:spPr>
      </p:pic>
      <p:sp>
        <p:nvSpPr>
          <p:cNvPr id="23" name="Rectangle 1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0D04E30-4801-4BE9-BD52-73E57F8996F2}"/>
              </a:ext>
            </a:extLst>
          </p:cNvPr>
          <p:cNvSpPr>
            <a:spLocks noGrp="1"/>
          </p:cNvSpPr>
          <p:nvPr>
            <p:ph type="title"/>
          </p:nvPr>
        </p:nvSpPr>
        <p:spPr>
          <a:xfrm>
            <a:off x="643467" y="321734"/>
            <a:ext cx="6891186" cy="1135737"/>
          </a:xfrm>
        </p:spPr>
        <p:txBody>
          <a:bodyPr vert="horz" lIns="91440" tIns="45720" rIns="91440" bIns="45720" rtlCol="0" anchor="ctr">
            <a:normAutofit/>
          </a:bodyPr>
          <a:lstStyle/>
          <a:p>
            <a:r>
              <a:rPr lang="en-US" sz="3300"/>
              <a:t>Abundant Life: Vital Habitats—Submerged Aquatic Vegetation (SAV)</a:t>
            </a:r>
          </a:p>
        </p:txBody>
      </p:sp>
      <p:sp>
        <p:nvSpPr>
          <p:cNvPr id="4" name="Content Placeholder 3">
            <a:extLst>
              <a:ext uri="{FF2B5EF4-FFF2-40B4-BE49-F238E27FC236}">
                <a16:creationId xmlns:a16="http://schemas.microsoft.com/office/drawing/2014/main" id="{AD70D172-B9AE-48C4-B1C9-BC6FD0B399EC}"/>
              </a:ext>
            </a:extLst>
          </p:cNvPr>
          <p:cNvSpPr>
            <a:spLocks noGrp="1"/>
          </p:cNvSpPr>
          <p:nvPr>
            <p:ph sz="half" idx="2"/>
          </p:nvPr>
        </p:nvSpPr>
        <p:spPr>
          <a:xfrm>
            <a:off x="643467" y="1782981"/>
            <a:ext cx="6891187" cy="4836096"/>
          </a:xfrm>
        </p:spPr>
        <p:txBody>
          <a:bodyPr vert="horz" lIns="91440" tIns="45720" rIns="91440" bIns="45720" rtlCol="0">
            <a:normAutofit lnSpcReduction="10000"/>
          </a:bodyPr>
          <a:lstStyle/>
          <a:p>
            <a:r>
              <a:rPr lang="en-US" sz="2400" b="1" dirty="0"/>
              <a:t>Target</a:t>
            </a:r>
            <a:r>
              <a:rPr lang="en-US" sz="2400" dirty="0"/>
              <a:t>: Sustain and increase the habitat benefits of SAV in the Chesapeake Bay. Achieve and sustain the ultimate outcome of 185,000 acres of SAV Bay-wide necessary for a restored Bay. Progress toward this ultimate outcome will be measured against a target of 90,000 acres by 2017 and 130,000 acres by 2025.</a:t>
            </a:r>
          </a:p>
          <a:p>
            <a:r>
              <a:rPr lang="en-US" sz="2400" b="1" dirty="0"/>
              <a:t>Current progress</a:t>
            </a:r>
            <a:r>
              <a:rPr lang="en-US" sz="2400" dirty="0"/>
              <a:t>: In 2019, 66,387 acres of SAV were mapped in the Bay; achieving 51% of the target of 185,000 acres.</a:t>
            </a:r>
          </a:p>
          <a:p>
            <a:r>
              <a:rPr lang="en-US" sz="2400" b="1" dirty="0"/>
              <a:t>Previous progress</a:t>
            </a:r>
            <a:r>
              <a:rPr lang="en-US" sz="2400" dirty="0"/>
              <a:t>: In 2018, an estimated 91,559 acres of SAV were mapped in the Bay; achieving 49% of the 185,000-acre target.</a:t>
            </a:r>
          </a:p>
          <a:p>
            <a:r>
              <a:rPr lang="en-US" sz="2400" b="1" dirty="0"/>
              <a:t>Data source</a:t>
            </a:r>
            <a:r>
              <a:rPr lang="en-US" sz="2400" dirty="0"/>
              <a:t>: VIMS annual aerial monitoring survey, satellite imagery</a:t>
            </a:r>
          </a:p>
        </p:txBody>
      </p:sp>
      <p:grpSp>
        <p:nvGrpSpPr>
          <p:cNvPr id="20" name="Group 19">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21" name="Rectangle 2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Isosceles Triangle 2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3666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5">
            <a:extLst>
              <a:ext uri="{FF2B5EF4-FFF2-40B4-BE49-F238E27FC236}">
                <a16:creationId xmlns:a16="http://schemas.microsoft.com/office/drawing/2014/main" id="{57FFDB0C-C988-4690-A081-4E8418A4CE5B}"/>
              </a:ext>
            </a:extLst>
          </p:cNvPr>
          <p:cNvPicPr>
            <a:picLocks noGrp="1" noChangeAspect="1"/>
          </p:cNvPicPr>
          <p:nvPr>
            <p:ph sz="half" idx="1"/>
          </p:nvPr>
        </p:nvPicPr>
        <p:blipFill rotWithShape="1">
          <a:blip r:embed="rId3"/>
          <a:srcRect r="15627" b="-1"/>
          <a:stretch/>
        </p:blipFill>
        <p:spPr>
          <a:xfrm>
            <a:off x="3523488" y="10"/>
            <a:ext cx="8668512" cy="6857990"/>
          </a:xfrm>
          <a:prstGeom prst="rect">
            <a:avLst/>
          </a:prstGeom>
        </p:spPr>
      </p:pic>
      <p:sp>
        <p:nvSpPr>
          <p:cNvPr id="17"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9F32638-FFF9-466F-B430-2D9F98880B18}"/>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2400"/>
              <a:t>Clean Water: Water Quality—2025 Watershed Implementation Plans</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F9FCD377-81BF-43DC-AA28-49D28F5409B1}"/>
              </a:ext>
            </a:extLst>
          </p:cNvPr>
          <p:cNvSpPr>
            <a:spLocks noGrp="1"/>
          </p:cNvSpPr>
          <p:nvPr>
            <p:ph sz="half" idx="2"/>
          </p:nvPr>
        </p:nvSpPr>
        <p:spPr>
          <a:xfrm>
            <a:off x="371094" y="2530601"/>
            <a:ext cx="4086606" cy="4327399"/>
          </a:xfrm>
        </p:spPr>
        <p:txBody>
          <a:bodyPr vert="horz" lIns="91440" tIns="45720" rIns="91440" bIns="45720" rtlCol="0" anchor="t">
            <a:normAutofit/>
          </a:bodyPr>
          <a:lstStyle/>
          <a:p>
            <a:r>
              <a:rPr lang="en-US" sz="1600" b="1" dirty="0"/>
              <a:t>Target</a:t>
            </a:r>
            <a:r>
              <a:rPr lang="en-US" sz="1600" dirty="0"/>
              <a:t>: By 2025, have all practices and controls in place to achieve applicable water quality standards as articulated in the Chesapeake Bay Total Maximum Daily Load.</a:t>
            </a:r>
          </a:p>
          <a:p>
            <a:r>
              <a:rPr lang="en-US" sz="1600" b="1" dirty="0"/>
              <a:t>Current progress</a:t>
            </a:r>
            <a:r>
              <a:rPr lang="en-US" sz="1600" dirty="0"/>
              <a:t>: Over the period 2009-2019, practices have been put into place to reduce 11% of nitrogen pollution, 10% of phosphorus pollution and 4% of sediment pollution entering the Bay.</a:t>
            </a:r>
          </a:p>
          <a:p>
            <a:r>
              <a:rPr lang="en-US" sz="1600" b="1" dirty="0"/>
              <a:t>Previous progress</a:t>
            </a:r>
            <a:r>
              <a:rPr lang="en-US" sz="1600" dirty="0"/>
              <a:t>: Over the period 2009-2018, practices were put into place to reduced 10% of nitrogen pollution and13% of phosphorus loads entering the Bay.</a:t>
            </a:r>
          </a:p>
          <a:p>
            <a:r>
              <a:rPr lang="en-US" sz="1600" b="1" dirty="0"/>
              <a:t>Data sources</a:t>
            </a:r>
            <a:r>
              <a:rPr lang="en-US" sz="1600" dirty="0"/>
              <a:t>: Jurisdiction BMP and wastewater data; watershed conditions replicated in CAST; reported every two years (2017-2019).</a:t>
            </a:r>
          </a:p>
        </p:txBody>
      </p:sp>
    </p:spTree>
    <p:extLst>
      <p:ext uri="{BB962C8B-B14F-4D97-AF65-F5344CB8AC3E}">
        <p14:creationId xmlns:p14="http://schemas.microsoft.com/office/powerpoint/2010/main" val="2515126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479DA-CDA6-44F5-98AF-29A154E9C733}"/>
              </a:ext>
            </a:extLst>
          </p:cNvPr>
          <p:cNvSpPr>
            <a:spLocks noGrp="1"/>
          </p:cNvSpPr>
          <p:nvPr>
            <p:ph type="title"/>
          </p:nvPr>
        </p:nvSpPr>
        <p:spPr>
          <a:xfrm>
            <a:off x="294685" y="248154"/>
            <a:ext cx="5314536" cy="1325563"/>
          </a:xfrm>
        </p:spPr>
        <p:txBody>
          <a:bodyPr vert="horz" lIns="91440" tIns="45720" rIns="91440" bIns="45720" rtlCol="0" anchor="ctr">
            <a:normAutofit/>
          </a:bodyPr>
          <a:lstStyle/>
          <a:p>
            <a:r>
              <a:rPr lang="en-US" sz="2800" dirty="0"/>
              <a:t>Clean Water: Water Quality—Water Quality Standards Monitoring and Attainment</a:t>
            </a:r>
          </a:p>
        </p:txBody>
      </p:sp>
      <p:sp>
        <p:nvSpPr>
          <p:cNvPr id="4" name="Content Placeholder 3">
            <a:extLst>
              <a:ext uri="{FF2B5EF4-FFF2-40B4-BE49-F238E27FC236}">
                <a16:creationId xmlns:a16="http://schemas.microsoft.com/office/drawing/2014/main" id="{1E9DE3CD-BFB5-4074-A914-6B29FDB51FC7}"/>
              </a:ext>
            </a:extLst>
          </p:cNvPr>
          <p:cNvSpPr>
            <a:spLocks noGrp="1"/>
          </p:cNvSpPr>
          <p:nvPr>
            <p:ph sz="half" idx="2"/>
          </p:nvPr>
        </p:nvSpPr>
        <p:spPr>
          <a:xfrm>
            <a:off x="294678" y="1573716"/>
            <a:ext cx="6089793" cy="5284283"/>
          </a:xfrm>
        </p:spPr>
        <p:txBody>
          <a:bodyPr vert="horz" lIns="91440" tIns="45720" rIns="91440" bIns="45720" rtlCol="0" anchor="t">
            <a:normAutofit lnSpcReduction="10000"/>
          </a:bodyPr>
          <a:lstStyle/>
          <a:p>
            <a:r>
              <a:rPr lang="en-US" sz="2000" b="1" dirty="0"/>
              <a:t>Target</a:t>
            </a:r>
            <a:r>
              <a:rPr lang="en-US" sz="2000" dirty="0"/>
              <a:t>: Continually improve the capacity to monitor and assess the effects of management actions being undertaken to implement the Chesapeake Bay Total Maximum Daily Load and improve water quality. Use the monitoring results to report annually to the public on progress made in attaining established Bay water-quality standards and trends in reducing nutrients and sediment in the watershed.</a:t>
            </a:r>
          </a:p>
          <a:p>
            <a:r>
              <a:rPr lang="en-US" sz="2000" b="1" dirty="0"/>
              <a:t>Current progress</a:t>
            </a:r>
            <a:r>
              <a:rPr lang="en-US" sz="2000" dirty="0"/>
              <a:t>: 38% of the Bay and its tidal tributaries met water quality standards during the 2016-2018 assessment period.</a:t>
            </a:r>
          </a:p>
          <a:p>
            <a:r>
              <a:rPr lang="en-US" sz="2000" b="1" dirty="0"/>
              <a:t>Previous progress</a:t>
            </a:r>
            <a:r>
              <a:rPr lang="en-US" sz="2000" dirty="0"/>
              <a:t>: 42% of the Bay and its tidal tributaries met water quality standards during the 2015-2017 assessment period.</a:t>
            </a:r>
          </a:p>
          <a:p>
            <a:r>
              <a:rPr lang="en-US" sz="2000" b="1" dirty="0"/>
              <a:t>Data sources</a:t>
            </a:r>
            <a:r>
              <a:rPr lang="en-US" sz="2000" dirty="0"/>
              <a:t>: Dissolved oxygen, SAV acreage, chlorophyl-</a:t>
            </a:r>
            <a:r>
              <a:rPr lang="en-US" sz="2000" i="1" dirty="0"/>
              <a:t>a</a:t>
            </a:r>
            <a:r>
              <a:rPr lang="en-US" sz="2000" dirty="0"/>
              <a:t>, salinity, water temperature, Secchi depth, benthic data, river flow and load data come from MD DNR, VA DEQ, Old Dominion U, VIMS, CMC, UMCES and USGS.</a:t>
            </a:r>
          </a:p>
        </p:txBody>
      </p:sp>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descr="A picture containing person, tree, person, outdoor&#10;&#10;Description automatically generated">
            <a:extLst>
              <a:ext uri="{FF2B5EF4-FFF2-40B4-BE49-F238E27FC236}">
                <a16:creationId xmlns:a16="http://schemas.microsoft.com/office/drawing/2014/main" id="{929816E8-6ABF-4A02-998D-70FBFB82CB57}"/>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35764" r="2" b="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53135492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A5B2F">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8EF29F0D-31E8-4C3A-9287-6C347BFB8F7E}"/>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sz="3700">
                <a:solidFill>
                  <a:srgbClr val="FFFFFF"/>
                </a:solidFill>
              </a:rPr>
              <a:t>Conserved Lands: Land Conservation—Protected Lands</a:t>
            </a:r>
          </a:p>
        </p:txBody>
      </p:sp>
      <p:pic>
        <p:nvPicPr>
          <p:cNvPr id="6" name="Picture Placeholder 5" descr="A picture containing outdoor, rock, tree, nature&#10;&#10;Description automatically generated">
            <a:extLst>
              <a:ext uri="{FF2B5EF4-FFF2-40B4-BE49-F238E27FC236}">
                <a16:creationId xmlns:a16="http://schemas.microsoft.com/office/drawing/2014/main" id="{83B34F78-1399-4692-8791-BE834E19F001}"/>
              </a:ext>
            </a:extLst>
          </p:cNvPr>
          <p:cNvPicPr>
            <a:picLocks noGrp="1" noChangeAspect="1"/>
          </p:cNvPicPr>
          <p:nvPr>
            <p:ph type="pic" idx="1"/>
          </p:nvPr>
        </p:nvPicPr>
        <p:blipFill rotWithShape="1">
          <a:blip r:embed="rId3"/>
          <a:srcRect t="8523" r="1" b="4875"/>
          <a:stretch/>
        </p:blipFill>
        <p:spPr>
          <a:xfrm>
            <a:off x="327547" y="2454903"/>
            <a:ext cx="7058306" cy="4080254"/>
          </a:xfrm>
          <a:prstGeom prst="rect">
            <a:avLst/>
          </a:prstGeom>
        </p:spPr>
      </p:pic>
      <p:sp>
        <p:nvSpPr>
          <p:cNvPr id="45" name="Rectangle 4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68509260-4184-4BC2-B62D-FAF8D3D54CB1}"/>
              </a:ext>
            </a:extLst>
          </p:cNvPr>
          <p:cNvSpPr>
            <a:spLocks noGrp="1"/>
          </p:cNvSpPr>
          <p:nvPr>
            <p:ph type="body" sz="half" idx="2"/>
          </p:nvPr>
        </p:nvSpPr>
        <p:spPr>
          <a:xfrm>
            <a:off x="7772401" y="320623"/>
            <a:ext cx="4092052" cy="6214534"/>
          </a:xfrm>
        </p:spPr>
        <p:txBody>
          <a:bodyPr vert="horz" lIns="91440" tIns="45720" rIns="91440" bIns="45720" rtlCol="0" anchor="ctr">
            <a:normAutofit/>
          </a:bodyPr>
          <a:lstStyle/>
          <a:p>
            <a:r>
              <a:rPr lang="en-US" b="1" dirty="0">
                <a:solidFill>
                  <a:srgbClr val="FFFFFF"/>
                </a:solidFill>
              </a:rPr>
              <a:t>Target: </a:t>
            </a:r>
            <a:r>
              <a:rPr lang="en-US" dirty="0">
                <a:solidFill>
                  <a:srgbClr val="FFFFFF"/>
                </a:solidFill>
              </a:rPr>
              <a:t>By 2025, protect an additional two million acres of lands throughout the watershed—currently identified as high conservation priorities at the federal, state or local level—including 225,000 acres of wetlands and 695,000 acres of forest land of highest value for maintaining water quality.</a:t>
            </a:r>
          </a:p>
          <a:p>
            <a:r>
              <a:rPr lang="en-US" b="1" dirty="0">
                <a:solidFill>
                  <a:srgbClr val="FFFFFF"/>
                </a:solidFill>
              </a:rPr>
              <a:t>Current progress</a:t>
            </a:r>
            <a:r>
              <a:rPr lang="en-US" dirty="0">
                <a:solidFill>
                  <a:srgbClr val="FFFFFF"/>
                </a:solidFill>
              </a:rPr>
              <a:t>: Data collected in-between 2016-2018 show that nearly 1.36 million acres of land in the Chesapeake Bay watershed have been permanently protected since 2010. This marks an achievement of 68% of the outcome achieved and brings the total amount of protected land in the watershed to 9.16 million acres. </a:t>
            </a:r>
          </a:p>
          <a:p>
            <a:r>
              <a:rPr lang="en-US" b="1" dirty="0">
                <a:solidFill>
                  <a:srgbClr val="FFFFFF"/>
                </a:solidFill>
              </a:rPr>
              <a:t>Previous progress</a:t>
            </a:r>
            <a:r>
              <a:rPr lang="en-US" dirty="0">
                <a:solidFill>
                  <a:srgbClr val="FFFFFF"/>
                </a:solidFill>
              </a:rPr>
              <a:t>: Data collected in-between 2015-2017 show that a little over one million acres of land in the watershed have been permanently protected from development since 2010. This marked an achievement of 50% of the total outcome achieved. </a:t>
            </a:r>
          </a:p>
          <a:p>
            <a:r>
              <a:rPr lang="en-US" b="1" dirty="0">
                <a:solidFill>
                  <a:srgbClr val="FFFFFF"/>
                </a:solidFill>
              </a:rPr>
              <a:t>Data sources</a:t>
            </a:r>
            <a:r>
              <a:rPr lang="en-US" dirty="0">
                <a:solidFill>
                  <a:srgbClr val="FFFFFF"/>
                </a:solidFill>
              </a:rPr>
              <a:t>: Reported every two years by jurisdictions.</a:t>
            </a:r>
          </a:p>
        </p:txBody>
      </p:sp>
    </p:spTree>
    <p:extLst>
      <p:ext uri="{BB962C8B-B14F-4D97-AF65-F5344CB8AC3E}">
        <p14:creationId xmlns:p14="http://schemas.microsoft.com/office/powerpoint/2010/main" val="1275947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6" name="Picture Placeholder 5" descr="A picture containing outdoor, sky, grass, person&#10;&#10;Description automatically generated">
            <a:extLst>
              <a:ext uri="{FF2B5EF4-FFF2-40B4-BE49-F238E27FC236}">
                <a16:creationId xmlns:a16="http://schemas.microsoft.com/office/drawing/2014/main" id="{0E25FC30-8EE6-4C0E-9B44-DD3825CA962C}"/>
              </a:ext>
            </a:extLst>
          </p:cNvPr>
          <p:cNvPicPr>
            <a:picLocks noGrp="1" noChangeAspect="1"/>
          </p:cNvPicPr>
          <p:nvPr>
            <p:ph type="pic" idx="1"/>
          </p:nvPr>
        </p:nvPicPr>
        <p:blipFill rotWithShape="1">
          <a:blip r:embed="rId3"/>
          <a:srcRect l="13195" r="18576" b="-1"/>
          <a:stretch/>
        </p:blipFill>
        <p:spPr>
          <a:xfrm>
            <a:off x="20" y="10"/>
            <a:ext cx="7009876"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p:spPr>
      </p:pic>
      <p:sp>
        <p:nvSpPr>
          <p:cNvPr id="30" name="Freeform: Shape 29">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2" name="Freeform: Shape 31">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B7A11D2D-F757-4C9E-AE69-44C81318B611}"/>
              </a:ext>
            </a:extLst>
          </p:cNvPr>
          <p:cNvSpPr>
            <a:spLocks noGrp="1"/>
          </p:cNvSpPr>
          <p:nvPr>
            <p:ph type="title"/>
          </p:nvPr>
        </p:nvSpPr>
        <p:spPr>
          <a:xfrm>
            <a:off x="6801434" y="257299"/>
            <a:ext cx="4819952" cy="1325563"/>
          </a:xfrm>
        </p:spPr>
        <p:txBody>
          <a:bodyPr vert="horz" lIns="91440" tIns="45720" rIns="91440" bIns="45720" rtlCol="0" anchor="ctr">
            <a:normAutofit/>
          </a:bodyPr>
          <a:lstStyle/>
          <a:p>
            <a:r>
              <a:rPr lang="en-US" sz="3700" b="1" dirty="0"/>
              <a:t>Engaged Communities: Stewardship—Diversity </a:t>
            </a:r>
          </a:p>
        </p:txBody>
      </p:sp>
      <p:sp>
        <p:nvSpPr>
          <p:cNvPr id="4" name="Text Placeholder 3">
            <a:extLst>
              <a:ext uri="{FF2B5EF4-FFF2-40B4-BE49-F238E27FC236}">
                <a16:creationId xmlns:a16="http://schemas.microsoft.com/office/drawing/2014/main" id="{52072F5D-5667-405E-89B8-E610A6E7CDEF}"/>
              </a:ext>
            </a:extLst>
          </p:cNvPr>
          <p:cNvSpPr>
            <a:spLocks noGrp="1"/>
          </p:cNvSpPr>
          <p:nvPr>
            <p:ph type="body" sz="half" idx="2"/>
          </p:nvPr>
        </p:nvSpPr>
        <p:spPr>
          <a:xfrm>
            <a:off x="6801435" y="1706205"/>
            <a:ext cx="4819951" cy="5017839"/>
          </a:xfrm>
        </p:spPr>
        <p:txBody>
          <a:bodyPr vert="horz" lIns="91440" tIns="45720" rIns="91440" bIns="45720" rtlCol="0" anchor="t">
            <a:normAutofit fontScale="92500" lnSpcReduction="20000"/>
          </a:bodyPr>
          <a:lstStyle/>
          <a:p>
            <a:r>
              <a:rPr lang="en-US" sz="2000" b="1" dirty="0"/>
              <a:t>Target: </a:t>
            </a:r>
            <a:r>
              <a:rPr lang="en-US" sz="2000" dirty="0"/>
              <a:t>Identify stakeholder groups not currently represented in leadership, decision-making or implementation of current conservation and restoration activities and create meaningful opportunities and programs to recruit and engage these groups in the partnership’s efforts.</a:t>
            </a:r>
          </a:p>
          <a:p>
            <a:r>
              <a:rPr lang="en-US" sz="2000" b="1" dirty="0"/>
              <a:t>Current progress: </a:t>
            </a:r>
            <a:r>
              <a:rPr lang="en-US" sz="2000" dirty="0"/>
              <a:t>In 2019, the most recent diversity survey indicated a slight increase (13.7% to 14.6%) in the percentage of CBP partners who self-identified as people of color.</a:t>
            </a:r>
            <a:r>
              <a:rPr lang="en-US" sz="2000" b="1" dirty="0"/>
              <a:t> </a:t>
            </a:r>
            <a:r>
              <a:rPr lang="en-US" sz="2000" dirty="0"/>
              <a:t>The survey results also showed an increase in the percentage of people of color in CBP leadership positions from 9.1% to 10.3%.</a:t>
            </a:r>
          </a:p>
          <a:p>
            <a:r>
              <a:rPr lang="en-US" sz="2000" b="1" dirty="0"/>
              <a:t>Previous progress</a:t>
            </a:r>
            <a:r>
              <a:rPr lang="en-US" sz="2000" dirty="0"/>
              <a:t>: In 2016, 13.7% of CBP partners self-identified as people of color, and 9.1% self-identified as people of color in CBP leadership positions.</a:t>
            </a:r>
          </a:p>
          <a:p>
            <a:r>
              <a:rPr lang="en-US" sz="2000" b="1" dirty="0"/>
              <a:t>Data source</a:t>
            </a:r>
            <a:r>
              <a:rPr lang="en-US" sz="2000" dirty="0"/>
              <a:t>: Survey of CBP partners every 3 years.</a:t>
            </a:r>
          </a:p>
        </p:txBody>
      </p:sp>
    </p:spTree>
    <p:extLst>
      <p:ext uri="{BB962C8B-B14F-4D97-AF65-F5344CB8AC3E}">
        <p14:creationId xmlns:p14="http://schemas.microsoft.com/office/powerpoint/2010/main" val="3399388742"/>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A9FD57A-8A3E-4616-9759-811A0FCB6090}"/>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21241" r="9091" b="2150"/>
          <a:stretch/>
        </p:blipFill>
        <p:spPr>
          <a:xfrm>
            <a:off x="-1" y="10"/>
            <a:ext cx="12192000" cy="6857990"/>
          </a:xfrm>
          <a:prstGeom prst="rect">
            <a:avLst/>
          </a:prstGeom>
        </p:spPr>
      </p:pic>
      <p:sp>
        <p:nvSpPr>
          <p:cNvPr id="18" name="Rectangle 17">
            <a:extLst>
              <a:ext uri="{FF2B5EF4-FFF2-40B4-BE49-F238E27FC236}">
                <a16:creationId xmlns:a16="http://schemas.microsoft.com/office/drawing/2014/main" id="{724CD679-7405-4CD3-A92A-9469F279A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573559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80F68E-944E-465F-8D63-7BA362ECAD37}"/>
              </a:ext>
            </a:extLst>
          </p:cNvPr>
          <p:cNvSpPr>
            <a:spLocks noGrp="1"/>
          </p:cNvSpPr>
          <p:nvPr>
            <p:ph type="title"/>
          </p:nvPr>
        </p:nvSpPr>
        <p:spPr>
          <a:xfrm>
            <a:off x="594805" y="640263"/>
            <a:ext cx="5221266" cy="1344975"/>
          </a:xfrm>
        </p:spPr>
        <p:txBody>
          <a:bodyPr vert="horz" lIns="91440" tIns="45720" rIns="91440" bIns="45720" rtlCol="0" anchor="ctr">
            <a:normAutofit/>
          </a:bodyPr>
          <a:lstStyle/>
          <a:p>
            <a:r>
              <a:rPr lang="en-US" sz="3400"/>
              <a:t>Engaged Communities: Public Access—Public Access</a:t>
            </a:r>
          </a:p>
        </p:txBody>
      </p:sp>
      <p:sp>
        <p:nvSpPr>
          <p:cNvPr id="4" name="Content Placeholder 3">
            <a:extLst>
              <a:ext uri="{FF2B5EF4-FFF2-40B4-BE49-F238E27FC236}">
                <a16:creationId xmlns:a16="http://schemas.microsoft.com/office/drawing/2014/main" id="{198E777D-72AC-4218-925D-15864722696A}"/>
              </a:ext>
            </a:extLst>
          </p:cNvPr>
          <p:cNvSpPr>
            <a:spLocks noGrp="1"/>
          </p:cNvSpPr>
          <p:nvPr>
            <p:ph sz="half" idx="2"/>
          </p:nvPr>
        </p:nvSpPr>
        <p:spPr>
          <a:xfrm>
            <a:off x="594110" y="2121763"/>
            <a:ext cx="5235490" cy="3773010"/>
          </a:xfrm>
        </p:spPr>
        <p:txBody>
          <a:bodyPr vert="horz" lIns="91440" tIns="45720" rIns="91440" bIns="45720" rtlCol="0">
            <a:normAutofit fontScale="85000" lnSpcReduction="10000"/>
          </a:bodyPr>
          <a:lstStyle/>
          <a:p>
            <a:pPr marL="0" indent="0">
              <a:buNone/>
            </a:pPr>
            <a:r>
              <a:rPr lang="en-US" sz="2100" b="1" dirty="0"/>
              <a:t>Target</a:t>
            </a:r>
            <a:r>
              <a:rPr lang="en-US" sz="2100" dirty="0"/>
              <a:t>: By 2025, add 300 new public access sites, with a strong emphasis of providing opportunities for boating, swimming and fishing, where feasible.</a:t>
            </a:r>
          </a:p>
          <a:p>
            <a:pPr marL="0" indent="0">
              <a:buNone/>
            </a:pPr>
            <a:r>
              <a:rPr lang="en-US" sz="2100" b="1" dirty="0"/>
              <a:t>Current progress</a:t>
            </a:r>
            <a:r>
              <a:rPr lang="en-US" sz="2100" dirty="0"/>
              <a:t>: Between 2010 and 2019, 194 boat ramps, fishing piers and other public access sites were opened on and around the Chesapeake Bay. This marks a 65% achievement of the goal to add 300 new access sites to the watershed by 2025.</a:t>
            </a:r>
          </a:p>
          <a:p>
            <a:pPr marL="0" indent="0">
              <a:buNone/>
            </a:pPr>
            <a:r>
              <a:rPr lang="en-US" sz="2100" b="1" dirty="0"/>
              <a:t>Previous progress</a:t>
            </a:r>
            <a:r>
              <a:rPr lang="en-US" sz="2100" dirty="0"/>
              <a:t>: Between 2010 and 2018, 194 boat ramps, fishing piers and other public access sites were opened on and around the Chesapeake Bay. This marks a 65% achievement of the goal to add 300 new access sites to the watershed by 2025.</a:t>
            </a:r>
          </a:p>
          <a:p>
            <a:pPr marL="0" indent="0">
              <a:buNone/>
            </a:pPr>
            <a:r>
              <a:rPr lang="en-US" sz="2100" b="1" dirty="0"/>
              <a:t>Data source</a:t>
            </a:r>
            <a:r>
              <a:rPr lang="en-US" sz="2100" dirty="0"/>
              <a:t>: Each jurisdiction reports data on an annual basis.</a:t>
            </a:r>
          </a:p>
          <a:p>
            <a:pPr marL="0"/>
            <a:endParaRPr lang="en-US" sz="1500" dirty="0"/>
          </a:p>
        </p:txBody>
      </p:sp>
    </p:spTree>
    <p:extLst>
      <p:ext uri="{BB962C8B-B14F-4D97-AF65-F5344CB8AC3E}">
        <p14:creationId xmlns:p14="http://schemas.microsoft.com/office/powerpoint/2010/main" val="1655412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61222D03-3ABD-48C4-BC9A-C9FC68BEE01B}"/>
              </a:ext>
            </a:extLst>
          </p:cNvPr>
          <p:cNvPicPr>
            <a:picLocks noGrp="1" noChangeAspect="1"/>
          </p:cNvPicPr>
          <p:nvPr>
            <p:ph sz="half" idx="1"/>
          </p:nvPr>
        </p:nvPicPr>
        <p:blipFill rotWithShape="1">
          <a:blip r:embed="rId3">
            <a:alphaModFix amt="35000"/>
            <a:extLst>
              <a:ext uri="{28A0092B-C50C-407E-A947-70E740481C1C}">
                <a14:useLocalDpi xmlns:a14="http://schemas.microsoft.com/office/drawing/2010/main" val="0"/>
              </a:ext>
            </a:extLst>
          </a:blip>
          <a:srcRect b="10359"/>
          <a:stretch/>
        </p:blipFill>
        <p:spPr>
          <a:xfrm>
            <a:off x="20" y="1"/>
            <a:ext cx="12191980" cy="6857999"/>
          </a:xfrm>
          <a:prstGeom prst="rect">
            <a:avLst/>
          </a:prstGeom>
        </p:spPr>
      </p:pic>
      <p:sp>
        <p:nvSpPr>
          <p:cNvPr id="2" name="Title 1">
            <a:extLst>
              <a:ext uri="{FF2B5EF4-FFF2-40B4-BE49-F238E27FC236}">
                <a16:creationId xmlns:a16="http://schemas.microsoft.com/office/drawing/2014/main" id="{DF649AC9-DDF8-48A1-9772-B5BCF7091351}"/>
              </a:ext>
            </a:extLst>
          </p:cNvPr>
          <p:cNvSpPr>
            <a:spLocks noGrp="1"/>
          </p:cNvSpPr>
          <p:nvPr>
            <p:ph type="title"/>
          </p:nvPr>
        </p:nvSpPr>
        <p:spPr>
          <a:xfrm>
            <a:off x="838201" y="1065862"/>
            <a:ext cx="3313164" cy="4726276"/>
          </a:xfrm>
        </p:spPr>
        <p:txBody>
          <a:bodyPr vert="horz" lIns="91440" tIns="45720" rIns="91440" bIns="45720" rtlCol="0" anchor="ctr">
            <a:normAutofit/>
          </a:bodyPr>
          <a:lstStyle/>
          <a:p>
            <a:pPr algn="r"/>
            <a:r>
              <a:rPr lang="en-US" sz="4000">
                <a:solidFill>
                  <a:srgbClr val="FFFFFF"/>
                </a:solidFill>
              </a:rPr>
              <a:t>Engaged Communities: Environmental Literacy—Environmental Literacy Planning</a:t>
            </a:r>
          </a:p>
        </p:txBody>
      </p:sp>
      <p:cxnSp>
        <p:nvCxnSpPr>
          <p:cNvPr id="18" name="Straight Connector 17">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97FEF13D-7A06-4105-B1F1-9B61AE41F37B}"/>
              </a:ext>
            </a:extLst>
          </p:cNvPr>
          <p:cNvSpPr>
            <a:spLocks noGrp="1"/>
          </p:cNvSpPr>
          <p:nvPr>
            <p:ph sz="half" idx="2"/>
          </p:nvPr>
        </p:nvSpPr>
        <p:spPr>
          <a:xfrm>
            <a:off x="5155380" y="279799"/>
            <a:ext cx="6763899" cy="6265380"/>
          </a:xfrm>
        </p:spPr>
        <p:txBody>
          <a:bodyPr vert="horz" lIns="91440" tIns="45720" rIns="91440" bIns="45720" rtlCol="0" anchor="ctr">
            <a:normAutofit/>
          </a:bodyPr>
          <a:lstStyle/>
          <a:p>
            <a:pPr marL="0" indent="0">
              <a:buNone/>
            </a:pPr>
            <a:r>
              <a:rPr lang="en-US" sz="2000" b="1" dirty="0">
                <a:solidFill>
                  <a:srgbClr val="FFFFFF"/>
                </a:solidFill>
              </a:rPr>
              <a:t>Target: </a:t>
            </a:r>
            <a:r>
              <a:rPr lang="en-US" sz="2000" dirty="0">
                <a:solidFill>
                  <a:srgbClr val="FFFFFF"/>
                </a:solidFill>
              </a:rPr>
              <a:t>Each participating Bay jurisdiction should develop a comprehensive and systemic approach to environmental literacy for all students in the region that includes policies, practices and voluntary metrics that support the environmental literacy Goals and Outcomes of this Agreement.</a:t>
            </a:r>
          </a:p>
          <a:p>
            <a:pPr marL="0" indent="0">
              <a:buNone/>
            </a:pPr>
            <a:r>
              <a:rPr lang="en-US" sz="2000" b="1" dirty="0">
                <a:solidFill>
                  <a:srgbClr val="FFFFFF"/>
                </a:solidFill>
              </a:rPr>
              <a:t>Current progress</a:t>
            </a:r>
            <a:r>
              <a:rPr lang="en-US" sz="2000" dirty="0">
                <a:solidFill>
                  <a:srgbClr val="FFFFFF"/>
                </a:solidFill>
              </a:rPr>
              <a:t>: In 2019, 27% of the local education agencies that responded to a Chesapeake Bay Program survey self-identified as “well-prepared” to deliver high-quality environmental literacy programming to their students. Of the remaining respondents, 52% identified as somewhat prepared and 22% identified as not prepared. This marks an increase in environmental literacy preparedness since the pilot Environmental Literacy Indicator Tool survey was distributed in 2015. </a:t>
            </a:r>
          </a:p>
          <a:p>
            <a:pPr marL="0" indent="0">
              <a:buNone/>
            </a:pPr>
            <a:r>
              <a:rPr lang="en-US" sz="2000" b="1" dirty="0">
                <a:solidFill>
                  <a:srgbClr val="FFFFFF"/>
                </a:solidFill>
              </a:rPr>
              <a:t>Previous progress</a:t>
            </a:r>
            <a:r>
              <a:rPr lang="en-US" sz="2000" dirty="0">
                <a:solidFill>
                  <a:srgbClr val="FFFFFF"/>
                </a:solidFill>
              </a:rPr>
              <a:t>:  In 2017, 22% of the local education agencies that responded to a Chesapeake Bay Program survey self-identified as “well-prepared” to deliver high-quality environmental literacy programming to their students. Of the remaining respondents, 58% identified as  </a:t>
            </a:r>
          </a:p>
          <a:p>
            <a:pPr marL="0" indent="0">
              <a:buNone/>
            </a:pPr>
            <a:r>
              <a:rPr lang="en-US" sz="2000" b="1" dirty="0">
                <a:solidFill>
                  <a:srgbClr val="FFFFFF"/>
                </a:solidFill>
              </a:rPr>
              <a:t>Data source</a:t>
            </a:r>
            <a:r>
              <a:rPr lang="en-US" sz="2000" dirty="0">
                <a:solidFill>
                  <a:srgbClr val="FFFFFF"/>
                </a:solidFill>
              </a:rPr>
              <a:t>: Environmental Literacy Indicator Tool (voluntary survey)</a:t>
            </a:r>
          </a:p>
        </p:txBody>
      </p:sp>
    </p:spTree>
    <p:extLst>
      <p:ext uri="{BB962C8B-B14F-4D97-AF65-F5344CB8AC3E}">
        <p14:creationId xmlns:p14="http://schemas.microsoft.com/office/powerpoint/2010/main" val="797743817"/>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A2CB7B99-EF7B-4B50-85F9-BD6639D87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59876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0659C8-D59A-4508-AFBA-9D520CDE4862}"/>
              </a:ext>
            </a:extLst>
          </p:cNvPr>
          <p:cNvSpPr>
            <a:spLocks noGrp="1"/>
          </p:cNvSpPr>
          <p:nvPr>
            <p:ph type="title"/>
          </p:nvPr>
        </p:nvSpPr>
        <p:spPr>
          <a:xfrm>
            <a:off x="1166648" y="679927"/>
            <a:ext cx="5064470" cy="2270664"/>
          </a:xfrm>
        </p:spPr>
        <p:txBody>
          <a:bodyPr vert="horz" lIns="91440" tIns="45720" rIns="91440" bIns="45720" rtlCol="0" anchor="ctr">
            <a:normAutofit/>
          </a:bodyPr>
          <a:lstStyle/>
          <a:p>
            <a:r>
              <a:rPr lang="en-US" sz="4100"/>
              <a:t>Engaged Communities: Environmental Literacy--Student</a:t>
            </a:r>
          </a:p>
        </p:txBody>
      </p:sp>
      <p:sp>
        <p:nvSpPr>
          <p:cNvPr id="62" name="Rectangle 61">
            <a:extLst>
              <a:ext uri="{FF2B5EF4-FFF2-40B4-BE49-F238E27FC236}">
                <a16:creationId xmlns:a16="http://schemas.microsoft.com/office/drawing/2014/main" id="{BF647E38-F93D-4661-8D77-CE13EEB65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6B501860-732B-4F81-B802-0BC1362279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65" name="Rectangle 64">
              <a:extLst>
                <a:ext uri="{FF2B5EF4-FFF2-40B4-BE49-F238E27FC236}">
                  <a16:creationId xmlns:a16="http://schemas.microsoft.com/office/drawing/2014/main" id="{7AEEE40F-5C8B-41BA-99C7-93C0B4F0E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6">
              <a:extLst>
                <a:ext uri="{FF2B5EF4-FFF2-40B4-BE49-F238E27FC236}">
                  <a16:creationId xmlns:a16="http://schemas.microsoft.com/office/drawing/2014/main" id="{BFD7D304-78CD-4FA4-9CC1-A9AF2DEEF9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4">
              <a:extLst>
                <a:ext uri="{FF2B5EF4-FFF2-40B4-BE49-F238E27FC236}">
                  <a16:creationId xmlns:a16="http://schemas.microsoft.com/office/drawing/2014/main" id="{CB485B10-A976-48D3-8B25-66AE766D2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6">
              <a:extLst>
                <a:ext uri="{FF2B5EF4-FFF2-40B4-BE49-F238E27FC236}">
                  <a16:creationId xmlns:a16="http://schemas.microsoft.com/office/drawing/2014/main" id="{92D136E2-0A2B-4F92-8CD0-4A4627B56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4">
              <a:extLst>
                <a:ext uri="{FF2B5EF4-FFF2-40B4-BE49-F238E27FC236}">
                  <a16:creationId xmlns:a16="http://schemas.microsoft.com/office/drawing/2014/main" id="{599F940C-EF42-4439-BE4F-5145445B1F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6">
              <a:extLst>
                <a:ext uri="{FF2B5EF4-FFF2-40B4-BE49-F238E27FC236}">
                  <a16:creationId xmlns:a16="http://schemas.microsoft.com/office/drawing/2014/main" id="{B036AE7A-1B5B-43A6-951B-1819EEA88C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4">
              <a:extLst>
                <a:ext uri="{FF2B5EF4-FFF2-40B4-BE49-F238E27FC236}">
                  <a16:creationId xmlns:a16="http://schemas.microsoft.com/office/drawing/2014/main" id="{2098787F-1ACB-4460-B580-83F0A01212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66">
              <a:extLst>
                <a:ext uri="{FF2B5EF4-FFF2-40B4-BE49-F238E27FC236}">
                  <a16:creationId xmlns:a16="http://schemas.microsoft.com/office/drawing/2014/main" id="{7A3440DA-DA3B-4B20-A990-F540267E0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64">
              <a:extLst>
                <a:ext uri="{FF2B5EF4-FFF2-40B4-BE49-F238E27FC236}">
                  <a16:creationId xmlns:a16="http://schemas.microsoft.com/office/drawing/2014/main" id="{C336D65B-E377-4439-B6C0-E3D045D7D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6">
              <a:extLst>
                <a:ext uri="{FF2B5EF4-FFF2-40B4-BE49-F238E27FC236}">
                  <a16:creationId xmlns:a16="http://schemas.microsoft.com/office/drawing/2014/main" id="{BEB6753F-2024-4BCE-9A02-A1C6031BC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4">
              <a:extLst>
                <a:ext uri="{FF2B5EF4-FFF2-40B4-BE49-F238E27FC236}">
                  <a16:creationId xmlns:a16="http://schemas.microsoft.com/office/drawing/2014/main" id="{4D3283F2-5307-46FF-BB1B-39769D1EAA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66">
              <a:extLst>
                <a:ext uri="{FF2B5EF4-FFF2-40B4-BE49-F238E27FC236}">
                  <a16:creationId xmlns:a16="http://schemas.microsoft.com/office/drawing/2014/main" id="{EEE26DD7-4392-4D58-93D0-2C9A8DBE79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64">
              <a:extLst>
                <a:ext uri="{FF2B5EF4-FFF2-40B4-BE49-F238E27FC236}">
                  <a16:creationId xmlns:a16="http://schemas.microsoft.com/office/drawing/2014/main" id="{9B470E57-93D2-4139-ABBE-B4A0005164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66">
              <a:extLst>
                <a:ext uri="{FF2B5EF4-FFF2-40B4-BE49-F238E27FC236}">
                  <a16:creationId xmlns:a16="http://schemas.microsoft.com/office/drawing/2014/main" id="{92C2E4C2-ED9D-49E8-B3E2-5EAF369308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4">
              <a:extLst>
                <a:ext uri="{FF2B5EF4-FFF2-40B4-BE49-F238E27FC236}">
                  <a16:creationId xmlns:a16="http://schemas.microsoft.com/office/drawing/2014/main" id="{3C50CAEF-FA0F-4879-941E-BD6614272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6">
              <a:extLst>
                <a:ext uri="{FF2B5EF4-FFF2-40B4-BE49-F238E27FC236}">
                  <a16:creationId xmlns:a16="http://schemas.microsoft.com/office/drawing/2014/main" id="{4A9FD627-D2FF-43AC-92A2-1C51E987F7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4">
              <a:extLst>
                <a:ext uri="{FF2B5EF4-FFF2-40B4-BE49-F238E27FC236}">
                  <a16:creationId xmlns:a16="http://schemas.microsoft.com/office/drawing/2014/main" id="{00855280-04D6-4350-8EEB-9FC1D5DE9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6">
              <a:extLst>
                <a:ext uri="{FF2B5EF4-FFF2-40B4-BE49-F238E27FC236}">
                  <a16:creationId xmlns:a16="http://schemas.microsoft.com/office/drawing/2014/main" id="{DD1AEAC2-2591-4A29-8BFA-DB32DCDC5E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4">
              <a:extLst>
                <a:ext uri="{FF2B5EF4-FFF2-40B4-BE49-F238E27FC236}">
                  <a16:creationId xmlns:a16="http://schemas.microsoft.com/office/drawing/2014/main" id="{62BBAD1B-3F45-400B-9E7F-196FCE72A6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6">
              <a:extLst>
                <a:ext uri="{FF2B5EF4-FFF2-40B4-BE49-F238E27FC236}">
                  <a16:creationId xmlns:a16="http://schemas.microsoft.com/office/drawing/2014/main" id="{2E39B33C-A679-45B1-A095-279FEAB8F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Content Placeholder 5" descr="A picture containing person, outdoor, crowd&#10;&#10;Description automatically generated">
            <a:extLst>
              <a:ext uri="{FF2B5EF4-FFF2-40B4-BE49-F238E27FC236}">
                <a16:creationId xmlns:a16="http://schemas.microsoft.com/office/drawing/2014/main" id="{595A498B-560C-46D7-B5FF-400453BBABC4}"/>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2689" r="-3" b="16144"/>
          <a:stretch/>
        </p:blipFill>
        <p:spPr>
          <a:xfrm>
            <a:off x="6606643" y="1"/>
            <a:ext cx="5585357" cy="3026004"/>
          </a:xfrm>
          <a:prstGeom prst="rect">
            <a:avLst/>
          </a:prstGeom>
        </p:spPr>
      </p:pic>
      <p:sp>
        <p:nvSpPr>
          <p:cNvPr id="86" name="Rectangle 85">
            <a:extLst>
              <a:ext uri="{FF2B5EF4-FFF2-40B4-BE49-F238E27FC236}">
                <a16:creationId xmlns:a16="http://schemas.microsoft.com/office/drawing/2014/main" id="{D6C80E47-971C-437F-B030-191115B01D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E56E047F-BE1E-4664-9BE0-F30CD8855720}"/>
              </a:ext>
            </a:extLst>
          </p:cNvPr>
          <p:cNvSpPr>
            <a:spLocks noGrp="1"/>
          </p:cNvSpPr>
          <p:nvPr>
            <p:ph sz="half" idx="2"/>
          </p:nvPr>
        </p:nvSpPr>
        <p:spPr>
          <a:xfrm>
            <a:off x="721895" y="3307135"/>
            <a:ext cx="11341768" cy="3624015"/>
          </a:xfrm>
        </p:spPr>
        <p:txBody>
          <a:bodyPr vert="horz" lIns="91440" tIns="45720" rIns="91440" bIns="45720" rtlCol="0" anchor="ctr">
            <a:normAutofit lnSpcReduction="10000"/>
          </a:bodyPr>
          <a:lstStyle/>
          <a:p>
            <a:pPr marL="0" indent="0">
              <a:buNone/>
            </a:pPr>
            <a:r>
              <a:rPr lang="en-US" sz="1600" b="1" dirty="0"/>
              <a:t>Target</a:t>
            </a:r>
            <a:r>
              <a:rPr lang="en-US" sz="1600" dirty="0"/>
              <a:t>: Continually increase students’ age-appropriate understanding of the watershed through participation in teacher-supported meaningful watershed educational experiences and rigorous, inquiry-based instruction, with a target of at least one meaningful watershed educational experience in elementary, middle and high school depending on available resources.</a:t>
            </a:r>
          </a:p>
          <a:p>
            <a:pPr marL="0" indent="0">
              <a:buNone/>
            </a:pPr>
            <a:r>
              <a:rPr lang="en-US" sz="1600" b="1" dirty="0"/>
              <a:t>Current progress</a:t>
            </a:r>
            <a:r>
              <a:rPr lang="en-US" sz="1600" dirty="0"/>
              <a:t>: In 2019, 32% of the 132 local education agencies that responded to a Chesapeake Bay Program survey reported providing MWEEs to at least some of their elementary school students. At the middle school level, this number rose to 38%, and at the high school level, it rose to 43%. Data collected through the ELIT in 2019 for elementary and middle grades show the proportion of districts with system wide MWEEs have not increased, and that there has been only a slight increase in high school. However, the 2019 survey includes districts who had previously not responded, and the data suggests that these new districts are not as far along in their programming. When comparing the districts that responded in both 2017 and 2019, the number of districts with systemwide MWEEs actually increased from 45% to 52% in elementary school, 51% to 55% in middle school, and 33 to 48% in high school – indicating substantial improvement.  </a:t>
            </a:r>
          </a:p>
          <a:p>
            <a:pPr marL="0" indent="0">
              <a:buNone/>
            </a:pPr>
            <a:r>
              <a:rPr lang="en-US" sz="1600" b="1" dirty="0"/>
              <a:t>Previous progres</a:t>
            </a:r>
            <a:r>
              <a:rPr lang="en-US" sz="1600" dirty="0"/>
              <a:t>s :In 2017, 32% of the 132 local education agencies that responded to a Chesapeake Bay Program survey reported providing MWEEs to 29% of their elementary school students. At the middle school level, this number rose to 31%, and at the high school level, it rose to 32%. </a:t>
            </a:r>
          </a:p>
          <a:p>
            <a:pPr marL="0" indent="0">
              <a:buNone/>
            </a:pPr>
            <a:r>
              <a:rPr lang="en-US" sz="1600" b="1" dirty="0"/>
              <a:t>Data source</a:t>
            </a:r>
            <a:r>
              <a:rPr lang="en-US" sz="1600" dirty="0"/>
              <a:t>: Environmental Literacy Indicator Tool (voluntary survey</a:t>
            </a:r>
            <a:r>
              <a:rPr lang="en-US" sz="1300" dirty="0"/>
              <a:t>)</a:t>
            </a:r>
          </a:p>
        </p:txBody>
      </p:sp>
    </p:spTree>
    <p:extLst>
      <p:ext uri="{BB962C8B-B14F-4D97-AF65-F5344CB8AC3E}">
        <p14:creationId xmlns:p14="http://schemas.microsoft.com/office/powerpoint/2010/main" val="1331268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District Grand Lodge of North Queensland | Find a Lodge">
            <a:extLst>
              <a:ext uri="{FF2B5EF4-FFF2-40B4-BE49-F238E27FC236}">
                <a16:creationId xmlns:a16="http://schemas.microsoft.com/office/drawing/2014/main" id="{5473B64B-55E1-4B2E-ABC6-2A76CC2F4E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91" t="18094" r="-2" b="8702"/>
          <a:stretch/>
        </p:blipFill>
        <p:spPr bwMode="auto">
          <a:xfrm>
            <a:off x="-2"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4" name="Rectangle 72">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C7F8E57-3FB9-4109-B033-C8132F7530B0}"/>
              </a:ext>
            </a:extLst>
          </p:cNvPr>
          <p:cNvSpPr>
            <a:spLocks noGrp="1"/>
          </p:cNvSpPr>
          <p:nvPr>
            <p:ph type="title"/>
          </p:nvPr>
        </p:nvSpPr>
        <p:spPr>
          <a:xfrm>
            <a:off x="7848600" y="1122363"/>
            <a:ext cx="4023360" cy="3204134"/>
          </a:xfrm>
        </p:spPr>
        <p:txBody>
          <a:bodyPr vert="horz" lIns="91440" tIns="45720" rIns="91440" bIns="45720" rtlCol="0" anchor="b">
            <a:normAutofit/>
          </a:bodyPr>
          <a:lstStyle/>
          <a:p>
            <a:r>
              <a:rPr lang="en-US" sz="4800"/>
              <a:t>Questions? </a:t>
            </a:r>
          </a:p>
        </p:txBody>
      </p:sp>
      <p:sp>
        <p:nvSpPr>
          <p:cNvPr id="3" name="Content Placeholder 2">
            <a:extLst>
              <a:ext uri="{FF2B5EF4-FFF2-40B4-BE49-F238E27FC236}">
                <a16:creationId xmlns:a16="http://schemas.microsoft.com/office/drawing/2014/main" id="{E3A2E0C3-E7B8-4836-81BD-EEE13A83E9A1}"/>
              </a:ext>
            </a:extLst>
          </p:cNvPr>
          <p:cNvSpPr>
            <a:spLocks noGrp="1"/>
          </p:cNvSpPr>
          <p:nvPr>
            <p:ph idx="1"/>
          </p:nvPr>
        </p:nvSpPr>
        <p:spPr>
          <a:xfrm>
            <a:off x="7848600" y="4872922"/>
            <a:ext cx="4023360" cy="1208141"/>
          </a:xfrm>
        </p:spPr>
        <p:txBody>
          <a:bodyPr vert="horz" lIns="91440" tIns="45720" rIns="91440" bIns="45720" rtlCol="0">
            <a:normAutofit/>
          </a:bodyPr>
          <a:lstStyle/>
          <a:p>
            <a:pPr marL="0" indent="0">
              <a:buNone/>
            </a:pPr>
            <a:r>
              <a:rPr lang="en-US" sz="2000"/>
              <a:t>The 2019-20 Bay Barometer will hit the streets on Wednesday, March 17.</a:t>
            </a:r>
          </a:p>
        </p:txBody>
      </p:sp>
      <p:sp>
        <p:nvSpPr>
          <p:cNvPr id="205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56"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52474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B13A8B-9858-4DE1-85C4-7F3FACDB7F71}"/>
              </a:ext>
            </a:extLst>
          </p:cNvPr>
          <p:cNvSpPr>
            <a:spLocks noGrp="1"/>
          </p:cNvSpPr>
          <p:nvPr>
            <p:ph type="title"/>
          </p:nvPr>
        </p:nvSpPr>
        <p:spPr>
          <a:xfrm>
            <a:off x="6421700" y="713232"/>
            <a:ext cx="5154168" cy="1197864"/>
          </a:xfrm>
        </p:spPr>
        <p:txBody>
          <a:bodyPr>
            <a:normAutofit/>
          </a:bodyPr>
          <a:lstStyle/>
          <a:p>
            <a:r>
              <a:rPr lang="en-US"/>
              <a:t>What is it?</a:t>
            </a:r>
          </a:p>
        </p:txBody>
      </p:sp>
      <p:pic>
        <p:nvPicPr>
          <p:cNvPr id="30" name="Picture 29" descr="Text&#10;&#10;Description automatically generated">
            <a:extLst>
              <a:ext uri="{FF2B5EF4-FFF2-40B4-BE49-F238E27FC236}">
                <a16:creationId xmlns:a16="http://schemas.microsoft.com/office/drawing/2014/main" id="{D4CBBA2B-21C5-4A2E-89D2-FC92536FD6A6}"/>
              </a:ext>
            </a:extLst>
          </p:cNvPr>
          <p:cNvPicPr>
            <a:picLocks noChangeAspect="1"/>
          </p:cNvPicPr>
          <p:nvPr/>
        </p:nvPicPr>
        <p:blipFill rotWithShape="1">
          <a:blip r:embed="rId2"/>
          <a:srcRect t="3590" r="-3" b="-3"/>
          <a:stretch/>
        </p:blipFill>
        <p:spPr>
          <a:xfrm>
            <a:off x="20" y="10"/>
            <a:ext cx="5495089" cy="6857990"/>
          </a:xfrm>
          <a:prstGeom prst="rect">
            <a:avLst/>
          </a:prstGeom>
        </p:spPr>
      </p:pic>
      <p:cxnSp>
        <p:nvCxnSpPr>
          <p:cNvPr id="52" name="Straight Connector 51">
            <a:extLst>
              <a:ext uri="{FF2B5EF4-FFF2-40B4-BE49-F238E27FC236}">
                <a16:creationId xmlns:a16="http://schemas.microsoft.com/office/drawing/2014/main" id="{EDF5FE34-0A41-407A-8D94-10FCF68F1D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055940" y="826324"/>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2EA48AB-D546-4C67-978B-655C9EAD56CA}"/>
              </a:ext>
            </a:extLst>
          </p:cNvPr>
          <p:cNvSpPr>
            <a:spLocks noGrp="1"/>
          </p:cNvSpPr>
          <p:nvPr>
            <p:ph idx="1"/>
          </p:nvPr>
        </p:nvSpPr>
        <p:spPr>
          <a:xfrm>
            <a:off x="6421700" y="2048256"/>
            <a:ext cx="5154168" cy="4123944"/>
          </a:xfrm>
        </p:spPr>
        <p:txBody>
          <a:bodyPr anchor="t">
            <a:normAutofit/>
          </a:bodyPr>
          <a:lstStyle/>
          <a:p>
            <a:r>
              <a:rPr lang="en-US" sz="1700"/>
              <a:t>Annual report on watershed health.</a:t>
            </a:r>
          </a:p>
          <a:p>
            <a:endParaRPr lang="en-US" sz="1700"/>
          </a:p>
          <a:p>
            <a:r>
              <a:rPr lang="en-US" sz="1700"/>
              <a:t>Provides a progress update on each one of the 31 outcomes in the </a:t>
            </a:r>
            <a:r>
              <a:rPr lang="en-US" sz="1700" i="1"/>
              <a:t>Chesapeake Bay Watershed Agreement. </a:t>
            </a:r>
          </a:p>
          <a:p>
            <a:endParaRPr lang="en-US" sz="1700" i="1"/>
          </a:p>
          <a:p>
            <a:r>
              <a:rPr lang="en-US" sz="1700"/>
              <a:t>Retrospective summary of previously published indicators.</a:t>
            </a:r>
          </a:p>
          <a:p>
            <a:endParaRPr lang="en-US" sz="1700"/>
          </a:p>
          <a:p>
            <a:r>
              <a:rPr lang="en-US" sz="1700"/>
              <a:t>Targeted audience is typically those that are more informed than the interested public. Legislators, non-governmental organizations, academia, internal Chesapeake Bay Program partners, scientists and other researchers.</a:t>
            </a:r>
          </a:p>
        </p:txBody>
      </p:sp>
    </p:spTree>
    <p:extLst>
      <p:ext uri="{BB962C8B-B14F-4D97-AF65-F5344CB8AC3E}">
        <p14:creationId xmlns:p14="http://schemas.microsoft.com/office/powerpoint/2010/main" val="282979024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4F9BC7-5664-4287-8DC2-A74578393104}"/>
              </a:ext>
            </a:extLst>
          </p:cNvPr>
          <p:cNvSpPr>
            <a:spLocks noGrp="1"/>
          </p:cNvSpPr>
          <p:nvPr>
            <p:ph type="title"/>
          </p:nvPr>
        </p:nvSpPr>
        <p:spPr>
          <a:xfrm>
            <a:off x="838200" y="894027"/>
            <a:ext cx="3494362" cy="4782873"/>
          </a:xfrm>
        </p:spPr>
        <p:txBody>
          <a:bodyPr>
            <a:normAutofit/>
          </a:bodyPr>
          <a:lstStyle/>
          <a:p>
            <a:pPr algn="r"/>
            <a:r>
              <a:rPr lang="en-US" dirty="0">
                <a:solidFill>
                  <a:schemeClr val="bg1"/>
                </a:solidFill>
              </a:rPr>
              <a:t>Thank you!	</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7" name="Content Placeholder 2">
            <a:extLst>
              <a:ext uri="{FF2B5EF4-FFF2-40B4-BE49-F238E27FC236}">
                <a16:creationId xmlns:a16="http://schemas.microsoft.com/office/drawing/2014/main" id="{7F7207CB-EB49-4850-B9F2-758F2AFEBBA3}"/>
              </a:ext>
            </a:extLst>
          </p:cNvPr>
          <p:cNvSpPr>
            <a:spLocks noGrp="1"/>
          </p:cNvSpPr>
          <p:nvPr>
            <p:ph idx="1"/>
          </p:nvPr>
        </p:nvSpPr>
        <p:spPr>
          <a:xfrm>
            <a:off x="4976032" y="894027"/>
            <a:ext cx="6377768" cy="4782873"/>
          </a:xfrm>
        </p:spPr>
        <p:txBody>
          <a:bodyPr anchor="ctr">
            <a:normAutofit/>
          </a:bodyPr>
          <a:lstStyle/>
          <a:p>
            <a:pPr marL="0" indent="0">
              <a:buNone/>
            </a:pPr>
            <a:r>
              <a:rPr lang="en-US" sz="2400" dirty="0">
                <a:solidFill>
                  <a:schemeClr val="bg1"/>
                </a:solidFill>
              </a:rPr>
              <a:t>Rachel Felver</a:t>
            </a:r>
          </a:p>
          <a:p>
            <a:pPr marL="0" indent="0">
              <a:buNone/>
            </a:pPr>
            <a:r>
              <a:rPr lang="en-US" sz="2400" dirty="0">
                <a:solidFill>
                  <a:schemeClr val="bg1"/>
                </a:solidFill>
              </a:rPr>
              <a:t>Chesapeake Bay Program Communications Director</a:t>
            </a:r>
          </a:p>
          <a:p>
            <a:pPr marL="0" indent="0">
              <a:buNone/>
            </a:pPr>
            <a:r>
              <a:rPr lang="en-US" sz="2400" dirty="0">
                <a:solidFill>
                  <a:schemeClr val="bg1"/>
                </a:solidFill>
              </a:rPr>
              <a:t>Alliance for the Chesapeake Bay</a:t>
            </a:r>
          </a:p>
          <a:p>
            <a:pPr marL="0" indent="0">
              <a:buNone/>
            </a:pPr>
            <a:r>
              <a:rPr lang="en-US" sz="2400" dirty="0">
                <a:solidFill>
                  <a:schemeClr val="bg1"/>
                </a:solidFill>
                <a:hlinkClick r:id="rId2"/>
              </a:rPr>
              <a:t>rfelver@chesapeakebay.net</a:t>
            </a:r>
            <a:r>
              <a:rPr lang="en-US" sz="2400" dirty="0">
                <a:solidFill>
                  <a:schemeClr val="bg1"/>
                </a:solidFill>
              </a:rPr>
              <a:t> </a:t>
            </a:r>
          </a:p>
        </p:txBody>
      </p:sp>
    </p:spTree>
    <p:extLst>
      <p:ext uri="{BB962C8B-B14F-4D97-AF65-F5344CB8AC3E}">
        <p14:creationId xmlns:p14="http://schemas.microsoft.com/office/powerpoint/2010/main" val="333466877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066681-AA39-48D3-9421-02621369A755}"/>
              </a:ext>
            </a:extLst>
          </p:cNvPr>
          <p:cNvSpPr>
            <a:spLocks noGrp="1"/>
          </p:cNvSpPr>
          <p:nvPr>
            <p:ph type="title"/>
          </p:nvPr>
        </p:nvSpPr>
        <p:spPr>
          <a:xfrm>
            <a:off x="527538" y="4756638"/>
            <a:ext cx="11139854" cy="930447"/>
          </a:xfrm>
          <a:prstGeom prst="ellipse">
            <a:avLst/>
          </a:prstGeom>
        </p:spPr>
        <p:txBody>
          <a:bodyPr vert="horz" lIns="91440" tIns="45720" rIns="91440" bIns="45720" rtlCol="0" anchor="b">
            <a:normAutofit/>
          </a:bodyPr>
          <a:lstStyle/>
          <a:p>
            <a:pPr algn="ctr"/>
            <a:r>
              <a:rPr lang="en-US" sz="3800" dirty="0">
                <a:solidFill>
                  <a:srgbClr val="FFFFFF"/>
                </a:solidFill>
              </a:rPr>
              <a:t>Reaching Other Audiences </a:t>
            </a:r>
          </a:p>
        </p:txBody>
      </p:sp>
      <p:pic>
        <p:nvPicPr>
          <p:cNvPr id="8" name="Content Placeholder 7" descr="Calendar&#10;&#10;Description automatically generated">
            <a:extLst>
              <a:ext uri="{FF2B5EF4-FFF2-40B4-BE49-F238E27FC236}">
                <a16:creationId xmlns:a16="http://schemas.microsoft.com/office/drawing/2014/main" id="{54301C88-64DD-43C8-8BB5-8EC65FFB82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8385" y="307731"/>
            <a:ext cx="1828918" cy="3997637"/>
          </a:xfrm>
          <a:prstGeom prst="rect">
            <a:avLst/>
          </a:prstGeom>
        </p:spPr>
      </p:pic>
      <p:pic>
        <p:nvPicPr>
          <p:cNvPr id="12" name="Picture 11">
            <a:extLst>
              <a:ext uri="{FF2B5EF4-FFF2-40B4-BE49-F238E27FC236}">
                <a16:creationId xmlns:a16="http://schemas.microsoft.com/office/drawing/2014/main" id="{483FBD24-1C30-4227-ABD6-22778F16A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8274" y="307731"/>
            <a:ext cx="2988234" cy="3997637"/>
          </a:xfrm>
          <a:prstGeom prst="rect">
            <a:avLst/>
          </a:prstGeom>
        </p:spPr>
      </p:pic>
      <p:cxnSp>
        <p:nvCxnSpPr>
          <p:cNvPr id="26" name="Straight Connector 25">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C5CD0D56-E9EF-4826-90E1-86D7A64410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7159" y="330045"/>
            <a:ext cx="1609048" cy="3997637"/>
          </a:xfrm>
          <a:prstGeom prst="rect">
            <a:avLst/>
          </a:prstGeom>
        </p:spPr>
      </p:pic>
      <p:cxnSp>
        <p:nvCxnSpPr>
          <p:cNvPr id="28" name="Straight Connector 27">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521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024702-6ACA-43DF-89B2-E47F15001FC9}"/>
              </a:ext>
            </a:extLst>
          </p:cNvPr>
          <p:cNvSpPr>
            <a:spLocks noGrp="1"/>
          </p:cNvSpPr>
          <p:nvPr>
            <p:ph type="title"/>
          </p:nvPr>
        </p:nvSpPr>
        <p:spPr>
          <a:xfrm>
            <a:off x="194979" y="874130"/>
            <a:ext cx="4616116" cy="2887579"/>
          </a:xfrm>
          <a:prstGeom prst="ellipse">
            <a:avLst/>
          </a:prstGeom>
        </p:spPr>
        <p:txBody>
          <a:bodyPr vert="horz" lIns="91440" tIns="45720" rIns="91440" bIns="45720" rtlCol="0" anchor="b">
            <a:normAutofit/>
          </a:bodyPr>
          <a:lstStyle/>
          <a:p>
            <a:pPr algn="ctr"/>
            <a:r>
              <a:rPr lang="en-US" sz="2800" b="1" kern="1200" dirty="0" err="1">
                <a:solidFill>
                  <a:srgbClr val="FFFFFF"/>
                </a:solidFill>
                <a:latin typeface="+mj-lt"/>
                <a:ea typeface="+mj-ea"/>
                <a:cs typeface="+mj-cs"/>
              </a:rPr>
              <a:t>ChesapeakeProgress</a:t>
            </a:r>
            <a:endParaRPr lang="en-US" sz="2800" b="1" kern="1200" dirty="0">
              <a:solidFill>
                <a:srgbClr val="FFFFFF"/>
              </a:solidFill>
              <a:latin typeface="+mj-lt"/>
              <a:ea typeface="+mj-ea"/>
              <a:cs typeface="+mj-cs"/>
            </a:endParaRPr>
          </a:p>
        </p:txBody>
      </p:sp>
      <p:cxnSp>
        <p:nvCxnSpPr>
          <p:cNvPr id="73" name="Straight Connector 7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26" name="Picture 2" descr="ChesapeakeStat - Overview">
            <a:hlinkClick r:id="rId2"/>
            <a:extLst>
              <a:ext uri="{FF2B5EF4-FFF2-40B4-BE49-F238E27FC236}">
                <a16:creationId xmlns:a16="http://schemas.microsoft.com/office/drawing/2014/main" id="{C5845D58-7884-41C5-8AD9-3153094D99A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153822" y="1344029"/>
            <a:ext cx="6553545" cy="4177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753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F20A55-231B-4286-ACE6-E44D25231AF2}"/>
              </a:ext>
            </a:extLst>
          </p:cNvPr>
          <p:cNvSpPr>
            <a:spLocks noGrp="1"/>
          </p:cNvSpPr>
          <p:nvPr>
            <p:ph type="title"/>
          </p:nvPr>
        </p:nvSpPr>
        <p:spPr>
          <a:xfrm>
            <a:off x="943277" y="712269"/>
            <a:ext cx="3370998" cy="5502264"/>
          </a:xfrm>
        </p:spPr>
        <p:txBody>
          <a:bodyPr>
            <a:normAutofit/>
          </a:bodyPr>
          <a:lstStyle/>
          <a:p>
            <a:r>
              <a:rPr lang="en-US"/>
              <a:t>Chesapeake Bay Watershed Agreement</a:t>
            </a:r>
            <a:endParaRPr lang="en-US" dirty="0"/>
          </a:p>
        </p:txBody>
      </p:sp>
      <p:cxnSp>
        <p:nvCxnSpPr>
          <p:cNvPr id="11" name="Straight Connector 10">
            <a:extLst>
              <a:ext uri="{FF2B5EF4-FFF2-40B4-BE49-F238E27FC236}">
                <a16:creationId xmlns:a16="http://schemas.microsoft.com/office/drawing/2014/main" id="{EC15C128-8E68-44BD-BF94-FBA9CA4B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304" y="2395983"/>
            <a:ext cx="0" cy="2228850"/>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2">
            <a:extLst>
              <a:ext uri="{FF2B5EF4-FFF2-40B4-BE49-F238E27FC236}">
                <a16:creationId xmlns:a16="http://schemas.microsoft.com/office/drawing/2014/main" id="{6ECF6AD7-1C76-4E15-A2C3-2005438DA9C6}"/>
              </a:ext>
            </a:extLst>
          </p:cNvPr>
          <p:cNvGraphicFramePr>
            <a:graphicFrameLocks noGrp="1"/>
          </p:cNvGraphicFramePr>
          <p:nvPr>
            <p:ph idx="1"/>
            <p:extLst>
              <p:ext uri="{D42A27DB-BD31-4B8C-83A1-F6EECF244321}">
                <p14:modId xmlns:p14="http://schemas.microsoft.com/office/powerpoint/2010/main" val="1027270062"/>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062192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F3A4-6BCC-4C5A-A593-1A1ED74F86ED}"/>
              </a:ext>
            </a:extLst>
          </p:cNvPr>
          <p:cNvSpPr>
            <a:spLocks noGrp="1"/>
          </p:cNvSpPr>
          <p:nvPr>
            <p:ph type="title"/>
          </p:nvPr>
        </p:nvSpPr>
        <p:spPr>
          <a:xfrm>
            <a:off x="640080" y="5576887"/>
            <a:ext cx="10911840" cy="640081"/>
          </a:xfrm>
        </p:spPr>
        <p:txBody>
          <a:bodyPr vert="horz" lIns="91440" tIns="45720" rIns="91440" bIns="45720" rtlCol="0" anchor="ctr">
            <a:normAutofit/>
          </a:bodyPr>
          <a:lstStyle/>
          <a:p>
            <a:pPr algn="ctr"/>
            <a:r>
              <a:rPr lang="en-US" sz="3200"/>
              <a:t>What is this year’s Barometer telling us?</a:t>
            </a:r>
          </a:p>
        </p:txBody>
      </p:sp>
      <p:pic>
        <p:nvPicPr>
          <p:cNvPr id="4" name="Content Placeholder 4">
            <a:extLst>
              <a:ext uri="{FF2B5EF4-FFF2-40B4-BE49-F238E27FC236}">
                <a16:creationId xmlns:a16="http://schemas.microsoft.com/office/drawing/2014/main" id="{CF272DD4-38E3-4408-83EF-21FFD92B9E01}"/>
              </a:ext>
            </a:extLst>
          </p:cNvPr>
          <p:cNvPicPr>
            <a:picLocks noChangeAspect="1"/>
          </p:cNvPicPr>
          <p:nvPr/>
        </p:nvPicPr>
        <p:blipFill rotWithShape="1">
          <a:blip r:embed="rId2"/>
          <a:srcRect t="33593" r="1" b="1"/>
          <a:stretch/>
        </p:blipFill>
        <p:spPr>
          <a:xfrm>
            <a:off x="640080" y="640080"/>
            <a:ext cx="10911840" cy="4836795"/>
          </a:xfrm>
          <a:prstGeom prst="rect">
            <a:avLst/>
          </a:prstGeom>
          <a:ln w="19050">
            <a:solidFill>
              <a:schemeClr val="tx1"/>
            </a:solidFill>
            <a:miter lim="800000"/>
          </a:ln>
        </p:spPr>
      </p:pic>
    </p:spTree>
    <p:extLst>
      <p:ext uri="{BB962C8B-B14F-4D97-AF65-F5344CB8AC3E}">
        <p14:creationId xmlns:p14="http://schemas.microsoft.com/office/powerpoint/2010/main" val="277237559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725BBA-0B21-47C5-B4E2-DC7BA99B2C1B}"/>
              </a:ext>
            </a:extLst>
          </p:cNvPr>
          <p:cNvSpPr>
            <a:spLocks noGrp="1"/>
          </p:cNvSpPr>
          <p:nvPr>
            <p:ph type="title"/>
          </p:nvPr>
        </p:nvSpPr>
        <p:spPr>
          <a:xfrm>
            <a:off x="295425" y="182562"/>
            <a:ext cx="5340605" cy="1146176"/>
          </a:xfrm>
        </p:spPr>
        <p:txBody>
          <a:bodyPr vert="horz" lIns="91440" tIns="45720" rIns="91440" bIns="45720" rtlCol="0" anchor="ctr">
            <a:normAutofit/>
          </a:bodyPr>
          <a:lstStyle/>
          <a:p>
            <a:r>
              <a:rPr lang="en-US" sz="3100" dirty="0"/>
              <a:t>Abundant Life: Sustainable Fisheries—Blue Crab Abundance</a:t>
            </a:r>
          </a:p>
        </p:txBody>
      </p:sp>
      <p:sp>
        <p:nvSpPr>
          <p:cNvPr id="46" name="Freeform: Shape 45">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2">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A picture containing person, arthropod, invertebrate&#10;&#10;Description automatically generated">
            <a:extLst>
              <a:ext uri="{FF2B5EF4-FFF2-40B4-BE49-F238E27FC236}">
                <a16:creationId xmlns:a16="http://schemas.microsoft.com/office/drawing/2014/main" id="{D33CB958-A8DD-4287-8662-CD731C92B084}"/>
              </a:ext>
            </a:extLst>
          </p:cNvPr>
          <p:cNvPicPr>
            <a:picLocks noGrp="1" noChangeAspect="1"/>
          </p:cNvPicPr>
          <p:nvPr>
            <p:ph type="pic" idx="1"/>
          </p:nvPr>
        </p:nvPicPr>
        <p:blipFill rotWithShape="1">
          <a:blip r:embed="rId3"/>
          <a:srcRect l="13714" r="9652" b="2"/>
          <a:stretch/>
        </p:blipFill>
        <p:spPr>
          <a:xfrm>
            <a:off x="1" y="1691640"/>
            <a:ext cx="5931454" cy="5166360"/>
          </a:xfrm>
          <a:custGeom>
            <a:avLst/>
            <a:gdLst/>
            <a:ahLst/>
            <a:cxnLst/>
            <a:rect l="l" t="t" r="r" b="b"/>
            <a:pathLst>
              <a:path w="5931454" h="5166360">
                <a:moveTo>
                  <a:pt x="0" y="0"/>
                </a:moveTo>
                <a:lnTo>
                  <a:pt x="5931454" y="0"/>
                </a:lnTo>
                <a:lnTo>
                  <a:pt x="3537575" y="5166360"/>
                </a:lnTo>
                <a:lnTo>
                  <a:pt x="0" y="5166360"/>
                </a:lnTo>
                <a:close/>
              </a:path>
            </a:pathLst>
          </a:custGeom>
        </p:spPr>
      </p:pic>
      <p:sp>
        <p:nvSpPr>
          <p:cNvPr id="48" name="Freeform: Shape 47">
            <a:extLst>
              <a:ext uri="{FF2B5EF4-FFF2-40B4-BE49-F238E27FC236}">
                <a16:creationId xmlns:a16="http://schemas.microsoft.com/office/drawing/2014/main" id="{1ABCC31D-213C-44E9-9CC8-8FB2DFC22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2613984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2613984 w 8711202"/>
              <a:gd name="connsiteY7" fmla="*/ 952 h 5167312"/>
              <a:gd name="connsiteX8" fmla="*/ 0 w 8711202"/>
              <a:gd name="connsiteY8" fmla="*/ 0 h 5167312"/>
              <a:gd name="connsiteX9" fmla="*/ 2173113 w 8711202"/>
              <a:gd name="connsiteY9" fmla="*/ 0 h 5167312"/>
              <a:gd name="connsiteX10" fmla="*/ 2173113 w 8711202"/>
              <a:gd name="connsiteY10" fmla="*/ 952 h 5167312"/>
              <a:gd name="connsiteX11" fmla="*/ 0 w 8711202"/>
              <a:gd name="connsiteY11"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11202" h="5167312">
                <a:moveTo>
                  <a:pt x="2613984" y="0"/>
                </a:moveTo>
                <a:lnTo>
                  <a:pt x="7243482" y="0"/>
                </a:lnTo>
                <a:lnTo>
                  <a:pt x="8711202" y="0"/>
                </a:lnTo>
                <a:lnTo>
                  <a:pt x="8711202" y="5167312"/>
                </a:lnTo>
                <a:lnTo>
                  <a:pt x="7243482" y="5167312"/>
                </a:lnTo>
                <a:lnTo>
                  <a:pt x="221324" y="5167312"/>
                </a:lnTo>
                <a:lnTo>
                  <a:pt x="2615203" y="952"/>
                </a:lnTo>
                <a:lnTo>
                  <a:pt x="2613984" y="952"/>
                </a:lnTo>
                <a:close/>
                <a:moveTo>
                  <a:pt x="0" y="0"/>
                </a:moveTo>
                <a:lnTo>
                  <a:pt x="2173113" y="0"/>
                </a:lnTo>
                <a:lnTo>
                  <a:pt x="2173113" y="952"/>
                </a:lnTo>
                <a:lnTo>
                  <a:pt x="0" y="952"/>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 Placeholder 3">
            <a:extLst>
              <a:ext uri="{FF2B5EF4-FFF2-40B4-BE49-F238E27FC236}">
                <a16:creationId xmlns:a16="http://schemas.microsoft.com/office/drawing/2014/main" id="{083614D0-A4E6-416B-8813-E56642549B7B}"/>
              </a:ext>
            </a:extLst>
          </p:cNvPr>
          <p:cNvSpPr>
            <a:spLocks noGrp="1"/>
          </p:cNvSpPr>
          <p:nvPr>
            <p:ph type="body" sz="half" idx="2"/>
          </p:nvPr>
        </p:nvSpPr>
        <p:spPr>
          <a:xfrm>
            <a:off x="6096000" y="1569361"/>
            <a:ext cx="5705536" cy="5160956"/>
          </a:xfrm>
        </p:spPr>
        <p:txBody>
          <a:bodyPr vert="horz" lIns="91440" tIns="45720" rIns="91440" bIns="45720" rtlCol="0" anchor="ctr">
            <a:normAutofit/>
          </a:bodyPr>
          <a:lstStyle/>
          <a:p>
            <a:r>
              <a:rPr lang="en-US" sz="2000" b="1" dirty="0">
                <a:solidFill>
                  <a:srgbClr val="FFFFFF"/>
                </a:solidFill>
              </a:rPr>
              <a:t>Target: </a:t>
            </a:r>
            <a:r>
              <a:rPr lang="en-US" sz="2000" dirty="0">
                <a:solidFill>
                  <a:srgbClr val="FFFFFF"/>
                </a:solidFill>
              </a:rPr>
              <a:t>Maintain a sustainable blue crab population based on the 2012 target of 215 million adult females. Refine population targets through 2025 based on best available science.</a:t>
            </a:r>
          </a:p>
          <a:p>
            <a:r>
              <a:rPr lang="en-US" sz="2000" b="1" dirty="0">
                <a:solidFill>
                  <a:srgbClr val="FFFFFF"/>
                </a:solidFill>
              </a:rPr>
              <a:t>Current progress</a:t>
            </a:r>
            <a:r>
              <a:rPr lang="en-US" sz="2000" dirty="0">
                <a:solidFill>
                  <a:srgbClr val="FFFFFF"/>
                </a:solidFill>
              </a:rPr>
              <a:t>: Between 2019 and 2020, the abundance of adult (age 1+) female blue crabs in the Chesapeake Bay decreased 26% from 191 million to 141 million. This number is above the 70 million threshold which is considered the sustainable level for female blue crabs in the Bay.</a:t>
            </a:r>
          </a:p>
          <a:p>
            <a:r>
              <a:rPr lang="en-US" sz="2000" b="1" dirty="0">
                <a:solidFill>
                  <a:srgbClr val="FFFFFF"/>
                </a:solidFill>
              </a:rPr>
              <a:t>Previous progress</a:t>
            </a:r>
            <a:r>
              <a:rPr lang="en-US" sz="2000" dirty="0">
                <a:solidFill>
                  <a:srgbClr val="FFFFFF"/>
                </a:solidFill>
              </a:rPr>
              <a:t>: In 2018, there was an estimated 147 adult female blue crabs in the Bay.</a:t>
            </a:r>
          </a:p>
          <a:p>
            <a:r>
              <a:rPr lang="en-US" sz="2000" b="1" dirty="0">
                <a:solidFill>
                  <a:srgbClr val="FFFFFF"/>
                </a:solidFill>
              </a:rPr>
              <a:t>Data source</a:t>
            </a:r>
            <a:r>
              <a:rPr lang="en-US" sz="2000" dirty="0">
                <a:solidFill>
                  <a:srgbClr val="FFFFFF"/>
                </a:solidFill>
              </a:rPr>
              <a:t>: The Chesapeake Bay Stock Assessment’s annual Blue Crab Advisory Report. (2020)</a:t>
            </a:r>
          </a:p>
        </p:txBody>
      </p:sp>
    </p:spTree>
    <p:extLst>
      <p:ext uri="{BB962C8B-B14F-4D97-AF65-F5344CB8AC3E}">
        <p14:creationId xmlns:p14="http://schemas.microsoft.com/office/powerpoint/2010/main" val="636937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76935">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2">
            <a:extLst>
              <a:ext uri="{FF2B5EF4-FFF2-40B4-BE49-F238E27FC236}">
                <a16:creationId xmlns:a16="http://schemas.microsoft.com/office/drawing/2014/main" id="{38FE8F57-D347-43DC-882B-5798BCAA4A14}"/>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3700">
                <a:solidFill>
                  <a:srgbClr val="FFFFFF"/>
                </a:solidFill>
              </a:rPr>
              <a:t>Abundant Life: Sustainable Fisheries—Blue Crab Management</a:t>
            </a:r>
          </a:p>
        </p:txBody>
      </p:sp>
      <p:pic>
        <p:nvPicPr>
          <p:cNvPr id="7" name="Picture Placeholder 6" descr="A picture containing arthropod, invertebrate, crab, several&#10;&#10;Description automatically generated">
            <a:extLst>
              <a:ext uri="{FF2B5EF4-FFF2-40B4-BE49-F238E27FC236}">
                <a16:creationId xmlns:a16="http://schemas.microsoft.com/office/drawing/2014/main" id="{D2D5C072-5F5E-416A-97E1-D70724689702}"/>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16491" r="1" b="5920"/>
          <a:stretch/>
        </p:blipFill>
        <p:spPr>
          <a:xfrm>
            <a:off x="327547" y="321733"/>
            <a:ext cx="7058306" cy="4107392"/>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7D883D1E-C95B-4D44-A0BF-E802940C91C4}"/>
              </a:ext>
            </a:extLst>
          </p:cNvPr>
          <p:cNvSpPr>
            <a:spLocks noGrp="1"/>
          </p:cNvSpPr>
          <p:nvPr>
            <p:ph type="body" sz="half" idx="2"/>
          </p:nvPr>
        </p:nvSpPr>
        <p:spPr>
          <a:xfrm>
            <a:off x="7582563" y="321732"/>
            <a:ext cx="4281890" cy="6214534"/>
          </a:xfrm>
        </p:spPr>
        <p:txBody>
          <a:bodyPr vert="horz" lIns="91440" tIns="45720" rIns="91440" bIns="45720" rtlCol="0" anchor="ctr">
            <a:normAutofit/>
          </a:bodyPr>
          <a:lstStyle/>
          <a:p>
            <a:r>
              <a:rPr lang="en-US" sz="1800" b="1" dirty="0">
                <a:solidFill>
                  <a:srgbClr val="FFFFFF"/>
                </a:solidFill>
              </a:rPr>
              <a:t>Target</a:t>
            </a:r>
            <a:r>
              <a:rPr lang="en-US" sz="1800" dirty="0">
                <a:solidFill>
                  <a:srgbClr val="FFFFFF"/>
                </a:solidFill>
              </a:rPr>
              <a:t>: Manage for a stable and productive crab fishery including working with the industry, recreational crabbers and other stakeholders to improve commercial and recreational harvest accountability. By 2018, evaluate the establishment of a Bay-wide, allocation-based management framework with annual levels set by the jurisdictions for the purpose of accounting for and adjusting harvest by each jurisdiction.</a:t>
            </a:r>
            <a:endParaRPr lang="en-US" sz="800" dirty="0">
              <a:solidFill>
                <a:srgbClr val="FFFFFF"/>
              </a:solidFill>
            </a:endParaRPr>
          </a:p>
          <a:p>
            <a:r>
              <a:rPr lang="en-US" sz="1800" b="1" dirty="0">
                <a:solidFill>
                  <a:srgbClr val="FFFFFF"/>
                </a:solidFill>
              </a:rPr>
              <a:t>Current progress</a:t>
            </a:r>
            <a:r>
              <a:rPr lang="en-US" sz="1800" dirty="0">
                <a:solidFill>
                  <a:srgbClr val="FFFFFF"/>
                </a:solidFill>
              </a:rPr>
              <a:t>: An estimated 17% of female blue crabs were harvested in 2019. For the 12</a:t>
            </a:r>
            <a:r>
              <a:rPr lang="en-US" sz="1800" baseline="30000" dirty="0">
                <a:solidFill>
                  <a:srgbClr val="FFFFFF"/>
                </a:solidFill>
              </a:rPr>
              <a:t>th</a:t>
            </a:r>
            <a:r>
              <a:rPr lang="en-US" sz="1800" dirty="0">
                <a:solidFill>
                  <a:srgbClr val="FFFFFF"/>
                </a:solidFill>
              </a:rPr>
              <a:t> consecutive year, this number is below the 25.5% target and 34% overfishing threshold. The blue crab stock is not depleted or overfished.</a:t>
            </a:r>
          </a:p>
          <a:p>
            <a:r>
              <a:rPr lang="en-US" sz="1800" b="1" dirty="0">
                <a:solidFill>
                  <a:srgbClr val="FFFFFF"/>
                </a:solidFill>
              </a:rPr>
              <a:t>Previous Progress</a:t>
            </a:r>
            <a:r>
              <a:rPr lang="en-US" sz="1800" dirty="0">
                <a:solidFill>
                  <a:srgbClr val="FFFFFF"/>
                </a:solidFill>
              </a:rPr>
              <a:t>: In 2018, an estimated 23% of female blue crabs were harvested.</a:t>
            </a:r>
          </a:p>
          <a:p>
            <a:r>
              <a:rPr lang="en-US" sz="1800" b="1" dirty="0">
                <a:solidFill>
                  <a:srgbClr val="FFFFFF"/>
                </a:solidFill>
              </a:rPr>
              <a:t>Data Source</a:t>
            </a:r>
            <a:r>
              <a:rPr lang="en-US" sz="1800" dirty="0">
                <a:solidFill>
                  <a:srgbClr val="FFFFFF"/>
                </a:solidFill>
              </a:rPr>
              <a:t>: The Chesapeake Bay Stock Assessment Committee’s annual Blue Crab Advisory Report. (2020)</a:t>
            </a:r>
          </a:p>
        </p:txBody>
      </p:sp>
    </p:spTree>
    <p:extLst>
      <p:ext uri="{BB962C8B-B14F-4D97-AF65-F5344CB8AC3E}">
        <p14:creationId xmlns:p14="http://schemas.microsoft.com/office/powerpoint/2010/main" val="1456987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C77C93-69C0-43B6-8A6D-7DE91A5A91F6}"/>
              </a:ext>
            </a:extLst>
          </p:cNvPr>
          <p:cNvSpPr>
            <a:spLocks noGrp="1"/>
          </p:cNvSpPr>
          <p:nvPr>
            <p:ph type="title"/>
          </p:nvPr>
        </p:nvSpPr>
        <p:spPr>
          <a:xfrm>
            <a:off x="6383160" y="244929"/>
            <a:ext cx="4840010" cy="1807305"/>
          </a:xfrm>
        </p:spPr>
        <p:txBody>
          <a:bodyPr vert="horz" lIns="91440" tIns="45720" rIns="91440" bIns="45720" rtlCol="0" anchor="ctr">
            <a:normAutofit/>
          </a:bodyPr>
          <a:lstStyle/>
          <a:p>
            <a:r>
              <a:rPr lang="en-US" sz="4100" dirty="0"/>
              <a:t>Abundant Life: Sustainable Fisheries--Oysters</a:t>
            </a:r>
          </a:p>
        </p:txBody>
      </p:sp>
      <p:pic>
        <p:nvPicPr>
          <p:cNvPr id="6" name="Content Placeholder 5" descr="A picture containing water, outdoor, bird, aquatic bird&#10;&#10;Description automatically generated">
            <a:extLst>
              <a:ext uri="{FF2B5EF4-FFF2-40B4-BE49-F238E27FC236}">
                <a16:creationId xmlns:a16="http://schemas.microsoft.com/office/drawing/2014/main" id="{64AE8BFD-19DF-499E-83C7-06986E9B4011}"/>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20419" r="20047"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Content Placeholder 3">
            <a:extLst>
              <a:ext uri="{FF2B5EF4-FFF2-40B4-BE49-F238E27FC236}">
                <a16:creationId xmlns:a16="http://schemas.microsoft.com/office/drawing/2014/main" id="{1EAE5419-858C-4689-8E16-A31EFAD6A062}"/>
              </a:ext>
            </a:extLst>
          </p:cNvPr>
          <p:cNvSpPr>
            <a:spLocks noGrp="1"/>
          </p:cNvSpPr>
          <p:nvPr>
            <p:ph sz="half" idx="2"/>
          </p:nvPr>
        </p:nvSpPr>
        <p:spPr>
          <a:xfrm>
            <a:off x="6116569" y="2052234"/>
            <a:ext cx="5624986" cy="4440641"/>
          </a:xfrm>
        </p:spPr>
        <p:txBody>
          <a:bodyPr vert="horz" lIns="91440" tIns="45720" rIns="91440" bIns="45720" rtlCol="0">
            <a:normAutofit fontScale="92500" lnSpcReduction="10000"/>
          </a:bodyPr>
          <a:lstStyle/>
          <a:p>
            <a:r>
              <a:rPr lang="en-US" sz="2000" b="1" dirty="0"/>
              <a:t>Target</a:t>
            </a:r>
            <a:r>
              <a:rPr lang="en-US" sz="2000" dirty="0"/>
              <a:t>: Continually increase finfish and shellfish habitat and water quality benefits from restored oyster populations. Restore native oyster habitat and populations in 10 tributaries by 2025 and ensure their protection.</a:t>
            </a:r>
          </a:p>
          <a:p>
            <a:r>
              <a:rPr lang="en-US" sz="2000" b="1" dirty="0"/>
              <a:t>Current progress</a:t>
            </a:r>
            <a:r>
              <a:rPr lang="en-US" sz="2000" dirty="0"/>
              <a:t>: Ten tributaries have been selected for large-scale oyster restoration and are in various stages of progress. Maryland has completed 788 acres of oyster reefs and Virginia, 539 acres.</a:t>
            </a:r>
          </a:p>
          <a:p>
            <a:r>
              <a:rPr lang="en-US" sz="2000" b="1" dirty="0"/>
              <a:t>Previous progress</a:t>
            </a:r>
            <a:r>
              <a:rPr lang="en-US" sz="2000" dirty="0"/>
              <a:t>: Nine tributaries had been selected for large-scale oyster restoration and were in various stages of progress. Maryland had completed 773 acres of oyster reefs, and Virginia, 510 acres.</a:t>
            </a:r>
          </a:p>
          <a:p>
            <a:r>
              <a:rPr lang="en-US" sz="2000" b="1" dirty="0"/>
              <a:t>Data source</a:t>
            </a:r>
            <a:r>
              <a:rPr lang="en-US" sz="2000" dirty="0"/>
              <a:t>: Annual Maryland and Virginia oyster restoration updates. Current data is from 2019.</a:t>
            </a:r>
          </a:p>
        </p:txBody>
      </p:sp>
    </p:spTree>
    <p:extLst>
      <p:ext uri="{BB962C8B-B14F-4D97-AF65-F5344CB8AC3E}">
        <p14:creationId xmlns:p14="http://schemas.microsoft.com/office/powerpoint/2010/main" val="7071060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2249</Words>
  <Application>Microsoft Office PowerPoint</Application>
  <PresentationFormat>Widescreen</PresentationFormat>
  <Paragraphs>102</Paragraphs>
  <Slides>20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2019-2020 Bay Barometer</vt:lpstr>
      <vt:lpstr>What is it?</vt:lpstr>
      <vt:lpstr>Reaching Other Audiences </vt:lpstr>
      <vt:lpstr>ChesapeakeProgress</vt:lpstr>
      <vt:lpstr>Chesapeake Bay Watershed Agreement</vt:lpstr>
      <vt:lpstr>What is this year’s Barometer telling us?</vt:lpstr>
      <vt:lpstr>Abundant Life: Sustainable Fisheries—Blue Crab Abundance</vt:lpstr>
      <vt:lpstr>Abundant Life: Sustainable Fisheries—Blue Crab Management</vt:lpstr>
      <vt:lpstr>Abundant Life: Sustainable Fisheries--Oysters</vt:lpstr>
      <vt:lpstr>Abundant Life: Vital Habitats—Forest Buffers</vt:lpstr>
      <vt:lpstr>Abundant Life: Vital Habitats—Submerged Aquatic Vegetation (SAV)</vt:lpstr>
      <vt:lpstr>Clean Water: Water Quality—2025 Watershed Implementation Plans</vt:lpstr>
      <vt:lpstr>Clean Water: Water Quality—Water Quality Standards Monitoring and Attainment</vt:lpstr>
      <vt:lpstr>Conserved Lands: Land Conservation—Protected Lands</vt:lpstr>
      <vt:lpstr>Engaged Communities: Stewardship—Diversity </vt:lpstr>
      <vt:lpstr>Engaged Communities: Public Access—Public Access</vt:lpstr>
      <vt:lpstr>Engaged Communities: Environmental Literacy—Environmental Literacy Planning</vt:lpstr>
      <vt:lpstr>Engaged Communities: Environmental Literacy--Student</vt:lpstr>
      <vt:lpstr>Questions?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2019-2020 Bay Barometer</dc:title>
  <dc:creator>Rachel Felver</dc:creator>
  <cp:lastModifiedBy>Rachel Felver</cp:lastModifiedBy>
  <cp:revision>1</cp:revision>
  <dcterms:created xsi:type="dcterms:W3CDTF">2021-02-25T02:47:25Z</dcterms:created>
  <dcterms:modified xsi:type="dcterms:W3CDTF">2021-02-25T02:47:49Z</dcterms:modified>
</cp:coreProperties>
</file>