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20"/>
  </p:sldMasterIdLst>
  <p:notesMasterIdLst>
    <p:notesMasterId r:id="rId138"/>
  </p:notesMasterIdLst>
  <p:sldIdLst>
    <p:sldId id="304" r:id="rId121"/>
    <p:sldId id="265" r:id="rId122"/>
    <p:sldId id="264" r:id="rId123"/>
    <p:sldId id="273" r:id="rId124"/>
    <p:sldId id="289" r:id="rId125"/>
    <p:sldId id="834" r:id="rId126"/>
    <p:sldId id="845" r:id="rId127"/>
    <p:sldId id="849" r:id="rId128"/>
    <p:sldId id="844" r:id="rId129"/>
    <p:sldId id="848" r:id="rId130"/>
    <p:sldId id="847" r:id="rId131"/>
    <p:sldId id="842" r:id="rId132"/>
    <p:sldId id="281" r:id="rId133"/>
    <p:sldId id="850" r:id="rId134"/>
    <p:sldId id="282" r:id="rId135"/>
    <p:sldId id="851" r:id="rId136"/>
    <p:sldId id="279" r:id="rId1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192" autoAdjust="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13.xml"/><Relationship Id="rId138" Type="http://schemas.openxmlformats.org/officeDocument/2006/relationships/notesMaster" Target="notesMasters/notesMaster1.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3.xml"/><Relationship Id="rId128" Type="http://schemas.openxmlformats.org/officeDocument/2006/relationships/slide" Target="slides/slide8.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slide" Target="slides/slide14.xml"/><Relationship Id="rId139"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1.xml"/><Relationship Id="rId14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customXml" Target="../customXml/item103.xml"/><Relationship Id="rId108" Type="http://schemas.openxmlformats.org/officeDocument/2006/relationships/customXml" Target="../customXml/item108.xml"/><Relationship Id="rId116" Type="http://schemas.openxmlformats.org/officeDocument/2006/relationships/customXml" Target="../customXml/item116.xml"/><Relationship Id="rId124" Type="http://schemas.openxmlformats.org/officeDocument/2006/relationships/slide" Target="slides/slide4.xml"/><Relationship Id="rId129" Type="http://schemas.openxmlformats.org/officeDocument/2006/relationships/slide" Target="slides/slide9.xml"/><Relationship Id="rId137" Type="http://schemas.openxmlformats.org/officeDocument/2006/relationships/slide" Target="slides/slide1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customXml" Target="../customXml/item111.xml"/><Relationship Id="rId132" Type="http://schemas.openxmlformats.org/officeDocument/2006/relationships/slide" Target="slides/slide12.xml"/><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customXml" Target="../customXml/item114.xml"/><Relationship Id="rId119" Type="http://schemas.openxmlformats.org/officeDocument/2006/relationships/customXml" Target="../customXml/item119.xml"/><Relationship Id="rId127" Type="http://schemas.openxmlformats.org/officeDocument/2006/relationships/slide" Target="slides/slide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2.xml"/><Relationship Id="rId130" Type="http://schemas.openxmlformats.org/officeDocument/2006/relationships/slide" Target="slides/slide10.xml"/><Relationship Id="rId135" Type="http://schemas.openxmlformats.org/officeDocument/2006/relationships/slide" Target="slides/slide15.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Master" Target="slideMasters/slideMaster1.xml"/><Relationship Id="rId125" Type="http://schemas.openxmlformats.org/officeDocument/2006/relationships/slide" Target="slides/slide5.xml"/><Relationship Id="rId141"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11.xml"/><Relationship Id="rId136" Type="http://schemas.openxmlformats.org/officeDocument/2006/relationships/slide" Target="slides/slide16.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C156D-A569-43F4-B27B-A1F22026D0A6}" type="datetimeFigureOut">
              <a:rPr lang="en-US" smtClean="0"/>
              <a:t>5/22/2019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12C2F-3B2B-4743-B1EF-00050DA659B9}" type="slidenum">
              <a:rPr lang="en-US" smtClean="0"/>
              <a:t>‹#›</a:t>
            </a:fld>
            <a:endParaRPr lang="en-US" dirty="0"/>
          </a:p>
        </p:txBody>
      </p:sp>
    </p:spTree>
    <p:extLst>
      <p:ext uri="{BB962C8B-B14F-4D97-AF65-F5344CB8AC3E}">
        <p14:creationId xmlns:p14="http://schemas.microsoft.com/office/powerpoint/2010/main" val="357172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4</a:t>
            </a:fld>
            <a:endParaRPr lang="en-US" dirty="0"/>
          </a:p>
        </p:txBody>
      </p:sp>
    </p:spTree>
    <p:extLst>
      <p:ext uri="{BB962C8B-B14F-4D97-AF65-F5344CB8AC3E}">
        <p14:creationId xmlns:p14="http://schemas.microsoft.com/office/powerpoint/2010/main" val="187954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12C2F-3B2B-4743-B1EF-00050DA659B9}" type="slidenum">
              <a:rPr lang="en-US" smtClean="0"/>
              <a:t>9</a:t>
            </a:fld>
            <a:endParaRPr lang="en-US" dirty="0"/>
          </a:p>
        </p:txBody>
      </p:sp>
    </p:spTree>
    <p:extLst>
      <p:ext uri="{BB962C8B-B14F-4D97-AF65-F5344CB8AC3E}">
        <p14:creationId xmlns:p14="http://schemas.microsoft.com/office/powerpoint/2010/main" val="96122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2712C2F-3B2B-4743-B1EF-00050DA659B9}" type="slidenum">
              <a:rPr lang="en-US" smtClean="0"/>
              <a:t>16</a:t>
            </a:fld>
            <a:endParaRPr lang="en-US" dirty="0"/>
          </a:p>
        </p:txBody>
      </p:sp>
    </p:spTree>
    <p:extLst>
      <p:ext uri="{BB962C8B-B14F-4D97-AF65-F5344CB8AC3E}">
        <p14:creationId xmlns:p14="http://schemas.microsoft.com/office/powerpoint/2010/main" val="127528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1008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46575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175571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C1B6A3-BEB9-4BD7-B149-F36D267298A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939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864279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393060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3243065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2703398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101871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403254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132432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227859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121491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124019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55546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420110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915072-2CF9-4EAE-B7E7-C5A521E0802F}"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C1B6A3-BEB9-4BD7-B149-F36D267298A5}" type="slidenum">
              <a:rPr lang="en-US" smtClean="0"/>
              <a:t>‹#›</a:t>
            </a:fld>
            <a:endParaRPr lang="en-US" dirty="0"/>
          </a:p>
        </p:txBody>
      </p:sp>
    </p:spTree>
    <p:extLst>
      <p:ext uri="{BB962C8B-B14F-4D97-AF65-F5344CB8AC3E}">
        <p14:creationId xmlns:p14="http://schemas.microsoft.com/office/powerpoint/2010/main" val="127360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2915072-2CF9-4EAE-B7E7-C5A521E0802F}" type="datetimeFigureOut">
              <a:rPr lang="en-US" smtClean="0"/>
              <a:t>5/22/2019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FC1B6A3-BEB9-4BD7-B149-F36D267298A5}" type="slidenum">
              <a:rPr lang="en-US" smtClean="0"/>
              <a:t>‹#›</a:t>
            </a:fld>
            <a:endParaRPr lang="en-US" dirty="0"/>
          </a:p>
        </p:txBody>
      </p:sp>
    </p:spTree>
    <p:extLst>
      <p:ext uri="{BB962C8B-B14F-4D97-AF65-F5344CB8AC3E}">
        <p14:creationId xmlns:p14="http://schemas.microsoft.com/office/powerpoint/2010/main" val="30786048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chesapeakebay.net/what/programs/bmp_introduction_to_bmp_verification"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pa.gov/chesapeakebaytmdl" TargetMode="External"/><Relationship Id="rId2" Type="http://schemas.openxmlformats.org/officeDocument/2006/relationships/hyperlink" Target="mailto:batiuk.richard@epa.gov"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www.chesapeakebay.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5060" y="3429000"/>
            <a:ext cx="11064328" cy="3011557"/>
          </a:xfrm>
        </p:spPr>
        <p:txBody>
          <a:bodyPr>
            <a:noAutofit/>
          </a:bodyPr>
          <a:lstStyle/>
          <a:p>
            <a:endParaRPr lang="en-US" dirty="0">
              <a:solidFill>
                <a:srgbClr val="0076A3"/>
              </a:solidFill>
            </a:endParaRPr>
          </a:p>
          <a:p>
            <a:r>
              <a:rPr lang="en-US" sz="3000" dirty="0">
                <a:solidFill>
                  <a:schemeClr val="tx1"/>
                </a:solidFill>
              </a:rPr>
              <a:t>Lucinda Power</a:t>
            </a:r>
          </a:p>
          <a:p>
            <a:r>
              <a:rPr lang="en-US" sz="3000" dirty="0">
                <a:solidFill>
                  <a:schemeClr val="tx1"/>
                </a:solidFill>
              </a:rPr>
              <a:t>EPA Chesapeake Bay Program Office</a:t>
            </a:r>
          </a:p>
          <a:p>
            <a:r>
              <a:rPr lang="en-US" sz="3000" dirty="0">
                <a:solidFill>
                  <a:schemeClr val="tx1"/>
                </a:solidFill>
              </a:rPr>
              <a:t>Citizens Advisory Committee Meeting</a:t>
            </a:r>
          </a:p>
          <a:p>
            <a:r>
              <a:rPr lang="en-US" sz="3000" dirty="0">
                <a:solidFill>
                  <a:schemeClr val="tx1"/>
                </a:solidFill>
              </a:rPr>
              <a:t>May 22, 2019</a:t>
            </a:r>
          </a:p>
        </p:txBody>
      </p:sp>
      <p:pic>
        <p:nvPicPr>
          <p:cNvPr id="4" name="Picture 3"/>
          <p:cNvPicPr>
            <a:picLocks noChangeAspect="1"/>
          </p:cNvPicPr>
          <p:nvPr/>
        </p:nvPicPr>
        <p:blipFill>
          <a:blip r:embed="rId2"/>
          <a:stretch>
            <a:fillRect/>
          </a:stretch>
        </p:blipFill>
        <p:spPr>
          <a:xfrm>
            <a:off x="0" y="0"/>
            <a:ext cx="12354451" cy="3252651"/>
          </a:xfrm>
          <a:prstGeom prst="rect">
            <a:avLst/>
          </a:prstGeom>
        </p:spPr>
      </p:pic>
      <p:sp>
        <p:nvSpPr>
          <p:cNvPr id="6" name="TextBox 5"/>
          <p:cNvSpPr txBox="1"/>
          <p:nvPr/>
        </p:nvSpPr>
        <p:spPr>
          <a:xfrm>
            <a:off x="3200400" y="2142309"/>
            <a:ext cx="7759337" cy="769441"/>
          </a:xfrm>
          <a:prstGeom prst="rect">
            <a:avLst/>
          </a:prstGeom>
          <a:noFill/>
        </p:spPr>
        <p:txBody>
          <a:bodyPr wrap="square" rtlCol="0">
            <a:spAutoFit/>
          </a:bodyPr>
          <a:lstStyle/>
          <a:p>
            <a:r>
              <a:rPr lang="en-US" sz="4400" b="1" dirty="0">
                <a:solidFill>
                  <a:schemeClr val="bg1"/>
                </a:solidFill>
              </a:rPr>
              <a:t>Chesapeake Bay Restoration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678"/>
            <a:ext cx="12354451" cy="207543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177304"/>
            <a:ext cx="2224236" cy="2115737"/>
          </a:xfrm>
          <a:prstGeom prst="ellipse">
            <a:avLst/>
          </a:prstGeom>
          <a:ln w="3175" cap="rnd">
            <a:solidFill>
              <a:srgbClr val="0076A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9" descr="Cbplogocno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2644" y="236920"/>
            <a:ext cx="2351807" cy="148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DE93845-CF51-4EAB-9AA7-D3154E0D8CD9}"/>
              </a:ext>
            </a:extLst>
          </p:cNvPr>
          <p:cNvSpPr>
            <a:spLocks noChangeArrowheads="1"/>
          </p:cNvSpPr>
          <p:nvPr/>
        </p:nvSpPr>
        <p:spPr bwMode="auto">
          <a:xfrm>
            <a:off x="144069" y="3260595"/>
            <a:ext cx="12066309" cy="784830"/>
          </a:xfrm>
          <a:prstGeom prst="rect">
            <a:avLst/>
          </a:prstGeom>
          <a:noFill/>
          <a:ln w="9525">
            <a:noFill/>
            <a:miter lim="800000"/>
            <a:headEnd/>
            <a:tailEnd/>
          </a:ln>
          <a:effectLst/>
        </p:spPr>
        <p:txBody>
          <a:bodyPr wrap="square" anchor="ctr">
            <a:spAutoFit/>
          </a:bodyPr>
          <a:lstStyle/>
          <a:p>
            <a:pPr algn="ctr">
              <a:tabLst>
                <a:tab pos="914400" algn="l"/>
              </a:tabLst>
              <a:defRPr/>
            </a:pPr>
            <a:r>
              <a:rPr lang="en-US" sz="4500" b="1" dirty="0">
                <a:solidFill>
                  <a:schemeClr val="tx1">
                    <a:lumMod val="65000"/>
                    <a:lumOff val="35000"/>
                  </a:schemeClr>
                </a:solidFill>
              </a:rPr>
              <a:t>2018 BMP Verification Assessment </a:t>
            </a:r>
          </a:p>
        </p:txBody>
      </p:sp>
    </p:spTree>
    <p:extLst>
      <p:ext uri="{BB962C8B-B14F-4D97-AF65-F5344CB8AC3E}">
        <p14:creationId xmlns:p14="http://schemas.microsoft.com/office/powerpoint/2010/main" val="349340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1171575" y="1057275"/>
            <a:ext cx="9982200" cy="4114800"/>
          </a:xfrm>
          <a:prstGeom prst="rect">
            <a:avLst/>
          </a:prstGeom>
          <a:noFill/>
          <a:ln w="9525">
            <a:noFill/>
            <a:miter lim="800000"/>
            <a:headEnd/>
            <a:tailEnd/>
          </a:ln>
        </p:spPr>
        <p:txBody>
          <a:bodyPr/>
          <a:lstStyle/>
          <a:p>
            <a:pPr algn="ctr">
              <a:spcBef>
                <a:spcPct val="20000"/>
              </a:spcBef>
              <a:buSzPct val="150000"/>
              <a:defRPr/>
            </a:pPr>
            <a:r>
              <a:rPr lang="en-US" sz="2800" b="1" u="sng" dirty="0"/>
              <a:t>Verification Issues – Potential Over-Reporting</a:t>
            </a:r>
          </a:p>
        </p:txBody>
      </p:sp>
      <p:pic>
        <p:nvPicPr>
          <p:cNvPr id="3" name="Picture 2">
            <a:extLst>
              <a:ext uri="{FF2B5EF4-FFF2-40B4-BE49-F238E27FC236}">
                <a16:creationId xmlns:a16="http://schemas.microsoft.com/office/drawing/2014/main" id="{0FFF0347-C7DA-4941-B75D-99119EBB16D5}"/>
              </a:ext>
            </a:extLst>
          </p:cNvPr>
          <p:cNvPicPr>
            <a:picLocks noChangeAspect="1"/>
          </p:cNvPicPr>
          <p:nvPr/>
        </p:nvPicPr>
        <p:blipFill>
          <a:blip r:embed="rId2"/>
          <a:stretch>
            <a:fillRect/>
          </a:stretch>
        </p:blipFill>
        <p:spPr>
          <a:xfrm>
            <a:off x="2814665" y="1876424"/>
            <a:ext cx="6559496" cy="4752976"/>
          </a:xfrm>
          <a:prstGeom prst="rect">
            <a:avLst/>
          </a:prstGeom>
        </p:spPr>
      </p:pic>
      <p:sp>
        <p:nvSpPr>
          <p:cNvPr id="10" name="Rectangle 4">
            <a:extLst>
              <a:ext uri="{FF2B5EF4-FFF2-40B4-BE49-F238E27FC236}">
                <a16:creationId xmlns:a16="http://schemas.microsoft.com/office/drawing/2014/main" id="{1989A092-EA1A-4C81-862A-8EAC388B5CB5}"/>
              </a:ext>
            </a:extLst>
          </p:cNvPr>
          <p:cNvSpPr>
            <a:spLocks noGrp="1" noChangeArrowheads="1"/>
          </p:cNvSpPr>
          <p:nvPr>
            <p:ph type="title"/>
          </p:nvPr>
        </p:nvSpPr>
        <p:spPr>
          <a:xfrm>
            <a:off x="2476500" y="196850"/>
            <a:ext cx="7239000" cy="762000"/>
          </a:xfrm>
          <a:noFill/>
        </p:spPr>
        <p:txBody>
          <a:bodyPr>
            <a:normAutofit fontScale="90000"/>
          </a:bodyPr>
          <a:lstStyle/>
          <a:p>
            <a:pPr algn="ctr" eaLnBrk="1" hangingPunct="1"/>
            <a:r>
              <a:rPr lang="it-IT" sz="4600" b="1" dirty="0">
                <a:solidFill>
                  <a:schemeClr val="tx1"/>
                </a:solidFill>
              </a:rPr>
              <a:t>2018 Verification Assessment </a:t>
            </a:r>
            <a:endParaRPr lang="en-US" sz="4600" b="1" dirty="0">
              <a:solidFill>
                <a:schemeClr val="tx1"/>
              </a:solidFill>
            </a:endParaRPr>
          </a:p>
        </p:txBody>
      </p:sp>
    </p:spTree>
    <p:extLst>
      <p:ext uri="{BB962C8B-B14F-4D97-AF65-F5344CB8AC3E}">
        <p14:creationId xmlns:p14="http://schemas.microsoft.com/office/powerpoint/2010/main" val="21880807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95325" y="1219199"/>
            <a:ext cx="11039475" cy="4943476"/>
          </a:xfrm>
          <a:prstGeom prst="rect">
            <a:avLst/>
          </a:prstGeom>
          <a:noFill/>
          <a:ln w="9525">
            <a:noFill/>
            <a:miter lim="800000"/>
            <a:headEnd/>
            <a:tailEnd/>
          </a:ln>
        </p:spPr>
        <p:txBody>
          <a:bodyPr/>
          <a:lstStyle/>
          <a:p>
            <a:pPr>
              <a:spcBef>
                <a:spcPct val="20000"/>
              </a:spcBef>
              <a:buSzPct val="150000"/>
              <a:defRPr/>
            </a:pPr>
            <a:r>
              <a:rPr lang="en-US" sz="2800" b="1" u="sng" dirty="0"/>
              <a:t>Verification Issues – Reported Dates</a:t>
            </a:r>
          </a:p>
          <a:p>
            <a:pPr>
              <a:spcBef>
                <a:spcPct val="20000"/>
              </a:spcBef>
              <a:buSzPct val="150000"/>
              <a:defRPr/>
            </a:pPr>
            <a:r>
              <a:rPr lang="en-US" sz="2400" dirty="0"/>
              <a:t>For the BMP records within the period 7/1/17 – 6/30/18, the following implementation dates and/or inspection dates are repeated a significant number of times.  </a:t>
            </a:r>
          </a:p>
          <a:p>
            <a:pPr marL="800100" lvl="1" indent="-342900">
              <a:spcBef>
                <a:spcPct val="20000"/>
              </a:spcBef>
              <a:buSzPct val="66000"/>
              <a:buFont typeface="Courier New" panose="02070309020205020404" pitchFamily="49" charset="0"/>
              <a:buChar char="o"/>
              <a:defRPr/>
            </a:pPr>
            <a:endParaRPr lang="en-US" sz="1500" b="1" dirty="0"/>
          </a:p>
          <a:p>
            <a:pPr marL="800100" lvl="1" indent="-342900">
              <a:spcBef>
                <a:spcPct val="20000"/>
              </a:spcBef>
              <a:buSzPct val="66000"/>
              <a:buFont typeface="Courier New" panose="02070309020205020404" pitchFamily="49" charset="0"/>
              <a:buChar char="o"/>
              <a:defRPr/>
            </a:pPr>
            <a:r>
              <a:rPr lang="en-US" sz="2400" b="1" dirty="0"/>
              <a:t>CBPO Comment to Jurisdiction: </a:t>
            </a:r>
            <a:r>
              <a:rPr lang="en-US" sz="2400" dirty="0"/>
              <a:t>Are these accurate implementation and/or inspection dates and, if not, why are dates not being tracked and reported for the associated BMPs?  For example: </a:t>
            </a:r>
          </a:p>
          <a:p>
            <a:pPr marL="1371600" lvl="2" indent="-457200">
              <a:spcBef>
                <a:spcPct val="20000"/>
              </a:spcBef>
              <a:buSzPct val="100000"/>
              <a:buFont typeface="Wingdings" panose="05000000000000000000" pitchFamily="2" charset="2"/>
              <a:buChar char="§"/>
              <a:defRPr/>
            </a:pPr>
            <a:r>
              <a:rPr lang="en-US" sz="2200" dirty="0"/>
              <a:t>78% of the [7,630] BMP records over the reporting period are in 4 groups of the same date.   </a:t>
            </a:r>
          </a:p>
          <a:p>
            <a:pPr marL="1371600" lvl="2" indent="-457200">
              <a:spcBef>
                <a:spcPct val="20000"/>
              </a:spcBef>
              <a:buSzPct val="100000"/>
              <a:buFont typeface="Wingdings" panose="05000000000000000000" pitchFamily="2" charset="2"/>
              <a:buChar char="§"/>
              <a:defRPr/>
            </a:pPr>
            <a:r>
              <a:rPr lang="en-US" sz="2200" dirty="0"/>
              <a:t>Where in the jurisdiction’s QAPP is this explained, e.g. what sections and page numbers? </a:t>
            </a:r>
          </a:p>
          <a:p>
            <a:pPr marL="800100" lvl="1" indent="-342900">
              <a:spcBef>
                <a:spcPct val="20000"/>
              </a:spcBef>
              <a:buSzPct val="66000"/>
              <a:buFont typeface="Courier New" panose="02070309020205020404" pitchFamily="49" charset="0"/>
              <a:buChar char="o"/>
              <a:defRPr/>
            </a:pPr>
            <a:endParaRPr lang="en-US" sz="2800" dirty="0"/>
          </a:p>
        </p:txBody>
      </p:sp>
      <p:sp>
        <p:nvSpPr>
          <p:cNvPr id="9" name="Rectangle 4">
            <a:extLst>
              <a:ext uri="{FF2B5EF4-FFF2-40B4-BE49-F238E27FC236}">
                <a16:creationId xmlns:a16="http://schemas.microsoft.com/office/drawing/2014/main" id="{E505E3CE-BBCD-4BDB-B22D-B94AF1678F15}"/>
              </a:ext>
            </a:extLst>
          </p:cNvPr>
          <p:cNvSpPr>
            <a:spLocks noGrp="1" noChangeArrowheads="1"/>
          </p:cNvSpPr>
          <p:nvPr>
            <p:ph type="title"/>
          </p:nvPr>
        </p:nvSpPr>
        <p:spPr>
          <a:xfrm>
            <a:off x="2476500" y="196850"/>
            <a:ext cx="7239000" cy="762000"/>
          </a:xfrm>
          <a:noFill/>
        </p:spPr>
        <p:txBody>
          <a:bodyPr>
            <a:normAutofit fontScale="90000"/>
          </a:bodyPr>
          <a:lstStyle/>
          <a:p>
            <a:pPr algn="ctr" eaLnBrk="1" hangingPunct="1"/>
            <a:r>
              <a:rPr lang="it-IT" sz="4600" b="1" dirty="0">
                <a:solidFill>
                  <a:schemeClr val="tx1"/>
                </a:solidFill>
              </a:rPr>
              <a:t>2018 Verification Assessment </a:t>
            </a:r>
            <a:endParaRPr lang="en-US" sz="4600" b="1" dirty="0">
              <a:solidFill>
                <a:schemeClr val="tx1"/>
              </a:solidFill>
            </a:endParaRPr>
          </a:p>
        </p:txBody>
      </p:sp>
    </p:spTree>
    <p:extLst>
      <p:ext uri="{BB962C8B-B14F-4D97-AF65-F5344CB8AC3E}">
        <p14:creationId xmlns:p14="http://schemas.microsoft.com/office/powerpoint/2010/main" val="1340473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1200150" y="1371600"/>
            <a:ext cx="9982200" cy="4114800"/>
          </a:xfrm>
          <a:prstGeom prst="rect">
            <a:avLst/>
          </a:prstGeom>
          <a:noFill/>
          <a:ln w="9525">
            <a:noFill/>
            <a:miter lim="800000"/>
            <a:headEnd/>
            <a:tailEnd/>
          </a:ln>
        </p:spPr>
        <p:txBody>
          <a:bodyPr/>
          <a:lstStyle/>
          <a:p>
            <a:pPr marL="457200" indent="-457200">
              <a:spcBef>
                <a:spcPct val="20000"/>
              </a:spcBef>
              <a:buSzPct val="150000"/>
              <a:buFont typeface="Arial" panose="020B0604020202020204" pitchFamily="34" charset="0"/>
              <a:buChar char="•"/>
              <a:defRPr/>
            </a:pPr>
            <a:r>
              <a:rPr lang="en-US" sz="2800" dirty="0"/>
              <a:t>Remember, we are trying to </a:t>
            </a:r>
            <a:r>
              <a:rPr lang="en-US" sz="2800" b="1" dirty="0"/>
              <a:t>asses the quality of reported data</a:t>
            </a:r>
            <a:r>
              <a:rPr lang="en-US" sz="2800" dirty="0"/>
              <a:t> – which should be described for each BMP in each jurisdiction’s BMP Verification Program Plan – which should follow protocols developed by the WQGIT, workgroups, including BMP Verification Committee and its advisory group</a:t>
            </a:r>
          </a:p>
          <a:p>
            <a:pPr marL="457200" indent="-457200">
              <a:spcBef>
                <a:spcPct val="20000"/>
              </a:spcBef>
              <a:buSzPct val="150000"/>
              <a:buFont typeface="Arial" panose="020B0604020202020204" pitchFamily="34" charset="0"/>
              <a:buChar char="•"/>
              <a:defRPr/>
            </a:pPr>
            <a:endParaRPr lang="en-US" sz="2800" dirty="0"/>
          </a:p>
          <a:p>
            <a:pPr marL="457200" indent="-457200">
              <a:spcBef>
                <a:spcPct val="20000"/>
              </a:spcBef>
              <a:buSzPct val="150000"/>
              <a:buFont typeface="Arial" panose="020B0604020202020204" pitchFamily="34" charset="0"/>
              <a:buChar char="•"/>
              <a:defRPr/>
            </a:pPr>
            <a:r>
              <a:rPr lang="en-US" sz="2800" dirty="0"/>
              <a:t>Wealth of verification information at </a:t>
            </a:r>
            <a:r>
              <a:rPr lang="en-US" sz="2800" dirty="0">
                <a:hlinkClick r:id="rId2"/>
              </a:rPr>
              <a:t>https://www.chesapeakebay.net/what/programs/bmp_introduction_to_bmp_verification</a:t>
            </a:r>
            <a:endParaRPr lang="en-US" sz="2800" dirty="0"/>
          </a:p>
          <a:p>
            <a:pPr marL="457200" indent="-457200">
              <a:spcBef>
                <a:spcPct val="20000"/>
              </a:spcBef>
              <a:buSzPct val="150000"/>
              <a:buFont typeface="Arial" panose="020B0604020202020204" pitchFamily="34" charset="0"/>
              <a:buChar char="•"/>
              <a:defRPr/>
            </a:pPr>
            <a:endParaRPr lang="en-US" sz="2800" dirty="0"/>
          </a:p>
        </p:txBody>
      </p:sp>
      <p:sp>
        <p:nvSpPr>
          <p:cNvPr id="9" name="Rectangle 4">
            <a:extLst>
              <a:ext uri="{FF2B5EF4-FFF2-40B4-BE49-F238E27FC236}">
                <a16:creationId xmlns:a16="http://schemas.microsoft.com/office/drawing/2014/main" id="{0F034843-BFD8-422C-89C6-9529E86D5ED1}"/>
              </a:ext>
            </a:extLst>
          </p:cNvPr>
          <p:cNvSpPr>
            <a:spLocks noGrp="1" noChangeArrowheads="1"/>
          </p:cNvSpPr>
          <p:nvPr>
            <p:ph type="title"/>
          </p:nvPr>
        </p:nvSpPr>
        <p:spPr>
          <a:xfrm>
            <a:off x="2476500" y="349250"/>
            <a:ext cx="7239000" cy="762000"/>
          </a:xfrm>
          <a:noFill/>
        </p:spPr>
        <p:txBody>
          <a:bodyPr>
            <a:normAutofit fontScale="90000"/>
          </a:bodyPr>
          <a:lstStyle/>
          <a:p>
            <a:pPr algn="ctr" eaLnBrk="1" hangingPunct="1"/>
            <a:r>
              <a:rPr lang="it-IT" sz="4600" b="1" dirty="0">
                <a:solidFill>
                  <a:schemeClr val="tx1"/>
                </a:solidFill>
              </a:rPr>
              <a:t>2018 Verification Assessment </a:t>
            </a:r>
            <a:endParaRPr lang="en-US" sz="4600" b="1" dirty="0">
              <a:solidFill>
                <a:schemeClr val="tx1"/>
              </a:solidFill>
            </a:endParaRPr>
          </a:p>
        </p:txBody>
      </p:sp>
    </p:spTree>
    <p:extLst>
      <p:ext uri="{BB962C8B-B14F-4D97-AF65-F5344CB8AC3E}">
        <p14:creationId xmlns:p14="http://schemas.microsoft.com/office/powerpoint/2010/main" val="29011773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73106B3-4C57-433A-8644-6FD035D42BCF}"/>
              </a:ext>
            </a:extLst>
          </p:cNvPr>
          <p:cNvGraphicFramePr>
            <a:graphicFrameLocks noGrp="1"/>
          </p:cNvGraphicFramePr>
          <p:nvPr>
            <p:extLst>
              <p:ext uri="{D42A27DB-BD31-4B8C-83A1-F6EECF244321}">
                <p14:modId xmlns:p14="http://schemas.microsoft.com/office/powerpoint/2010/main" val="616993345"/>
              </p:ext>
            </p:extLst>
          </p:nvPr>
        </p:nvGraphicFramePr>
        <p:xfrm>
          <a:off x="1000124" y="1247774"/>
          <a:ext cx="10353675" cy="5419720"/>
        </p:xfrm>
        <a:graphic>
          <a:graphicData uri="http://schemas.openxmlformats.org/drawingml/2006/table">
            <a:tbl>
              <a:tblPr firstRow="1" firstCol="1" bandRow="1"/>
              <a:tblGrid>
                <a:gridCol w="2485989">
                  <a:extLst>
                    <a:ext uri="{9D8B030D-6E8A-4147-A177-3AD203B41FA5}">
                      <a16:colId xmlns:a16="http://schemas.microsoft.com/office/drawing/2014/main" val="4057046794"/>
                    </a:ext>
                  </a:extLst>
                </a:gridCol>
                <a:gridCol w="7867686">
                  <a:extLst>
                    <a:ext uri="{9D8B030D-6E8A-4147-A177-3AD203B41FA5}">
                      <a16:colId xmlns:a16="http://schemas.microsoft.com/office/drawing/2014/main" val="661217624"/>
                    </a:ext>
                  </a:extLst>
                </a:gridCol>
              </a:tblGrid>
              <a:tr h="282720">
                <a:tc>
                  <a:txBody>
                    <a:bodyPr/>
                    <a:lstStyle/>
                    <a:p>
                      <a:pPr marL="0" marR="0">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Jurisdiction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Verification Assessment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67184"/>
                  </a:ext>
                </a:extLst>
              </a:tr>
              <a:tr h="1272204">
                <a:tc>
                  <a:txBody>
                    <a:bodyPr/>
                    <a:lstStyle/>
                    <a:p>
                      <a:pPr marL="0" marR="0">
                        <a:lnSpc>
                          <a:spcPct val="115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Pennsylvania</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Overall, responded adequately to CBPO verification concerns but verification issues remain with some BMPs:  Nutrient Application Management Rate Nitrogen, High- and Low-Residue Tillage, Cover Crops + with Fall Nutrients, Soil and Water Conservation Plans, Manure Transport, and Urban Stream Restoration</a:t>
                      </a: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97533087"/>
                  </a:ext>
                </a:extLst>
              </a:tr>
              <a:tr h="757290">
                <a:tc>
                  <a:txBody>
                    <a:bodyPr/>
                    <a:lstStyle/>
                    <a:p>
                      <a:pPr marL="0" marR="0">
                        <a:lnSpc>
                          <a:spcPct val="115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Maryland</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0"/>
                        </a:spcBef>
                        <a:spcAft>
                          <a:spcPts val="0"/>
                        </a:spcAft>
                      </a:pPr>
                      <a: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Responded adequately to CBPO verification concerns.  </a:t>
                      </a: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445376405"/>
                  </a:ext>
                </a:extLst>
              </a:tr>
              <a:tr h="1014748">
                <a:tc>
                  <a:txBody>
                    <a:bodyPr/>
                    <a:lstStyle/>
                    <a:p>
                      <a:pPr marL="0" marR="0">
                        <a:lnSpc>
                          <a:spcPct val="115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Virginia</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Overall, responded adequately to CBPO verification concerns but verification issues remain with some BMPs:  Nutrient Application Management Core and Supplements, Street Sweeping, Cover Crops with Fall Nutrients, and Grass Buffers</a:t>
                      </a: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478699298"/>
                  </a:ext>
                </a:extLst>
              </a:tr>
              <a:tr h="445156">
                <a:tc>
                  <a:txBody>
                    <a:bodyPr/>
                    <a:lstStyle/>
                    <a:p>
                      <a:pPr marL="0" marR="0">
                        <a:lnSpc>
                          <a:spcPct val="115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West Virginia</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0"/>
                        </a:spcBef>
                        <a:spcAft>
                          <a:spcPts val="0"/>
                        </a:spcAft>
                      </a:pPr>
                      <a: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Responded adequately to CBPO verification concerns.  </a:t>
                      </a: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623357622"/>
                  </a:ext>
                </a:extLst>
              </a:tr>
              <a:tr h="757290">
                <a:tc>
                  <a:txBody>
                    <a:bodyPr/>
                    <a:lstStyle/>
                    <a:p>
                      <a:pPr marL="0" marR="0">
                        <a:lnSpc>
                          <a:spcPct val="115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Delaware</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nSpc>
                          <a:spcPct val="115000"/>
                        </a:lnSpc>
                        <a:spcBef>
                          <a:spcPts val="0"/>
                        </a:spcBef>
                        <a:spcAft>
                          <a:spcPts val="0"/>
                        </a:spcAft>
                      </a:pPr>
                      <a: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Remaining verification issues with several BMPs, such as Conservation Tillage, High- and Low-Residue Tillage, and Poultry Mortality Composting</a:t>
                      </a: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366545356"/>
                  </a:ext>
                </a:extLst>
              </a:tr>
              <a:tr h="445156">
                <a:tc>
                  <a:txBody>
                    <a:bodyPr/>
                    <a:lstStyle/>
                    <a:p>
                      <a:pPr marL="0" marR="0">
                        <a:lnSpc>
                          <a:spcPct val="115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District of Columbia</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0"/>
                        </a:spcBef>
                        <a:spcAft>
                          <a:spcPts val="0"/>
                        </a:spcAft>
                      </a:pPr>
                      <a: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Responded adequately to CBPO verification concerns.  </a:t>
                      </a: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746358871"/>
                  </a:ext>
                </a:extLst>
              </a:tr>
              <a:tr h="445156">
                <a:tc>
                  <a:txBody>
                    <a:bodyPr/>
                    <a:lstStyle/>
                    <a:p>
                      <a:pPr marL="0" marR="0">
                        <a:lnSpc>
                          <a:spcPct val="115000"/>
                        </a:lnSpc>
                        <a:spcBef>
                          <a:spcPts val="0"/>
                        </a:spcBef>
                        <a:spcAft>
                          <a:spcPts val="0"/>
                        </a:spcAf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New York</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nSpc>
                          <a:spcPct val="115000"/>
                        </a:lnSpc>
                        <a:spcBef>
                          <a:spcPts val="0"/>
                        </a:spcBef>
                        <a:spcAft>
                          <a:spcPts val="0"/>
                        </a:spcAft>
                      </a:pPr>
                      <a:r>
                        <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Responded adequately to CBPO verification concerns.  </a:t>
                      </a:r>
                    </a:p>
                  </a:txBody>
                  <a:tcPr marL="67019" marR="67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230758658"/>
                  </a:ext>
                </a:extLst>
              </a:tr>
            </a:tbl>
          </a:graphicData>
        </a:graphic>
      </p:graphicFrame>
      <p:sp>
        <p:nvSpPr>
          <p:cNvPr id="7" name="Rectangle 4">
            <a:extLst>
              <a:ext uri="{FF2B5EF4-FFF2-40B4-BE49-F238E27FC236}">
                <a16:creationId xmlns:a16="http://schemas.microsoft.com/office/drawing/2014/main" id="{966519AE-473A-41CD-9EAA-6056666E9DA2}"/>
              </a:ext>
            </a:extLst>
          </p:cNvPr>
          <p:cNvSpPr>
            <a:spLocks noGrp="1" noChangeArrowheads="1"/>
          </p:cNvSpPr>
          <p:nvPr>
            <p:ph type="title"/>
          </p:nvPr>
        </p:nvSpPr>
        <p:spPr>
          <a:xfrm>
            <a:off x="2476500" y="339725"/>
            <a:ext cx="7239000" cy="762000"/>
          </a:xfrm>
          <a:noFill/>
        </p:spPr>
        <p:txBody>
          <a:bodyPr>
            <a:normAutofit fontScale="90000"/>
          </a:bodyPr>
          <a:lstStyle/>
          <a:p>
            <a:pPr algn="ctr" eaLnBrk="1" hangingPunct="1"/>
            <a:r>
              <a:rPr lang="it-IT" sz="4600" b="1" dirty="0">
                <a:solidFill>
                  <a:schemeClr val="tx1"/>
                </a:solidFill>
              </a:rPr>
              <a:t>2018 Verification Assessment </a:t>
            </a:r>
            <a:endParaRPr lang="en-US" sz="4600" b="1" dirty="0">
              <a:solidFill>
                <a:schemeClr val="tx1"/>
              </a:solidFill>
            </a:endParaRPr>
          </a:p>
        </p:txBody>
      </p:sp>
    </p:spTree>
    <p:extLst>
      <p:ext uri="{BB962C8B-B14F-4D97-AF65-F5344CB8AC3E}">
        <p14:creationId xmlns:p14="http://schemas.microsoft.com/office/powerpoint/2010/main" val="350062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4D68-C147-44F8-ABFE-D22E379E12B2}"/>
              </a:ext>
            </a:extLst>
          </p:cNvPr>
          <p:cNvSpPr>
            <a:spLocks noGrp="1"/>
          </p:cNvSpPr>
          <p:nvPr>
            <p:ph type="title"/>
          </p:nvPr>
        </p:nvSpPr>
        <p:spPr/>
        <p:txBody>
          <a:bodyPr/>
          <a:lstStyle/>
          <a:p>
            <a:pPr algn="ctr"/>
            <a:r>
              <a:rPr lang="en-US" b="1" dirty="0">
                <a:solidFill>
                  <a:schemeClr val="tx1"/>
                </a:solidFill>
              </a:rPr>
              <a:t>Potential Issues of Concern</a:t>
            </a:r>
          </a:p>
        </p:txBody>
      </p:sp>
      <p:sp>
        <p:nvSpPr>
          <p:cNvPr id="3" name="Content Placeholder 2">
            <a:extLst>
              <a:ext uri="{FF2B5EF4-FFF2-40B4-BE49-F238E27FC236}">
                <a16:creationId xmlns:a16="http://schemas.microsoft.com/office/drawing/2014/main" id="{E01D0433-F901-4E11-B89E-FC4BF54552D8}"/>
              </a:ext>
            </a:extLst>
          </p:cNvPr>
          <p:cNvSpPr>
            <a:spLocks noGrp="1"/>
          </p:cNvSpPr>
          <p:nvPr>
            <p:ph idx="1"/>
          </p:nvPr>
        </p:nvSpPr>
        <p:spPr/>
        <p:txBody>
          <a:bodyPr>
            <a:normAutofit/>
          </a:bodyPr>
          <a:lstStyle/>
          <a:p>
            <a:r>
              <a:rPr lang="en-US" b="1" u="sng" dirty="0">
                <a:solidFill>
                  <a:schemeClr val="tx1"/>
                </a:solidFill>
              </a:rPr>
              <a:t>Credit-life</a:t>
            </a:r>
            <a:r>
              <a:rPr lang="en-US" dirty="0">
                <a:solidFill>
                  <a:schemeClr val="tx1"/>
                </a:solidFill>
              </a:rPr>
              <a:t>: BMPs are automatically dropped from the database unless reported as re-inspected and functioning or maintained, which resets the “credit” clock.  Most jurisdictions do not have 1619 agreements and point locations of BMPs. This procedure came from the CBP partnership’s direction and approval.</a:t>
            </a:r>
          </a:p>
          <a:p>
            <a:endParaRPr lang="en-US" dirty="0">
              <a:solidFill>
                <a:schemeClr val="tx1"/>
              </a:solidFill>
            </a:endParaRPr>
          </a:p>
          <a:p>
            <a:pPr lvl="0"/>
            <a:r>
              <a:rPr lang="en-US" b="1" u="sng" dirty="0">
                <a:solidFill>
                  <a:schemeClr val="tx1"/>
                </a:solidFill>
              </a:rPr>
              <a:t>Nutrient Application Verification</a:t>
            </a:r>
            <a:r>
              <a:rPr lang="en-US" dirty="0">
                <a:solidFill>
                  <a:schemeClr val="tx1"/>
                </a:solidFill>
              </a:rPr>
              <a:t>: Likely contentious as compliance with plans can be difficult to discern.  Verification of Nutrient Management was delayed until the 2019 Progress assessment, per the CBP partnership’s direction. </a:t>
            </a:r>
          </a:p>
          <a:p>
            <a:endParaRPr lang="en-US" dirty="0"/>
          </a:p>
        </p:txBody>
      </p:sp>
    </p:spTree>
    <p:extLst>
      <p:ext uri="{BB962C8B-B14F-4D97-AF65-F5344CB8AC3E}">
        <p14:creationId xmlns:p14="http://schemas.microsoft.com/office/powerpoint/2010/main" val="361886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CC86-AE98-4155-9093-4339A8F354F1}"/>
              </a:ext>
            </a:extLst>
          </p:cNvPr>
          <p:cNvSpPr>
            <a:spLocks noGrp="1"/>
          </p:cNvSpPr>
          <p:nvPr>
            <p:ph type="title"/>
          </p:nvPr>
        </p:nvSpPr>
        <p:spPr/>
        <p:txBody>
          <a:bodyPr/>
          <a:lstStyle/>
          <a:p>
            <a:pPr algn="ctr"/>
            <a:r>
              <a:rPr lang="en-US" b="1" dirty="0">
                <a:solidFill>
                  <a:schemeClr val="tx1"/>
                </a:solidFill>
              </a:rPr>
              <a:t>Next Steps </a:t>
            </a:r>
          </a:p>
        </p:txBody>
      </p:sp>
      <p:sp>
        <p:nvSpPr>
          <p:cNvPr id="3" name="Content Placeholder 2">
            <a:extLst>
              <a:ext uri="{FF2B5EF4-FFF2-40B4-BE49-F238E27FC236}">
                <a16:creationId xmlns:a16="http://schemas.microsoft.com/office/drawing/2014/main" id="{69B36F1D-88A5-4CA3-912E-F77EE2506675}"/>
              </a:ext>
            </a:extLst>
          </p:cNvPr>
          <p:cNvSpPr>
            <a:spLocks noGrp="1"/>
          </p:cNvSpPr>
          <p:nvPr>
            <p:ph idx="1"/>
          </p:nvPr>
        </p:nvSpPr>
        <p:spPr/>
        <p:txBody>
          <a:bodyPr/>
          <a:lstStyle/>
          <a:p>
            <a:r>
              <a:rPr lang="en-US" b="1" dirty="0">
                <a:solidFill>
                  <a:schemeClr val="tx1"/>
                </a:solidFill>
              </a:rPr>
              <a:t>Jurisdictions are expected to address outstanding verification concerns associated with 2018 Progress by September 30, 2019, in advance of the December 2, 2019 Progress submission</a:t>
            </a:r>
          </a:p>
          <a:p>
            <a:r>
              <a:rPr lang="en-US" dirty="0">
                <a:solidFill>
                  <a:schemeClr val="tx1"/>
                </a:solidFill>
              </a:rPr>
              <a:t>The CBPO will continue working with those jurisdictions with outstanding verification concerns to ensure all issues associated with 2018 progress are addressed by September 30, 2019, in advance of the December 2, 2019 progress submission. </a:t>
            </a:r>
          </a:p>
          <a:p>
            <a:r>
              <a:rPr lang="en-US" dirty="0">
                <a:solidFill>
                  <a:schemeClr val="tx1"/>
                </a:solidFill>
              </a:rPr>
              <a:t>In addition, jurisdictions will be expected to submit detailed nutrient management verification data in the 2019 progress submission, per the CBP partnership’s direction.  </a:t>
            </a:r>
          </a:p>
          <a:p>
            <a:endParaRPr lang="en-US" dirty="0"/>
          </a:p>
        </p:txBody>
      </p:sp>
    </p:spTree>
    <p:extLst>
      <p:ext uri="{BB962C8B-B14F-4D97-AF65-F5344CB8AC3E}">
        <p14:creationId xmlns:p14="http://schemas.microsoft.com/office/powerpoint/2010/main" val="2929586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38B1-C34E-49E8-910A-CDFFAF6A6C01}"/>
              </a:ext>
            </a:extLst>
          </p:cNvPr>
          <p:cNvSpPr>
            <a:spLocks noGrp="1"/>
          </p:cNvSpPr>
          <p:nvPr>
            <p:ph type="title"/>
          </p:nvPr>
        </p:nvSpPr>
        <p:spPr/>
        <p:txBody>
          <a:bodyPr/>
          <a:lstStyle/>
          <a:p>
            <a:pPr algn="ctr"/>
            <a:r>
              <a:rPr lang="en-US" b="1" dirty="0">
                <a:solidFill>
                  <a:schemeClr val="tx1"/>
                </a:solidFill>
              </a:rPr>
              <a:t>BMP Verification Committee </a:t>
            </a:r>
          </a:p>
        </p:txBody>
      </p:sp>
      <p:sp>
        <p:nvSpPr>
          <p:cNvPr id="3" name="Content Placeholder 2">
            <a:extLst>
              <a:ext uri="{FF2B5EF4-FFF2-40B4-BE49-F238E27FC236}">
                <a16:creationId xmlns:a16="http://schemas.microsoft.com/office/drawing/2014/main" id="{2ED4A889-801E-4203-9AA4-2AC5795B8D8E}"/>
              </a:ext>
            </a:extLst>
          </p:cNvPr>
          <p:cNvSpPr>
            <a:spLocks noGrp="1"/>
          </p:cNvSpPr>
          <p:nvPr>
            <p:ph idx="1"/>
          </p:nvPr>
        </p:nvSpPr>
        <p:spPr/>
        <p:txBody>
          <a:bodyPr/>
          <a:lstStyle/>
          <a:p>
            <a:r>
              <a:rPr lang="en-US" dirty="0">
                <a:solidFill>
                  <a:schemeClr val="tx1"/>
                </a:solidFill>
              </a:rPr>
              <a:t>WQGIT is discussing re-convening BMP verification committee to address issues identified during 2018 verification assessment, as well as to revisit the CBP partnership-approved BMP verification protocols</a:t>
            </a:r>
          </a:p>
          <a:p>
            <a:endParaRPr lang="en-US" sz="1500" dirty="0">
              <a:solidFill>
                <a:schemeClr val="tx1"/>
              </a:solidFill>
            </a:endParaRPr>
          </a:p>
          <a:p>
            <a:r>
              <a:rPr lang="en-US" dirty="0">
                <a:solidFill>
                  <a:schemeClr val="tx1"/>
                </a:solidFill>
              </a:rPr>
              <a:t>Management Board Chair directed the WQGIT to provide strong rationale for re-convening such a Committee, given resources involved, with specific concerns identified. Any reconvening of the BMP Verification Committee requires PSC approval (consistent with past process and decisions)</a:t>
            </a:r>
          </a:p>
        </p:txBody>
      </p:sp>
    </p:spTree>
    <p:extLst>
      <p:ext uri="{BB962C8B-B14F-4D97-AF65-F5344CB8AC3E}">
        <p14:creationId xmlns:p14="http://schemas.microsoft.com/office/powerpoint/2010/main" val="369943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2"/>
          <p:cNvSpPr txBox="1">
            <a:spLocks noChangeArrowheads="1"/>
          </p:cNvSpPr>
          <p:nvPr/>
        </p:nvSpPr>
        <p:spPr bwMode="auto">
          <a:xfrm>
            <a:off x="1911108" y="815303"/>
            <a:ext cx="8454189" cy="2923877"/>
          </a:xfrm>
          <a:prstGeom prst="rect">
            <a:avLst/>
          </a:prstGeom>
          <a:noFill/>
          <a:ln w="9525">
            <a:noFill/>
            <a:miter lim="800000"/>
            <a:headEnd/>
            <a:tailEnd/>
          </a:ln>
        </p:spPr>
        <p:txBody>
          <a:bodyPr wrap="square">
            <a:spAutoFit/>
          </a:bodyPr>
          <a:lstStyle/>
          <a:p>
            <a:pPr algn="ctr" fontAlgn="base">
              <a:spcAft>
                <a:spcPct val="0"/>
              </a:spcAft>
            </a:pPr>
            <a:endParaRPr lang="en-US" sz="2400" b="1" dirty="0">
              <a:solidFill>
                <a:srgbClr val="000099"/>
              </a:solidFill>
              <a:latin typeface="Swis721 Cn BT"/>
            </a:endParaRPr>
          </a:p>
          <a:p>
            <a:pPr algn="ctr" fontAlgn="base">
              <a:spcAft>
                <a:spcPct val="0"/>
              </a:spcAft>
            </a:pPr>
            <a:r>
              <a:rPr lang="en-US" sz="3200" b="1" dirty="0"/>
              <a:t>Lucinda Power</a:t>
            </a:r>
          </a:p>
          <a:p>
            <a:pPr algn="ctr" fontAlgn="base">
              <a:spcAft>
                <a:spcPct val="0"/>
              </a:spcAft>
            </a:pPr>
            <a:r>
              <a:rPr lang="en-US" sz="3200" b="1" dirty="0"/>
              <a:t>Implementation &amp; Evaluation Team Leader</a:t>
            </a:r>
          </a:p>
          <a:p>
            <a:pPr algn="ctr"/>
            <a:r>
              <a:rPr lang="en-US" sz="3200" b="1" dirty="0"/>
              <a:t>U.S. EPA Chesapeake Bay Program Office</a:t>
            </a:r>
          </a:p>
          <a:p>
            <a:pPr algn="ctr"/>
            <a:r>
              <a:rPr lang="en-US" sz="3200" b="1" dirty="0"/>
              <a:t>410-267-5722</a:t>
            </a:r>
          </a:p>
          <a:p>
            <a:pPr algn="ctr"/>
            <a:r>
              <a:rPr lang="en-US" sz="3200" b="1" dirty="0">
                <a:hlinkClick r:id="rId2"/>
              </a:rPr>
              <a:t>power.lucinda@epa.gov</a:t>
            </a:r>
            <a:endParaRPr lang="en-US" sz="3200" b="1" dirty="0"/>
          </a:p>
        </p:txBody>
      </p:sp>
      <p:sp>
        <p:nvSpPr>
          <p:cNvPr id="81922" name="Rectangle 15"/>
          <p:cNvSpPr>
            <a:spLocks noChangeArrowheads="1"/>
          </p:cNvSpPr>
          <p:nvPr/>
        </p:nvSpPr>
        <p:spPr bwMode="auto">
          <a:xfrm>
            <a:off x="3770990" y="4200845"/>
            <a:ext cx="5257800" cy="461665"/>
          </a:xfrm>
          <a:prstGeom prst="rect">
            <a:avLst/>
          </a:prstGeom>
          <a:noFill/>
          <a:ln w="9525">
            <a:noFill/>
            <a:miter lim="800000"/>
            <a:headEnd/>
            <a:tailEnd/>
          </a:ln>
        </p:spPr>
        <p:txBody>
          <a:bodyPr>
            <a:spAutoFit/>
          </a:bodyPr>
          <a:lstStyle/>
          <a:p>
            <a:pPr fontAlgn="base">
              <a:spcBef>
                <a:spcPct val="0"/>
              </a:spcBef>
              <a:spcAft>
                <a:spcPct val="0"/>
              </a:spcAft>
            </a:pPr>
            <a:r>
              <a:rPr lang="en-US" sz="2400" b="1" dirty="0">
                <a:solidFill>
                  <a:srgbClr val="000099"/>
                </a:solidFill>
                <a:hlinkClick r:id="rId3"/>
              </a:rPr>
              <a:t>www.epa.gov/chesapeakebaytmdl</a:t>
            </a:r>
            <a:r>
              <a:rPr lang="en-US" sz="2400" b="1" dirty="0">
                <a:solidFill>
                  <a:srgbClr val="000099"/>
                </a:solidFill>
              </a:rPr>
              <a:t> </a:t>
            </a:r>
          </a:p>
        </p:txBody>
      </p:sp>
      <p:sp>
        <p:nvSpPr>
          <p:cNvPr id="81924" name="TextBox 4"/>
          <p:cNvSpPr txBox="1">
            <a:spLocks noChangeArrowheads="1"/>
          </p:cNvSpPr>
          <p:nvPr/>
        </p:nvSpPr>
        <p:spPr bwMode="auto">
          <a:xfrm>
            <a:off x="3843088" y="3739180"/>
            <a:ext cx="4171950" cy="461665"/>
          </a:xfrm>
          <a:prstGeom prst="rect">
            <a:avLst/>
          </a:prstGeom>
          <a:noFill/>
          <a:ln w="9525">
            <a:noFill/>
            <a:miter lim="800000"/>
            <a:headEnd/>
            <a:tailEnd/>
          </a:ln>
        </p:spPr>
        <p:txBody>
          <a:bodyPr>
            <a:spAutoFit/>
          </a:bodyPr>
          <a:lstStyle/>
          <a:p>
            <a:pPr algn="ctr" fontAlgn="base">
              <a:spcBef>
                <a:spcPct val="50000"/>
              </a:spcBef>
              <a:spcAft>
                <a:spcPct val="0"/>
              </a:spcAft>
            </a:pPr>
            <a:r>
              <a:rPr lang="en-US" sz="2400" b="1" dirty="0">
                <a:solidFill>
                  <a:srgbClr val="000099"/>
                </a:solidFill>
                <a:hlinkClick r:id="rId4"/>
              </a:rPr>
              <a:t>www.chesapeakebay.net</a:t>
            </a:r>
            <a:r>
              <a:rPr lang="en-US" sz="2400" b="1" dirty="0">
                <a:solidFill>
                  <a:srgbClr val="000099"/>
                </a:solidFill>
              </a:rPr>
              <a:t>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1" y="5380511"/>
            <a:ext cx="1337495" cy="1032003"/>
          </a:xfrm>
          <a:prstGeom prst="rect">
            <a:avLst/>
          </a:prstGeom>
        </p:spPr>
      </p:pic>
    </p:spTree>
    <p:extLst>
      <p:ext uri="{BB962C8B-B14F-4D97-AF65-F5344CB8AC3E}">
        <p14:creationId xmlns:p14="http://schemas.microsoft.com/office/powerpoint/2010/main" val="116869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72445483"/>
              </p:ext>
            </p:extLst>
          </p:nvPr>
        </p:nvGraphicFramePr>
        <p:xfrm>
          <a:off x="2136321" y="152401"/>
          <a:ext cx="8229600" cy="2406843"/>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275554">
                <a:tc>
                  <a:txBody>
                    <a:bodyPr/>
                    <a:lstStyle/>
                    <a:p>
                      <a:pPr marL="0" marR="0">
                        <a:lnSpc>
                          <a:spcPct val="115000"/>
                        </a:lnSpc>
                        <a:spcBef>
                          <a:spcPts val="0"/>
                        </a:spcBef>
                        <a:spcAft>
                          <a:spcPts val="0"/>
                        </a:spcAft>
                      </a:pPr>
                      <a:r>
                        <a:rPr lang="en-US" sz="1100" cap="all"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3" marR="66133" marT="0" marB="0">
                    <a:lnL>
                      <a:noFill/>
                    </a:lnL>
                    <a:lnR>
                      <a:noFill/>
                    </a:lnR>
                    <a:lnT>
                      <a:noFill/>
                    </a:lnT>
                    <a:lnB>
                      <a:noFill/>
                    </a:lnB>
                  </a:tcPr>
                </a:tc>
                <a:extLst>
                  <a:ext uri="{0D108BD9-81ED-4DB2-BD59-A6C34878D82A}">
                    <a16:rowId xmlns:a16="http://schemas.microsoft.com/office/drawing/2014/main" val="10000"/>
                  </a:ext>
                </a:extLst>
              </a:tr>
              <a:tr h="1216849">
                <a:tc>
                  <a:txBody>
                    <a:bodyPr/>
                    <a:lstStyle/>
                    <a:p>
                      <a:pPr marL="0" marR="0" algn="ctr">
                        <a:lnSpc>
                          <a:spcPct val="115000"/>
                        </a:lnSpc>
                        <a:spcBef>
                          <a:spcPts val="0"/>
                        </a:spcBef>
                        <a:spcAft>
                          <a:spcPts val="0"/>
                        </a:spcAft>
                      </a:pPr>
                      <a:r>
                        <a:rPr lang="en-US" sz="2500" b="1" dirty="0">
                          <a:effectLst/>
                          <a:latin typeface="Cambria" panose="02040503050406030204" pitchFamily="18" charset="0"/>
                          <a:ea typeface="Times New Roman" panose="02020603050405020304" pitchFamily="18" charset="0"/>
                          <a:cs typeface="Times New Roman" panose="02020603050405020304" pitchFamily="18" charset="0"/>
                        </a:rPr>
                        <a:t>Strengthening Verification of Best Management Practices Implemented in the Chesapeake Bay Watershed: A Basinwide Framework</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6133" marR="66133" marT="0"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608424">
                <a:tc>
                  <a:txBody>
                    <a:bodyPr/>
                    <a:lstStyle/>
                    <a:p>
                      <a:pPr marL="0" marR="0" algn="ctr">
                        <a:lnSpc>
                          <a:spcPct val="115000"/>
                        </a:lnSpc>
                        <a:spcBef>
                          <a:spcPts val="0"/>
                        </a:spcBef>
                        <a:spcAft>
                          <a:spcPts val="0"/>
                        </a:spcAft>
                      </a:pPr>
                      <a:r>
                        <a:rPr lang="en-US" sz="1700" dirty="0">
                          <a:effectLst/>
                          <a:latin typeface="Cambria" panose="02040503050406030204" pitchFamily="18" charset="0"/>
                          <a:ea typeface="Times New Roman" panose="02020603050405020304" pitchFamily="18" charset="0"/>
                          <a:cs typeface="Times New Roman" panose="02020603050405020304" pitchFamily="18" charset="0"/>
                        </a:rPr>
                        <a:t>Report and Documentation from the Chesapeake Bay Program Water Quality Goal Implementation Team’s  BMP Verification Committee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3" marR="66133" marT="0" marB="0" anchor="ctr">
                    <a:lnL>
                      <a:noFill/>
                    </a:lnL>
                    <a:lnR>
                      <a:noFill/>
                    </a:lnR>
                    <a:lnT w="12700" cap="flat" cmpd="sng" algn="ctr">
                      <a:solidFill>
                        <a:srgbClr val="4F81BD"/>
                      </a:solidFill>
                      <a:prstDash val="solid"/>
                      <a:round/>
                      <a:headEnd type="none" w="med" len="med"/>
                      <a:tailEnd type="none" w="med" len="med"/>
                    </a:lnT>
                    <a:lnB>
                      <a:noFill/>
                    </a:lnB>
                  </a:tcPr>
                </a:tc>
                <a:extLst>
                  <a:ext uri="{0D108BD9-81ED-4DB2-BD59-A6C34878D82A}">
                    <a16:rowId xmlns:a16="http://schemas.microsoft.com/office/drawing/2014/main" val="10002"/>
                  </a:ext>
                </a:extLst>
              </a:tr>
              <a:tr h="236609">
                <a:tc>
                  <a:txBody>
                    <a:bodyPr/>
                    <a:lstStyle/>
                    <a:p>
                      <a:pPr marL="0" marR="0" algn="ctr">
                        <a:lnSpc>
                          <a:spcPct val="115000"/>
                        </a:lnSpc>
                        <a:spcBef>
                          <a:spcPts val="0"/>
                        </a:spcBef>
                        <a:spcAft>
                          <a:spcPts val="0"/>
                        </a:spcAf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October 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3" marR="66133" marT="0" marB="0" anchor="ctr">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1029" name="Picture 1" descr="NRCSMI01029.TIF_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8616" y="2602504"/>
            <a:ext cx="2085975" cy="1541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RainGarden"/>
          <p:cNvPicPr>
            <a:picLocks noChangeAspect="1" noChangeArrowheads="1"/>
          </p:cNvPicPr>
          <p:nvPr/>
        </p:nvPicPr>
        <p:blipFill>
          <a:blip r:embed="rId3">
            <a:extLst>
              <a:ext uri="{28A0092B-C50C-407E-A947-70E740481C1C}">
                <a14:useLocalDpi xmlns:a14="http://schemas.microsoft.com/office/drawing/2010/main" val="0"/>
              </a:ext>
            </a:extLst>
          </a:blip>
          <a:srcRect l="2397" t="2531" r="3101" b="4305"/>
          <a:stretch>
            <a:fillRect/>
          </a:stretch>
        </p:blipFill>
        <p:spPr bwMode="auto">
          <a:xfrm>
            <a:off x="6231527" y="2602504"/>
            <a:ext cx="2083684" cy="15452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8616" y="4148469"/>
            <a:ext cx="2101215" cy="15582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descr="BluePlains_bird_ey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1122" y="4144313"/>
            <a:ext cx="2106821" cy="15624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 descr="cbplogoSRPPERIOD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3827" y="5795622"/>
            <a:ext cx="1295400" cy="1009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981200" y="1857876"/>
            <a:ext cx="1846142" cy="212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US" dirty="0">
              <a:solidFill>
                <a:prstClr val="black"/>
              </a:solidFill>
            </a:endParaRPr>
          </a:p>
        </p:txBody>
      </p:sp>
      <p:sp>
        <p:nvSpPr>
          <p:cNvPr id="5" name="Rectangle 7"/>
          <p:cNvSpPr>
            <a:spLocks noChangeArrowheads="1"/>
          </p:cNvSpPr>
          <p:nvPr/>
        </p:nvSpPr>
        <p:spPr bwMode="auto">
          <a:xfrm>
            <a:off x="1981201" y="7081064"/>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br>
            <a:endParaRPr lang="en-US" altLang="en-US" dirty="0">
              <a:solidFill>
                <a:prstClr val="black"/>
              </a:solidFill>
              <a:latin typeface="Arial" panose="020B0604020202020204" pitchFamily="34" charset="0"/>
            </a:endParaRPr>
          </a:p>
        </p:txBody>
      </p:sp>
      <p:sp>
        <p:nvSpPr>
          <p:cNvPr id="6" name="Rectangle 8"/>
          <p:cNvSpPr>
            <a:spLocks noChangeArrowheads="1"/>
          </p:cNvSpPr>
          <p:nvPr/>
        </p:nvSpPr>
        <p:spPr bwMode="auto">
          <a:xfrm>
            <a:off x="1981201" y="116120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9"/>
          <p:cNvSpPr>
            <a:spLocks noChangeArrowheads="1"/>
          </p:cNvSpPr>
          <p:nvPr/>
        </p:nvSpPr>
        <p:spPr bwMode="auto">
          <a:xfrm>
            <a:off x="1981201" y="12757964"/>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7770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600200" y="418280"/>
            <a:ext cx="8991600" cy="6165013"/>
            <a:chOff x="-76200" y="653518"/>
            <a:chExt cx="8991600" cy="6165013"/>
          </a:xfrm>
        </p:grpSpPr>
        <p:sp>
          <p:nvSpPr>
            <p:cNvPr id="14" name="TextBox 13"/>
            <p:cNvSpPr txBox="1"/>
            <p:nvPr/>
          </p:nvSpPr>
          <p:spPr>
            <a:xfrm>
              <a:off x="3429000" y="1210270"/>
              <a:ext cx="1447799" cy="1477328"/>
            </a:xfrm>
            <a:prstGeom prst="rect">
              <a:avLst/>
            </a:prstGeom>
            <a:noFill/>
            <a:effectLst/>
          </p:spPr>
          <p:txBody>
            <a:bodyPr wrap="square" rtlCol="0">
              <a:spAutoFit/>
            </a:bodyPr>
            <a:lstStyle/>
            <a:p>
              <a:pPr algn="ctr"/>
              <a:r>
                <a:rPr lang="en-US" dirty="0"/>
                <a:t>BMP </a:t>
              </a:r>
            </a:p>
            <a:p>
              <a:pPr algn="ctr"/>
              <a:r>
                <a:rPr lang="en-US" dirty="0"/>
                <a:t>installed,</a:t>
              </a:r>
            </a:p>
            <a:p>
              <a:pPr algn="ctr"/>
              <a:r>
                <a:rPr lang="en-US" dirty="0"/>
                <a:t>verified, and reported by Jurisdiction</a:t>
              </a:r>
            </a:p>
          </p:txBody>
        </p:sp>
        <p:sp>
          <p:nvSpPr>
            <p:cNvPr id="17" name="TextBox 16"/>
            <p:cNvSpPr txBox="1"/>
            <p:nvPr/>
          </p:nvSpPr>
          <p:spPr>
            <a:xfrm>
              <a:off x="7543800" y="2743200"/>
              <a:ext cx="1371600" cy="923330"/>
            </a:xfrm>
            <a:prstGeom prst="rect">
              <a:avLst/>
            </a:prstGeom>
            <a:noFill/>
          </p:spPr>
          <p:txBody>
            <a:bodyPr wrap="square" rtlCol="0">
              <a:spAutoFit/>
            </a:bodyPr>
            <a:lstStyle/>
            <a:p>
              <a:r>
                <a:rPr lang="en-US" dirty="0"/>
                <a:t>Data quality assurance/ validation</a:t>
              </a:r>
            </a:p>
          </p:txBody>
        </p:sp>
        <p:sp>
          <p:nvSpPr>
            <p:cNvPr id="21" name="TextBox 20"/>
            <p:cNvSpPr txBox="1"/>
            <p:nvPr/>
          </p:nvSpPr>
          <p:spPr>
            <a:xfrm>
              <a:off x="-76200" y="3505200"/>
              <a:ext cx="1676400" cy="646331"/>
            </a:xfrm>
            <a:prstGeom prst="rect">
              <a:avLst/>
            </a:prstGeom>
            <a:noFill/>
          </p:spPr>
          <p:txBody>
            <a:bodyPr wrap="square" rtlCol="0">
              <a:spAutoFit/>
            </a:bodyPr>
            <a:lstStyle/>
            <a:p>
              <a:r>
                <a:rPr lang="en-US" dirty="0"/>
                <a:t>BMP lifespan ends – re-verify</a:t>
              </a:r>
            </a:p>
          </p:txBody>
        </p:sp>
        <p:sp>
          <p:nvSpPr>
            <p:cNvPr id="22" name="TextBox 21"/>
            <p:cNvSpPr txBox="1"/>
            <p:nvPr/>
          </p:nvSpPr>
          <p:spPr>
            <a:xfrm>
              <a:off x="130" y="2179493"/>
              <a:ext cx="1764133" cy="923330"/>
            </a:xfrm>
            <a:prstGeom prst="rect">
              <a:avLst/>
            </a:prstGeom>
            <a:noFill/>
          </p:spPr>
          <p:txBody>
            <a:bodyPr wrap="square" rtlCol="0">
              <a:spAutoFit/>
            </a:bodyPr>
            <a:lstStyle/>
            <a:p>
              <a:r>
                <a:rPr lang="en-US" dirty="0"/>
                <a:t>BMP verified/</a:t>
              </a:r>
            </a:p>
            <a:p>
              <a:r>
                <a:rPr lang="en-US" dirty="0"/>
                <a:t>upgraded with new technology</a:t>
              </a:r>
            </a:p>
          </p:txBody>
        </p:sp>
        <p:sp>
          <p:nvSpPr>
            <p:cNvPr id="23" name="TextBox 22"/>
            <p:cNvSpPr txBox="1"/>
            <p:nvPr/>
          </p:nvSpPr>
          <p:spPr>
            <a:xfrm>
              <a:off x="152402" y="653518"/>
              <a:ext cx="2438398" cy="1692771"/>
            </a:xfrm>
            <a:prstGeom prst="rect">
              <a:avLst/>
            </a:prstGeom>
            <a:noFill/>
          </p:spPr>
          <p:txBody>
            <a:bodyPr wrap="square" rtlCol="0">
              <a:spAutoFit/>
            </a:bodyPr>
            <a:lstStyle/>
            <a:p>
              <a:r>
                <a:rPr lang="en-US" dirty="0"/>
                <a:t>BMP no longer present/functional  removed from database</a:t>
              </a:r>
            </a:p>
            <a:p>
              <a:endParaRPr lang="en-US" sz="1600" dirty="0"/>
            </a:p>
            <a:p>
              <a:r>
                <a:rPr lang="en-US" sz="1600" b="1" dirty="0"/>
                <a:t>    OR</a:t>
              </a:r>
            </a:p>
          </p:txBody>
        </p:sp>
        <p:sp>
          <p:nvSpPr>
            <p:cNvPr id="24" name="TextBox 23"/>
            <p:cNvSpPr txBox="1"/>
            <p:nvPr/>
          </p:nvSpPr>
          <p:spPr>
            <a:xfrm>
              <a:off x="4953000" y="2491300"/>
              <a:ext cx="1670437" cy="646331"/>
            </a:xfrm>
            <a:prstGeom prst="rect">
              <a:avLst/>
            </a:prstGeom>
            <a:noFill/>
          </p:spPr>
          <p:txBody>
            <a:bodyPr wrap="square" rtlCol="0">
              <a:spAutoFit/>
            </a:bodyPr>
            <a:lstStyle/>
            <a:p>
              <a:pPr algn="ctr"/>
              <a:r>
                <a:rPr lang="en-US" dirty="0"/>
                <a:t>BMP gains efficiency</a:t>
              </a:r>
            </a:p>
          </p:txBody>
        </p:sp>
        <p:sp>
          <p:nvSpPr>
            <p:cNvPr id="25" name="TextBox 24"/>
            <p:cNvSpPr txBox="1"/>
            <p:nvPr/>
          </p:nvSpPr>
          <p:spPr>
            <a:xfrm>
              <a:off x="4968273" y="4765785"/>
              <a:ext cx="1265712" cy="646331"/>
            </a:xfrm>
            <a:prstGeom prst="rect">
              <a:avLst/>
            </a:prstGeom>
            <a:noFill/>
          </p:spPr>
          <p:txBody>
            <a:bodyPr wrap="square" rtlCol="0">
              <a:spAutoFit/>
            </a:bodyPr>
            <a:lstStyle/>
            <a:p>
              <a:pPr algn="ctr"/>
              <a:r>
                <a:rPr lang="en-US" dirty="0"/>
                <a:t>BMP fully functional</a:t>
              </a:r>
            </a:p>
          </p:txBody>
        </p:sp>
        <p:sp>
          <p:nvSpPr>
            <p:cNvPr id="26" name="TextBox 25"/>
            <p:cNvSpPr txBox="1"/>
            <p:nvPr/>
          </p:nvSpPr>
          <p:spPr>
            <a:xfrm>
              <a:off x="2667000" y="4495800"/>
              <a:ext cx="1676400" cy="646331"/>
            </a:xfrm>
            <a:prstGeom prst="rect">
              <a:avLst/>
            </a:prstGeom>
            <a:noFill/>
          </p:spPr>
          <p:txBody>
            <a:bodyPr wrap="square" rtlCol="0">
              <a:spAutoFit/>
            </a:bodyPr>
            <a:lstStyle/>
            <a:p>
              <a:pPr algn="ctr"/>
              <a:r>
                <a:rPr lang="en-US" dirty="0"/>
                <a:t>BMP nears end of life span</a:t>
              </a:r>
            </a:p>
          </p:txBody>
        </p:sp>
        <p:grpSp>
          <p:nvGrpSpPr>
            <p:cNvPr id="99" name="Group 98"/>
            <p:cNvGrpSpPr/>
            <p:nvPr/>
          </p:nvGrpSpPr>
          <p:grpSpPr>
            <a:xfrm>
              <a:off x="1828800" y="914400"/>
              <a:ext cx="5410201" cy="5781972"/>
              <a:chOff x="1828800" y="914400"/>
              <a:chExt cx="5410201" cy="5781972"/>
            </a:xfrm>
            <a:effectLst>
              <a:outerShdw blurRad="50800" dist="38100" dir="5400000" algn="t" rotWithShape="0">
                <a:prstClr val="black">
                  <a:alpha val="40000"/>
                </a:prstClr>
              </a:outerShdw>
            </a:effectLst>
          </p:grpSpPr>
          <p:sp>
            <p:nvSpPr>
              <p:cNvPr id="15" name="Right Arrow 14"/>
              <p:cNvSpPr/>
              <p:nvPr/>
            </p:nvSpPr>
            <p:spPr>
              <a:xfrm rot="19111212">
                <a:off x="2691161" y="1188241"/>
                <a:ext cx="608261" cy="763457"/>
              </a:xfrm>
              <a:prstGeom prst="rightArrow">
                <a:avLst>
                  <a:gd name="adj1" fmla="val 52807"/>
                  <a:gd name="adj2" fmla="val 67736"/>
                </a:avLst>
              </a:prstGeom>
              <a:noFill/>
              <a:ln w="19050">
                <a:solidFill>
                  <a:schemeClr val="tx2">
                    <a:lumMod val="75000"/>
                  </a:schemeClr>
                </a:solidFill>
              </a:ln>
              <a:effectLst>
                <a:glow rad="101600">
                  <a:srgbClr val="92D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p:nvGrpSpPr>
            <p:grpSpPr>
              <a:xfrm rot="13912882">
                <a:off x="1642915" y="1100285"/>
                <a:ext cx="5781972" cy="5410201"/>
                <a:chOff x="1066800" y="304800"/>
                <a:chExt cx="6324600" cy="5562600"/>
              </a:xfrm>
            </p:grpSpPr>
            <p:sp>
              <p:nvSpPr>
                <p:cNvPr id="2" name="Block Arc 1"/>
                <p:cNvSpPr/>
                <p:nvPr/>
              </p:nvSpPr>
              <p:spPr>
                <a:xfrm>
                  <a:off x="1066800" y="304800"/>
                  <a:ext cx="6324600" cy="5562600"/>
                </a:xfrm>
                <a:prstGeom prst="blockArc">
                  <a:avLst>
                    <a:gd name="adj1" fmla="val 10061181"/>
                    <a:gd name="adj2" fmla="val 21331239"/>
                    <a:gd name="adj3" fmla="val 7382"/>
                  </a:avLst>
                </a:prstGeom>
                <a:solidFill>
                  <a:schemeClr val="accent3">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normAutofit/>
                </a:bodyPr>
                <a:lstStyle/>
                <a:p>
                  <a:pPr algn="ctr"/>
                  <a:endParaRPr lang="en-US" dirty="0">
                    <a:solidFill>
                      <a:prstClr val="black"/>
                    </a:solidFill>
                  </a:endParaRPr>
                </a:p>
              </p:txBody>
            </p:sp>
            <p:sp>
              <p:nvSpPr>
                <p:cNvPr id="5" name="Block Arc 4"/>
                <p:cNvSpPr/>
                <p:nvPr/>
              </p:nvSpPr>
              <p:spPr>
                <a:xfrm rot="10800000">
                  <a:off x="1066800" y="304800"/>
                  <a:ext cx="6324600" cy="5562600"/>
                </a:xfrm>
                <a:prstGeom prst="blockArc">
                  <a:avLst>
                    <a:gd name="adj1" fmla="val 17521491"/>
                    <a:gd name="adj2" fmla="val 3711302"/>
                    <a:gd name="adj3" fmla="val 7300"/>
                  </a:avLst>
                </a:prstGeom>
                <a:solidFill>
                  <a:schemeClr val="accent5">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endParaRPr lang="en-US" dirty="0">
                    <a:solidFill>
                      <a:prstClr val="black"/>
                    </a:solidFill>
                  </a:endParaRPr>
                </a:p>
              </p:txBody>
            </p:sp>
            <p:sp>
              <p:nvSpPr>
                <p:cNvPr id="7" name="Block Arc 6"/>
                <p:cNvSpPr/>
                <p:nvPr/>
              </p:nvSpPr>
              <p:spPr>
                <a:xfrm rot="10800000">
                  <a:off x="1066800" y="304800"/>
                  <a:ext cx="6324600" cy="5562600"/>
                </a:xfrm>
                <a:prstGeom prst="blockArc">
                  <a:avLst>
                    <a:gd name="adj1" fmla="val 13898480"/>
                    <a:gd name="adj2" fmla="val 17525208"/>
                    <a:gd name="adj3" fmla="val 7560"/>
                  </a:avLst>
                </a:prstGeom>
                <a:solidFill>
                  <a:srgbClr val="FFFF99"/>
                </a:solidFill>
                <a:ln w="19050"/>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endParaRPr lang="en-US" dirty="0">
                    <a:solidFill>
                      <a:prstClr val="black"/>
                    </a:solidFill>
                  </a:endParaRPr>
                </a:p>
              </p:txBody>
            </p:sp>
          </p:grpSp>
          <p:sp>
            <p:nvSpPr>
              <p:cNvPr id="9" name="TextBox 8"/>
              <p:cNvSpPr txBox="1"/>
              <p:nvPr/>
            </p:nvSpPr>
            <p:spPr>
              <a:xfrm rot="2704832">
                <a:off x="4683893" y="2347878"/>
                <a:ext cx="2134300" cy="336301"/>
              </a:xfrm>
              <a:prstGeom prst="rect">
                <a:avLst/>
              </a:prstGeom>
              <a:noFill/>
            </p:spPr>
            <p:txBody>
              <a:bodyPr wrap="none" rtlCol="0">
                <a:prstTxWarp prst="textArchUp">
                  <a:avLst>
                    <a:gd name="adj" fmla="val 11588874"/>
                  </a:avLst>
                </a:prstTxWarp>
                <a:spAutoFit/>
              </a:bodyPr>
              <a:lstStyle/>
              <a:p>
                <a:pPr algn="ctr"/>
                <a:r>
                  <a:rPr lang="en-US" b="1" dirty="0">
                    <a:solidFill>
                      <a:prstClr val="black"/>
                    </a:solidFill>
                  </a:rPr>
                  <a:t>Initial Inspection</a:t>
                </a:r>
              </a:p>
              <a:p>
                <a:pPr algn="ctr"/>
                <a:endParaRPr lang="en-US" b="1" dirty="0">
                  <a:solidFill>
                    <a:prstClr val="black"/>
                  </a:solidFill>
                </a:endParaRPr>
              </a:p>
              <a:p>
                <a:endParaRPr lang="en-US" b="1" dirty="0">
                  <a:solidFill>
                    <a:prstClr val="black"/>
                  </a:solidFill>
                </a:endParaRPr>
              </a:p>
            </p:txBody>
          </p:sp>
          <p:sp>
            <p:nvSpPr>
              <p:cNvPr id="10" name="TextBox 9"/>
              <p:cNvSpPr txBox="1"/>
              <p:nvPr/>
            </p:nvSpPr>
            <p:spPr>
              <a:xfrm rot="6704387">
                <a:off x="5836821" y="4609728"/>
                <a:ext cx="1829904" cy="340777"/>
              </a:xfrm>
              <a:prstGeom prst="rect">
                <a:avLst/>
              </a:prstGeom>
              <a:noFill/>
            </p:spPr>
            <p:txBody>
              <a:bodyPr wrap="none" rtlCol="0">
                <a:prstTxWarp prst="textArchUp">
                  <a:avLst>
                    <a:gd name="adj" fmla="val 10708853"/>
                  </a:avLst>
                </a:prstTxWarp>
                <a:spAutoFit/>
              </a:bodyPr>
              <a:lstStyle/>
              <a:p>
                <a:r>
                  <a:rPr lang="en-US" b="1" dirty="0">
                    <a:solidFill>
                      <a:prstClr val="black"/>
                    </a:solidFill>
                  </a:rPr>
                  <a:t> Follow-up Checks</a:t>
                </a:r>
              </a:p>
            </p:txBody>
          </p:sp>
          <p:sp>
            <p:nvSpPr>
              <p:cNvPr id="11" name="TextBox 10"/>
              <p:cNvSpPr txBox="1"/>
              <p:nvPr/>
            </p:nvSpPr>
            <p:spPr>
              <a:xfrm rot="15774014">
                <a:off x="1356029" y="3871861"/>
                <a:ext cx="1705530" cy="322881"/>
              </a:xfrm>
              <a:prstGeom prst="rect">
                <a:avLst/>
              </a:prstGeom>
              <a:noFill/>
            </p:spPr>
            <p:txBody>
              <a:bodyPr wrap="none" rtlCol="0">
                <a:prstTxWarp prst="textArchUp">
                  <a:avLst>
                    <a:gd name="adj" fmla="val 10890356"/>
                  </a:avLst>
                </a:prstTxWarp>
                <a:spAutoFit/>
              </a:bodyPr>
              <a:lstStyle/>
              <a:p>
                <a:r>
                  <a:rPr lang="en-US" b="1" dirty="0">
                    <a:solidFill>
                      <a:prstClr val="black"/>
                    </a:solidFill>
                  </a:rPr>
                  <a:t>BMP Performance</a:t>
                </a:r>
              </a:p>
            </p:txBody>
          </p:sp>
          <p:grpSp>
            <p:nvGrpSpPr>
              <p:cNvPr id="53" name="Group 52"/>
              <p:cNvGrpSpPr/>
              <p:nvPr/>
            </p:nvGrpSpPr>
            <p:grpSpPr>
              <a:xfrm>
                <a:off x="5900903" y="4951719"/>
                <a:ext cx="580957" cy="641151"/>
                <a:chOff x="5715000" y="4625163"/>
                <a:chExt cx="664535" cy="708837"/>
              </a:xfrm>
            </p:grpSpPr>
            <p:sp>
              <p:nvSpPr>
                <p:cNvPr id="49" name="Freeform 48"/>
                <p:cNvSpPr/>
                <p:nvPr/>
              </p:nvSpPr>
              <p:spPr>
                <a:xfrm>
                  <a:off x="5879805" y="4625163"/>
                  <a:ext cx="499730" cy="606056"/>
                </a:xfrm>
                <a:custGeom>
                  <a:avLst/>
                  <a:gdLst>
                    <a:gd name="connsiteX0" fmla="*/ 499730 w 499730"/>
                    <a:gd name="connsiteY0" fmla="*/ 0 h 606056"/>
                    <a:gd name="connsiteX1" fmla="*/ 265814 w 499730"/>
                    <a:gd name="connsiteY1" fmla="*/ 350874 h 606056"/>
                    <a:gd name="connsiteX2" fmla="*/ 0 w 499730"/>
                    <a:gd name="connsiteY2" fmla="*/ 606056 h 606056"/>
                  </a:gdLst>
                  <a:ahLst/>
                  <a:cxnLst>
                    <a:cxn ang="0">
                      <a:pos x="connsiteX0" y="connsiteY0"/>
                    </a:cxn>
                    <a:cxn ang="0">
                      <a:pos x="connsiteX1" y="connsiteY1"/>
                    </a:cxn>
                    <a:cxn ang="0">
                      <a:pos x="connsiteX2" y="connsiteY2"/>
                    </a:cxn>
                  </a:cxnLst>
                  <a:rect l="l" t="t" r="r" b="b"/>
                  <a:pathLst>
                    <a:path w="499730" h="606056">
                      <a:moveTo>
                        <a:pt x="499730" y="0"/>
                      </a:moveTo>
                      <a:cubicBezTo>
                        <a:pt x="424416" y="124932"/>
                        <a:pt x="349102" y="249865"/>
                        <a:pt x="265814" y="350874"/>
                      </a:cubicBezTo>
                      <a:cubicBezTo>
                        <a:pt x="182526" y="451883"/>
                        <a:pt x="91263" y="528969"/>
                        <a:pt x="0" y="606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cxnSp>
              <p:nvCxnSpPr>
                <p:cNvPr id="50" name="Straight Arrow Connector 49"/>
                <p:cNvCxnSpPr>
                  <a:stCxn id="49" idx="2"/>
                </p:cNvCxnSpPr>
                <p:nvPr/>
              </p:nvCxnSpPr>
              <p:spPr>
                <a:xfrm flipH="1">
                  <a:off x="5715000" y="5231219"/>
                  <a:ext cx="164805" cy="1027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rot="17277834">
                <a:off x="6015432" y="2359446"/>
                <a:ext cx="601080" cy="619687"/>
                <a:chOff x="5715000" y="4625163"/>
                <a:chExt cx="664535" cy="708837"/>
              </a:xfrm>
            </p:grpSpPr>
            <p:sp>
              <p:nvSpPr>
                <p:cNvPr id="55" name="Freeform 54"/>
                <p:cNvSpPr/>
                <p:nvPr/>
              </p:nvSpPr>
              <p:spPr>
                <a:xfrm>
                  <a:off x="5879805" y="4625163"/>
                  <a:ext cx="499730" cy="606056"/>
                </a:xfrm>
                <a:custGeom>
                  <a:avLst/>
                  <a:gdLst>
                    <a:gd name="connsiteX0" fmla="*/ 499730 w 499730"/>
                    <a:gd name="connsiteY0" fmla="*/ 0 h 606056"/>
                    <a:gd name="connsiteX1" fmla="*/ 265814 w 499730"/>
                    <a:gd name="connsiteY1" fmla="*/ 350874 h 606056"/>
                    <a:gd name="connsiteX2" fmla="*/ 0 w 499730"/>
                    <a:gd name="connsiteY2" fmla="*/ 606056 h 606056"/>
                  </a:gdLst>
                  <a:ahLst/>
                  <a:cxnLst>
                    <a:cxn ang="0">
                      <a:pos x="connsiteX0" y="connsiteY0"/>
                    </a:cxn>
                    <a:cxn ang="0">
                      <a:pos x="connsiteX1" y="connsiteY1"/>
                    </a:cxn>
                    <a:cxn ang="0">
                      <a:pos x="connsiteX2" y="connsiteY2"/>
                    </a:cxn>
                  </a:cxnLst>
                  <a:rect l="l" t="t" r="r" b="b"/>
                  <a:pathLst>
                    <a:path w="499730" h="606056">
                      <a:moveTo>
                        <a:pt x="499730" y="0"/>
                      </a:moveTo>
                      <a:cubicBezTo>
                        <a:pt x="424416" y="124932"/>
                        <a:pt x="349102" y="249865"/>
                        <a:pt x="265814" y="350874"/>
                      </a:cubicBezTo>
                      <a:cubicBezTo>
                        <a:pt x="182526" y="451883"/>
                        <a:pt x="91263" y="528969"/>
                        <a:pt x="0" y="606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cxnSp>
              <p:nvCxnSpPr>
                <p:cNvPr id="56" name="Straight Arrow Connector 55"/>
                <p:cNvCxnSpPr>
                  <a:stCxn id="55" idx="2"/>
                </p:cNvCxnSpPr>
                <p:nvPr/>
              </p:nvCxnSpPr>
              <p:spPr>
                <a:xfrm flipH="1">
                  <a:off x="5715000" y="5231219"/>
                  <a:ext cx="164805" cy="1027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6463889">
                <a:off x="2470396" y="4545586"/>
                <a:ext cx="601080" cy="619687"/>
                <a:chOff x="5715000" y="4625163"/>
                <a:chExt cx="664535" cy="708837"/>
              </a:xfrm>
            </p:grpSpPr>
            <p:sp>
              <p:nvSpPr>
                <p:cNvPr id="58" name="Freeform 57"/>
                <p:cNvSpPr/>
                <p:nvPr/>
              </p:nvSpPr>
              <p:spPr>
                <a:xfrm>
                  <a:off x="5879805" y="4625163"/>
                  <a:ext cx="499730" cy="606056"/>
                </a:xfrm>
                <a:custGeom>
                  <a:avLst/>
                  <a:gdLst>
                    <a:gd name="connsiteX0" fmla="*/ 499730 w 499730"/>
                    <a:gd name="connsiteY0" fmla="*/ 0 h 606056"/>
                    <a:gd name="connsiteX1" fmla="*/ 265814 w 499730"/>
                    <a:gd name="connsiteY1" fmla="*/ 350874 h 606056"/>
                    <a:gd name="connsiteX2" fmla="*/ 0 w 499730"/>
                    <a:gd name="connsiteY2" fmla="*/ 606056 h 606056"/>
                  </a:gdLst>
                  <a:ahLst/>
                  <a:cxnLst>
                    <a:cxn ang="0">
                      <a:pos x="connsiteX0" y="connsiteY0"/>
                    </a:cxn>
                    <a:cxn ang="0">
                      <a:pos x="connsiteX1" y="connsiteY1"/>
                    </a:cxn>
                    <a:cxn ang="0">
                      <a:pos x="connsiteX2" y="connsiteY2"/>
                    </a:cxn>
                  </a:cxnLst>
                  <a:rect l="l" t="t" r="r" b="b"/>
                  <a:pathLst>
                    <a:path w="499730" h="606056">
                      <a:moveTo>
                        <a:pt x="499730" y="0"/>
                      </a:moveTo>
                      <a:cubicBezTo>
                        <a:pt x="424416" y="124932"/>
                        <a:pt x="349102" y="249865"/>
                        <a:pt x="265814" y="350874"/>
                      </a:cubicBezTo>
                      <a:cubicBezTo>
                        <a:pt x="182526" y="451883"/>
                        <a:pt x="91263" y="528969"/>
                        <a:pt x="0" y="606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cxnSp>
              <p:nvCxnSpPr>
                <p:cNvPr id="59" name="Straight Arrow Connector 58"/>
                <p:cNvCxnSpPr>
                  <a:stCxn id="58" idx="2"/>
                </p:cNvCxnSpPr>
                <p:nvPr/>
              </p:nvCxnSpPr>
              <p:spPr>
                <a:xfrm flipH="1">
                  <a:off x="5715000" y="5231219"/>
                  <a:ext cx="164805" cy="1027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62" name="Straight Arrow Connector 61"/>
            <p:cNvCxnSpPr/>
            <p:nvPr/>
          </p:nvCxnSpPr>
          <p:spPr>
            <a:xfrm flipH="1">
              <a:off x="7239000" y="2971800"/>
              <a:ext cx="304799" cy="93077"/>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flipV="1">
              <a:off x="2514600" y="6019800"/>
              <a:ext cx="228600" cy="22860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a:xfrm>
              <a:off x="1371600" y="3733800"/>
              <a:ext cx="304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flipV="1">
              <a:off x="1524000" y="2057400"/>
              <a:ext cx="609600" cy="30480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a:off x="2057400" y="1600200"/>
              <a:ext cx="152400" cy="30480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92" name="TextBox 91"/>
            <p:cNvSpPr txBox="1"/>
            <p:nvPr/>
          </p:nvSpPr>
          <p:spPr>
            <a:xfrm>
              <a:off x="838200" y="6172200"/>
              <a:ext cx="1905000" cy="646331"/>
            </a:xfrm>
            <a:prstGeom prst="rect">
              <a:avLst/>
            </a:prstGeom>
            <a:noFill/>
          </p:spPr>
          <p:txBody>
            <a:bodyPr wrap="square" rtlCol="0">
              <a:spAutoFit/>
            </a:bodyPr>
            <a:lstStyle/>
            <a:p>
              <a:r>
                <a:rPr lang="en-US" dirty="0"/>
                <a:t>BMP performance metrics collected</a:t>
              </a:r>
            </a:p>
          </p:txBody>
        </p:sp>
      </p:grpSp>
      <p:sp>
        <p:nvSpPr>
          <p:cNvPr id="36" name="TextBox 35"/>
          <p:cNvSpPr txBox="1"/>
          <p:nvPr/>
        </p:nvSpPr>
        <p:spPr>
          <a:xfrm>
            <a:off x="4671691" y="3237327"/>
            <a:ext cx="2809528" cy="954107"/>
          </a:xfrm>
          <a:prstGeom prst="rect">
            <a:avLst/>
          </a:prstGeom>
          <a:noFill/>
        </p:spPr>
        <p:txBody>
          <a:bodyPr wrap="square" rtlCol="0">
            <a:spAutoFit/>
          </a:bodyPr>
          <a:lstStyle/>
          <a:p>
            <a:pPr algn="ctr"/>
            <a:r>
              <a:rPr lang="en-US" sz="2800" b="1" dirty="0"/>
              <a:t>BMP Verification</a:t>
            </a:r>
          </a:p>
          <a:p>
            <a:pPr algn="ctr"/>
            <a:r>
              <a:rPr lang="en-US" sz="2800" b="1" dirty="0"/>
              <a:t> Life Cycle</a:t>
            </a:r>
          </a:p>
        </p:txBody>
      </p:sp>
    </p:spTree>
    <p:extLst>
      <p:ext uri="{BB962C8B-B14F-4D97-AF65-F5344CB8AC3E}">
        <p14:creationId xmlns:p14="http://schemas.microsoft.com/office/powerpoint/2010/main" val="354297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709530"/>
            <a:ext cx="10515600" cy="4288152"/>
          </a:xfrm>
        </p:spPr>
        <p:txBody>
          <a:bodyPr>
            <a:normAutofit/>
          </a:bodyPr>
          <a:lstStyle/>
          <a:p>
            <a:pPr marL="457200" lvl="1" indent="0">
              <a:buNone/>
            </a:pPr>
            <a:endParaRPr lang="en-US" dirty="0"/>
          </a:p>
          <a:p>
            <a:pPr lvl="1"/>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85151457"/>
              </p:ext>
            </p:extLst>
          </p:nvPr>
        </p:nvGraphicFramePr>
        <p:xfrm>
          <a:off x="618460" y="1583543"/>
          <a:ext cx="11034167" cy="4414139"/>
        </p:xfrm>
        <a:graphic>
          <a:graphicData uri="http://schemas.openxmlformats.org/drawingml/2006/table">
            <a:tbl>
              <a:tblPr>
                <a:tableStyleId>{5C22544A-7EE6-4342-B048-85BDC9FD1C3A}</a:tableStyleId>
              </a:tblPr>
              <a:tblGrid>
                <a:gridCol w="1998258">
                  <a:extLst>
                    <a:ext uri="{9D8B030D-6E8A-4147-A177-3AD203B41FA5}">
                      <a16:colId xmlns:a16="http://schemas.microsoft.com/office/drawing/2014/main" val="20000"/>
                    </a:ext>
                  </a:extLst>
                </a:gridCol>
                <a:gridCol w="4834043">
                  <a:extLst>
                    <a:ext uri="{9D8B030D-6E8A-4147-A177-3AD203B41FA5}">
                      <a16:colId xmlns:a16="http://schemas.microsoft.com/office/drawing/2014/main" val="20001"/>
                    </a:ext>
                  </a:extLst>
                </a:gridCol>
                <a:gridCol w="4201866">
                  <a:extLst>
                    <a:ext uri="{9D8B030D-6E8A-4147-A177-3AD203B41FA5}">
                      <a16:colId xmlns:a16="http://schemas.microsoft.com/office/drawing/2014/main" val="20002"/>
                    </a:ext>
                  </a:extLst>
                </a:gridCol>
              </a:tblGrid>
              <a:tr h="279314">
                <a:tc>
                  <a:txBody>
                    <a:bodyPr/>
                    <a:lstStyle/>
                    <a:p>
                      <a:pPr algn="l" fontAlgn="b"/>
                      <a:r>
                        <a:rPr lang="en-US" sz="1600" b="1" i="0" u="none" strike="noStrike" dirty="0">
                          <a:solidFill>
                            <a:srgbClr val="000000"/>
                          </a:solidFill>
                          <a:effectLst/>
                          <a:latin typeface="Calibri"/>
                        </a:rPr>
                        <a:t>Sector</a:t>
                      </a:r>
                    </a:p>
                  </a:txBody>
                  <a:tcPr marL="9525" marR="9525" marT="9525" marB="0" anchor="b">
                    <a:solidFill>
                      <a:schemeClr val="accent1">
                        <a:lumMod val="60000"/>
                        <a:lumOff val="40000"/>
                        <a:alpha val="75000"/>
                      </a:schemeClr>
                    </a:solidFill>
                  </a:tcPr>
                </a:tc>
                <a:tc>
                  <a:txBody>
                    <a:bodyPr/>
                    <a:lstStyle/>
                    <a:p>
                      <a:pPr algn="l" fontAlgn="b"/>
                      <a:r>
                        <a:rPr lang="en-US" sz="1600" b="1" u="none" strike="noStrike" dirty="0">
                          <a:effectLst/>
                        </a:rPr>
                        <a:t>Practice</a:t>
                      </a:r>
                      <a:endParaRPr lang="en-US" sz="1600" b="1"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b="1" u="none" strike="noStrike" dirty="0">
                          <a:effectLst/>
                        </a:rPr>
                        <a:t>Credit Duration</a:t>
                      </a:r>
                      <a:endParaRPr lang="en-US" sz="1600" b="1"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0"/>
                  </a:ext>
                </a:extLst>
              </a:tr>
              <a:tr h="536436">
                <a:tc>
                  <a:txBody>
                    <a:bodyPr/>
                    <a:lstStyle/>
                    <a:p>
                      <a:pPr algn="l" fontAlgn="b"/>
                      <a:r>
                        <a:rPr lang="en-US" sz="1600" b="1" i="1" u="none" strike="noStrike" dirty="0">
                          <a:effectLst/>
                        </a:rPr>
                        <a:t>Urban Stormwater</a:t>
                      </a:r>
                      <a:endParaRPr lang="en-US" sz="1600" b="1" i="1"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E&amp;S Control</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1 year</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1"/>
                  </a:ext>
                </a:extLst>
              </a:tr>
              <a:tr h="279314">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Stormwater Retrofits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10 years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2"/>
                  </a:ext>
                </a:extLst>
              </a:tr>
              <a:tr h="279314">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New PCSM Practices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10 years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3"/>
                  </a:ext>
                </a:extLst>
              </a:tr>
              <a:tr h="279314">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Homeowner BMPs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5 years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4"/>
                  </a:ext>
                </a:extLst>
              </a:tr>
              <a:tr h="279314">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Street Cleaning</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1 year</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5"/>
                  </a:ext>
                </a:extLst>
              </a:tr>
              <a:tr h="279314">
                <a:tc>
                  <a:txBody>
                    <a:bodyPr/>
                    <a:lstStyle/>
                    <a:p>
                      <a:pPr algn="l" fontAlgn="b"/>
                      <a:r>
                        <a:rPr lang="en-US" sz="1600" b="1" i="1" u="none" strike="noStrike" dirty="0">
                          <a:effectLst/>
                        </a:rPr>
                        <a:t>Agriculture</a:t>
                      </a:r>
                      <a:endParaRPr lang="en-US" sz="1600" b="1" i="1"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Nutrient Management BMPs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1 year</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6"/>
                  </a:ext>
                </a:extLst>
              </a:tr>
              <a:tr h="548127">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Conservation Plan/SCWQ BMPs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Varies depending upon Practice (1 year to 15 years)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7"/>
                  </a:ext>
                </a:extLst>
              </a:tr>
              <a:tr h="279314">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Cover Crop</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1 year</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8"/>
                  </a:ext>
                </a:extLst>
              </a:tr>
              <a:tr h="279314">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Conservation Tillage</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1 year</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09"/>
                  </a:ext>
                </a:extLst>
              </a:tr>
              <a:tr h="279314">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Manure Transport</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1 year</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10"/>
                  </a:ext>
                </a:extLst>
              </a:tr>
              <a:tr h="279314">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Roof Runoff Structure- NRCS 558</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10 years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11"/>
                  </a:ext>
                </a:extLst>
              </a:tr>
              <a:tr h="536436">
                <a:tc>
                  <a:txBody>
                    <a:bodyPr/>
                    <a:lstStyle/>
                    <a:p>
                      <a:pPr algn="l" fontAlgn="b"/>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Barnyard</a:t>
                      </a:r>
                      <a:r>
                        <a:rPr lang="en-US" sz="1600" u="none" strike="noStrike" baseline="0" dirty="0">
                          <a:effectLst/>
                        </a:rPr>
                        <a:t> Clean Water Diversion </a:t>
                      </a:r>
                      <a:r>
                        <a:rPr lang="en-US" sz="1600" u="none" strike="noStrike" dirty="0">
                          <a:effectLst/>
                        </a:rPr>
                        <a:t>– RI-16</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tc>
                  <a:txBody>
                    <a:bodyPr/>
                    <a:lstStyle/>
                    <a:p>
                      <a:pPr algn="l" fontAlgn="b"/>
                      <a:r>
                        <a:rPr lang="en-US" sz="1600" u="none" strike="noStrike" dirty="0">
                          <a:effectLst/>
                        </a:rPr>
                        <a:t>5 years</a:t>
                      </a:r>
                      <a:endParaRPr lang="en-US" sz="1600" b="0" i="0" u="none" strike="noStrike" dirty="0">
                        <a:solidFill>
                          <a:srgbClr val="000000"/>
                        </a:solidFill>
                        <a:effectLst/>
                        <a:latin typeface="Calibri"/>
                      </a:endParaRPr>
                    </a:p>
                  </a:txBody>
                  <a:tcPr marL="9525" marR="9525" marT="9525" marB="0" anchor="b">
                    <a:solidFill>
                      <a:schemeClr val="accent1">
                        <a:lumMod val="60000"/>
                        <a:lumOff val="40000"/>
                        <a:alpha val="75000"/>
                      </a:schemeClr>
                    </a:solidFill>
                  </a:tcPr>
                </a:tc>
                <a:extLst>
                  <a:ext uri="{0D108BD9-81ED-4DB2-BD59-A6C34878D82A}">
                    <a16:rowId xmlns:a16="http://schemas.microsoft.com/office/drawing/2014/main" val="10012"/>
                  </a:ext>
                </a:extLst>
              </a:tr>
            </a:tbl>
          </a:graphicData>
        </a:graphic>
      </p:graphicFrame>
      <p:sp>
        <p:nvSpPr>
          <p:cNvPr id="2" name="TextBox 1"/>
          <p:cNvSpPr txBox="1"/>
          <p:nvPr/>
        </p:nvSpPr>
        <p:spPr>
          <a:xfrm>
            <a:off x="254442" y="556591"/>
            <a:ext cx="11712271" cy="590931"/>
          </a:xfrm>
          <a:prstGeom prst="rect">
            <a:avLst/>
          </a:prstGeom>
          <a:noFill/>
        </p:spPr>
        <p:txBody>
          <a:bodyPr wrap="square" rtlCol="0">
            <a:spAutoFit/>
          </a:bodyPr>
          <a:lstStyle/>
          <a:p>
            <a:pPr lvl="0">
              <a:lnSpc>
                <a:spcPct val="90000"/>
              </a:lnSpc>
              <a:spcBef>
                <a:spcPts val="1000"/>
              </a:spcBef>
            </a:pPr>
            <a:r>
              <a:rPr lang="en-US" sz="3600" b="1" dirty="0">
                <a:latin typeface="Arial" panose="020B0604020202020204" pitchFamily="34" charset="0"/>
                <a:cs typeface="Arial" panose="020B0604020202020204" pitchFamily="34" charset="0"/>
              </a:rPr>
              <a:t>Practice Life Spans Translated into Credit Durations</a:t>
            </a:r>
          </a:p>
        </p:txBody>
      </p:sp>
    </p:spTree>
    <p:extLst>
      <p:ext uri="{BB962C8B-B14F-4D97-AF65-F5344CB8AC3E}">
        <p14:creationId xmlns:p14="http://schemas.microsoft.com/office/powerpoint/2010/main" val="37182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2639" y="339438"/>
            <a:ext cx="7277099"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2018 Progress Assessment</a:t>
            </a:r>
          </a:p>
        </p:txBody>
      </p:sp>
      <p:sp>
        <p:nvSpPr>
          <p:cNvPr id="3" name="Rectangle 2"/>
          <p:cNvSpPr/>
          <p:nvPr/>
        </p:nvSpPr>
        <p:spPr>
          <a:xfrm>
            <a:off x="806229" y="1501804"/>
            <a:ext cx="10789920" cy="3554819"/>
          </a:xfrm>
          <a:prstGeom prst="rect">
            <a:avLst/>
          </a:prstGeom>
        </p:spPr>
        <p:txBody>
          <a:bodyPr wrap="square">
            <a:spAutoFit/>
          </a:bodyPr>
          <a:lstStyle/>
          <a:p>
            <a:r>
              <a:rPr lang="en-US" sz="2500" b="1" dirty="0">
                <a:latin typeface="Corbel" panose="020B0503020204020204" pitchFamily="34" charset="0"/>
                <a:ea typeface="Calibri" panose="020F0502020204030204" pitchFamily="34" charset="0"/>
              </a:rPr>
              <a:t>“Only Verified Practices may be Credited After the Initial Two Year Ramp-up Period.</a:t>
            </a:r>
            <a:r>
              <a:rPr lang="en-US" sz="2500" dirty="0">
                <a:latin typeface="Corbel" panose="020B0503020204020204" pitchFamily="34" charset="0"/>
                <a:ea typeface="Calibri" panose="020F0502020204030204" pitchFamily="34" charset="0"/>
              </a:rPr>
              <a:t> Starting with the 2018 annual progress reporting cycle, those reported practices, treatments or technologies for which documentation of verification has not been provided through each jurisdictions’ NEIEN-based report systems may not be credited for nitrogen, phosphorus or sediment pollutant load reductions for that year.”</a:t>
            </a:r>
          </a:p>
          <a:p>
            <a:endParaRPr lang="en-US" sz="2500" dirty="0">
              <a:latin typeface="Corbel" panose="020B0503020204020204" pitchFamily="34" charset="0"/>
            </a:endParaRPr>
          </a:p>
          <a:p>
            <a:r>
              <a:rPr lang="en-US" sz="2500" dirty="0">
                <a:latin typeface="Corbel" panose="020B0503020204020204" pitchFamily="34" charset="0"/>
              </a:rPr>
              <a:t>**</a:t>
            </a:r>
            <a:r>
              <a:rPr lang="en-US" sz="2500" b="1" dirty="0">
                <a:latin typeface="Corbel" panose="020B0503020204020204" pitchFamily="34" charset="0"/>
              </a:rPr>
              <a:t>Nutrient Management verification reporting </a:t>
            </a:r>
            <a:r>
              <a:rPr lang="en-US" sz="2500" dirty="0">
                <a:latin typeface="Corbel" panose="020B0503020204020204" pitchFamily="34" charset="0"/>
              </a:rPr>
              <a:t>begins with 2019 Progress submission, per the CBP partnership decision </a:t>
            </a:r>
          </a:p>
        </p:txBody>
      </p:sp>
    </p:spTree>
    <p:extLst>
      <p:ext uri="{BB962C8B-B14F-4D97-AF65-F5344CB8AC3E}">
        <p14:creationId xmlns:p14="http://schemas.microsoft.com/office/powerpoint/2010/main" val="192240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1247775" y="1289050"/>
            <a:ext cx="9982200" cy="5092700"/>
          </a:xfrm>
          <a:prstGeom prst="rect">
            <a:avLst/>
          </a:prstGeom>
          <a:noFill/>
          <a:ln w="9525">
            <a:noFill/>
            <a:miter lim="800000"/>
            <a:headEnd/>
            <a:tailEnd/>
          </a:ln>
        </p:spPr>
        <p:txBody>
          <a:bodyPr/>
          <a:lstStyle/>
          <a:p>
            <a:pPr marL="342900" indent="-342900">
              <a:spcBef>
                <a:spcPct val="20000"/>
              </a:spcBef>
              <a:buSzPct val="150000"/>
              <a:buFont typeface="Arial" panose="020B0604020202020204" pitchFamily="34" charset="0"/>
              <a:buChar char="•"/>
              <a:defRPr/>
            </a:pPr>
            <a:r>
              <a:rPr lang="en-US" sz="2800" dirty="0"/>
              <a:t>Deadline for 2018 Progress data, including verification information, was December 3, 2018. This was the first year of verification reporting</a:t>
            </a:r>
          </a:p>
          <a:p>
            <a:pPr marL="342900" indent="-342900">
              <a:spcBef>
                <a:spcPct val="20000"/>
              </a:spcBef>
              <a:buSzPct val="150000"/>
              <a:buFont typeface="Arial" panose="020B0604020202020204" pitchFamily="34" charset="0"/>
              <a:buChar char="•"/>
              <a:defRPr/>
            </a:pPr>
            <a:endParaRPr lang="en-US" sz="1500" dirty="0"/>
          </a:p>
          <a:p>
            <a:pPr marL="342900" indent="-342900">
              <a:spcBef>
                <a:spcPct val="20000"/>
              </a:spcBef>
              <a:buSzPct val="150000"/>
              <a:buFont typeface="Arial" panose="020B0604020202020204" pitchFamily="34" charset="0"/>
              <a:buChar char="•"/>
              <a:defRPr/>
            </a:pPr>
            <a:r>
              <a:rPr lang="en-US" sz="2800" dirty="0"/>
              <a:t>EPA CBPO conducted several runs and analyses of 2018 progress and verification data between December and March 2019</a:t>
            </a:r>
          </a:p>
          <a:p>
            <a:pPr marL="342900" indent="-342900">
              <a:spcBef>
                <a:spcPct val="20000"/>
              </a:spcBef>
              <a:buSzPct val="150000"/>
              <a:buFont typeface="Arial" panose="020B0604020202020204" pitchFamily="34" charset="0"/>
              <a:buChar char="•"/>
              <a:defRPr/>
            </a:pPr>
            <a:endParaRPr lang="en-US" sz="1500" dirty="0"/>
          </a:p>
          <a:p>
            <a:pPr marL="342900" indent="-342900">
              <a:spcBef>
                <a:spcPct val="20000"/>
              </a:spcBef>
              <a:buSzPct val="150000"/>
              <a:buFont typeface="Arial" panose="020B0604020202020204" pitchFamily="34" charset="0"/>
              <a:buChar char="•"/>
              <a:defRPr/>
            </a:pPr>
            <a:r>
              <a:rPr lang="en-US" sz="2800" dirty="0"/>
              <a:t>Extensive communication and collaboration between EPA CBPO and jurisdictions during this timeframe to discuss verification findings</a:t>
            </a:r>
          </a:p>
          <a:p>
            <a:pPr marL="342900" indent="-342900">
              <a:spcBef>
                <a:spcPct val="20000"/>
              </a:spcBef>
              <a:buSzPct val="150000"/>
              <a:buFont typeface="Arial" panose="020B0604020202020204" pitchFamily="34" charset="0"/>
              <a:buChar char="•"/>
              <a:defRPr/>
            </a:pPr>
            <a:endParaRPr lang="en-US" sz="1500" dirty="0"/>
          </a:p>
          <a:p>
            <a:pPr marL="342900" indent="-342900">
              <a:spcBef>
                <a:spcPct val="20000"/>
              </a:spcBef>
              <a:buSzPct val="150000"/>
              <a:buFont typeface="Arial" panose="020B0604020202020204" pitchFamily="34" charset="0"/>
              <a:buChar char="•"/>
              <a:defRPr/>
            </a:pPr>
            <a:r>
              <a:rPr lang="en-US" sz="2800" dirty="0"/>
              <a:t>2018 progress was finalized at the end of March 2019</a:t>
            </a:r>
          </a:p>
        </p:txBody>
      </p:sp>
      <p:sp>
        <p:nvSpPr>
          <p:cNvPr id="129028" name="Rectangle 4"/>
          <p:cNvSpPr>
            <a:spLocks noGrp="1" noChangeArrowheads="1"/>
          </p:cNvSpPr>
          <p:nvPr>
            <p:ph type="title"/>
          </p:nvPr>
        </p:nvSpPr>
        <p:spPr>
          <a:xfrm>
            <a:off x="2476500" y="254000"/>
            <a:ext cx="7239000" cy="762000"/>
          </a:xfrm>
          <a:noFill/>
        </p:spPr>
        <p:txBody>
          <a:bodyPr>
            <a:normAutofit fontScale="90000"/>
          </a:bodyPr>
          <a:lstStyle/>
          <a:p>
            <a:pPr algn="ctr" eaLnBrk="1" hangingPunct="1"/>
            <a:r>
              <a:rPr lang="it-IT" sz="4600" b="1" dirty="0">
                <a:solidFill>
                  <a:schemeClr val="tx1"/>
                </a:solidFill>
              </a:rPr>
              <a:t>2018 Verification Assessment </a:t>
            </a:r>
            <a:endParaRPr lang="en-US" sz="4600" b="1" dirty="0">
              <a:solidFill>
                <a:schemeClr val="tx1"/>
              </a:solidFill>
            </a:endParaRPr>
          </a:p>
        </p:txBody>
      </p:sp>
    </p:spTree>
    <p:extLst>
      <p:ext uri="{BB962C8B-B14F-4D97-AF65-F5344CB8AC3E}">
        <p14:creationId xmlns:p14="http://schemas.microsoft.com/office/powerpoint/2010/main" val="6739521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28650" y="1209674"/>
            <a:ext cx="11258550" cy="5057775"/>
          </a:xfrm>
          <a:prstGeom prst="rect">
            <a:avLst/>
          </a:prstGeom>
          <a:noFill/>
          <a:ln w="9525">
            <a:noFill/>
            <a:miter lim="800000"/>
            <a:headEnd/>
            <a:tailEnd/>
          </a:ln>
        </p:spPr>
        <p:txBody>
          <a:bodyPr/>
          <a:lstStyle/>
          <a:p>
            <a:pPr>
              <a:spcBef>
                <a:spcPct val="20000"/>
              </a:spcBef>
              <a:buSzPct val="150000"/>
              <a:defRPr/>
            </a:pPr>
            <a:r>
              <a:rPr lang="en-US" sz="2800" b="1" u="sng" dirty="0"/>
              <a:t>Verification Issues – Newly Reported BMPs</a:t>
            </a:r>
          </a:p>
          <a:p>
            <a:pPr>
              <a:spcBef>
                <a:spcPct val="20000"/>
              </a:spcBef>
              <a:buSzPct val="66000"/>
              <a:defRPr/>
            </a:pPr>
            <a:r>
              <a:rPr lang="en-US" sz="2800" dirty="0"/>
              <a:t>BMPs where there is no reported historic implementation before 2018 Progress</a:t>
            </a:r>
          </a:p>
          <a:p>
            <a:pPr marL="800100" lvl="1" indent="-342900">
              <a:spcBef>
                <a:spcPct val="20000"/>
              </a:spcBef>
              <a:buSzPct val="66000"/>
              <a:buFont typeface="Courier New" panose="02070309020205020404" pitchFamily="49" charset="0"/>
              <a:buChar char="o"/>
              <a:defRPr/>
            </a:pPr>
            <a:endParaRPr lang="en-US" sz="1500" b="1" dirty="0"/>
          </a:p>
          <a:p>
            <a:pPr marL="800100" lvl="1" indent="-342900">
              <a:spcBef>
                <a:spcPct val="20000"/>
              </a:spcBef>
              <a:buSzPct val="66000"/>
              <a:buFont typeface="Courier New" panose="02070309020205020404" pitchFamily="49" charset="0"/>
              <a:buChar char="o"/>
              <a:defRPr/>
            </a:pPr>
            <a:r>
              <a:rPr lang="en-US" sz="2800" b="1" dirty="0"/>
              <a:t>CBPO Comment to Jurisdiction</a:t>
            </a:r>
            <a:r>
              <a:rPr lang="en-US" sz="2800" dirty="0"/>
              <a:t>: Please identify the sections and page numbers in your state BMP Verification Program Plan (QAPP) where there’s an explanation of the quality of the data for each of the following BMPs (compliance program, visual inspection, etc.) and why each BMP has not been previously reported.  For example, does this represent new on-the-ground implementation between 7/1/17 and 6/30/18 – or a new source of data – or both?  </a:t>
            </a:r>
          </a:p>
        </p:txBody>
      </p:sp>
      <p:sp>
        <p:nvSpPr>
          <p:cNvPr id="9" name="Rectangle 4">
            <a:extLst>
              <a:ext uri="{FF2B5EF4-FFF2-40B4-BE49-F238E27FC236}">
                <a16:creationId xmlns:a16="http://schemas.microsoft.com/office/drawing/2014/main" id="{9909774A-17F5-42AD-93F8-76AAAE4A999A}"/>
              </a:ext>
            </a:extLst>
          </p:cNvPr>
          <p:cNvSpPr>
            <a:spLocks noGrp="1" noChangeArrowheads="1"/>
          </p:cNvSpPr>
          <p:nvPr>
            <p:ph type="title"/>
          </p:nvPr>
        </p:nvSpPr>
        <p:spPr>
          <a:xfrm>
            <a:off x="2476500" y="196850"/>
            <a:ext cx="7239000" cy="762000"/>
          </a:xfrm>
          <a:noFill/>
        </p:spPr>
        <p:txBody>
          <a:bodyPr>
            <a:normAutofit fontScale="90000"/>
          </a:bodyPr>
          <a:lstStyle/>
          <a:p>
            <a:pPr algn="ctr" eaLnBrk="1" hangingPunct="1"/>
            <a:r>
              <a:rPr lang="it-IT" sz="4600" b="1" dirty="0">
                <a:solidFill>
                  <a:schemeClr val="tx1"/>
                </a:solidFill>
              </a:rPr>
              <a:t>2018 Verification Assessment </a:t>
            </a:r>
            <a:endParaRPr lang="en-US" sz="4600" b="1" dirty="0">
              <a:solidFill>
                <a:schemeClr val="tx1"/>
              </a:solidFill>
            </a:endParaRPr>
          </a:p>
        </p:txBody>
      </p:sp>
    </p:spTree>
    <p:extLst>
      <p:ext uri="{BB962C8B-B14F-4D97-AF65-F5344CB8AC3E}">
        <p14:creationId xmlns:p14="http://schemas.microsoft.com/office/powerpoint/2010/main" val="652881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1219200" y="1028700"/>
            <a:ext cx="9982200" cy="4114800"/>
          </a:xfrm>
          <a:prstGeom prst="rect">
            <a:avLst/>
          </a:prstGeom>
          <a:noFill/>
          <a:ln w="9525">
            <a:noFill/>
            <a:miter lim="800000"/>
            <a:headEnd/>
            <a:tailEnd/>
          </a:ln>
        </p:spPr>
        <p:txBody>
          <a:bodyPr/>
          <a:lstStyle/>
          <a:p>
            <a:pPr algn="ctr">
              <a:spcBef>
                <a:spcPct val="20000"/>
              </a:spcBef>
              <a:buSzPct val="150000"/>
              <a:defRPr/>
            </a:pPr>
            <a:r>
              <a:rPr lang="en-US" sz="2800" b="1" u="sng" dirty="0"/>
              <a:t>Verification Issues – Newly Reported BMPs</a:t>
            </a:r>
          </a:p>
        </p:txBody>
      </p:sp>
      <p:pic>
        <p:nvPicPr>
          <p:cNvPr id="3" name="Picture 2">
            <a:extLst>
              <a:ext uri="{FF2B5EF4-FFF2-40B4-BE49-F238E27FC236}">
                <a16:creationId xmlns:a16="http://schemas.microsoft.com/office/drawing/2014/main" id="{564927A7-5F42-4305-A254-21D7911FBBA7}"/>
              </a:ext>
            </a:extLst>
          </p:cNvPr>
          <p:cNvPicPr>
            <a:picLocks noChangeAspect="1"/>
          </p:cNvPicPr>
          <p:nvPr/>
        </p:nvPicPr>
        <p:blipFill>
          <a:blip r:embed="rId2"/>
          <a:stretch>
            <a:fillRect/>
          </a:stretch>
        </p:blipFill>
        <p:spPr>
          <a:xfrm>
            <a:off x="2889444" y="1698624"/>
            <a:ext cx="6845106" cy="4962526"/>
          </a:xfrm>
          <a:prstGeom prst="rect">
            <a:avLst/>
          </a:prstGeom>
        </p:spPr>
      </p:pic>
      <p:sp>
        <p:nvSpPr>
          <p:cNvPr id="10" name="Rectangle 4">
            <a:extLst>
              <a:ext uri="{FF2B5EF4-FFF2-40B4-BE49-F238E27FC236}">
                <a16:creationId xmlns:a16="http://schemas.microsoft.com/office/drawing/2014/main" id="{10E784C9-F6BA-4984-A778-68EEC37A18A9}"/>
              </a:ext>
            </a:extLst>
          </p:cNvPr>
          <p:cNvSpPr>
            <a:spLocks noGrp="1" noChangeArrowheads="1"/>
          </p:cNvSpPr>
          <p:nvPr>
            <p:ph type="title"/>
          </p:nvPr>
        </p:nvSpPr>
        <p:spPr>
          <a:xfrm>
            <a:off x="2476500" y="196850"/>
            <a:ext cx="7239000" cy="762000"/>
          </a:xfrm>
          <a:noFill/>
        </p:spPr>
        <p:txBody>
          <a:bodyPr>
            <a:normAutofit fontScale="90000"/>
          </a:bodyPr>
          <a:lstStyle/>
          <a:p>
            <a:pPr algn="ctr" eaLnBrk="1" hangingPunct="1"/>
            <a:r>
              <a:rPr lang="it-IT" sz="4600" b="1" dirty="0">
                <a:solidFill>
                  <a:schemeClr val="tx1"/>
                </a:solidFill>
              </a:rPr>
              <a:t>2018 Verification Assessment </a:t>
            </a:r>
            <a:endParaRPr lang="en-US" sz="4600" b="1" dirty="0">
              <a:solidFill>
                <a:schemeClr val="tx1"/>
              </a:solidFill>
            </a:endParaRPr>
          </a:p>
        </p:txBody>
      </p:sp>
    </p:spTree>
    <p:extLst>
      <p:ext uri="{BB962C8B-B14F-4D97-AF65-F5344CB8AC3E}">
        <p14:creationId xmlns:p14="http://schemas.microsoft.com/office/powerpoint/2010/main" val="29279027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561975" y="1219200"/>
            <a:ext cx="10982325" cy="4762500"/>
          </a:xfrm>
          <a:prstGeom prst="rect">
            <a:avLst/>
          </a:prstGeom>
          <a:noFill/>
          <a:ln w="9525">
            <a:noFill/>
            <a:miter lim="800000"/>
            <a:headEnd/>
            <a:tailEnd/>
          </a:ln>
        </p:spPr>
        <p:txBody>
          <a:bodyPr/>
          <a:lstStyle/>
          <a:p>
            <a:pPr>
              <a:spcBef>
                <a:spcPct val="20000"/>
              </a:spcBef>
              <a:buSzPct val="150000"/>
              <a:defRPr/>
            </a:pPr>
            <a:r>
              <a:rPr lang="en-US" sz="2800" b="1" u="sng" dirty="0"/>
              <a:t>Verification Issues – Potential Over-Reporting</a:t>
            </a:r>
          </a:p>
          <a:p>
            <a:pPr>
              <a:spcBef>
                <a:spcPct val="20000"/>
              </a:spcBef>
              <a:buSzPct val="150000"/>
              <a:defRPr/>
            </a:pPr>
            <a:r>
              <a:rPr lang="en-US" sz="2800" dirty="0"/>
              <a:t>BMPs where the 2017-2018 rate of implementation is more than double the 2009-2017 annual rate</a:t>
            </a:r>
          </a:p>
          <a:p>
            <a:pPr>
              <a:spcBef>
                <a:spcPct val="20000"/>
              </a:spcBef>
              <a:buSzPct val="150000"/>
              <a:defRPr/>
            </a:pPr>
            <a:endParaRPr lang="en-US" sz="1500" dirty="0"/>
          </a:p>
          <a:p>
            <a:pPr marL="800100" lvl="1" indent="-342900">
              <a:spcBef>
                <a:spcPct val="20000"/>
              </a:spcBef>
              <a:buSzPct val="66000"/>
              <a:buFont typeface="Courier New" panose="02070309020205020404" pitchFamily="49" charset="0"/>
              <a:buChar char="o"/>
              <a:defRPr/>
            </a:pPr>
            <a:r>
              <a:rPr lang="en-US" sz="2800" b="1" dirty="0"/>
              <a:t>CBPO Comment to Jurisdiction: </a:t>
            </a:r>
            <a:r>
              <a:rPr lang="en-US" sz="2800" dirty="0"/>
              <a:t>For each of the BMPs below, please explain the significant increase in the rate of implementation between 7/1/17 and 6/30/18 compared to the longer-term (2009–2017) annualized implementation rate.  For example, does the new implementation represent stronger programs and, if so, highlight the program – or a new source of data – or both?  See the BMP charts below for each of the highlighted practices.  </a:t>
            </a:r>
          </a:p>
        </p:txBody>
      </p:sp>
      <p:sp>
        <p:nvSpPr>
          <p:cNvPr id="9" name="Rectangle 4">
            <a:extLst>
              <a:ext uri="{FF2B5EF4-FFF2-40B4-BE49-F238E27FC236}">
                <a16:creationId xmlns:a16="http://schemas.microsoft.com/office/drawing/2014/main" id="{6792A4DD-F9C4-44C3-BE8B-7CB62559F0E9}"/>
              </a:ext>
            </a:extLst>
          </p:cNvPr>
          <p:cNvSpPr>
            <a:spLocks noGrp="1" noChangeArrowheads="1"/>
          </p:cNvSpPr>
          <p:nvPr>
            <p:ph type="title"/>
          </p:nvPr>
        </p:nvSpPr>
        <p:spPr>
          <a:xfrm>
            <a:off x="2476500" y="196850"/>
            <a:ext cx="7239000" cy="762000"/>
          </a:xfrm>
          <a:noFill/>
        </p:spPr>
        <p:txBody>
          <a:bodyPr>
            <a:normAutofit fontScale="90000"/>
          </a:bodyPr>
          <a:lstStyle/>
          <a:p>
            <a:pPr algn="ctr" eaLnBrk="1" hangingPunct="1"/>
            <a:r>
              <a:rPr lang="it-IT" sz="4600" b="1" dirty="0">
                <a:solidFill>
                  <a:schemeClr val="tx1"/>
                </a:solidFill>
              </a:rPr>
              <a:t>2018 Verification Assessment </a:t>
            </a:r>
            <a:endParaRPr lang="en-US" sz="4600" b="1" dirty="0">
              <a:solidFill>
                <a:schemeClr val="tx1"/>
              </a:solidFill>
            </a:endParaRPr>
          </a:p>
        </p:txBody>
      </p:sp>
    </p:spTree>
    <p:extLst>
      <p:ext uri="{BB962C8B-B14F-4D97-AF65-F5344CB8AC3E}">
        <p14:creationId xmlns:p14="http://schemas.microsoft.com/office/powerpoint/2010/main" val="2375248210"/>
      </p:ext>
    </p:extLst>
  </p:cSld>
  <p:clrMapOvr>
    <a:masterClrMapping/>
  </p:clrMapOvr>
  <p:transition/>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71DDD78-66D3-43C1-B934-9C36B743660C}">
  <ds:schemaRefs>
    <ds:schemaRef ds:uri="ESRI.ArcGIS.Mapping.OfficeIntegration.PowerPointInfo"/>
  </ds:schemaRefs>
</ds:datastoreItem>
</file>

<file path=customXml/itemProps10.xml><?xml version="1.0" encoding="utf-8"?>
<ds:datastoreItem xmlns:ds="http://schemas.openxmlformats.org/officeDocument/2006/customXml" ds:itemID="{3EA415ED-6FD8-4453-87A7-21B0C2B5F084}">
  <ds:schemaRefs>
    <ds:schemaRef ds:uri="ESRI.ArcGIS.Mapping.OfficeIntegration.PowerPointInfo"/>
  </ds:schemaRefs>
</ds:datastoreItem>
</file>

<file path=customXml/itemProps100.xml><?xml version="1.0" encoding="utf-8"?>
<ds:datastoreItem xmlns:ds="http://schemas.openxmlformats.org/officeDocument/2006/customXml" ds:itemID="{82E28C4C-56E2-473A-B73A-7442A2DD4D03}">
  <ds:schemaRefs>
    <ds:schemaRef ds:uri="ESRI.ArcGIS.Mapping.OfficeIntegration.PowerPointInfo"/>
  </ds:schemaRefs>
</ds:datastoreItem>
</file>

<file path=customXml/itemProps101.xml><?xml version="1.0" encoding="utf-8"?>
<ds:datastoreItem xmlns:ds="http://schemas.openxmlformats.org/officeDocument/2006/customXml" ds:itemID="{A2E3E443-2459-4632-AA37-E5CD5D4C8095}">
  <ds:schemaRefs>
    <ds:schemaRef ds:uri="ESRI.ArcGIS.Mapping.OfficeIntegration.PowerPointInfo"/>
  </ds:schemaRefs>
</ds:datastoreItem>
</file>

<file path=customXml/itemProps102.xml><?xml version="1.0" encoding="utf-8"?>
<ds:datastoreItem xmlns:ds="http://schemas.openxmlformats.org/officeDocument/2006/customXml" ds:itemID="{527DD7E9-D064-4DB0-A3A1-FC09AC1416D9}">
  <ds:schemaRefs>
    <ds:schemaRef ds:uri="ESRI.ArcGIS.Mapping.OfficeIntegration.PowerPointInfo"/>
  </ds:schemaRefs>
</ds:datastoreItem>
</file>

<file path=customXml/itemProps103.xml><?xml version="1.0" encoding="utf-8"?>
<ds:datastoreItem xmlns:ds="http://schemas.openxmlformats.org/officeDocument/2006/customXml" ds:itemID="{BDCFC799-014B-4B55-8130-88CBF50E303E}">
  <ds:schemaRefs>
    <ds:schemaRef ds:uri="ESRI.ArcGIS.Mapping.OfficeIntegration.PowerPointInfo"/>
  </ds:schemaRefs>
</ds:datastoreItem>
</file>

<file path=customXml/itemProps104.xml><?xml version="1.0" encoding="utf-8"?>
<ds:datastoreItem xmlns:ds="http://schemas.openxmlformats.org/officeDocument/2006/customXml" ds:itemID="{AE5F96AA-B51E-41B8-B342-87CB2D892577}">
  <ds:schemaRefs>
    <ds:schemaRef ds:uri="ESRI.ArcGIS.Mapping.OfficeIntegration.PowerPointInfo"/>
  </ds:schemaRefs>
</ds:datastoreItem>
</file>

<file path=customXml/itemProps105.xml><?xml version="1.0" encoding="utf-8"?>
<ds:datastoreItem xmlns:ds="http://schemas.openxmlformats.org/officeDocument/2006/customXml" ds:itemID="{2FFA1163-6ACD-43B0-AE39-A141D38D73AC}">
  <ds:schemaRefs>
    <ds:schemaRef ds:uri="ESRI.ArcGIS.Mapping.OfficeIntegration.PowerPointInfo"/>
  </ds:schemaRefs>
</ds:datastoreItem>
</file>

<file path=customXml/itemProps106.xml><?xml version="1.0" encoding="utf-8"?>
<ds:datastoreItem xmlns:ds="http://schemas.openxmlformats.org/officeDocument/2006/customXml" ds:itemID="{5DA7D251-FB7A-4CDC-B3F1-2250D1B6DF63}">
  <ds:schemaRefs>
    <ds:schemaRef ds:uri="ESRI.ArcGIS.Mapping.OfficeIntegration.PowerPointInfo"/>
  </ds:schemaRefs>
</ds:datastoreItem>
</file>

<file path=customXml/itemProps107.xml><?xml version="1.0" encoding="utf-8"?>
<ds:datastoreItem xmlns:ds="http://schemas.openxmlformats.org/officeDocument/2006/customXml" ds:itemID="{289B750F-AC77-479C-874A-529A2EDB11B2}">
  <ds:schemaRefs>
    <ds:schemaRef ds:uri="ESRI.ArcGIS.Mapping.OfficeIntegration.PowerPointInfo"/>
  </ds:schemaRefs>
</ds:datastoreItem>
</file>

<file path=customXml/itemProps108.xml><?xml version="1.0" encoding="utf-8"?>
<ds:datastoreItem xmlns:ds="http://schemas.openxmlformats.org/officeDocument/2006/customXml" ds:itemID="{A70CA344-A802-4942-B173-F9E50F278C86}">
  <ds:schemaRefs>
    <ds:schemaRef ds:uri="ESRI.ArcGIS.Mapping.OfficeIntegration.PowerPointInfo"/>
  </ds:schemaRefs>
</ds:datastoreItem>
</file>

<file path=customXml/itemProps109.xml><?xml version="1.0" encoding="utf-8"?>
<ds:datastoreItem xmlns:ds="http://schemas.openxmlformats.org/officeDocument/2006/customXml" ds:itemID="{311B2E51-741E-49E2-8142-FC7A86E960EC}">
  <ds:schemaRefs>
    <ds:schemaRef ds:uri="ESRI.ArcGIS.Mapping.OfficeIntegration.PowerPointInfo"/>
  </ds:schemaRefs>
</ds:datastoreItem>
</file>

<file path=customXml/itemProps11.xml><?xml version="1.0" encoding="utf-8"?>
<ds:datastoreItem xmlns:ds="http://schemas.openxmlformats.org/officeDocument/2006/customXml" ds:itemID="{518B57C0-5E10-442D-88EC-CF7A87B9A57E}">
  <ds:schemaRefs>
    <ds:schemaRef ds:uri="ESRI.ArcGIS.Mapping.OfficeIntegration.PowerPointInfo"/>
  </ds:schemaRefs>
</ds:datastoreItem>
</file>

<file path=customXml/itemProps110.xml><?xml version="1.0" encoding="utf-8"?>
<ds:datastoreItem xmlns:ds="http://schemas.openxmlformats.org/officeDocument/2006/customXml" ds:itemID="{82C7C407-1366-4754-A1DD-E10E7D8DB6AE}">
  <ds:schemaRefs>
    <ds:schemaRef ds:uri="ESRI.ArcGIS.Mapping.OfficeIntegration.PowerPointInfo"/>
  </ds:schemaRefs>
</ds:datastoreItem>
</file>

<file path=customXml/itemProps111.xml><?xml version="1.0" encoding="utf-8"?>
<ds:datastoreItem xmlns:ds="http://schemas.openxmlformats.org/officeDocument/2006/customXml" ds:itemID="{6063190F-B6EB-41A2-80A4-E91BE9161DF6}">
  <ds:schemaRefs>
    <ds:schemaRef ds:uri="ESRI.ArcGIS.Mapping.OfficeIntegration.PowerPointInfo"/>
  </ds:schemaRefs>
</ds:datastoreItem>
</file>

<file path=customXml/itemProps112.xml><?xml version="1.0" encoding="utf-8"?>
<ds:datastoreItem xmlns:ds="http://schemas.openxmlformats.org/officeDocument/2006/customXml" ds:itemID="{9F0F5A50-2744-4F4D-8622-2EE76B22D021}">
  <ds:schemaRefs>
    <ds:schemaRef ds:uri="ESRI.ArcGIS.Mapping.OfficeIntegration.PowerPointInfo"/>
  </ds:schemaRefs>
</ds:datastoreItem>
</file>

<file path=customXml/itemProps113.xml><?xml version="1.0" encoding="utf-8"?>
<ds:datastoreItem xmlns:ds="http://schemas.openxmlformats.org/officeDocument/2006/customXml" ds:itemID="{15EE09FF-57D3-4F51-A4D9-BD9B15D8F47E}">
  <ds:schemaRefs>
    <ds:schemaRef ds:uri="ESRI.ArcGIS.Mapping.OfficeIntegration.PowerPointInfo"/>
  </ds:schemaRefs>
</ds:datastoreItem>
</file>

<file path=customXml/itemProps114.xml><?xml version="1.0" encoding="utf-8"?>
<ds:datastoreItem xmlns:ds="http://schemas.openxmlformats.org/officeDocument/2006/customXml" ds:itemID="{3C45A5ED-4310-4558-BCD1-91A652948CDA}">
  <ds:schemaRefs>
    <ds:schemaRef ds:uri="ESRI.ArcGIS.Mapping.OfficeIntegration.PowerPointInfo"/>
  </ds:schemaRefs>
</ds:datastoreItem>
</file>

<file path=customXml/itemProps115.xml><?xml version="1.0" encoding="utf-8"?>
<ds:datastoreItem xmlns:ds="http://schemas.openxmlformats.org/officeDocument/2006/customXml" ds:itemID="{2F5904AB-B27D-415F-9BD1-88A5AA812A05}">
  <ds:schemaRefs>
    <ds:schemaRef ds:uri="ESRI.ArcGIS.Mapping.OfficeIntegration.PowerPointInfo"/>
  </ds:schemaRefs>
</ds:datastoreItem>
</file>

<file path=customXml/itemProps116.xml><?xml version="1.0" encoding="utf-8"?>
<ds:datastoreItem xmlns:ds="http://schemas.openxmlformats.org/officeDocument/2006/customXml" ds:itemID="{55320B13-B86E-4ADD-AB27-02A7ADA9C52F}">
  <ds:schemaRefs>
    <ds:schemaRef ds:uri="ESRI.ArcGIS.Mapping.OfficeIntegration.PowerPointInfo"/>
  </ds:schemaRefs>
</ds:datastoreItem>
</file>

<file path=customXml/itemProps117.xml><?xml version="1.0" encoding="utf-8"?>
<ds:datastoreItem xmlns:ds="http://schemas.openxmlformats.org/officeDocument/2006/customXml" ds:itemID="{DF56E561-E9EE-4DB9-987C-C7E105EB1A2A}">
  <ds:schemaRefs>
    <ds:schemaRef ds:uri="ESRI.ArcGIS.Mapping.OfficeIntegration.PowerPointInfo"/>
  </ds:schemaRefs>
</ds:datastoreItem>
</file>

<file path=customXml/itemProps118.xml><?xml version="1.0" encoding="utf-8"?>
<ds:datastoreItem xmlns:ds="http://schemas.openxmlformats.org/officeDocument/2006/customXml" ds:itemID="{25CBEA9B-0BFD-43AF-BA68-48BCE7DBD1E8}">
  <ds:schemaRefs>
    <ds:schemaRef ds:uri="ESRI.ArcGIS.Mapping.OfficeIntegration.PowerPointInfo"/>
  </ds:schemaRefs>
</ds:datastoreItem>
</file>

<file path=customXml/itemProps119.xml><?xml version="1.0" encoding="utf-8"?>
<ds:datastoreItem xmlns:ds="http://schemas.openxmlformats.org/officeDocument/2006/customXml" ds:itemID="{5D234193-4B60-442F-97B4-D9259B7BF9C3}">
  <ds:schemaRefs>
    <ds:schemaRef ds:uri="ESRI.ArcGIS.Mapping.OfficeIntegration.PowerPointInfo"/>
  </ds:schemaRefs>
</ds:datastoreItem>
</file>

<file path=customXml/itemProps12.xml><?xml version="1.0" encoding="utf-8"?>
<ds:datastoreItem xmlns:ds="http://schemas.openxmlformats.org/officeDocument/2006/customXml" ds:itemID="{AB1E1071-DA7C-48A6-8360-F35DACE88AFB}">
  <ds:schemaRefs>
    <ds:schemaRef ds:uri="ESRI.ArcGIS.Mapping.OfficeIntegration.PowerPointInfo"/>
  </ds:schemaRefs>
</ds:datastoreItem>
</file>

<file path=customXml/itemProps13.xml><?xml version="1.0" encoding="utf-8"?>
<ds:datastoreItem xmlns:ds="http://schemas.openxmlformats.org/officeDocument/2006/customXml" ds:itemID="{42CEE01B-252C-4B68-A282-3719E5F7308C}">
  <ds:schemaRefs>
    <ds:schemaRef ds:uri="ESRI.ArcGIS.Mapping.OfficeIntegration.PowerPointInfo"/>
  </ds:schemaRefs>
</ds:datastoreItem>
</file>

<file path=customXml/itemProps14.xml><?xml version="1.0" encoding="utf-8"?>
<ds:datastoreItem xmlns:ds="http://schemas.openxmlformats.org/officeDocument/2006/customXml" ds:itemID="{0FB1E5E4-B42D-44BA-9FF9-7406F8FC45AB}">
  <ds:schemaRefs>
    <ds:schemaRef ds:uri="ESRI.ArcGIS.Mapping.OfficeIntegration.PowerPointInfo"/>
  </ds:schemaRefs>
</ds:datastoreItem>
</file>

<file path=customXml/itemProps15.xml><?xml version="1.0" encoding="utf-8"?>
<ds:datastoreItem xmlns:ds="http://schemas.openxmlformats.org/officeDocument/2006/customXml" ds:itemID="{D28FB1F9-C620-437F-8F42-79D45555F42C}">
  <ds:schemaRefs>
    <ds:schemaRef ds:uri="ESRI.ArcGIS.Mapping.OfficeIntegration.PowerPointInfo"/>
  </ds:schemaRefs>
</ds:datastoreItem>
</file>

<file path=customXml/itemProps16.xml><?xml version="1.0" encoding="utf-8"?>
<ds:datastoreItem xmlns:ds="http://schemas.openxmlformats.org/officeDocument/2006/customXml" ds:itemID="{D0956D3C-2825-4FD9-B21E-E319F8D09F5B}">
  <ds:schemaRefs>
    <ds:schemaRef ds:uri="ESRI.ArcGIS.Mapping.OfficeIntegration.PowerPointInfo"/>
  </ds:schemaRefs>
</ds:datastoreItem>
</file>

<file path=customXml/itemProps17.xml><?xml version="1.0" encoding="utf-8"?>
<ds:datastoreItem xmlns:ds="http://schemas.openxmlformats.org/officeDocument/2006/customXml" ds:itemID="{CB8C4E89-0DAD-4F70-9DAE-4D7CF135A6E9}">
  <ds:schemaRefs>
    <ds:schemaRef ds:uri="ESRI.ArcGIS.Mapping.OfficeIntegration.PowerPointInfo"/>
  </ds:schemaRefs>
</ds:datastoreItem>
</file>

<file path=customXml/itemProps18.xml><?xml version="1.0" encoding="utf-8"?>
<ds:datastoreItem xmlns:ds="http://schemas.openxmlformats.org/officeDocument/2006/customXml" ds:itemID="{9DBED168-D67A-45DC-8D12-3D2BED5BEB96}">
  <ds:schemaRefs>
    <ds:schemaRef ds:uri="ESRI.ArcGIS.Mapping.OfficeIntegration.PowerPointInfo"/>
  </ds:schemaRefs>
</ds:datastoreItem>
</file>

<file path=customXml/itemProps19.xml><?xml version="1.0" encoding="utf-8"?>
<ds:datastoreItem xmlns:ds="http://schemas.openxmlformats.org/officeDocument/2006/customXml" ds:itemID="{B62F59F6-FF4F-48D5-A271-26537FF08A51}">
  <ds:schemaRefs>
    <ds:schemaRef ds:uri="ESRI.ArcGIS.Mapping.OfficeIntegration.PowerPointInfo"/>
  </ds:schemaRefs>
</ds:datastoreItem>
</file>

<file path=customXml/itemProps2.xml><?xml version="1.0" encoding="utf-8"?>
<ds:datastoreItem xmlns:ds="http://schemas.openxmlformats.org/officeDocument/2006/customXml" ds:itemID="{64617979-EF7B-41CE-BEBD-C10052C0E2E0}">
  <ds:schemaRefs>
    <ds:schemaRef ds:uri="ESRI.ArcGIS.Mapping.OfficeIntegration.PowerPointInfo"/>
  </ds:schemaRefs>
</ds:datastoreItem>
</file>

<file path=customXml/itemProps20.xml><?xml version="1.0" encoding="utf-8"?>
<ds:datastoreItem xmlns:ds="http://schemas.openxmlformats.org/officeDocument/2006/customXml" ds:itemID="{4B01E9F1-E38C-4A84-9887-2A4976195AD8}">
  <ds:schemaRefs>
    <ds:schemaRef ds:uri="ESRI.ArcGIS.Mapping.OfficeIntegration.PowerPointInfo"/>
  </ds:schemaRefs>
</ds:datastoreItem>
</file>

<file path=customXml/itemProps21.xml><?xml version="1.0" encoding="utf-8"?>
<ds:datastoreItem xmlns:ds="http://schemas.openxmlformats.org/officeDocument/2006/customXml" ds:itemID="{70CC6D2C-1788-4A94-91C2-23837D2FABEA}">
  <ds:schemaRefs>
    <ds:schemaRef ds:uri="ESRI.ArcGIS.Mapping.OfficeIntegration.PowerPointInfo"/>
  </ds:schemaRefs>
</ds:datastoreItem>
</file>

<file path=customXml/itemProps22.xml><?xml version="1.0" encoding="utf-8"?>
<ds:datastoreItem xmlns:ds="http://schemas.openxmlformats.org/officeDocument/2006/customXml" ds:itemID="{E64AE261-50C2-49E8-A5AB-83F7793C56CE}">
  <ds:schemaRefs>
    <ds:schemaRef ds:uri="ESRI.ArcGIS.Mapping.OfficeIntegration.PowerPointInfo"/>
  </ds:schemaRefs>
</ds:datastoreItem>
</file>

<file path=customXml/itemProps23.xml><?xml version="1.0" encoding="utf-8"?>
<ds:datastoreItem xmlns:ds="http://schemas.openxmlformats.org/officeDocument/2006/customXml" ds:itemID="{B2216017-CB30-4B0D-AB75-854A12E9982A}">
  <ds:schemaRefs>
    <ds:schemaRef ds:uri="ESRI.ArcGIS.Mapping.OfficeIntegration.PowerPointInfo"/>
  </ds:schemaRefs>
</ds:datastoreItem>
</file>

<file path=customXml/itemProps24.xml><?xml version="1.0" encoding="utf-8"?>
<ds:datastoreItem xmlns:ds="http://schemas.openxmlformats.org/officeDocument/2006/customXml" ds:itemID="{85C74CC8-A2E8-4B8A-BD4D-2D56A1E70006}">
  <ds:schemaRefs>
    <ds:schemaRef ds:uri="ESRI.ArcGIS.Mapping.OfficeIntegration.PowerPointInfo"/>
  </ds:schemaRefs>
</ds:datastoreItem>
</file>

<file path=customXml/itemProps25.xml><?xml version="1.0" encoding="utf-8"?>
<ds:datastoreItem xmlns:ds="http://schemas.openxmlformats.org/officeDocument/2006/customXml" ds:itemID="{2B7D3130-7BB8-43A2-BD42-FFFF462694A8}">
  <ds:schemaRefs>
    <ds:schemaRef ds:uri="ESRI.ArcGIS.Mapping.OfficeIntegration.PowerPointInfo"/>
  </ds:schemaRefs>
</ds:datastoreItem>
</file>

<file path=customXml/itemProps26.xml><?xml version="1.0" encoding="utf-8"?>
<ds:datastoreItem xmlns:ds="http://schemas.openxmlformats.org/officeDocument/2006/customXml" ds:itemID="{3CB30535-306A-4810-A697-B11B696CF1D6}">
  <ds:schemaRefs>
    <ds:schemaRef ds:uri="ESRI.ArcGIS.Mapping.OfficeIntegration.PowerPointInfo"/>
  </ds:schemaRefs>
</ds:datastoreItem>
</file>

<file path=customXml/itemProps27.xml><?xml version="1.0" encoding="utf-8"?>
<ds:datastoreItem xmlns:ds="http://schemas.openxmlformats.org/officeDocument/2006/customXml" ds:itemID="{93B3066E-950A-4251-992C-33CC7DF538BC}">
  <ds:schemaRefs>
    <ds:schemaRef ds:uri="ESRI.ArcGIS.Mapping.OfficeIntegration.PowerPointInfo"/>
  </ds:schemaRefs>
</ds:datastoreItem>
</file>

<file path=customXml/itemProps28.xml><?xml version="1.0" encoding="utf-8"?>
<ds:datastoreItem xmlns:ds="http://schemas.openxmlformats.org/officeDocument/2006/customXml" ds:itemID="{185551E2-2F50-4829-8E15-38D12C17171F}">
  <ds:schemaRefs>
    <ds:schemaRef ds:uri="ESRI.ArcGIS.Mapping.OfficeIntegration.PowerPointInfo"/>
  </ds:schemaRefs>
</ds:datastoreItem>
</file>

<file path=customXml/itemProps29.xml><?xml version="1.0" encoding="utf-8"?>
<ds:datastoreItem xmlns:ds="http://schemas.openxmlformats.org/officeDocument/2006/customXml" ds:itemID="{5BBD159B-70F6-4A51-AC5F-C9E47A724696}">
  <ds:schemaRefs>
    <ds:schemaRef ds:uri="ESRI.ArcGIS.Mapping.OfficeIntegration.PowerPointInfo"/>
  </ds:schemaRefs>
</ds:datastoreItem>
</file>

<file path=customXml/itemProps3.xml><?xml version="1.0" encoding="utf-8"?>
<ds:datastoreItem xmlns:ds="http://schemas.openxmlformats.org/officeDocument/2006/customXml" ds:itemID="{20848FA2-2A0C-4C0F-8A9F-93BAE3D2CB5C}">
  <ds:schemaRefs>
    <ds:schemaRef ds:uri="ESRI.ArcGIS.Mapping.OfficeIntegration.PowerPointInfo"/>
  </ds:schemaRefs>
</ds:datastoreItem>
</file>

<file path=customXml/itemProps30.xml><?xml version="1.0" encoding="utf-8"?>
<ds:datastoreItem xmlns:ds="http://schemas.openxmlformats.org/officeDocument/2006/customXml" ds:itemID="{BBAED21B-5D49-4D18-A1CC-69F0108B0664}">
  <ds:schemaRefs>
    <ds:schemaRef ds:uri="ESRI.ArcGIS.Mapping.OfficeIntegration.PowerPointInfo"/>
  </ds:schemaRefs>
</ds:datastoreItem>
</file>

<file path=customXml/itemProps31.xml><?xml version="1.0" encoding="utf-8"?>
<ds:datastoreItem xmlns:ds="http://schemas.openxmlformats.org/officeDocument/2006/customXml" ds:itemID="{7BFCC476-C927-4F7D-B06D-5D5185E22AD5}">
  <ds:schemaRefs>
    <ds:schemaRef ds:uri="ESRI.ArcGIS.Mapping.OfficeIntegration.PowerPointInfo"/>
  </ds:schemaRefs>
</ds:datastoreItem>
</file>

<file path=customXml/itemProps32.xml><?xml version="1.0" encoding="utf-8"?>
<ds:datastoreItem xmlns:ds="http://schemas.openxmlformats.org/officeDocument/2006/customXml" ds:itemID="{063E2735-B061-4D10-936C-69B904FD5E95}">
  <ds:schemaRefs>
    <ds:schemaRef ds:uri="ESRI.ArcGIS.Mapping.OfficeIntegration.PowerPointInfo"/>
  </ds:schemaRefs>
</ds:datastoreItem>
</file>

<file path=customXml/itemProps33.xml><?xml version="1.0" encoding="utf-8"?>
<ds:datastoreItem xmlns:ds="http://schemas.openxmlformats.org/officeDocument/2006/customXml" ds:itemID="{0D64819A-3FBF-45AE-9774-5B0604EF6523}">
  <ds:schemaRefs>
    <ds:schemaRef ds:uri="ESRI.ArcGIS.Mapping.OfficeIntegration.PowerPointInfo"/>
  </ds:schemaRefs>
</ds:datastoreItem>
</file>

<file path=customXml/itemProps34.xml><?xml version="1.0" encoding="utf-8"?>
<ds:datastoreItem xmlns:ds="http://schemas.openxmlformats.org/officeDocument/2006/customXml" ds:itemID="{2358A517-3DC5-4D85-B264-D87C7F3AEDFF}">
  <ds:schemaRefs>
    <ds:schemaRef ds:uri="ESRI.ArcGIS.Mapping.OfficeIntegration.PowerPointInfo"/>
  </ds:schemaRefs>
</ds:datastoreItem>
</file>

<file path=customXml/itemProps35.xml><?xml version="1.0" encoding="utf-8"?>
<ds:datastoreItem xmlns:ds="http://schemas.openxmlformats.org/officeDocument/2006/customXml" ds:itemID="{234BABE8-793C-4757-8D5A-09C938A5738D}">
  <ds:schemaRefs>
    <ds:schemaRef ds:uri="ESRI.ArcGIS.Mapping.OfficeIntegration.PowerPointInfo"/>
  </ds:schemaRefs>
</ds:datastoreItem>
</file>

<file path=customXml/itemProps36.xml><?xml version="1.0" encoding="utf-8"?>
<ds:datastoreItem xmlns:ds="http://schemas.openxmlformats.org/officeDocument/2006/customXml" ds:itemID="{E5AE9095-8B72-49CD-867F-473C97020C85}">
  <ds:schemaRefs>
    <ds:schemaRef ds:uri="ESRI.ArcGIS.Mapping.OfficeIntegration.PowerPointInfo"/>
  </ds:schemaRefs>
</ds:datastoreItem>
</file>

<file path=customXml/itemProps37.xml><?xml version="1.0" encoding="utf-8"?>
<ds:datastoreItem xmlns:ds="http://schemas.openxmlformats.org/officeDocument/2006/customXml" ds:itemID="{63DD75E8-54A8-4D1B-AF5B-4FAC757DECEB}">
  <ds:schemaRefs>
    <ds:schemaRef ds:uri="ESRI.ArcGIS.Mapping.OfficeIntegration.PowerPointInfo"/>
  </ds:schemaRefs>
</ds:datastoreItem>
</file>

<file path=customXml/itemProps38.xml><?xml version="1.0" encoding="utf-8"?>
<ds:datastoreItem xmlns:ds="http://schemas.openxmlformats.org/officeDocument/2006/customXml" ds:itemID="{A94E640C-3DA0-45E4-BB5E-1DE2F87CFD78}">
  <ds:schemaRefs>
    <ds:schemaRef ds:uri="ESRI.ArcGIS.Mapping.OfficeIntegration.PowerPointInfo"/>
  </ds:schemaRefs>
</ds:datastoreItem>
</file>

<file path=customXml/itemProps39.xml><?xml version="1.0" encoding="utf-8"?>
<ds:datastoreItem xmlns:ds="http://schemas.openxmlformats.org/officeDocument/2006/customXml" ds:itemID="{91725472-6345-4214-B0C1-BD797D8F7AE8}">
  <ds:schemaRefs>
    <ds:schemaRef ds:uri="ESRI.ArcGIS.Mapping.OfficeIntegration.PowerPointInfo"/>
  </ds:schemaRefs>
</ds:datastoreItem>
</file>

<file path=customXml/itemProps4.xml><?xml version="1.0" encoding="utf-8"?>
<ds:datastoreItem xmlns:ds="http://schemas.openxmlformats.org/officeDocument/2006/customXml" ds:itemID="{8A3A9CA8-6BC8-4CEF-89A2-C5DE8C545016}">
  <ds:schemaRefs>
    <ds:schemaRef ds:uri="ESRI.ArcGIS.Mapping.OfficeIntegration.PowerPointInfo"/>
  </ds:schemaRefs>
</ds:datastoreItem>
</file>

<file path=customXml/itemProps40.xml><?xml version="1.0" encoding="utf-8"?>
<ds:datastoreItem xmlns:ds="http://schemas.openxmlformats.org/officeDocument/2006/customXml" ds:itemID="{B5C2013A-AC6E-410C-A6EB-E2CEC7A5DD52}">
  <ds:schemaRefs>
    <ds:schemaRef ds:uri="ESRI.ArcGIS.Mapping.OfficeIntegration.PowerPointInfo"/>
  </ds:schemaRefs>
</ds:datastoreItem>
</file>

<file path=customXml/itemProps41.xml><?xml version="1.0" encoding="utf-8"?>
<ds:datastoreItem xmlns:ds="http://schemas.openxmlformats.org/officeDocument/2006/customXml" ds:itemID="{28BA9474-D3D2-4428-AC4A-EABAF390E8AD}">
  <ds:schemaRefs>
    <ds:schemaRef ds:uri="ESRI.ArcGIS.Mapping.OfficeIntegration.PowerPointInfo"/>
  </ds:schemaRefs>
</ds:datastoreItem>
</file>

<file path=customXml/itemProps42.xml><?xml version="1.0" encoding="utf-8"?>
<ds:datastoreItem xmlns:ds="http://schemas.openxmlformats.org/officeDocument/2006/customXml" ds:itemID="{79765210-BA6E-42F5-BE0B-A51BA9D99C43}">
  <ds:schemaRefs>
    <ds:schemaRef ds:uri="ESRI.ArcGIS.Mapping.OfficeIntegration.PowerPointInfo"/>
  </ds:schemaRefs>
</ds:datastoreItem>
</file>

<file path=customXml/itemProps43.xml><?xml version="1.0" encoding="utf-8"?>
<ds:datastoreItem xmlns:ds="http://schemas.openxmlformats.org/officeDocument/2006/customXml" ds:itemID="{FEFD902D-342A-4906-B854-CE458A986356}">
  <ds:schemaRefs>
    <ds:schemaRef ds:uri="ESRI.ArcGIS.Mapping.OfficeIntegration.PowerPointInfo"/>
  </ds:schemaRefs>
</ds:datastoreItem>
</file>

<file path=customXml/itemProps44.xml><?xml version="1.0" encoding="utf-8"?>
<ds:datastoreItem xmlns:ds="http://schemas.openxmlformats.org/officeDocument/2006/customXml" ds:itemID="{54ED8FBF-3582-403F-94B6-3BEF56E5781A}">
  <ds:schemaRefs>
    <ds:schemaRef ds:uri="ESRI.ArcGIS.Mapping.OfficeIntegration.PowerPointInfo"/>
  </ds:schemaRefs>
</ds:datastoreItem>
</file>

<file path=customXml/itemProps45.xml><?xml version="1.0" encoding="utf-8"?>
<ds:datastoreItem xmlns:ds="http://schemas.openxmlformats.org/officeDocument/2006/customXml" ds:itemID="{4AEE9D91-2EC4-4543-AF99-2756E7CC2B9F}">
  <ds:schemaRefs>
    <ds:schemaRef ds:uri="ESRI.ArcGIS.Mapping.OfficeIntegration.PowerPointInfo"/>
  </ds:schemaRefs>
</ds:datastoreItem>
</file>

<file path=customXml/itemProps46.xml><?xml version="1.0" encoding="utf-8"?>
<ds:datastoreItem xmlns:ds="http://schemas.openxmlformats.org/officeDocument/2006/customXml" ds:itemID="{7BABB353-1A8A-4A6E-B054-D036481A84B5}">
  <ds:schemaRefs>
    <ds:schemaRef ds:uri="ESRI.ArcGIS.Mapping.OfficeIntegration.PowerPointInfo"/>
  </ds:schemaRefs>
</ds:datastoreItem>
</file>

<file path=customXml/itemProps47.xml><?xml version="1.0" encoding="utf-8"?>
<ds:datastoreItem xmlns:ds="http://schemas.openxmlformats.org/officeDocument/2006/customXml" ds:itemID="{D4317BCA-7000-42D7-A5F6-3E8944D3F627}">
  <ds:schemaRefs>
    <ds:schemaRef ds:uri="ESRI.ArcGIS.Mapping.OfficeIntegration.PowerPointInfo"/>
  </ds:schemaRefs>
</ds:datastoreItem>
</file>

<file path=customXml/itemProps48.xml><?xml version="1.0" encoding="utf-8"?>
<ds:datastoreItem xmlns:ds="http://schemas.openxmlformats.org/officeDocument/2006/customXml" ds:itemID="{0515E5FF-444C-4C70-BBCC-4FE8EA5159CB}">
  <ds:schemaRefs>
    <ds:schemaRef ds:uri="ESRI.ArcGIS.Mapping.OfficeIntegration.PowerPointInfo"/>
  </ds:schemaRefs>
</ds:datastoreItem>
</file>

<file path=customXml/itemProps49.xml><?xml version="1.0" encoding="utf-8"?>
<ds:datastoreItem xmlns:ds="http://schemas.openxmlformats.org/officeDocument/2006/customXml" ds:itemID="{3C7C7070-61C1-4CE6-A8CF-E404ED5921CD}">
  <ds:schemaRefs>
    <ds:schemaRef ds:uri="ESRI.ArcGIS.Mapping.OfficeIntegration.PowerPointInfo"/>
  </ds:schemaRefs>
</ds:datastoreItem>
</file>

<file path=customXml/itemProps5.xml><?xml version="1.0" encoding="utf-8"?>
<ds:datastoreItem xmlns:ds="http://schemas.openxmlformats.org/officeDocument/2006/customXml" ds:itemID="{EE673D21-54C5-4B4B-A691-C28B29BF9B72}">
  <ds:schemaRefs>
    <ds:schemaRef ds:uri="ESRI.ArcGIS.Mapping.OfficeIntegration.PowerPointInfo"/>
  </ds:schemaRefs>
</ds:datastoreItem>
</file>

<file path=customXml/itemProps50.xml><?xml version="1.0" encoding="utf-8"?>
<ds:datastoreItem xmlns:ds="http://schemas.openxmlformats.org/officeDocument/2006/customXml" ds:itemID="{523B5647-87A5-4D21-B8B0-728D8DF07338}">
  <ds:schemaRefs>
    <ds:schemaRef ds:uri="ESRI.ArcGIS.Mapping.OfficeIntegration.PowerPointInfo"/>
  </ds:schemaRefs>
</ds:datastoreItem>
</file>

<file path=customXml/itemProps51.xml><?xml version="1.0" encoding="utf-8"?>
<ds:datastoreItem xmlns:ds="http://schemas.openxmlformats.org/officeDocument/2006/customXml" ds:itemID="{D02036D3-D426-4BFD-A201-C6C976769DC3}">
  <ds:schemaRefs>
    <ds:schemaRef ds:uri="ESRI.ArcGIS.Mapping.OfficeIntegration.PowerPointInfo"/>
  </ds:schemaRefs>
</ds:datastoreItem>
</file>

<file path=customXml/itemProps52.xml><?xml version="1.0" encoding="utf-8"?>
<ds:datastoreItem xmlns:ds="http://schemas.openxmlformats.org/officeDocument/2006/customXml" ds:itemID="{D46D0FF4-E419-4066-8EF9-B2873E4C250B}">
  <ds:schemaRefs>
    <ds:schemaRef ds:uri="ESRI.ArcGIS.Mapping.OfficeIntegration.PowerPointInfo"/>
  </ds:schemaRefs>
</ds:datastoreItem>
</file>

<file path=customXml/itemProps53.xml><?xml version="1.0" encoding="utf-8"?>
<ds:datastoreItem xmlns:ds="http://schemas.openxmlformats.org/officeDocument/2006/customXml" ds:itemID="{C25665ED-9412-44D4-9C59-58CB9C8B089C}">
  <ds:schemaRefs>
    <ds:schemaRef ds:uri="ESRI.ArcGIS.Mapping.OfficeIntegration.PowerPointInfo"/>
  </ds:schemaRefs>
</ds:datastoreItem>
</file>

<file path=customXml/itemProps54.xml><?xml version="1.0" encoding="utf-8"?>
<ds:datastoreItem xmlns:ds="http://schemas.openxmlformats.org/officeDocument/2006/customXml" ds:itemID="{D0CC0C39-28E9-4752-B954-A265291AD856}">
  <ds:schemaRefs>
    <ds:schemaRef ds:uri="ESRI.ArcGIS.Mapping.OfficeIntegration.PowerPointInfo"/>
  </ds:schemaRefs>
</ds:datastoreItem>
</file>

<file path=customXml/itemProps55.xml><?xml version="1.0" encoding="utf-8"?>
<ds:datastoreItem xmlns:ds="http://schemas.openxmlformats.org/officeDocument/2006/customXml" ds:itemID="{F0618FAB-1C33-4004-A330-3BBF7BF6C1A5}">
  <ds:schemaRefs>
    <ds:schemaRef ds:uri="ESRI.ArcGIS.Mapping.OfficeIntegration.PowerPointInfo"/>
  </ds:schemaRefs>
</ds:datastoreItem>
</file>

<file path=customXml/itemProps56.xml><?xml version="1.0" encoding="utf-8"?>
<ds:datastoreItem xmlns:ds="http://schemas.openxmlformats.org/officeDocument/2006/customXml" ds:itemID="{42BB30B7-E07C-484F-8340-41A3A06F5236}">
  <ds:schemaRefs>
    <ds:schemaRef ds:uri="ESRI.ArcGIS.Mapping.OfficeIntegration.PowerPointInfo"/>
  </ds:schemaRefs>
</ds:datastoreItem>
</file>

<file path=customXml/itemProps57.xml><?xml version="1.0" encoding="utf-8"?>
<ds:datastoreItem xmlns:ds="http://schemas.openxmlformats.org/officeDocument/2006/customXml" ds:itemID="{2E56DF15-ABB8-4425-A0B4-82B0F1975C3B}">
  <ds:schemaRefs>
    <ds:schemaRef ds:uri="ESRI.ArcGIS.Mapping.OfficeIntegration.PowerPointInfo"/>
  </ds:schemaRefs>
</ds:datastoreItem>
</file>

<file path=customXml/itemProps58.xml><?xml version="1.0" encoding="utf-8"?>
<ds:datastoreItem xmlns:ds="http://schemas.openxmlformats.org/officeDocument/2006/customXml" ds:itemID="{E172BA38-BF50-4BE4-BD28-C56FA6FD5F3A}">
  <ds:schemaRefs>
    <ds:schemaRef ds:uri="ESRI.ArcGIS.Mapping.OfficeIntegration.PowerPointInfo"/>
  </ds:schemaRefs>
</ds:datastoreItem>
</file>

<file path=customXml/itemProps59.xml><?xml version="1.0" encoding="utf-8"?>
<ds:datastoreItem xmlns:ds="http://schemas.openxmlformats.org/officeDocument/2006/customXml" ds:itemID="{0D04867A-E5D1-4A42-89AC-3A123B3B4BAB}">
  <ds:schemaRefs>
    <ds:schemaRef ds:uri="ESRI.ArcGIS.Mapping.OfficeIntegration.PowerPointInfo"/>
  </ds:schemaRefs>
</ds:datastoreItem>
</file>

<file path=customXml/itemProps6.xml><?xml version="1.0" encoding="utf-8"?>
<ds:datastoreItem xmlns:ds="http://schemas.openxmlformats.org/officeDocument/2006/customXml" ds:itemID="{F35C13B2-B71F-412E-BEE0-970BA51DECA8}">
  <ds:schemaRefs>
    <ds:schemaRef ds:uri="ESRI.ArcGIS.Mapping.OfficeIntegration.PowerPointInfo"/>
  </ds:schemaRefs>
</ds:datastoreItem>
</file>

<file path=customXml/itemProps60.xml><?xml version="1.0" encoding="utf-8"?>
<ds:datastoreItem xmlns:ds="http://schemas.openxmlformats.org/officeDocument/2006/customXml" ds:itemID="{C54D8D87-675C-4FB1-B315-90CD96B18016}">
  <ds:schemaRefs>
    <ds:schemaRef ds:uri="ESRI.ArcGIS.Mapping.OfficeIntegration.PowerPointInfo"/>
  </ds:schemaRefs>
</ds:datastoreItem>
</file>

<file path=customXml/itemProps61.xml><?xml version="1.0" encoding="utf-8"?>
<ds:datastoreItem xmlns:ds="http://schemas.openxmlformats.org/officeDocument/2006/customXml" ds:itemID="{6D1691BF-09E8-4916-BF54-261C3AE0522E}">
  <ds:schemaRefs>
    <ds:schemaRef ds:uri="ESRI.ArcGIS.Mapping.OfficeIntegration.PowerPointInfo"/>
  </ds:schemaRefs>
</ds:datastoreItem>
</file>

<file path=customXml/itemProps62.xml><?xml version="1.0" encoding="utf-8"?>
<ds:datastoreItem xmlns:ds="http://schemas.openxmlformats.org/officeDocument/2006/customXml" ds:itemID="{2F2A07D8-C5BF-42AD-B65D-3798A4F467D2}">
  <ds:schemaRefs>
    <ds:schemaRef ds:uri="ESRI.ArcGIS.Mapping.OfficeIntegration.PowerPointInfo"/>
  </ds:schemaRefs>
</ds:datastoreItem>
</file>

<file path=customXml/itemProps63.xml><?xml version="1.0" encoding="utf-8"?>
<ds:datastoreItem xmlns:ds="http://schemas.openxmlformats.org/officeDocument/2006/customXml" ds:itemID="{96251AE9-ADFC-4E27-8DE2-AA0A92E7A063}">
  <ds:schemaRefs>
    <ds:schemaRef ds:uri="ESRI.ArcGIS.Mapping.OfficeIntegration.PowerPointInfo"/>
  </ds:schemaRefs>
</ds:datastoreItem>
</file>

<file path=customXml/itemProps64.xml><?xml version="1.0" encoding="utf-8"?>
<ds:datastoreItem xmlns:ds="http://schemas.openxmlformats.org/officeDocument/2006/customXml" ds:itemID="{E3A6671D-3A75-48DC-A38C-3BECA4BCC319}">
  <ds:schemaRefs>
    <ds:schemaRef ds:uri="ESRI.ArcGIS.Mapping.OfficeIntegration.PowerPointInfo"/>
  </ds:schemaRefs>
</ds:datastoreItem>
</file>

<file path=customXml/itemProps65.xml><?xml version="1.0" encoding="utf-8"?>
<ds:datastoreItem xmlns:ds="http://schemas.openxmlformats.org/officeDocument/2006/customXml" ds:itemID="{81068301-132F-4A5D-BD10-17F3D684072C}">
  <ds:schemaRefs>
    <ds:schemaRef ds:uri="ESRI.ArcGIS.Mapping.OfficeIntegration.PowerPointInfo"/>
  </ds:schemaRefs>
</ds:datastoreItem>
</file>

<file path=customXml/itemProps66.xml><?xml version="1.0" encoding="utf-8"?>
<ds:datastoreItem xmlns:ds="http://schemas.openxmlformats.org/officeDocument/2006/customXml" ds:itemID="{E2EE32C0-59A9-4126-A85A-44902031D54B}">
  <ds:schemaRefs>
    <ds:schemaRef ds:uri="ESRI.ArcGIS.Mapping.OfficeIntegration.PowerPointInfo"/>
  </ds:schemaRefs>
</ds:datastoreItem>
</file>

<file path=customXml/itemProps67.xml><?xml version="1.0" encoding="utf-8"?>
<ds:datastoreItem xmlns:ds="http://schemas.openxmlformats.org/officeDocument/2006/customXml" ds:itemID="{19BF6131-0CAF-4F35-A888-184CD9F88F40}">
  <ds:schemaRefs>
    <ds:schemaRef ds:uri="ESRI.ArcGIS.Mapping.OfficeIntegration.PowerPointInfo"/>
  </ds:schemaRefs>
</ds:datastoreItem>
</file>

<file path=customXml/itemProps68.xml><?xml version="1.0" encoding="utf-8"?>
<ds:datastoreItem xmlns:ds="http://schemas.openxmlformats.org/officeDocument/2006/customXml" ds:itemID="{AB575161-5F28-43DC-9724-96C95F6C306B}">
  <ds:schemaRefs>
    <ds:schemaRef ds:uri="ESRI.ArcGIS.Mapping.OfficeIntegration.PowerPointInfo"/>
  </ds:schemaRefs>
</ds:datastoreItem>
</file>

<file path=customXml/itemProps69.xml><?xml version="1.0" encoding="utf-8"?>
<ds:datastoreItem xmlns:ds="http://schemas.openxmlformats.org/officeDocument/2006/customXml" ds:itemID="{A6FDDC5D-0AF0-4810-A7FC-DBA24923FCB4}">
  <ds:schemaRefs>
    <ds:schemaRef ds:uri="ESRI.ArcGIS.Mapping.OfficeIntegration.PowerPointInfo"/>
  </ds:schemaRefs>
</ds:datastoreItem>
</file>

<file path=customXml/itemProps7.xml><?xml version="1.0" encoding="utf-8"?>
<ds:datastoreItem xmlns:ds="http://schemas.openxmlformats.org/officeDocument/2006/customXml" ds:itemID="{5CEE06F2-D75C-4107-ADFD-C9BACE0C2E4C}">
  <ds:schemaRefs>
    <ds:schemaRef ds:uri="ESRI.ArcGIS.Mapping.OfficeIntegration.PowerPointInfo"/>
  </ds:schemaRefs>
</ds:datastoreItem>
</file>

<file path=customXml/itemProps70.xml><?xml version="1.0" encoding="utf-8"?>
<ds:datastoreItem xmlns:ds="http://schemas.openxmlformats.org/officeDocument/2006/customXml" ds:itemID="{EA4A8BBA-81D2-4874-8662-2FA7D84D9802}">
  <ds:schemaRefs>
    <ds:schemaRef ds:uri="ESRI.ArcGIS.Mapping.OfficeIntegration.PowerPointInfo"/>
  </ds:schemaRefs>
</ds:datastoreItem>
</file>

<file path=customXml/itemProps71.xml><?xml version="1.0" encoding="utf-8"?>
<ds:datastoreItem xmlns:ds="http://schemas.openxmlformats.org/officeDocument/2006/customXml" ds:itemID="{C14247B0-A74A-4B1F-95D3-03387D5243D3}">
  <ds:schemaRefs>
    <ds:schemaRef ds:uri="ESRI.ArcGIS.Mapping.OfficeIntegration.PowerPointInfo"/>
  </ds:schemaRefs>
</ds:datastoreItem>
</file>

<file path=customXml/itemProps72.xml><?xml version="1.0" encoding="utf-8"?>
<ds:datastoreItem xmlns:ds="http://schemas.openxmlformats.org/officeDocument/2006/customXml" ds:itemID="{DE16467C-1DA5-462E-8513-8BB1C6168424}">
  <ds:schemaRefs>
    <ds:schemaRef ds:uri="ESRI.ArcGIS.Mapping.OfficeIntegration.PowerPointInfo"/>
  </ds:schemaRefs>
</ds:datastoreItem>
</file>

<file path=customXml/itemProps73.xml><?xml version="1.0" encoding="utf-8"?>
<ds:datastoreItem xmlns:ds="http://schemas.openxmlformats.org/officeDocument/2006/customXml" ds:itemID="{D7820128-8DD1-47EC-A2B8-DE6A94398191}">
  <ds:schemaRefs>
    <ds:schemaRef ds:uri="ESRI.ArcGIS.Mapping.OfficeIntegration.PowerPointInfo"/>
  </ds:schemaRefs>
</ds:datastoreItem>
</file>

<file path=customXml/itemProps74.xml><?xml version="1.0" encoding="utf-8"?>
<ds:datastoreItem xmlns:ds="http://schemas.openxmlformats.org/officeDocument/2006/customXml" ds:itemID="{AECAC9C7-9895-432E-9FFC-BC9465C17D89}">
  <ds:schemaRefs>
    <ds:schemaRef ds:uri="ESRI.ArcGIS.Mapping.OfficeIntegration.PowerPointInfo"/>
  </ds:schemaRefs>
</ds:datastoreItem>
</file>

<file path=customXml/itemProps75.xml><?xml version="1.0" encoding="utf-8"?>
<ds:datastoreItem xmlns:ds="http://schemas.openxmlformats.org/officeDocument/2006/customXml" ds:itemID="{664E1A1E-5D96-4097-91B3-93A2E17D5A69}">
  <ds:schemaRefs>
    <ds:schemaRef ds:uri="ESRI.ArcGIS.Mapping.OfficeIntegration.PowerPointInfo"/>
  </ds:schemaRefs>
</ds:datastoreItem>
</file>

<file path=customXml/itemProps76.xml><?xml version="1.0" encoding="utf-8"?>
<ds:datastoreItem xmlns:ds="http://schemas.openxmlformats.org/officeDocument/2006/customXml" ds:itemID="{539EB62E-F25E-427D-B2B7-02F309DC56A0}">
  <ds:schemaRefs>
    <ds:schemaRef ds:uri="ESRI.ArcGIS.Mapping.OfficeIntegration.PowerPointInfo"/>
  </ds:schemaRefs>
</ds:datastoreItem>
</file>

<file path=customXml/itemProps77.xml><?xml version="1.0" encoding="utf-8"?>
<ds:datastoreItem xmlns:ds="http://schemas.openxmlformats.org/officeDocument/2006/customXml" ds:itemID="{B9A697F3-9FC3-42ED-B9FE-C2F62213BF55}">
  <ds:schemaRefs>
    <ds:schemaRef ds:uri="ESRI.ArcGIS.Mapping.OfficeIntegration.PowerPointInfo"/>
  </ds:schemaRefs>
</ds:datastoreItem>
</file>

<file path=customXml/itemProps78.xml><?xml version="1.0" encoding="utf-8"?>
<ds:datastoreItem xmlns:ds="http://schemas.openxmlformats.org/officeDocument/2006/customXml" ds:itemID="{749D9218-C2F9-4284-9C90-10532B8DA891}">
  <ds:schemaRefs>
    <ds:schemaRef ds:uri="ESRI.ArcGIS.Mapping.OfficeIntegration.PowerPointInfo"/>
  </ds:schemaRefs>
</ds:datastoreItem>
</file>

<file path=customXml/itemProps79.xml><?xml version="1.0" encoding="utf-8"?>
<ds:datastoreItem xmlns:ds="http://schemas.openxmlformats.org/officeDocument/2006/customXml" ds:itemID="{420D7531-4193-4278-9C30-2C908978107F}">
  <ds:schemaRefs>
    <ds:schemaRef ds:uri="ESRI.ArcGIS.Mapping.OfficeIntegration.PowerPointInfo"/>
  </ds:schemaRefs>
</ds:datastoreItem>
</file>

<file path=customXml/itemProps8.xml><?xml version="1.0" encoding="utf-8"?>
<ds:datastoreItem xmlns:ds="http://schemas.openxmlformats.org/officeDocument/2006/customXml" ds:itemID="{55F35368-2A8E-4A66-BA1F-0FB77C2742BD}">
  <ds:schemaRefs>
    <ds:schemaRef ds:uri="ESRI.ArcGIS.Mapping.OfficeIntegration.PowerPointInfo"/>
  </ds:schemaRefs>
</ds:datastoreItem>
</file>

<file path=customXml/itemProps80.xml><?xml version="1.0" encoding="utf-8"?>
<ds:datastoreItem xmlns:ds="http://schemas.openxmlformats.org/officeDocument/2006/customXml" ds:itemID="{FEF77EFF-E60C-4520-890A-4F7D285975AB}">
  <ds:schemaRefs>
    <ds:schemaRef ds:uri="ESRI.ArcGIS.Mapping.OfficeIntegration.PowerPointInfo"/>
  </ds:schemaRefs>
</ds:datastoreItem>
</file>

<file path=customXml/itemProps81.xml><?xml version="1.0" encoding="utf-8"?>
<ds:datastoreItem xmlns:ds="http://schemas.openxmlformats.org/officeDocument/2006/customXml" ds:itemID="{DF6F1EBF-B053-43CE-A1D7-66960CE90F00}">
  <ds:schemaRefs>
    <ds:schemaRef ds:uri="ESRI.ArcGIS.Mapping.OfficeIntegration.PowerPointInfo"/>
  </ds:schemaRefs>
</ds:datastoreItem>
</file>

<file path=customXml/itemProps82.xml><?xml version="1.0" encoding="utf-8"?>
<ds:datastoreItem xmlns:ds="http://schemas.openxmlformats.org/officeDocument/2006/customXml" ds:itemID="{5CC9B283-6417-4E0C-AFF0-D1B41B3D9BE1}">
  <ds:schemaRefs>
    <ds:schemaRef ds:uri="ESRI.ArcGIS.Mapping.OfficeIntegration.PowerPointInfo"/>
  </ds:schemaRefs>
</ds:datastoreItem>
</file>

<file path=customXml/itemProps83.xml><?xml version="1.0" encoding="utf-8"?>
<ds:datastoreItem xmlns:ds="http://schemas.openxmlformats.org/officeDocument/2006/customXml" ds:itemID="{53D45195-B41D-41E3-870C-F0C028474398}">
  <ds:schemaRefs>
    <ds:schemaRef ds:uri="ESRI.ArcGIS.Mapping.OfficeIntegration.PowerPointInfo"/>
  </ds:schemaRefs>
</ds:datastoreItem>
</file>

<file path=customXml/itemProps84.xml><?xml version="1.0" encoding="utf-8"?>
<ds:datastoreItem xmlns:ds="http://schemas.openxmlformats.org/officeDocument/2006/customXml" ds:itemID="{35B6FE86-0E24-4A0C-B7DA-8918EA6B9D17}">
  <ds:schemaRefs>
    <ds:schemaRef ds:uri="ESRI.ArcGIS.Mapping.OfficeIntegration.PowerPointInfo"/>
  </ds:schemaRefs>
</ds:datastoreItem>
</file>

<file path=customXml/itemProps85.xml><?xml version="1.0" encoding="utf-8"?>
<ds:datastoreItem xmlns:ds="http://schemas.openxmlformats.org/officeDocument/2006/customXml" ds:itemID="{947305FC-4618-4D94-B238-89F43826348F}">
  <ds:schemaRefs>
    <ds:schemaRef ds:uri="ESRI.ArcGIS.Mapping.OfficeIntegration.PowerPointInfo"/>
  </ds:schemaRefs>
</ds:datastoreItem>
</file>

<file path=customXml/itemProps86.xml><?xml version="1.0" encoding="utf-8"?>
<ds:datastoreItem xmlns:ds="http://schemas.openxmlformats.org/officeDocument/2006/customXml" ds:itemID="{EE2E2B67-723C-4831-B156-5320BDDB7BEA}">
  <ds:schemaRefs>
    <ds:schemaRef ds:uri="ESRI.ArcGIS.Mapping.OfficeIntegration.PowerPointInfo"/>
  </ds:schemaRefs>
</ds:datastoreItem>
</file>

<file path=customXml/itemProps87.xml><?xml version="1.0" encoding="utf-8"?>
<ds:datastoreItem xmlns:ds="http://schemas.openxmlformats.org/officeDocument/2006/customXml" ds:itemID="{676B0931-AB9B-4BD4-AD37-C069980D724A}">
  <ds:schemaRefs>
    <ds:schemaRef ds:uri="ESRI.ArcGIS.Mapping.OfficeIntegration.PowerPointInfo"/>
  </ds:schemaRefs>
</ds:datastoreItem>
</file>

<file path=customXml/itemProps88.xml><?xml version="1.0" encoding="utf-8"?>
<ds:datastoreItem xmlns:ds="http://schemas.openxmlformats.org/officeDocument/2006/customXml" ds:itemID="{5BAE2A18-6457-4B9B-9735-8284DB3F01BF}">
  <ds:schemaRefs>
    <ds:schemaRef ds:uri="ESRI.ArcGIS.Mapping.OfficeIntegration.PowerPointInfo"/>
  </ds:schemaRefs>
</ds:datastoreItem>
</file>

<file path=customXml/itemProps89.xml><?xml version="1.0" encoding="utf-8"?>
<ds:datastoreItem xmlns:ds="http://schemas.openxmlformats.org/officeDocument/2006/customXml" ds:itemID="{58D9268F-5638-41AF-8D30-29A682D8ACE4}">
  <ds:schemaRefs>
    <ds:schemaRef ds:uri="ESRI.ArcGIS.Mapping.OfficeIntegration.PowerPointInfo"/>
  </ds:schemaRefs>
</ds:datastoreItem>
</file>

<file path=customXml/itemProps9.xml><?xml version="1.0" encoding="utf-8"?>
<ds:datastoreItem xmlns:ds="http://schemas.openxmlformats.org/officeDocument/2006/customXml" ds:itemID="{BBE56604-BC8D-4670-A884-1800FE6DF107}">
  <ds:schemaRefs>
    <ds:schemaRef ds:uri="ESRI.ArcGIS.Mapping.OfficeIntegration.PowerPointInfo"/>
  </ds:schemaRefs>
</ds:datastoreItem>
</file>

<file path=customXml/itemProps90.xml><?xml version="1.0" encoding="utf-8"?>
<ds:datastoreItem xmlns:ds="http://schemas.openxmlformats.org/officeDocument/2006/customXml" ds:itemID="{22006E30-97E1-4E67-83C2-455A1BF57CD7}">
  <ds:schemaRefs>
    <ds:schemaRef ds:uri="ESRI.ArcGIS.Mapping.OfficeIntegration.PowerPointInfo"/>
  </ds:schemaRefs>
</ds:datastoreItem>
</file>

<file path=customXml/itemProps91.xml><?xml version="1.0" encoding="utf-8"?>
<ds:datastoreItem xmlns:ds="http://schemas.openxmlformats.org/officeDocument/2006/customXml" ds:itemID="{9D698D0E-1A89-4FE2-82DA-83057B739020}">
  <ds:schemaRefs>
    <ds:schemaRef ds:uri="ESRI.ArcGIS.Mapping.OfficeIntegration.PowerPointInfo"/>
  </ds:schemaRefs>
</ds:datastoreItem>
</file>

<file path=customXml/itemProps92.xml><?xml version="1.0" encoding="utf-8"?>
<ds:datastoreItem xmlns:ds="http://schemas.openxmlformats.org/officeDocument/2006/customXml" ds:itemID="{FF0C8FFD-F011-4AB5-B8B9-DA6BA808AAE0}">
  <ds:schemaRefs>
    <ds:schemaRef ds:uri="ESRI.ArcGIS.Mapping.OfficeIntegration.PowerPointInfo"/>
  </ds:schemaRefs>
</ds:datastoreItem>
</file>

<file path=customXml/itemProps93.xml><?xml version="1.0" encoding="utf-8"?>
<ds:datastoreItem xmlns:ds="http://schemas.openxmlformats.org/officeDocument/2006/customXml" ds:itemID="{C324D7E9-7CA8-4B5D-9454-6A64FAB1D6AE}">
  <ds:schemaRefs>
    <ds:schemaRef ds:uri="ESRI.ArcGIS.Mapping.OfficeIntegration.PowerPointInfo"/>
  </ds:schemaRefs>
</ds:datastoreItem>
</file>

<file path=customXml/itemProps94.xml><?xml version="1.0" encoding="utf-8"?>
<ds:datastoreItem xmlns:ds="http://schemas.openxmlformats.org/officeDocument/2006/customXml" ds:itemID="{8AAC00CE-2192-4C30-9A5D-BCBA8529A94D}">
  <ds:schemaRefs>
    <ds:schemaRef ds:uri="ESRI.ArcGIS.Mapping.OfficeIntegration.PowerPointInfo"/>
  </ds:schemaRefs>
</ds:datastoreItem>
</file>

<file path=customXml/itemProps95.xml><?xml version="1.0" encoding="utf-8"?>
<ds:datastoreItem xmlns:ds="http://schemas.openxmlformats.org/officeDocument/2006/customXml" ds:itemID="{36797AD3-FC94-4F4B-B67E-578A4FA5DE05}">
  <ds:schemaRefs>
    <ds:schemaRef ds:uri="ESRI.ArcGIS.Mapping.OfficeIntegration.PowerPointInfo"/>
  </ds:schemaRefs>
</ds:datastoreItem>
</file>

<file path=customXml/itemProps96.xml><?xml version="1.0" encoding="utf-8"?>
<ds:datastoreItem xmlns:ds="http://schemas.openxmlformats.org/officeDocument/2006/customXml" ds:itemID="{0655C1F1-341A-4306-AD51-91F39BBE1815}">
  <ds:schemaRefs>
    <ds:schemaRef ds:uri="ESRI.ArcGIS.Mapping.OfficeIntegration.PowerPointInfo"/>
  </ds:schemaRefs>
</ds:datastoreItem>
</file>

<file path=customXml/itemProps97.xml><?xml version="1.0" encoding="utf-8"?>
<ds:datastoreItem xmlns:ds="http://schemas.openxmlformats.org/officeDocument/2006/customXml" ds:itemID="{5A0DB514-EB50-472F-BD2C-F7606B61B29D}">
  <ds:schemaRefs>
    <ds:schemaRef ds:uri="ESRI.ArcGIS.Mapping.OfficeIntegration.PowerPointInfo"/>
  </ds:schemaRefs>
</ds:datastoreItem>
</file>

<file path=customXml/itemProps98.xml><?xml version="1.0" encoding="utf-8"?>
<ds:datastoreItem xmlns:ds="http://schemas.openxmlformats.org/officeDocument/2006/customXml" ds:itemID="{2228994B-BE6D-4B95-B25F-71CEC114AC9E}">
  <ds:schemaRefs>
    <ds:schemaRef ds:uri="ESRI.ArcGIS.Mapping.OfficeIntegration.PowerPointInfo"/>
  </ds:schemaRefs>
</ds:datastoreItem>
</file>

<file path=customXml/itemProps99.xml><?xml version="1.0" encoding="utf-8"?>
<ds:datastoreItem xmlns:ds="http://schemas.openxmlformats.org/officeDocument/2006/customXml" ds:itemID="{ABCB4990-AE6C-42EA-A7F3-DC0808E9D4A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TM04033923[[fn=Depth]]</Template>
  <TotalTime>1181</TotalTime>
  <Words>1210</Words>
  <Application>Microsoft Office PowerPoint</Application>
  <PresentationFormat>Widescreen</PresentationFormat>
  <Paragraphs>140</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Cambria</vt:lpstr>
      <vt:lpstr>Corbel</vt:lpstr>
      <vt:lpstr>Courier New</vt:lpstr>
      <vt:lpstr>Swis721 Cn BT</vt:lpstr>
      <vt:lpstr>Times New Roman</vt:lpstr>
      <vt:lpstr>Wingdings</vt:lpstr>
      <vt:lpstr>Depth</vt:lpstr>
      <vt:lpstr>PowerPoint Presentation</vt:lpstr>
      <vt:lpstr>PowerPoint Presentation</vt:lpstr>
      <vt:lpstr>PowerPoint Presentation</vt:lpstr>
      <vt:lpstr>PowerPoint Presentation</vt:lpstr>
      <vt:lpstr>PowerPoint Presentation</vt:lpstr>
      <vt:lpstr>2018 Verification Assessment </vt:lpstr>
      <vt:lpstr>2018 Verification Assessment </vt:lpstr>
      <vt:lpstr>2018 Verification Assessment </vt:lpstr>
      <vt:lpstr>2018 Verification Assessment </vt:lpstr>
      <vt:lpstr>2018 Verification Assessment </vt:lpstr>
      <vt:lpstr>2018 Verification Assessment </vt:lpstr>
      <vt:lpstr>2018 Verification Assessment </vt:lpstr>
      <vt:lpstr>2018 Verification Assessment </vt:lpstr>
      <vt:lpstr>Potential Issues of Concern</vt:lpstr>
      <vt:lpstr>Next Steps </vt:lpstr>
      <vt:lpstr>BMP Verification Committee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Lucinda</dc:creator>
  <cp:lastModifiedBy>Power, Lucinda</cp:lastModifiedBy>
  <cp:revision>150</cp:revision>
  <dcterms:created xsi:type="dcterms:W3CDTF">2017-09-13T16:35:00Z</dcterms:created>
  <dcterms:modified xsi:type="dcterms:W3CDTF">2019-05-22T14:50:54Z</dcterms:modified>
</cp:coreProperties>
</file>