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1"/>
  </p:notesMasterIdLst>
  <p:sldIdLst>
    <p:sldId id="256" r:id="rId3"/>
    <p:sldId id="4104" r:id="rId4"/>
    <p:sldId id="4111" r:id="rId5"/>
    <p:sldId id="4103" r:id="rId6"/>
    <p:sldId id="4105" r:id="rId7"/>
    <p:sldId id="4115" r:id="rId8"/>
    <p:sldId id="4113" r:id="rId9"/>
    <p:sldId id="411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428C6-F157-45A9-8277-4461056B2650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A114F-49EE-4EFD-B517-AC2C45542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1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6BEE4-DFA1-49DC-9533-FB7115DB21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9718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016BEE4-DFA1-49DC-9533-FB7115DB21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7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98F28-6C2A-4BFA-91AD-DEF0EFEF4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B22871-79CA-4BDE-AD68-C65EAD1DDE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26A5A-22F6-453B-928D-D501F7439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4BA02-BE0C-4FA1-84AD-AAF53ABA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90255-A445-48DA-8909-FC3546022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11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4DCA9-E11A-4C1C-B1E8-A7031C4D7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902FB9-BA53-489A-ABF6-FDEF7C414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E25A0-45D1-48DE-AAF8-5B7A8BD38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45FF8-1CEC-4545-AC7D-EB4564B32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8FE7C-72AB-422F-9DE7-ED1200B5A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7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FF2E11-7C32-4BA2-9B28-7C4F65929E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4817D-B3B7-45BE-B494-FEAAE7943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83E73-FAEA-45A7-9D05-E437DC81F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7968B-0EB2-411A-A64F-48B43027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AA923-6B08-4194-AC46-894E83CE3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196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141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F428A-66A9-4F19-8AF2-9298FB923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E8734-7728-40B1-84A8-F40F137BC5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A9F19-76E0-444D-B075-30AF3963F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0C578-BCC9-4FBB-A21E-09CB257B8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1E641-D63B-442F-B2AA-3D58BFAC6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93A04-327F-4ED1-A691-9C941AFCD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155EA4-6923-4D7D-8E9D-5E001369E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3DCD6-1FF2-476F-B2EE-C43876DDF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D3A4DF-9715-477E-9A7C-8F5EF7978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65851-DA61-484F-A6F5-387AD4DFC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4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B7DA8-3E2E-484B-B184-524118F9C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F9F307-BF65-42E6-98AE-FB948DE817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A3C1E4-1A4D-4CA5-862A-5668EADB24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55FF82-A7EF-4F44-BEB4-0C27734B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3EA81-97B4-41B6-85AE-F5509C1FB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18D4DF-6A34-412C-87F7-2663C195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9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41D80-80BC-4B98-ACF1-877E6FC4D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3417F-6F8A-4B7F-AB47-397EAC914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AD25E7-147A-4231-B4CB-82A183E6B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8B072-7496-4C49-8909-0882C15E6E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964846-3FC5-4767-9D8C-4B237631A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17C895-BABC-4915-B729-83FCA872A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7554E5-6980-4C47-8886-51A33E04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B4837A-63F3-41D0-9731-2558D6355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08B30-27B7-441A-A46C-806A66370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9EC2-55C0-46A1-B1A4-DC28C6028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AC6A13-E45F-498C-B8AB-8F81869F1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BF6757-BBE1-422D-B29E-31B5B85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95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297BA-4A98-4029-8994-CDFB0814C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063493-3E74-44B6-975A-D836F996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03FF8C-75E6-43D9-8F53-5C0EB3E3C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9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AFD56-8AB4-4E7E-9A67-3B07D7BA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FE028-D9DB-4B37-89CA-48EF0458D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08B6F9-5E89-4C75-AA05-6F6F6C729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4B528-7AD7-4E92-BAAB-0AF9C2415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30900E-6A11-4D31-8D22-9FC008C74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623CE-1561-4C22-B33C-A7153B1F3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08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68A10-6258-466A-BE20-BBD6DDF0F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59506B-01AE-4F2C-B801-2174DD3663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CCDF9-A1EF-4920-9006-F9564307C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7C0792-2614-4E2C-A183-3E683A95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DC9D41-953A-467F-AD5A-A009F167E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70ECC-ACCD-433E-89C8-F0AEFC6D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312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EAD08A-DD8C-4EB2-9A8D-EACDBC78A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7C6C7-CF32-4D25-81F8-035CB6DB6A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9178D-88AD-4D39-832E-62A3DF7B7E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84B6-3E28-4706-88CC-0DF6BFCBF76A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611A4-99DF-4B3B-ADF3-AE026E6D4B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D2B0B-0F0C-4727-8AC9-74966806F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3D21F-BF0F-41B4-879B-CF34842C1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118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enkins.bill@ep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89EA46-0561-414E-8F73-F5BE78732E15}"/>
              </a:ext>
            </a:extLst>
          </p:cNvPr>
          <p:cNvSpPr/>
          <p:nvPr/>
        </p:nvSpPr>
        <p:spPr>
          <a:xfrm>
            <a:off x="5361710" y="-1"/>
            <a:ext cx="6830290" cy="29036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0111A7-43CC-496A-BF90-2B7185811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61710" y="238664"/>
            <a:ext cx="6830290" cy="187889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8080"/>
                </a:solidFill>
                <a:latin typeface="+mn-lt"/>
              </a:rPr>
              <a:t>CBPO Program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2EEAE-316F-4153-85F3-A8A01185BD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9116" y="3687010"/>
            <a:ext cx="5807241" cy="2387599"/>
          </a:xfrm>
        </p:spPr>
        <p:txBody>
          <a:bodyPr>
            <a:normAutofit lnSpcReduction="10000"/>
          </a:bodyPr>
          <a:lstStyle/>
          <a:p>
            <a:r>
              <a:rPr lang="en-US" sz="3600" b="1" dirty="0"/>
              <a:t>CAC Meeting</a:t>
            </a:r>
          </a:p>
          <a:p>
            <a:r>
              <a:rPr lang="en-US" sz="3600" b="1" dirty="0"/>
              <a:t>December 5, 2021</a:t>
            </a:r>
          </a:p>
          <a:p>
            <a:endParaRPr lang="en-US" dirty="0"/>
          </a:p>
          <a:p>
            <a:r>
              <a:rPr lang="en-US" dirty="0"/>
              <a:t>Bill Jenkins</a:t>
            </a:r>
          </a:p>
          <a:p>
            <a:r>
              <a:rPr lang="en-US" dirty="0"/>
              <a:t>Acting Deputy Director, EPA/CBPO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0B8022-DAC3-426D-AAF1-9127DA5169A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26" t="24783" r="48685" b="10858"/>
          <a:stretch/>
        </p:blipFill>
        <p:spPr>
          <a:xfrm>
            <a:off x="0" y="0"/>
            <a:ext cx="536171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15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5D26CCF-E6B7-4C54-A4F7-A35259E87CCC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77454B-0361-42A1-8646-859C51F4D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8663"/>
            <a:ext cx="10515600" cy="1325563"/>
          </a:xfrm>
        </p:spPr>
        <p:txBody>
          <a:bodyPr/>
          <a:lstStyle/>
          <a:p>
            <a:r>
              <a:rPr lang="en-US" b="1" dirty="0"/>
              <a:t>				</a:t>
            </a:r>
            <a:r>
              <a:rPr lang="en-US" sz="4800" b="1" dirty="0">
                <a:solidFill>
                  <a:srgbClr val="008080"/>
                </a:solidFill>
                <a:latin typeface="+mn-lt"/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3299C-B246-4672-98E1-6838C14A80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4902" y="2110154"/>
            <a:ext cx="9327560" cy="4023360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     Introducing Myself</a:t>
            </a:r>
          </a:p>
          <a:p>
            <a:endParaRPr lang="en-US" sz="3200" dirty="0"/>
          </a:p>
          <a:p>
            <a:r>
              <a:rPr lang="en-US" sz="3200" dirty="0"/>
              <a:t>     Principals’ Staff Committee (PSC) Work Plan</a:t>
            </a:r>
          </a:p>
          <a:p>
            <a:endParaRPr lang="en-US" sz="3200" dirty="0"/>
          </a:p>
          <a:p>
            <a:r>
              <a:rPr lang="en-US" sz="3200" dirty="0"/>
              <a:t>     PSC Meetings planned for March and April</a:t>
            </a:r>
          </a:p>
          <a:p>
            <a:endParaRPr lang="en-US" sz="3200" dirty="0"/>
          </a:p>
          <a:p>
            <a:r>
              <a:rPr lang="en-US" sz="3200" dirty="0"/>
              <a:t>     Executive Council Meeting Planning</a:t>
            </a:r>
          </a:p>
          <a:p>
            <a:endParaRPr lang="en-US" sz="3200" dirty="0"/>
          </a:p>
          <a:p>
            <a:r>
              <a:rPr lang="en-US" sz="3200" dirty="0"/>
              <a:t>     Relevant Executive Order and administration priorities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345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996A32-C994-49ED-8497-875F92C53A64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2"/>
                </a:solidFill>
              </a:rPr>
              <a:t>Bill Jenkins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903BD-DD63-4F9E-BB01-DB63FA7BC71E}"/>
              </a:ext>
            </a:extLst>
          </p:cNvPr>
          <p:cNvSpPr txBox="1">
            <a:spLocks/>
          </p:cNvSpPr>
          <p:nvPr/>
        </p:nvSpPr>
        <p:spPr>
          <a:xfrm>
            <a:off x="1001149" y="1636597"/>
            <a:ext cx="10189701" cy="5109109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048" lvl="2" indent="0">
              <a:buClr>
                <a:srgbClr val="344068"/>
              </a:buClr>
              <a:buNone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B010C7E-12CA-4581-A19A-321848AB0C76}"/>
              </a:ext>
            </a:extLst>
          </p:cNvPr>
          <p:cNvSpPr/>
          <p:nvPr/>
        </p:nvSpPr>
        <p:spPr>
          <a:xfrm>
            <a:off x="1304207" y="2261702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u="sng" dirty="0">
              <a:solidFill>
                <a:srgbClr val="0563C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DBE8EC6-54D4-40A8-8E5E-AA80559A2C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055769"/>
              </p:ext>
            </p:extLst>
          </p:nvPr>
        </p:nvGraphicFramePr>
        <p:xfrm>
          <a:off x="783770" y="2504728"/>
          <a:ext cx="10407080" cy="3967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3540">
                  <a:extLst>
                    <a:ext uri="{9D8B030D-6E8A-4147-A177-3AD203B41FA5}">
                      <a16:colId xmlns:a16="http://schemas.microsoft.com/office/drawing/2014/main" val="934744036"/>
                    </a:ext>
                  </a:extLst>
                </a:gridCol>
                <a:gridCol w="5203540">
                  <a:extLst>
                    <a:ext uri="{9D8B030D-6E8A-4147-A177-3AD203B41FA5}">
                      <a16:colId xmlns:a16="http://schemas.microsoft.com/office/drawing/2014/main" val="36766088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792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Acting Deputy Director</a:t>
                      </a:r>
                    </a:p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Co-Chair Habitat Goal Team</a:t>
                      </a:r>
                    </a:p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Chesapeake Bay Program</a:t>
                      </a: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Senior Advisor</a:t>
                      </a:r>
                    </a:p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Laboratory Services and Applied Science Division</a:t>
                      </a:r>
                    </a:p>
                    <a:p>
                      <a:pPr algn="ctr"/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464865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Phone: (215) 814-2911</a:t>
                      </a:r>
                    </a:p>
                    <a:p>
                      <a:pPr algn="ctr"/>
                      <a:r>
                        <a:rPr lang="en-US" sz="3200" u="sng" dirty="0">
                          <a:solidFill>
                            <a:srgbClr val="0563C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hlinkClick r:id="rId3"/>
                        </a:rPr>
                        <a:t>jenkins.bill@epa.gov</a:t>
                      </a:r>
                      <a:endParaRPr lang="en-US" sz="3200" u="sng" dirty="0">
                        <a:solidFill>
                          <a:srgbClr val="0563C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algn="ctr"/>
                      <a:endParaRPr lang="en-US" sz="3200" dirty="0"/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9925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A996A32-C994-49ED-8497-875F92C53A64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903BD-DD63-4F9E-BB01-DB63FA7BC71E}"/>
              </a:ext>
            </a:extLst>
          </p:cNvPr>
          <p:cNvSpPr txBox="1">
            <a:spLocks/>
          </p:cNvSpPr>
          <p:nvPr/>
        </p:nvSpPr>
        <p:spPr>
          <a:xfrm>
            <a:off x="1057420" y="2199306"/>
            <a:ext cx="8016242" cy="3976412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Climate Change</a:t>
            </a:r>
          </a:p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Diversity, Equity, Inclusion and Justice</a:t>
            </a:r>
          </a:p>
          <a:p>
            <a:pPr marL="384048" lvl="2" indent="0">
              <a:buClr>
                <a:srgbClr val="344068"/>
              </a:buClr>
              <a:buNone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Conowingo</a:t>
            </a:r>
            <a:r>
              <a:rPr lang="en-US" sz="2800" dirty="0">
                <a:solidFill>
                  <a:prstClr val="black"/>
                </a:solidFill>
              </a:rPr>
              <a:t> Watershed Implementation Plan and Finance Strategy</a:t>
            </a:r>
          </a:p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lvl="2">
              <a:buClr>
                <a:srgbClr val="344068"/>
              </a:buClr>
              <a:buFont typeface="Arial" panose="020B0604020202020204" pitchFamily="34" charset="0"/>
              <a:buChar char="•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Additional Items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7A76EB-9AAE-4576-994B-3A777872F858}"/>
              </a:ext>
            </a:extLst>
          </p:cNvPr>
          <p:cNvSpPr txBox="1"/>
          <p:nvPr/>
        </p:nvSpPr>
        <p:spPr>
          <a:xfrm>
            <a:off x="1433055" y="489725"/>
            <a:ext cx="90779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solidFill>
                  <a:schemeClr val="tx2"/>
                </a:solidFill>
                <a:latin typeface="Poppins" pitchFamily="2" charset="77"/>
                <a:cs typeface="+mj-cs"/>
              </a:rPr>
              <a:t>Principals' Staff Committee Work Plan</a:t>
            </a:r>
          </a:p>
        </p:txBody>
      </p:sp>
    </p:spTree>
    <p:extLst>
      <p:ext uri="{BB962C8B-B14F-4D97-AF65-F5344CB8AC3E}">
        <p14:creationId xmlns:p14="http://schemas.microsoft.com/office/powerpoint/2010/main" val="120628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83C6AF-244B-4593-BCE3-04CE93585AB7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6004C-D79C-43C1-8D4C-6F0734996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6" y="238663"/>
            <a:ext cx="11800114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Poppins" pitchFamily="2" charset="77"/>
              </a:rPr>
              <a:t>Principals' Staff Committee Spring Meetings</a:t>
            </a:r>
            <a:endParaRPr lang="en-US" sz="3200" b="1" dirty="0">
              <a:solidFill>
                <a:schemeClr val="tx2"/>
              </a:solidFill>
              <a:latin typeface="Poppins" pitchFamily="2" charset="77"/>
              <a:ea typeface="+mn-ea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7C902-E732-4176-AC9D-832EA7B87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943" y="2163249"/>
            <a:ext cx="10515600" cy="503237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March Agenda Topics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DEIJ Implementation Plan and Community Action Board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Chesapeake Bay Program Budget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Executive Order on Climate Change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Proposed Climate Change Actions for First EC Meeting of 2021	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Update on Conowingo WIP Public Outreach	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Conowingo WIP Financing Overview</a:t>
            </a:r>
            <a:r>
              <a:rPr lang="en-US" sz="2000" b="1" dirty="0"/>
              <a:t>	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455910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E4E70-E0D3-43D6-9094-7624EB5162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6640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dirty="0"/>
              <a:t>April/May Draft Agenda Topics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Summer EC meeting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Draft Final Conowingo WIP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Final decision on CWIP finance strategy 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DEIJ – final decision on DEIJ actions; CAB approach; funding approach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Forest Buffer update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More federal budget presentations</a:t>
            </a:r>
          </a:p>
          <a:p>
            <a:pPr marL="688975" lvl="0" indent="-225425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Report out from the biennial meeting (depending on timing)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6AB8CE-E6D6-4962-827B-7F35706746FF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498C23C-9562-4892-BD2C-11ECC8DB0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6" y="238663"/>
            <a:ext cx="11800114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Poppins" pitchFamily="2" charset="77"/>
              </a:rPr>
              <a:t>Principals' Staff Committee Spring Meetings</a:t>
            </a:r>
            <a:endParaRPr lang="en-US" sz="3200" b="1" dirty="0">
              <a:solidFill>
                <a:schemeClr val="tx2"/>
              </a:solidFill>
              <a:latin typeface="Poppins" pitchFamily="2" charset="77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67981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31A754-1BCA-48B5-9630-220C00DA6A2E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  <a:latin typeface="Poppins"/>
              </a:rPr>
              <a:t>Executive Council Meetings – Draft Details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44818C6-07B0-47EE-A563-E39B7E55F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2910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September Meeting</a:t>
            </a:r>
          </a:p>
          <a:p>
            <a:pPr lvl="1"/>
            <a:r>
              <a:rPr lang="en-US" dirty="0"/>
              <a:t>Early September in Norfolk, VA area</a:t>
            </a:r>
          </a:p>
          <a:p>
            <a:pPr lvl="1"/>
            <a:r>
              <a:rPr lang="en-US" dirty="0"/>
              <a:t>Field experience type meeting to highlight accomplishments</a:t>
            </a:r>
          </a:p>
          <a:p>
            <a:pPr lvl="1"/>
            <a:r>
              <a:rPr lang="en-US" dirty="0"/>
              <a:t>Primarily EC members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December Meeting</a:t>
            </a:r>
          </a:p>
          <a:p>
            <a:pPr lvl="1"/>
            <a:r>
              <a:rPr lang="en-US" dirty="0"/>
              <a:t>Traditional style EC meeting</a:t>
            </a:r>
          </a:p>
          <a:p>
            <a:pPr lvl="1"/>
            <a:r>
              <a:rPr lang="en-US" dirty="0"/>
              <a:t>DEIJ actions</a:t>
            </a:r>
          </a:p>
          <a:p>
            <a:pPr lvl="1"/>
            <a:r>
              <a:rPr lang="en-US" dirty="0"/>
              <a:t>Climate change</a:t>
            </a:r>
          </a:p>
          <a:p>
            <a:pPr lvl="1"/>
            <a:r>
              <a:rPr lang="en-US" dirty="0"/>
              <a:t>Plastic pollution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845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5818419-9243-45B1-AEC0-92D077C09C0A}"/>
              </a:ext>
            </a:extLst>
          </p:cNvPr>
          <p:cNvSpPr/>
          <p:nvPr/>
        </p:nvSpPr>
        <p:spPr>
          <a:xfrm>
            <a:off x="0" y="0"/>
            <a:ext cx="12192000" cy="156422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  <a:latin typeface="Poppins"/>
              </a:rPr>
              <a:t>Administration Executive Orders and Priorities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16BB95-7331-48CB-B3EA-7F72444A18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995" y="1564226"/>
            <a:ext cx="10566009" cy="538089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Tackling the Climate Crisis at Home and Abroad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Securing Environmental Justice and Spurring Economic Opportunity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Advancing Racial Equity and Support for Underserved Communities Through the Federal Government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Executive Order on the President’s Council of Advisors on Science and Technology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Memorandum on Restoring Trust in Government Through Scientific Integrity and Evidence-Based Policymaking</a:t>
            </a:r>
          </a:p>
        </p:txBody>
      </p:sp>
    </p:spTree>
    <p:extLst>
      <p:ext uri="{BB962C8B-B14F-4D97-AF65-F5344CB8AC3E}">
        <p14:creationId xmlns:p14="http://schemas.microsoft.com/office/powerpoint/2010/main" val="1608233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CC50B7A-AA88-4FA3-91E4-247960C74D27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312</Words>
  <Application>Microsoft Office PowerPoint</Application>
  <PresentationFormat>Widescreen</PresentationFormat>
  <Paragraphs>78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Poppins</vt:lpstr>
      <vt:lpstr>Office Theme</vt:lpstr>
      <vt:lpstr>CBPO Program Update</vt:lpstr>
      <vt:lpstr>    OVERVIEW</vt:lpstr>
      <vt:lpstr>PowerPoint Presentation</vt:lpstr>
      <vt:lpstr>PowerPoint Presentation</vt:lpstr>
      <vt:lpstr>Principals' Staff Committee Spring Meetings</vt:lpstr>
      <vt:lpstr>Principals' Staff Committee Spring Meetings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CBPO Program Update</dc:title>
  <dc:creator>Edward, James</dc:creator>
  <cp:lastModifiedBy>Handen, Amy</cp:lastModifiedBy>
  <cp:revision>39</cp:revision>
  <dcterms:created xsi:type="dcterms:W3CDTF">2020-11-30T14:32:03Z</dcterms:created>
  <dcterms:modified xsi:type="dcterms:W3CDTF">2021-02-24T20:11:07Z</dcterms:modified>
</cp:coreProperties>
</file>