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2"/>
  </p:notesMasterIdLst>
  <p:sldIdLst>
    <p:sldId id="256" r:id="rId3"/>
    <p:sldId id="1221" r:id="rId4"/>
    <p:sldId id="1218" r:id="rId5"/>
    <p:sldId id="1214" r:id="rId6"/>
    <p:sldId id="1215" r:id="rId7"/>
    <p:sldId id="1216" r:id="rId8"/>
    <p:sldId id="1222" r:id="rId9"/>
    <p:sldId id="1223" r:id="rId10"/>
    <p:sldId id="122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D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autoAdjust="0"/>
  </p:normalViewPr>
  <p:slideViewPr>
    <p:cSldViewPr snapToGrid="0">
      <p:cViewPr varScale="1">
        <p:scale>
          <a:sx n="111" d="100"/>
          <a:sy n="111" d="100"/>
        </p:scale>
        <p:origin x="510"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0"/>
    </p:cViewPr>
  </p:sorterViewPr>
  <p:notesViewPr>
    <p:cSldViewPr snapToGrid="0">
      <p:cViewPr varScale="1">
        <p:scale>
          <a:sx n="85" d="100"/>
          <a:sy n="85" d="100"/>
        </p:scale>
        <p:origin x="38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6FB660-6E96-4438-BF31-D21D3C942D8B}" type="datetimeFigureOut">
              <a:rPr lang="en-US" smtClean="0"/>
              <a:t>2/23/2021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D2EBCB-C203-471E-9C4B-4267F70AC105}" type="slidenum">
              <a:rPr lang="en-US" smtClean="0"/>
              <a:t>‹#›</a:t>
            </a:fld>
            <a:endParaRPr lang="en-US" dirty="0"/>
          </a:p>
        </p:txBody>
      </p:sp>
    </p:spTree>
    <p:extLst>
      <p:ext uri="{BB962C8B-B14F-4D97-AF65-F5344CB8AC3E}">
        <p14:creationId xmlns:p14="http://schemas.microsoft.com/office/powerpoint/2010/main" val="335492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CAFCA-98AF-4859-B67C-455DBEB8AE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C074A1-648B-491E-928A-41A7F7D6A5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9A6414-D23C-4ECE-A57E-F8602E0ED418}"/>
              </a:ext>
            </a:extLst>
          </p:cNvPr>
          <p:cNvSpPr>
            <a:spLocks noGrp="1"/>
          </p:cNvSpPr>
          <p:nvPr>
            <p:ph type="dt" sz="half" idx="10"/>
          </p:nvPr>
        </p:nvSpPr>
        <p:spPr/>
        <p:txBody>
          <a:bodyPr/>
          <a:lstStyle/>
          <a:p>
            <a:fld id="{EE53D850-66DE-4CCA-9975-4C3AB46ED998}" type="datetime1">
              <a:rPr lang="en-US" smtClean="0"/>
              <a:t>2/23/2021</a:t>
            </a:fld>
            <a:endParaRPr lang="en-US" dirty="0"/>
          </a:p>
        </p:txBody>
      </p:sp>
      <p:sp>
        <p:nvSpPr>
          <p:cNvPr id="5" name="Footer Placeholder 4">
            <a:extLst>
              <a:ext uri="{FF2B5EF4-FFF2-40B4-BE49-F238E27FC236}">
                <a16:creationId xmlns:a16="http://schemas.microsoft.com/office/drawing/2014/main" id="{DEDD1244-EB7D-4723-A732-B9A6AABE12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252404-068E-456D-B547-A288263860F0}"/>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1683301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FCB1A-30C7-4F3F-AA3F-CF5921701B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4AB103-FB34-4900-BF11-981AE1544B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321C4-C2EE-4317-B65D-179CD7701993}"/>
              </a:ext>
            </a:extLst>
          </p:cNvPr>
          <p:cNvSpPr>
            <a:spLocks noGrp="1"/>
          </p:cNvSpPr>
          <p:nvPr>
            <p:ph type="dt" sz="half" idx="10"/>
          </p:nvPr>
        </p:nvSpPr>
        <p:spPr/>
        <p:txBody>
          <a:bodyPr/>
          <a:lstStyle/>
          <a:p>
            <a:fld id="{11A8B13E-BDEE-44B1-92FA-95651EE11CF8}" type="datetime1">
              <a:rPr lang="en-US" smtClean="0"/>
              <a:t>2/23/2021</a:t>
            </a:fld>
            <a:endParaRPr lang="en-US" dirty="0"/>
          </a:p>
        </p:txBody>
      </p:sp>
      <p:sp>
        <p:nvSpPr>
          <p:cNvPr id="5" name="Footer Placeholder 4">
            <a:extLst>
              <a:ext uri="{FF2B5EF4-FFF2-40B4-BE49-F238E27FC236}">
                <a16:creationId xmlns:a16="http://schemas.microsoft.com/office/drawing/2014/main" id="{E4AFDC62-C23D-4326-ADD6-1941180E612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FEA716B-0233-49A5-9680-4A875857C1E8}"/>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2401426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AF438A-8452-4054-8237-ED84D7B367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C1D530-4E9F-4A57-BFC4-99ABE9AF1C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0C21A2-8C68-4DDE-B15E-5E256AF3675D}"/>
              </a:ext>
            </a:extLst>
          </p:cNvPr>
          <p:cNvSpPr>
            <a:spLocks noGrp="1"/>
          </p:cNvSpPr>
          <p:nvPr>
            <p:ph type="dt" sz="half" idx="10"/>
          </p:nvPr>
        </p:nvSpPr>
        <p:spPr/>
        <p:txBody>
          <a:bodyPr/>
          <a:lstStyle/>
          <a:p>
            <a:fld id="{B296A02B-782D-425E-9D48-6AF0C67AF14A}" type="datetime1">
              <a:rPr lang="en-US" smtClean="0"/>
              <a:t>2/23/2021</a:t>
            </a:fld>
            <a:endParaRPr lang="en-US" dirty="0"/>
          </a:p>
        </p:txBody>
      </p:sp>
      <p:sp>
        <p:nvSpPr>
          <p:cNvPr id="5" name="Footer Placeholder 4">
            <a:extLst>
              <a:ext uri="{FF2B5EF4-FFF2-40B4-BE49-F238E27FC236}">
                <a16:creationId xmlns:a16="http://schemas.microsoft.com/office/drawing/2014/main" id="{90A3E640-5917-438B-8634-23297BA761B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63DB9B7-DF96-4D8A-A607-DF61409519F5}"/>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1339116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62996-D47A-4F9E-8422-8318118000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07927-CFF9-444A-BA93-A78F9E9A38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02E45E-2DA1-4AA9-8CFB-6EA0A2B10435}"/>
              </a:ext>
            </a:extLst>
          </p:cNvPr>
          <p:cNvSpPr>
            <a:spLocks noGrp="1"/>
          </p:cNvSpPr>
          <p:nvPr>
            <p:ph type="dt" sz="half" idx="10"/>
          </p:nvPr>
        </p:nvSpPr>
        <p:spPr/>
        <p:txBody>
          <a:bodyPr/>
          <a:lstStyle/>
          <a:p>
            <a:fld id="{5B2C757D-CD66-4DDE-8F99-E20B80BC553C}" type="datetime1">
              <a:rPr lang="en-US" smtClean="0"/>
              <a:t>2/23/2021</a:t>
            </a:fld>
            <a:endParaRPr lang="en-US" dirty="0"/>
          </a:p>
        </p:txBody>
      </p:sp>
      <p:sp>
        <p:nvSpPr>
          <p:cNvPr id="5" name="Footer Placeholder 4">
            <a:extLst>
              <a:ext uri="{FF2B5EF4-FFF2-40B4-BE49-F238E27FC236}">
                <a16:creationId xmlns:a16="http://schemas.microsoft.com/office/drawing/2014/main" id="{AD512415-91C2-4273-A700-AEDA3331AC4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EF4578-73C6-4ED8-A9E0-2E1854BED6C1}"/>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2982435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BB605-11CF-4E1B-86E2-506857A5FC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C3EDBF-38F1-4C68-A700-DA81991494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4B976B-6938-4EFF-A1C0-22EADB851EC7}"/>
              </a:ext>
            </a:extLst>
          </p:cNvPr>
          <p:cNvSpPr>
            <a:spLocks noGrp="1"/>
          </p:cNvSpPr>
          <p:nvPr>
            <p:ph type="dt" sz="half" idx="10"/>
          </p:nvPr>
        </p:nvSpPr>
        <p:spPr/>
        <p:txBody>
          <a:bodyPr/>
          <a:lstStyle/>
          <a:p>
            <a:fld id="{DB64BC0E-97DE-47B8-97B6-83A615FE3911}" type="datetime1">
              <a:rPr lang="en-US" smtClean="0"/>
              <a:t>2/23/2021</a:t>
            </a:fld>
            <a:endParaRPr lang="en-US" dirty="0"/>
          </a:p>
        </p:txBody>
      </p:sp>
      <p:sp>
        <p:nvSpPr>
          <p:cNvPr id="5" name="Footer Placeholder 4">
            <a:extLst>
              <a:ext uri="{FF2B5EF4-FFF2-40B4-BE49-F238E27FC236}">
                <a16:creationId xmlns:a16="http://schemas.microsoft.com/office/drawing/2014/main" id="{09C7710E-3FAB-4271-8817-41E1E7C912A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EEF5DD-5411-43CF-97DB-E182309352F1}"/>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2717305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AD32F-5B7B-40BA-A1C6-54ABA62E7A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17284D-4938-4A2E-8884-1EBFD7A1FC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B8AB63-985C-4AA0-9E59-DED6446130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E4860F-FCCE-4C42-A1F8-FE3301246832}"/>
              </a:ext>
            </a:extLst>
          </p:cNvPr>
          <p:cNvSpPr>
            <a:spLocks noGrp="1"/>
          </p:cNvSpPr>
          <p:nvPr>
            <p:ph type="dt" sz="half" idx="10"/>
          </p:nvPr>
        </p:nvSpPr>
        <p:spPr/>
        <p:txBody>
          <a:bodyPr/>
          <a:lstStyle/>
          <a:p>
            <a:fld id="{5942D7A1-81C6-444A-9CD0-23D51999CD32}" type="datetime1">
              <a:rPr lang="en-US" smtClean="0"/>
              <a:t>2/23/2021</a:t>
            </a:fld>
            <a:endParaRPr lang="en-US" dirty="0"/>
          </a:p>
        </p:txBody>
      </p:sp>
      <p:sp>
        <p:nvSpPr>
          <p:cNvPr id="6" name="Footer Placeholder 5">
            <a:extLst>
              <a:ext uri="{FF2B5EF4-FFF2-40B4-BE49-F238E27FC236}">
                <a16:creationId xmlns:a16="http://schemas.microsoft.com/office/drawing/2014/main" id="{C3535E83-E769-4343-A5BE-4E8D1472A0B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B5A7CA-8F26-43BF-9BB5-96B74DDBEE6D}"/>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762670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18BA6-4478-4255-9AC4-A5230BA76D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F4FFA2-C68E-49E2-B2B9-F6EEA1965E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1BC9DB-2151-46D0-A321-07B4CE6A84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685A9E-6F93-4845-95B8-7403CB335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257185-A368-435A-80CA-03B8ADD818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49DF5B-45A7-4E03-AFDB-3AE6F3ADEE67}"/>
              </a:ext>
            </a:extLst>
          </p:cNvPr>
          <p:cNvSpPr>
            <a:spLocks noGrp="1"/>
          </p:cNvSpPr>
          <p:nvPr>
            <p:ph type="dt" sz="half" idx="10"/>
          </p:nvPr>
        </p:nvSpPr>
        <p:spPr/>
        <p:txBody>
          <a:bodyPr/>
          <a:lstStyle/>
          <a:p>
            <a:fld id="{55A75173-48F1-4F8B-80DD-CF974B1694D3}" type="datetime1">
              <a:rPr lang="en-US" smtClean="0"/>
              <a:t>2/23/2021</a:t>
            </a:fld>
            <a:endParaRPr lang="en-US" dirty="0"/>
          </a:p>
        </p:txBody>
      </p:sp>
      <p:sp>
        <p:nvSpPr>
          <p:cNvPr id="8" name="Footer Placeholder 7">
            <a:extLst>
              <a:ext uri="{FF2B5EF4-FFF2-40B4-BE49-F238E27FC236}">
                <a16:creationId xmlns:a16="http://schemas.microsoft.com/office/drawing/2014/main" id="{6645B385-5F93-429E-83DB-39E0B21456D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4BDBD1B-2B9B-4AE4-9FA5-DF01D3F74D6F}"/>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3276983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D52D4-D86F-42FF-B4FF-A79ECB8A7F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352FE9-2398-4D8D-9AC3-A23FA79D9BD4}"/>
              </a:ext>
            </a:extLst>
          </p:cNvPr>
          <p:cNvSpPr>
            <a:spLocks noGrp="1"/>
          </p:cNvSpPr>
          <p:nvPr>
            <p:ph type="dt" sz="half" idx="10"/>
          </p:nvPr>
        </p:nvSpPr>
        <p:spPr/>
        <p:txBody>
          <a:bodyPr/>
          <a:lstStyle/>
          <a:p>
            <a:fld id="{74CEC39E-B340-413F-8F58-A4FF8F9EDB02}" type="datetime1">
              <a:rPr lang="en-US" smtClean="0"/>
              <a:t>2/23/2021</a:t>
            </a:fld>
            <a:endParaRPr lang="en-US" dirty="0"/>
          </a:p>
        </p:txBody>
      </p:sp>
      <p:sp>
        <p:nvSpPr>
          <p:cNvPr id="4" name="Footer Placeholder 3">
            <a:extLst>
              <a:ext uri="{FF2B5EF4-FFF2-40B4-BE49-F238E27FC236}">
                <a16:creationId xmlns:a16="http://schemas.microsoft.com/office/drawing/2014/main" id="{8F527D71-FD15-4E0D-B4FE-8FA2EEA80CE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1545ACA-78D4-4DCF-96A8-5D5201264AB4}"/>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332203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FC6405-A6C2-4F2D-B253-C62985B60FB7}"/>
              </a:ext>
            </a:extLst>
          </p:cNvPr>
          <p:cNvSpPr>
            <a:spLocks noGrp="1"/>
          </p:cNvSpPr>
          <p:nvPr>
            <p:ph type="dt" sz="half" idx="10"/>
          </p:nvPr>
        </p:nvSpPr>
        <p:spPr/>
        <p:txBody>
          <a:bodyPr/>
          <a:lstStyle/>
          <a:p>
            <a:fld id="{A6BAE58A-F7A1-47FC-B59B-4C59D1C54A64}" type="datetime1">
              <a:rPr lang="en-US" smtClean="0"/>
              <a:t>2/23/2021</a:t>
            </a:fld>
            <a:endParaRPr lang="en-US" dirty="0"/>
          </a:p>
        </p:txBody>
      </p:sp>
      <p:sp>
        <p:nvSpPr>
          <p:cNvPr id="3" name="Footer Placeholder 2">
            <a:extLst>
              <a:ext uri="{FF2B5EF4-FFF2-40B4-BE49-F238E27FC236}">
                <a16:creationId xmlns:a16="http://schemas.microsoft.com/office/drawing/2014/main" id="{84AA41B2-C8FF-4BC4-A636-38E00484AE3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BE868A1-F7E4-4C7C-A12F-0F494EE91594}"/>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2810102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87B10-BCD5-45F9-ADAD-034C95729B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915B85-B1C8-4BBE-9F63-462C4446A5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05BB05-ED92-4121-8A4C-9CB4E331F6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86BA59-F403-441F-BF9F-F2C5F84EA18A}"/>
              </a:ext>
            </a:extLst>
          </p:cNvPr>
          <p:cNvSpPr>
            <a:spLocks noGrp="1"/>
          </p:cNvSpPr>
          <p:nvPr>
            <p:ph type="dt" sz="half" idx="10"/>
          </p:nvPr>
        </p:nvSpPr>
        <p:spPr/>
        <p:txBody>
          <a:bodyPr/>
          <a:lstStyle/>
          <a:p>
            <a:fld id="{80412C06-6F75-4BED-A479-17D809AD29A4}" type="datetime1">
              <a:rPr lang="en-US" smtClean="0"/>
              <a:t>2/23/2021</a:t>
            </a:fld>
            <a:endParaRPr lang="en-US" dirty="0"/>
          </a:p>
        </p:txBody>
      </p:sp>
      <p:sp>
        <p:nvSpPr>
          <p:cNvPr id="6" name="Footer Placeholder 5">
            <a:extLst>
              <a:ext uri="{FF2B5EF4-FFF2-40B4-BE49-F238E27FC236}">
                <a16:creationId xmlns:a16="http://schemas.microsoft.com/office/drawing/2014/main" id="{90AB0F79-B31B-4281-B31E-42640C18EF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6FC4CCF-0BA1-4169-991C-BC218DDAB8B8}"/>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159578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F815F-6A02-42DD-9A95-35FFA20DD8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EC3176-4BCA-4E96-A37D-458474256D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56381F5-ABEB-4E1B-9955-F8C3744C16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06322D-E7BD-4587-8ABF-A91AE4C2E535}"/>
              </a:ext>
            </a:extLst>
          </p:cNvPr>
          <p:cNvSpPr>
            <a:spLocks noGrp="1"/>
          </p:cNvSpPr>
          <p:nvPr>
            <p:ph type="dt" sz="half" idx="10"/>
          </p:nvPr>
        </p:nvSpPr>
        <p:spPr/>
        <p:txBody>
          <a:bodyPr/>
          <a:lstStyle/>
          <a:p>
            <a:fld id="{FB144139-8087-47A5-A880-B634D1066399}" type="datetime1">
              <a:rPr lang="en-US" smtClean="0"/>
              <a:t>2/23/2021</a:t>
            </a:fld>
            <a:endParaRPr lang="en-US" dirty="0"/>
          </a:p>
        </p:txBody>
      </p:sp>
      <p:sp>
        <p:nvSpPr>
          <p:cNvPr id="6" name="Footer Placeholder 5">
            <a:extLst>
              <a:ext uri="{FF2B5EF4-FFF2-40B4-BE49-F238E27FC236}">
                <a16:creationId xmlns:a16="http://schemas.microsoft.com/office/drawing/2014/main" id="{CB682B71-04BE-4068-887F-6C91F13F1B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9E7736-9618-489C-ACB5-17BE405ACFA4}"/>
              </a:ext>
            </a:extLst>
          </p:cNvPr>
          <p:cNvSpPr>
            <a:spLocks noGrp="1"/>
          </p:cNvSpPr>
          <p:nvPr>
            <p:ph type="sldNum" sz="quarter" idx="12"/>
          </p:nvPr>
        </p:nvSpPr>
        <p:spPr/>
        <p:txBody>
          <a:bodyPr/>
          <a:lstStyle/>
          <a:p>
            <a:fld id="{0592AC34-6154-42F3-BB42-61C3B4A5768D}" type="slidenum">
              <a:rPr lang="en-US" smtClean="0"/>
              <a:t>‹#›</a:t>
            </a:fld>
            <a:endParaRPr lang="en-US" dirty="0"/>
          </a:p>
        </p:txBody>
      </p:sp>
    </p:spTree>
    <p:extLst>
      <p:ext uri="{BB962C8B-B14F-4D97-AF65-F5344CB8AC3E}">
        <p14:creationId xmlns:p14="http://schemas.microsoft.com/office/powerpoint/2010/main" val="363088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452CAE-7B58-47D4-8A39-DDAC416A89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1635DF-E694-4A8E-8446-C122A1BB4E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B4B3A0-728D-4506-9115-1910FCC09D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AA34A-E580-4A53-9547-88E5EB7FCA27}" type="datetime1">
              <a:rPr lang="en-US" smtClean="0"/>
              <a:t>2/23/2021</a:t>
            </a:fld>
            <a:endParaRPr lang="en-US" dirty="0"/>
          </a:p>
        </p:txBody>
      </p:sp>
      <p:sp>
        <p:nvSpPr>
          <p:cNvPr id="5" name="Footer Placeholder 4">
            <a:extLst>
              <a:ext uri="{FF2B5EF4-FFF2-40B4-BE49-F238E27FC236}">
                <a16:creationId xmlns:a16="http://schemas.microsoft.com/office/drawing/2014/main" id="{8ECD76F8-EE99-4DED-B2BE-2073E08F36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2CB4779-30CB-4970-82F7-923CD31BCF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92AC34-6154-42F3-BB42-61C3B4A5768D}" type="slidenum">
              <a:rPr lang="en-US" smtClean="0"/>
              <a:t>‹#›</a:t>
            </a:fld>
            <a:endParaRPr lang="en-US" dirty="0"/>
          </a:p>
        </p:txBody>
      </p:sp>
    </p:spTree>
    <p:extLst>
      <p:ext uri="{BB962C8B-B14F-4D97-AF65-F5344CB8AC3E}">
        <p14:creationId xmlns:p14="http://schemas.microsoft.com/office/powerpoint/2010/main" val="4137818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4.tiff"/><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James.Martin@deq.virginia.gov"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45408-8638-4C93-9C9A-30C3BDBF4A5E}"/>
              </a:ext>
            </a:extLst>
          </p:cNvPr>
          <p:cNvSpPr>
            <a:spLocks noGrp="1"/>
          </p:cNvSpPr>
          <p:nvPr>
            <p:ph type="ctrTitle"/>
          </p:nvPr>
        </p:nvSpPr>
        <p:spPr>
          <a:xfrm>
            <a:off x="1001983" y="759329"/>
            <a:ext cx="10112590" cy="2839884"/>
          </a:xfrm>
        </p:spPr>
        <p:txBody>
          <a:bodyPr>
            <a:normAutofit/>
          </a:bodyPr>
          <a:lstStyle/>
          <a:p>
            <a:r>
              <a:rPr lang="en-US" sz="4800" dirty="0" smtClean="0">
                <a:latin typeface="Times New Roman" panose="02020603050405020304" pitchFamily="18" charset="0"/>
                <a:cs typeface="Times New Roman" panose="02020603050405020304" pitchFamily="18" charset="0"/>
              </a:rPr>
              <a:t>Final </a:t>
            </a:r>
            <a:r>
              <a:rPr lang="en-US" sz="4800" dirty="0">
                <a:latin typeface="Times New Roman" panose="02020603050405020304" pitchFamily="18" charset="0"/>
                <a:cs typeface="Times New Roman" panose="02020603050405020304" pitchFamily="18" charset="0"/>
              </a:rPr>
              <a:t>Partnership Decisions </a:t>
            </a:r>
            <a:r>
              <a:rPr lang="en-US" sz="4800" dirty="0" smtClean="0">
                <a:latin typeface="Times New Roman" panose="02020603050405020304" pitchFamily="18" charset="0"/>
                <a:cs typeface="Times New Roman" panose="02020603050405020304" pitchFamily="18" charset="0"/>
              </a:rPr>
              <a:t>on </a:t>
            </a:r>
            <a:br>
              <a:rPr lang="en-US" sz="4800" dirty="0" smtClean="0">
                <a:latin typeface="Times New Roman" panose="02020603050405020304" pitchFamily="18" charset="0"/>
                <a:cs typeface="Times New Roman" panose="02020603050405020304" pitchFamily="18" charset="0"/>
              </a:rPr>
            </a:br>
            <a:r>
              <a:rPr lang="en-US" sz="4800" dirty="0" smtClean="0">
                <a:latin typeface="Times New Roman" panose="02020603050405020304" pitchFamily="18" charset="0"/>
                <a:cs typeface="Times New Roman" panose="02020603050405020304" pitchFamily="18" charset="0"/>
              </a:rPr>
              <a:t>2025 </a:t>
            </a:r>
            <a:r>
              <a:rPr lang="en-US" sz="4800" dirty="0">
                <a:latin typeface="Times New Roman" panose="02020603050405020304" pitchFamily="18" charset="0"/>
                <a:cs typeface="Times New Roman" panose="02020603050405020304" pitchFamily="18" charset="0"/>
              </a:rPr>
              <a:t>Climate Change </a:t>
            </a:r>
            <a:r>
              <a:rPr lang="en-US" sz="4800" dirty="0" smtClean="0">
                <a:latin typeface="Times New Roman" panose="02020603050405020304" pitchFamily="18" charset="0"/>
                <a:cs typeface="Times New Roman" panose="02020603050405020304" pitchFamily="18" charset="0"/>
              </a:rPr>
              <a:t>and </a:t>
            </a:r>
            <a:br>
              <a:rPr lang="en-US" sz="4800" dirty="0" smtClean="0">
                <a:latin typeface="Times New Roman" panose="02020603050405020304" pitchFamily="18" charset="0"/>
                <a:cs typeface="Times New Roman" panose="02020603050405020304" pitchFamily="18" charset="0"/>
              </a:rPr>
            </a:br>
            <a:r>
              <a:rPr lang="en-US" sz="4800" dirty="0" smtClean="0">
                <a:latin typeface="Times New Roman" panose="02020603050405020304" pitchFamily="18" charset="0"/>
                <a:cs typeface="Times New Roman" panose="02020603050405020304" pitchFamily="18" charset="0"/>
              </a:rPr>
              <a:t>Virginia’s Approach </a:t>
            </a:r>
            <a:endParaRPr lang="en-US" sz="48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A9DEF28-3265-43B7-9F8E-21EE983555FD}"/>
              </a:ext>
            </a:extLst>
          </p:cNvPr>
          <p:cNvSpPr>
            <a:spLocks noGrp="1"/>
          </p:cNvSpPr>
          <p:nvPr>
            <p:ph type="sldNum" sz="quarter" idx="12"/>
          </p:nvPr>
        </p:nvSpPr>
        <p:spPr/>
        <p:txBody>
          <a:bodyPr/>
          <a:lstStyle/>
          <a:p>
            <a:fld id="{0592AC34-6154-42F3-BB42-61C3B4A5768D}" type="slidenum">
              <a:rPr lang="en-US" smtClean="0"/>
              <a:t>1</a:t>
            </a:fld>
            <a:endParaRPr lang="en-US" dirty="0"/>
          </a:p>
        </p:txBody>
      </p:sp>
      <p:sp>
        <p:nvSpPr>
          <p:cNvPr id="5" name="TextBox 4"/>
          <p:cNvSpPr txBox="1"/>
          <p:nvPr/>
        </p:nvSpPr>
        <p:spPr>
          <a:xfrm>
            <a:off x="1573890" y="4756128"/>
            <a:ext cx="6002028" cy="1384995"/>
          </a:xfrm>
          <a:prstGeom prst="rect">
            <a:avLst/>
          </a:prstGeom>
          <a:noFill/>
        </p:spPr>
        <p:txBody>
          <a:bodyPr wrap="none" rtlCol="0">
            <a:spAutoFit/>
          </a:bodyPr>
          <a:lstStyle/>
          <a:p>
            <a:r>
              <a:rPr lang="en-US" sz="2800" dirty="0" smtClean="0"/>
              <a:t>Citizens Advisory </a:t>
            </a:r>
            <a:r>
              <a:rPr lang="en-US" sz="2800" dirty="0"/>
              <a:t>Committee</a:t>
            </a:r>
          </a:p>
          <a:p>
            <a:r>
              <a:rPr lang="en-US" sz="2800" dirty="0" smtClean="0"/>
              <a:t>February 26, 2021</a:t>
            </a:r>
          </a:p>
          <a:p>
            <a:r>
              <a:rPr lang="en-US" sz="2800" dirty="0" smtClean="0"/>
              <a:t>James Martin, VA DEQ, WQGIT Co-Chair</a:t>
            </a:r>
            <a:endParaRPr lang="en-US" sz="2800" dirty="0"/>
          </a:p>
        </p:txBody>
      </p:sp>
      <p:pic>
        <p:nvPicPr>
          <p:cNvPr id="6"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298628" y="695785"/>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sp>
        <p:nvSpPr>
          <p:cNvPr id="8"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237285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688F02-AB09-4702-99E4-B3FDF6DCBE76}"/>
              </a:ext>
            </a:extLst>
          </p:cNvPr>
          <p:cNvSpPr txBox="1"/>
          <p:nvPr/>
        </p:nvSpPr>
        <p:spPr>
          <a:xfrm>
            <a:off x="1334141" y="240095"/>
            <a:ext cx="10750921" cy="646331"/>
          </a:xfrm>
          <a:prstGeom prst="rect">
            <a:avLst/>
          </a:prstGeom>
          <a:noFill/>
        </p:spPr>
        <p:txBody>
          <a:bodyPr wrap="square" rtlCol="0">
            <a:spAutoFit/>
          </a:bodyPr>
          <a:lstStyle/>
          <a:p>
            <a:pPr defTabSz="914126"/>
            <a:r>
              <a:rPr lang="en-US" sz="3600" dirty="0">
                <a:solidFill>
                  <a:srgbClr val="000000"/>
                </a:solidFill>
                <a:latin typeface="Times New Roman" panose="02020603050405020304" pitchFamily="18" charset="0"/>
                <a:cs typeface="Times New Roman" panose="02020603050405020304" pitchFamily="18" charset="0"/>
              </a:rPr>
              <a:t>Key Points in Assessment of 2025 Climate Change</a:t>
            </a:r>
          </a:p>
        </p:txBody>
      </p:sp>
      <p:pic>
        <p:nvPicPr>
          <p:cNvPr id="3"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34139" y="796105"/>
            <a:ext cx="10129982" cy="65264"/>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a:solidFill>
                <a:srgbClr val="000000"/>
              </a:solidFill>
              <a:latin typeface="Tahoma" panose="020B0604030504040204" pitchFamily="34" charset="0"/>
              <a:cs typeface="Arial"/>
              <a:sym typeface="Arial"/>
            </a:endParaRPr>
          </a:p>
        </p:txBody>
      </p:sp>
      <p:sp>
        <p:nvSpPr>
          <p:cNvPr id="5"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sp>
        <p:nvSpPr>
          <p:cNvPr id="6" name="Rectangle 5">
            <a:extLst>
              <a:ext uri="{FF2B5EF4-FFF2-40B4-BE49-F238E27FC236}">
                <a16:creationId xmlns:a16="http://schemas.microsoft.com/office/drawing/2014/main" id="{72BA15E8-BE22-4E11-87AC-F6154E428F35}"/>
              </a:ext>
            </a:extLst>
          </p:cNvPr>
          <p:cNvSpPr/>
          <p:nvPr/>
        </p:nvSpPr>
        <p:spPr>
          <a:xfrm>
            <a:off x="566563" y="1131682"/>
            <a:ext cx="11231860" cy="4201150"/>
          </a:xfrm>
          <a:prstGeom prst="rect">
            <a:avLst/>
          </a:prstGeom>
        </p:spPr>
        <p:txBody>
          <a:bodyPr wrap="square">
            <a:spAutoFit/>
          </a:bodyPr>
          <a:lstStyle/>
          <a:p>
            <a:pPr marL="342900" indent="-342900">
              <a:buFont typeface="Symbol" panose="05050102010706020507" pitchFamily="18" charset="2"/>
              <a:buChar char=""/>
            </a:pPr>
            <a:endParaRPr lang="en-US" sz="700" dirty="0">
              <a:latin typeface="Calibri" panose="020F0502020204030204" pitchFamily="34" charset="0"/>
              <a:ea typeface="Calibri" panose="020F0502020204030204" pitchFamily="34" charset="0"/>
            </a:endParaRPr>
          </a:p>
          <a:p>
            <a:pPr marL="342900" indent="-342900">
              <a:buFont typeface="Symbol" panose="05050102010706020507" pitchFamily="18" charset="2"/>
              <a:buChar char=""/>
            </a:pPr>
            <a:r>
              <a:rPr lang="en-US" sz="2000" dirty="0">
                <a:latin typeface="Calibri" panose="020F0502020204030204" pitchFamily="34" charset="0"/>
                <a:ea typeface="Calibri" panose="020F0502020204030204" pitchFamily="34" charset="0"/>
              </a:rPr>
              <a:t>The efforts since December 2017 to understand the science have produced an improved model with a better understanding of the underlying processes</a:t>
            </a:r>
          </a:p>
          <a:p>
            <a:pPr marL="914400" lvl="1" indent="-457200">
              <a:buFont typeface="Courier New" panose="02070309020205020404" pitchFamily="49" charset="0"/>
              <a:buChar char="o"/>
            </a:pPr>
            <a:r>
              <a:rPr lang="en-US" sz="2000" dirty="0">
                <a:latin typeface="Calibri" panose="020F0502020204030204" pitchFamily="34" charset="0"/>
                <a:ea typeface="Calibri" panose="020F0502020204030204" pitchFamily="34" charset="0"/>
              </a:rPr>
              <a:t>Revised load estimates </a:t>
            </a:r>
            <a:r>
              <a:rPr lang="en-US" sz="2000" dirty="0" smtClean="0">
                <a:latin typeface="Calibri" panose="020F0502020204030204" pitchFamily="34" charset="0"/>
                <a:ea typeface="Calibri" panose="020F0502020204030204" pitchFamily="34" charset="0"/>
              </a:rPr>
              <a:t>are </a:t>
            </a:r>
            <a:r>
              <a:rPr lang="en-US" sz="2000" dirty="0">
                <a:latin typeface="Calibri" panose="020F0502020204030204" pitchFamily="34" charset="0"/>
                <a:ea typeface="Calibri" panose="020F0502020204030204" pitchFamily="34" charset="0"/>
              </a:rPr>
              <a:t>focused on the deep water and deep channel designated uses</a:t>
            </a:r>
          </a:p>
          <a:p>
            <a:pPr marL="914400" lvl="1" indent="-457200">
              <a:buFont typeface="Courier New" panose="02070309020205020404" pitchFamily="49" charset="0"/>
              <a:buChar char="o"/>
            </a:pPr>
            <a:r>
              <a:rPr lang="en-US" sz="2000" dirty="0" smtClean="0">
                <a:latin typeface="Calibri" panose="020F0502020204030204" pitchFamily="34" charset="0"/>
                <a:ea typeface="Calibri" panose="020F0502020204030204" pitchFamily="34" charset="0"/>
              </a:rPr>
              <a:t>Adjustments </a:t>
            </a:r>
            <a:r>
              <a:rPr lang="en-US" sz="2000" dirty="0">
                <a:latin typeface="Calibri" panose="020F0502020204030204" pitchFamily="34" charset="0"/>
                <a:ea typeface="Calibri" panose="020F0502020204030204" pitchFamily="34" charset="0"/>
              </a:rPr>
              <a:t>to the designated uses in CB6 and CB7 are being considered</a:t>
            </a:r>
          </a:p>
          <a:p>
            <a:pPr marL="914400" lvl="1" indent="-457200">
              <a:buFont typeface="Courier New" panose="02070309020205020404" pitchFamily="49" charset="0"/>
              <a:buChar char="o"/>
            </a:pPr>
            <a:r>
              <a:rPr lang="en-US" sz="2000" dirty="0">
                <a:latin typeface="Calibri" panose="020F0502020204030204" pitchFamily="34" charset="0"/>
                <a:ea typeface="Calibri" panose="020F0502020204030204" pitchFamily="34" charset="0"/>
              </a:rPr>
              <a:t>More work is needed on the shallow water simulation and understanding climate effects on BMPs</a:t>
            </a:r>
          </a:p>
          <a:p>
            <a:pPr lvl="1"/>
            <a:endParaRPr lang="en-US" sz="2000" dirty="0">
              <a:latin typeface="Calibri" panose="020F0502020204030204" pitchFamily="34" charset="0"/>
              <a:ea typeface="Calibri" panose="020F0502020204030204" pitchFamily="34" charset="0"/>
            </a:endParaRPr>
          </a:p>
          <a:p>
            <a:pPr marL="342900" indent="-342900">
              <a:buFont typeface="Symbol" panose="05050102010706020507" pitchFamily="18" charset="2"/>
              <a:buChar char=""/>
            </a:pPr>
            <a:r>
              <a:rPr lang="en-US" sz="2000" dirty="0" smtClean="0">
                <a:latin typeface="Calibri" panose="020F0502020204030204" pitchFamily="34" charset="0"/>
                <a:ea typeface="Calibri" panose="020F0502020204030204" pitchFamily="34" charset="0"/>
              </a:rPr>
              <a:t>Climate </a:t>
            </a:r>
            <a:r>
              <a:rPr lang="en-US" sz="2000" dirty="0">
                <a:latin typeface="Calibri" panose="020F0502020204030204" pitchFamily="34" charset="0"/>
                <a:ea typeface="Calibri" panose="020F0502020204030204" pitchFamily="34" charset="0"/>
              </a:rPr>
              <a:t>Change load estimates for 2025 </a:t>
            </a:r>
            <a:r>
              <a:rPr lang="en-US" sz="2000" dirty="0" smtClean="0">
                <a:latin typeface="Calibri" panose="020F0502020204030204" pitchFamily="34" charset="0"/>
                <a:ea typeface="Calibri" panose="020F0502020204030204" pitchFamily="34" charset="0"/>
              </a:rPr>
              <a:t>(1995-2025) </a:t>
            </a:r>
            <a:r>
              <a:rPr lang="en-US" sz="2000" b="1" dirty="0" smtClean="0">
                <a:latin typeface="Calibri" panose="020F0502020204030204" pitchFamily="34" charset="0"/>
                <a:ea typeface="Calibri" panose="020F0502020204030204" pitchFamily="34" charset="0"/>
              </a:rPr>
              <a:t>decreased </a:t>
            </a:r>
            <a:r>
              <a:rPr lang="en-US" sz="2000" b="1" dirty="0">
                <a:latin typeface="Calibri" panose="020F0502020204030204" pitchFamily="34" charset="0"/>
                <a:ea typeface="Calibri" panose="020F0502020204030204" pitchFamily="34" charset="0"/>
              </a:rPr>
              <a:t>by about half </a:t>
            </a:r>
            <a:r>
              <a:rPr lang="en-US" sz="2000" dirty="0">
                <a:latin typeface="Calibri" panose="020F0502020204030204" pitchFamily="34" charset="0"/>
                <a:ea typeface="Calibri" panose="020F0502020204030204" pitchFamily="34" charset="0"/>
              </a:rPr>
              <a:t>from the December 2017/March 2018 </a:t>
            </a:r>
            <a:r>
              <a:rPr lang="en-US" sz="2000" dirty="0" smtClean="0">
                <a:latin typeface="Calibri" panose="020F0502020204030204" pitchFamily="34" charset="0"/>
                <a:ea typeface="Calibri" panose="020F0502020204030204" pitchFamily="34" charset="0"/>
              </a:rPr>
              <a:t>estimates</a:t>
            </a:r>
          </a:p>
          <a:p>
            <a:pPr marL="342900" indent="-342900">
              <a:buFont typeface="Symbol" panose="05050102010706020507" pitchFamily="18" charset="2"/>
              <a:buChar char=""/>
            </a:pPr>
            <a:endParaRPr lang="en-US" sz="2000" dirty="0">
              <a:latin typeface="Calibri" panose="020F0502020204030204" pitchFamily="34" charset="0"/>
              <a:ea typeface="Calibri" panose="020F0502020204030204" pitchFamily="34" charset="0"/>
            </a:endParaRPr>
          </a:p>
          <a:p>
            <a:pPr marL="342900" indent="-342900">
              <a:buFont typeface="Symbol" panose="05050102010706020507" pitchFamily="18" charset="2"/>
              <a:buChar char=""/>
            </a:pPr>
            <a:r>
              <a:rPr lang="en-US" sz="2000" dirty="0">
                <a:latin typeface="Calibri" panose="020F0502020204030204" pitchFamily="34" charset="0"/>
                <a:ea typeface="Calibri" panose="020F0502020204030204" pitchFamily="34" charset="0"/>
              </a:rPr>
              <a:t>However, the estimated load reduction to address climate risk for </a:t>
            </a:r>
            <a:r>
              <a:rPr lang="en-US" sz="2000" dirty="0" smtClean="0">
                <a:latin typeface="Calibri" panose="020F0502020204030204" pitchFamily="34" charset="0"/>
                <a:ea typeface="Calibri" panose="020F0502020204030204" pitchFamily="34" charset="0"/>
              </a:rPr>
              <a:t>2035 (1995-2035) </a:t>
            </a:r>
            <a:r>
              <a:rPr lang="en-US" sz="2000" dirty="0">
                <a:latin typeface="Calibri" panose="020F0502020204030204" pitchFamily="34" charset="0"/>
                <a:ea typeface="Calibri" panose="020F0502020204030204" pitchFamily="34" charset="0"/>
              </a:rPr>
              <a:t>is about twice that of the estimated 2025 nitrogen load </a:t>
            </a:r>
            <a:r>
              <a:rPr lang="en-US" sz="2000" dirty="0" smtClean="0">
                <a:latin typeface="Calibri" panose="020F0502020204030204" pitchFamily="34" charset="0"/>
                <a:ea typeface="Calibri" panose="020F0502020204030204" pitchFamily="34" charset="0"/>
              </a:rPr>
              <a:t>reduction</a:t>
            </a:r>
          </a:p>
          <a:p>
            <a:pPr marL="342900" indent="-342900">
              <a:buFont typeface="Symbol" panose="05050102010706020507" pitchFamily="18" charset="2"/>
              <a:buChar char=""/>
            </a:pPr>
            <a:endParaRPr lang="en-US" sz="2000" dirty="0">
              <a:latin typeface="Calibri" panose="020F0502020204030204" pitchFamily="34" charset="0"/>
              <a:ea typeface="Calibri" panose="020F0502020204030204" pitchFamily="34" charset="0"/>
            </a:endParaRPr>
          </a:p>
          <a:p>
            <a:pPr marL="342900" indent="-342900">
              <a:buFont typeface="Symbol" panose="05050102010706020507" pitchFamily="18" charset="2"/>
              <a:buChar char=""/>
            </a:pPr>
            <a:r>
              <a:rPr lang="en-US" sz="2000" dirty="0" smtClean="0">
                <a:latin typeface="Calibri" panose="020F0502020204030204" pitchFamily="34" charset="0"/>
                <a:ea typeface="Calibri" panose="020F0502020204030204" pitchFamily="34" charset="0"/>
              </a:rPr>
              <a:t>The following decisions were finalized by the Principals Staff Committee on December 17, 2020</a:t>
            </a:r>
            <a:endParaRPr lang="en-US" sz="2000" dirty="0">
              <a:latin typeface="Calibri" panose="020F0502020204030204" pitchFamily="34" charset="0"/>
              <a:ea typeface="Calibri" panose="020F0502020204030204" pitchFamily="34" charset="0"/>
            </a:endParaRPr>
          </a:p>
        </p:txBody>
      </p:sp>
      <p:sp>
        <p:nvSpPr>
          <p:cNvPr id="7" name="Slide Number Placeholder 3">
            <a:extLst>
              <a:ext uri="{FF2B5EF4-FFF2-40B4-BE49-F238E27FC236}">
                <a16:creationId xmlns:a16="http://schemas.microsoft.com/office/drawing/2014/main" id="{5A9DEF28-3265-43B7-9F8E-21EE983555FD}"/>
              </a:ext>
            </a:extLst>
          </p:cNvPr>
          <p:cNvSpPr>
            <a:spLocks noGrp="1"/>
          </p:cNvSpPr>
          <p:nvPr>
            <p:ph type="sldNum" sz="quarter" idx="12"/>
          </p:nvPr>
        </p:nvSpPr>
        <p:spPr>
          <a:xfrm>
            <a:off x="8610600" y="6356350"/>
            <a:ext cx="2743200" cy="365125"/>
          </a:xfrm>
        </p:spPr>
        <p:txBody>
          <a:bodyPr/>
          <a:lstStyle/>
          <a:p>
            <a:fld id="{0592AC34-6154-42F3-BB42-61C3B4A5768D}" type="slidenum">
              <a:rPr lang="en-US" smtClean="0"/>
              <a:t>2</a:t>
            </a:fld>
            <a:endParaRPr lang="en-US" dirty="0"/>
          </a:p>
        </p:txBody>
      </p:sp>
    </p:spTree>
    <p:extLst>
      <p:ext uri="{BB962C8B-B14F-4D97-AF65-F5344CB8AC3E}">
        <p14:creationId xmlns:p14="http://schemas.microsoft.com/office/powerpoint/2010/main" val="2072379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1561" y="111795"/>
            <a:ext cx="9954491" cy="591517"/>
          </a:xfrm>
        </p:spPr>
        <p:txBody>
          <a:bodyPr>
            <a:noAutofit/>
          </a:bodyPr>
          <a:lstStyle/>
          <a:p>
            <a:r>
              <a:rPr lang="en-US" sz="3600" dirty="0">
                <a:latin typeface="Times New Roman" panose="02020603050405020304" pitchFamily="18" charset="0"/>
                <a:cs typeface="Times New Roman" panose="02020603050405020304" pitchFamily="18" charset="0"/>
              </a:rPr>
              <a:t>2025 Climate Change Load Allocation</a:t>
            </a:r>
          </a:p>
        </p:txBody>
      </p:sp>
      <p:sp>
        <p:nvSpPr>
          <p:cNvPr id="4" name="Content Placeholder 3"/>
          <p:cNvSpPr>
            <a:spLocks noGrp="1"/>
          </p:cNvSpPr>
          <p:nvPr>
            <p:ph idx="1"/>
          </p:nvPr>
        </p:nvSpPr>
        <p:spPr>
          <a:xfrm>
            <a:off x="566563" y="897467"/>
            <a:ext cx="11020594" cy="5682787"/>
          </a:xfrm>
        </p:spPr>
        <p:txBody>
          <a:bodyPr>
            <a:noAutofit/>
          </a:bodyPr>
          <a:lstStyle/>
          <a:p>
            <a:pPr marL="461963" indent="-461963">
              <a:buFont typeface="+mj-lt"/>
              <a:buAutoNum type="arabicPeriod" startAt="10"/>
            </a:pPr>
            <a:endParaRPr lang="en-US" sz="1400" dirty="0"/>
          </a:p>
          <a:p>
            <a:pPr marL="461963" indent="-461963">
              <a:buFont typeface="+mj-lt"/>
              <a:buAutoNum type="arabicPeriod" startAt="10"/>
            </a:pPr>
            <a:endParaRPr lang="en-US" sz="100" dirty="0"/>
          </a:p>
          <a:p>
            <a:pPr marL="461963" indent="-461963">
              <a:buFont typeface="+mj-lt"/>
              <a:buAutoNum type="arabicPeriod" startAt="10"/>
            </a:pPr>
            <a:endParaRPr lang="en-US" sz="1400" dirty="0"/>
          </a:p>
          <a:p>
            <a:pPr marL="461963" indent="-461963">
              <a:buFont typeface="+mj-lt"/>
              <a:buAutoNum type="arabicPeriod" startAt="10"/>
            </a:pPr>
            <a:endParaRPr lang="en-US" sz="1400" dirty="0"/>
          </a:p>
          <a:p>
            <a:pPr marL="461963" indent="-461963">
              <a:buFont typeface="+mj-lt"/>
              <a:buAutoNum type="arabicPeriod" startAt="10"/>
            </a:pPr>
            <a:endParaRPr lang="en-US" sz="1400" dirty="0"/>
          </a:p>
        </p:txBody>
      </p:sp>
      <p:sp>
        <p:nvSpPr>
          <p:cNvPr id="2" name="Slide Number Placeholder 1"/>
          <p:cNvSpPr>
            <a:spLocks noGrp="1"/>
          </p:cNvSpPr>
          <p:nvPr>
            <p:ph type="sldNum" sz="quarter" idx="12"/>
          </p:nvPr>
        </p:nvSpPr>
        <p:spPr/>
        <p:txBody>
          <a:bodyPr/>
          <a:lstStyle/>
          <a:p>
            <a:fld id="{0592AC34-6154-42F3-BB42-61C3B4A5768D}" type="slidenum">
              <a:rPr lang="en-US" smtClean="0"/>
              <a:t>3</a:t>
            </a:fld>
            <a:endParaRPr lang="en-US" dirty="0"/>
          </a:p>
        </p:txBody>
      </p:sp>
      <p:pic>
        <p:nvPicPr>
          <p:cNvPr id="7"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11561" y="777536"/>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sp>
        <p:nvSpPr>
          <p:cNvPr id="9"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pic>
        <p:nvPicPr>
          <p:cNvPr id="13" name="Picture 12"/>
          <p:cNvPicPr>
            <a:picLocks noChangeAspect="1"/>
          </p:cNvPicPr>
          <p:nvPr/>
        </p:nvPicPr>
        <p:blipFill>
          <a:blip r:embed="rId3"/>
          <a:stretch>
            <a:fillRect/>
          </a:stretch>
        </p:blipFill>
        <p:spPr>
          <a:xfrm>
            <a:off x="1766908" y="1474699"/>
            <a:ext cx="8215292" cy="4528321"/>
          </a:xfrm>
          <a:prstGeom prst="rect">
            <a:avLst/>
          </a:prstGeom>
        </p:spPr>
      </p:pic>
    </p:spTree>
    <p:extLst>
      <p:ext uri="{BB962C8B-B14F-4D97-AF65-F5344CB8AC3E}">
        <p14:creationId xmlns:p14="http://schemas.microsoft.com/office/powerpoint/2010/main" val="2886392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1561" y="111795"/>
            <a:ext cx="10616582" cy="591517"/>
          </a:xfrm>
        </p:spPr>
        <p:txBody>
          <a:bodyPr>
            <a:noAutofit/>
          </a:bodyPr>
          <a:lstStyle/>
          <a:p>
            <a:r>
              <a:rPr lang="en-US" sz="3600" dirty="0">
                <a:latin typeface="Times New Roman" panose="02020603050405020304" pitchFamily="18" charset="0"/>
                <a:cs typeface="Times New Roman" panose="02020603050405020304" pitchFamily="18" charset="0"/>
              </a:rPr>
              <a:t>Expectations for Additional Climate Change Reductions</a:t>
            </a:r>
          </a:p>
        </p:txBody>
      </p:sp>
      <p:sp>
        <p:nvSpPr>
          <p:cNvPr id="4" name="Content Placeholder 3"/>
          <p:cNvSpPr>
            <a:spLocks noGrp="1"/>
          </p:cNvSpPr>
          <p:nvPr>
            <p:ph idx="1"/>
          </p:nvPr>
        </p:nvSpPr>
        <p:spPr>
          <a:xfrm>
            <a:off x="566563" y="1446662"/>
            <a:ext cx="11020594" cy="5133591"/>
          </a:xfrm>
        </p:spPr>
        <p:txBody>
          <a:bodyPr>
            <a:noAutofit/>
          </a:bodyPr>
          <a:lstStyle/>
          <a:p>
            <a:pPr marL="0" indent="0">
              <a:buNone/>
            </a:pPr>
            <a:r>
              <a:rPr lang="en-US" sz="2400" dirty="0"/>
              <a:t>Jurisdictions will be expected to account for additional nutrient and sediment pollutant loads due to 2025 climate change conditions in a Phase III WIP addendum and/or 2-year milestones beginning in 2022.</a:t>
            </a:r>
          </a:p>
          <a:p>
            <a:pPr marL="0" indent="0">
              <a:buNone/>
            </a:pPr>
            <a:endParaRPr lang="en-US" sz="2400" dirty="0"/>
          </a:p>
          <a:p>
            <a:pPr marL="0" indent="0">
              <a:buNone/>
            </a:pPr>
            <a:endParaRPr lang="en-US" sz="2400" dirty="0"/>
          </a:p>
          <a:p>
            <a:pPr marL="0" indent="0">
              <a:buNone/>
            </a:pPr>
            <a:endParaRPr lang="en-US" sz="2400" dirty="0"/>
          </a:p>
          <a:p>
            <a:r>
              <a:rPr lang="en-US" sz="2400" dirty="0">
                <a:solidFill>
                  <a:schemeClr val="accent1">
                    <a:lumMod val="75000"/>
                  </a:schemeClr>
                </a:solidFill>
              </a:rPr>
              <a:t>2022-2023 Milestones are due on January 15, 2022</a:t>
            </a:r>
          </a:p>
          <a:p>
            <a:pPr lvl="1"/>
            <a:r>
              <a:rPr lang="en-US" sz="2000" dirty="0">
                <a:solidFill>
                  <a:schemeClr val="accent1">
                    <a:lumMod val="75000"/>
                  </a:schemeClr>
                </a:solidFill>
              </a:rPr>
              <a:t>Programmatic Milestones</a:t>
            </a:r>
          </a:p>
          <a:p>
            <a:pPr lvl="1"/>
            <a:r>
              <a:rPr lang="en-US" sz="2000" dirty="0">
                <a:solidFill>
                  <a:schemeClr val="accent1">
                    <a:lumMod val="75000"/>
                  </a:schemeClr>
                </a:solidFill>
              </a:rPr>
              <a:t>Numeric Milestones for Key BMPs</a:t>
            </a:r>
          </a:p>
          <a:p>
            <a:pPr lvl="1"/>
            <a:endParaRPr lang="en-US" sz="2000" dirty="0">
              <a:solidFill>
                <a:schemeClr val="accent1">
                  <a:lumMod val="75000"/>
                </a:schemeClr>
              </a:solidFill>
            </a:endParaRPr>
          </a:p>
          <a:p>
            <a:pPr lvl="1"/>
            <a:endParaRPr lang="en-US" sz="2000" dirty="0">
              <a:solidFill>
                <a:schemeClr val="accent1">
                  <a:lumMod val="75000"/>
                </a:schemeClr>
              </a:solidFill>
            </a:endParaRPr>
          </a:p>
        </p:txBody>
      </p:sp>
      <p:sp>
        <p:nvSpPr>
          <p:cNvPr id="2" name="Slide Number Placeholder 1"/>
          <p:cNvSpPr>
            <a:spLocks noGrp="1"/>
          </p:cNvSpPr>
          <p:nvPr>
            <p:ph type="sldNum" sz="quarter" idx="12"/>
          </p:nvPr>
        </p:nvSpPr>
        <p:spPr/>
        <p:txBody>
          <a:bodyPr/>
          <a:lstStyle/>
          <a:p>
            <a:fld id="{0592AC34-6154-42F3-BB42-61C3B4A5768D}" type="slidenum">
              <a:rPr lang="en-US" smtClean="0"/>
              <a:t>4</a:t>
            </a:fld>
            <a:endParaRPr lang="en-US" dirty="0"/>
          </a:p>
        </p:txBody>
      </p:sp>
      <p:pic>
        <p:nvPicPr>
          <p:cNvPr id="7"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11561" y="777536"/>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sp>
        <p:nvSpPr>
          <p:cNvPr id="9"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sp>
        <p:nvSpPr>
          <p:cNvPr id="10" name="TextBox 9"/>
          <p:cNvSpPr txBox="1"/>
          <p:nvPr/>
        </p:nvSpPr>
        <p:spPr>
          <a:xfrm>
            <a:off x="566562" y="2811440"/>
            <a:ext cx="10624601" cy="461665"/>
          </a:xfrm>
          <a:prstGeom prst="rect">
            <a:avLst/>
          </a:prstGeom>
          <a:noFill/>
        </p:spPr>
        <p:txBody>
          <a:bodyPr wrap="square" rtlCol="0">
            <a:spAutoFit/>
          </a:bodyPr>
          <a:lstStyle/>
          <a:p>
            <a:r>
              <a:rPr lang="en-US" sz="2400" dirty="0" smtClean="0"/>
              <a:t>These</a:t>
            </a:r>
            <a:r>
              <a:rPr lang="en-US" sz="2400" b="1" dirty="0" smtClean="0"/>
              <a:t> </a:t>
            </a:r>
            <a:r>
              <a:rPr lang="en-US" sz="2400" dirty="0" smtClean="0"/>
              <a:t>expectations </a:t>
            </a:r>
            <a:r>
              <a:rPr lang="en-US" sz="2400" dirty="0"/>
              <a:t>were initially approved by the PSC in </a:t>
            </a:r>
            <a:r>
              <a:rPr lang="en-US" sz="2400" dirty="0" smtClean="0"/>
              <a:t>2018</a:t>
            </a:r>
            <a:endParaRPr lang="en-US" sz="2400" dirty="0"/>
          </a:p>
        </p:txBody>
      </p:sp>
    </p:spTree>
    <p:extLst>
      <p:ext uri="{BB962C8B-B14F-4D97-AF65-F5344CB8AC3E}">
        <p14:creationId xmlns:p14="http://schemas.microsoft.com/office/powerpoint/2010/main" val="1738340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1561" y="111795"/>
            <a:ext cx="9954491" cy="591517"/>
          </a:xfrm>
        </p:spPr>
        <p:txBody>
          <a:bodyPr>
            <a:noAutofit/>
          </a:bodyPr>
          <a:lstStyle/>
          <a:p>
            <a:r>
              <a:rPr lang="en-US" sz="3200" dirty="0">
                <a:latin typeface="Times New Roman" panose="02020603050405020304" pitchFamily="18" charset="0"/>
                <a:cs typeface="Times New Roman" panose="02020603050405020304" pitchFamily="18" charset="0"/>
              </a:rPr>
              <a:t>Document Current Understanding of 2035 Climate Effect</a:t>
            </a:r>
          </a:p>
        </p:txBody>
      </p:sp>
      <p:sp>
        <p:nvSpPr>
          <p:cNvPr id="4" name="Content Placeholder 3"/>
          <p:cNvSpPr>
            <a:spLocks noGrp="1"/>
          </p:cNvSpPr>
          <p:nvPr>
            <p:ph idx="1"/>
          </p:nvPr>
        </p:nvSpPr>
        <p:spPr>
          <a:xfrm>
            <a:off x="566563" y="1406106"/>
            <a:ext cx="11020594" cy="5174148"/>
          </a:xfrm>
        </p:spPr>
        <p:txBody>
          <a:bodyPr>
            <a:noAutofit/>
          </a:bodyPr>
          <a:lstStyle/>
          <a:p>
            <a:pPr marL="0" indent="0">
              <a:buNone/>
            </a:pPr>
            <a:r>
              <a:rPr lang="en-US" sz="2400" dirty="0"/>
              <a:t>Include a narrative in the 2022-2023 Milestones that describe the current understanding of 2035 climate change conditions, to the effect that:</a:t>
            </a:r>
          </a:p>
          <a:p>
            <a:pPr marL="457200" lvl="1" indent="0">
              <a:buNone/>
            </a:pPr>
            <a:r>
              <a:rPr lang="en-US" sz="2000" dirty="0"/>
              <a:t>“Preliminary estimates for the climate impact through 2035 indicate a doubling of the 2025 load effect. The effect of climate change on our ability to meet the Bay’s water quality standards is a significant and increasing concern.” </a:t>
            </a:r>
          </a:p>
          <a:p>
            <a:pPr marL="457200" lvl="1" indent="0">
              <a:buNone/>
            </a:pPr>
            <a:endParaRPr lang="en-US" sz="2000" dirty="0"/>
          </a:p>
          <a:p>
            <a:pPr marL="0" indent="0">
              <a:buNone/>
            </a:pPr>
            <a:r>
              <a:rPr lang="en-US" sz="2400" dirty="0"/>
              <a:t>Specific language for the narrative and a </a:t>
            </a:r>
            <a:r>
              <a:rPr lang="en-US" sz="2400" dirty="0" smtClean="0"/>
              <a:t>detailed </a:t>
            </a:r>
            <a:r>
              <a:rPr lang="en-US" sz="2400" dirty="0"/>
              <a:t>one-pager are under development by the Climate Resiliency Workgroup and Communications Workgroup for WQGIT and Management Board approval.</a:t>
            </a:r>
          </a:p>
        </p:txBody>
      </p:sp>
      <p:sp>
        <p:nvSpPr>
          <p:cNvPr id="2" name="Slide Number Placeholder 1"/>
          <p:cNvSpPr>
            <a:spLocks noGrp="1"/>
          </p:cNvSpPr>
          <p:nvPr>
            <p:ph type="sldNum" sz="quarter" idx="12"/>
          </p:nvPr>
        </p:nvSpPr>
        <p:spPr/>
        <p:txBody>
          <a:bodyPr/>
          <a:lstStyle/>
          <a:p>
            <a:fld id="{0592AC34-6154-42F3-BB42-61C3B4A5768D}" type="slidenum">
              <a:rPr lang="en-US" smtClean="0"/>
              <a:t>5</a:t>
            </a:fld>
            <a:endParaRPr lang="en-US" dirty="0"/>
          </a:p>
        </p:txBody>
      </p:sp>
      <p:pic>
        <p:nvPicPr>
          <p:cNvPr id="7"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11561" y="777536"/>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sp>
        <p:nvSpPr>
          <p:cNvPr id="9"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3368570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11561" y="111795"/>
            <a:ext cx="9954491" cy="591517"/>
          </a:xfrm>
        </p:spPr>
        <p:txBody>
          <a:bodyPr>
            <a:noAutofit/>
          </a:bodyPr>
          <a:lstStyle/>
          <a:p>
            <a:r>
              <a:rPr lang="en-US" sz="3600" dirty="0">
                <a:latin typeface="Times New Roman" panose="02020603050405020304" pitchFamily="18" charset="0"/>
                <a:cs typeface="Times New Roman" panose="02020603050405020304" pitchFamily="18" charset="0"/>
              </a:rPr>
              <a:t>Continue to Improve Understanding of the Science</a:t>
            </a:r>
          </a:p>
        </p:txBody>
      </p:sp>
      <p:sp>
        <p:nvSpPr>
          <p:cNvPr id="4" name="Content Placeholder 3"/>
          <p:cNvSpPr>
            <a:spLocks noGrp="1"/>
          </p:cNvSpPr>
          <p:nvPr>
            <p:ph idx="1"/>
          </p:nvPr>
        </p:nvSpPr>
        <p:spPr>
          <a:xfrm>
            <a:off x="566563" y="1278384"/>
            <a:ext cx="11020594" cy="5301870"/>
          </a:xfrm>
        </p:spPr>
        <p:txBody>
          <a:bodyPr>
            <a:noAutofit/>
          </a:bodyPr>
          <a:lstStyle/>
          <a:p>
            <a:pPr marL="0" indent="0">
              <a:buNone/>
            </a:pPr>
            <a:r>
              <a:rPr lang="en-US" sz="1800" dirty="0"/>
              <a:t>Continue efforts to improve understanding of the science and refine estimates of pollutant load changes due </a:t>
            </a:r>
            <a:r>
              <a:rPr lang="en-US" sz="1800" dirty="0" smtClean="0"/>
              <a:t>to </a:t>
            </a:r>
            <a:r>
              <a:rPr lang="en-US" sz="1800" dirty="0"/>
              <a:t>2035 climate change conditions.</a:t>
            </a:r>
          </a:p>
          <a:p>
            <a:pPr marL="630238" lvl="1" indent="-227013">
              <a:spcBef>
                <a:spcPts val="1200"/>
              </a:spcBef>
              <a:buFont typeface="+mj-lt"/>
              <a:buAutoNum type="alphaLcParenR"/>
            </a:pPr>
            <a:r>
              <a:rPr lang="en-US" sz="1800" dirty="0"/>
              <a:t>Develop a better understanding of the BMP responses, including new or other emerging BMPs, to climate change conditions. </a:t>
            </a:r>
          </a:p>
          <a:p>
            <a:pPr marL="630238" lvl="1" indent="-227013">
              <a:spcBef>
                <a:spcPts val="1200"/>
              </a:spcBef>
              <a:buFont typeface="+mj-lt"/>
              <a:buAutoNum type="alphaLcParenR"/>
            </a:pPr>
            <a:r>
              <a:rPr lang="en-US" sz="1800" dirty="0"/>
              <a:t>Compare the current 2025 climate change assumptions with measured climate conditions through 2024. </a:t>
            </a:r>
            <a:r>
              <a:rPr lang="en-US" sz="1800" dirty="0" smtClean="0">
                <a:highlight>
                  <a:srgbClr val="00FFFF"/>
                </a:highlight>
              </a:rPr>
              <a:t> </a:t>
            </a:r>
          </a:p>
          <a:p>
            <a:pPr marL="798513" lvl="2" indent="-230188">
              <a:spcBef>
                <a:spcPts val="1200"/>
              </a:spcBef>
              <a:buFont typeface="+mj-lt"/>
              <a:buAutoNum type="romanLcPeriod"/>
            </a:pPr>
            <a:r>
              <a:rPr lang="en-US" sz="1600" dirty="0" smtClean="0"/>
              <a:t>To include: rainfall volume, intensity and distribution; air temperature, hydrology, water temperature, sea level rise, and changes in bay stratification and circulation. </a:t>
            </a:r>
          </a:p>
          <a:p>
            <a:pPr marL="630238" lvl="1" indent="-227013">
              <a:spcBef>
                <a:spcPts val="1200"/>
              </a:spcBef>
              <a:buFont typeface="+mj-lt"/>
              <a:buAutoNum type="alphaLcParenR"/>
            </a:pPr>
            <a:r>
              <a:rPr lang="en-US" sz="1800" dirty="0" smtClean="0"/>
              <a:t>Consider </a:t>
            </a:r>
            <a:r>
              <a:rPr lang="en-US" sz="1800" dirty="0"/>
              <a:t>the efficacy of using projections from measured trends versus downscaled global climate model data for revised 2035 estimates. </a:t>
            </a:r>
          </a:p>
          <a:p>
            <a:pPr marL="630238" lvl="1" indent="-227013">
              <a:spcBef>
                <a:spcPts val="1200"/>
              </a:spcBef>
              <a:buFont typeface="+mj-lt"/>
              <a:buAutoNum type="alphaLcParenR"/>
            </a:pPr>
            <a:r>
              <a:rPr lang="en-US" sz="1800" dirty="0"/>
              <a:t>Improve understanding and simulation of climate change impacts to open water designated use in shallow waters.</a:t>
            </a:r>
          </a:p>
          <a:p>
            <a:pPr marL="0" indent="0">
              <a:buNone/>
            </a:pPr>
            <a:r>
              <a:rPr lang="en-US" sz="1800" dirty="0"/>
              <a:t>In 2025, the Partnership will consider results of updated methods, techniques, and studies and revisit existing estimated loads due to climate change to determine if any updates to those 2035 load estimates are needed.</a:t>
            </a:r>
          </a:p>
        </p:txBody>
      </p:sp>
      <p:sp>
        <p:nvSpPr>
          <p:cNvPr id="2" name="Slide Number Placeholder 1"/>
          <p:cNvSpPr>
            <a:spLocks noGrp="1"/>
          </p:cNvSpPr>
          <p:nvPr>
            <p:ph type="sldNum" sz="quarter" idx="12"/>
          </p:nvPr>
        </p:nvSpPr>
        <p:spPr/>
        <p:txBody>
          <a:bodyPr/>
          <a:lstStyle/>
          <a:p>
            <a:fld id="{0592AC34-6154-42F3-BB42-61C3B4A5768D}" type="slidenum">
              <a:rPr lang="en-US" smtClean="0"/>
              <a:t>6</a:t>
            </a:fld>
            <a:endParaRPr lang="en-US" dirty="0"/>
          </a:p>
        </p:txBody>
      </p:sp>
      <p:pic>
        <p:nvPicPr>
          <p:cNvPr id="7" name="Picture 16" descr="CBPOLOGO">
            <a:extLst>
              <a:ext uri="{FF2B5EF4-FFF2-40B4-BE49-F238E27FC236}">
                <a16:creationId xmlns:a16="http://schemas.microsoft.com/office/drawing/2014/main" id="{E9FF3474-A9BC-4EB8-A128-8C34AC667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127" y="146852"/>
            <a:ext cx="732873" cy="45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11561" y="777536"/>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sp>
        <p:nvSpPr>
          <p:cNvPr id="9" name="Slide Number Placeholder 5">
            <a:extLst>
              <a:ext uri="{FF2B5EF4-FFF2-40B4-BE49-F238E27FC236}">
                <a16:creationId xmlns:a16="http://schemas.microsoft.com/office/drawing/2014/main" id="{CB5E861D-C05A-4C84-BF99-3C51BD318E53}"/>
              </a:ext>
            </a:extLst>
          </p:cNvPr>
          <p:cNvSpPr txBox="1">
            <a:spLocks noGrp="1"/>
          </p:cNvSpPr>
          <p:nvPr/>
        </p:nvSpPr>
        <p:spPr bwMode="auto">
          <a:xfrm>
            <a:off x="113891" y="286827"/>
            <a:ext cx="1459999" cy="264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defTabSz="914126" eaLnBrk="0" fontAlgn="base" hangingPunct="0">
              <a:spcAft>
                <a:spcPct val="0"/>
              </a:spcAft>
              <a:buNone/>
            </a:pPr>
            <a:endParaRPr lang="en-US" altLang="en-US" sz="1400" kern="0" dirty="0">
              <a:solidFill>
                <a:srgbClr val="000000"/>
              </a:solidFill>
              <a:cs typeface="Arial"/>
              <a:sym typeface="Arial"/>
            </a:endParaRPr>
          </a:p>
          <a:p>
            <a:pPr defTabSz="914126" eaLnBrk="0" fontAlgn="base" hangingPunct="0">
              <a:spcAft>
                <a:spcPct val="0"/>
              </a:spcAft>
              <a:buNone/>
            </a:pPr>
            <a:r>
              <a:rPr lang="en-US" altLang="en-US" sz="1200" kern="0" dirty="0">
                <a:solidFill>
                  <a:srgbClr val="000000"/>
                </a:solidFill>
                <a:latin typeface="Times New Roman" panose="02020603050405020304" pitchFamily="18" charset="0"/>
                <a:cs typeface="Times New Roman" panose="02020603050405020304" pitchFamily="18" charset="0"/>
                <a:sym typeface="Arial"/>
              </a:rPr>
              <a:t> </a:t>
            </a:r>
            <a:r>
              <a:rPr lang="en-US" altLang="en-US" sz="600" b="1" kern="0" dirty="0">
                <a:solidFill>
                  <a:srgbClr val="000000"/>
                </a:solidFill>
                <a:latin typeface="Times New Roman" panose="02020603050405020304" pitchFamily="18" charset="0"/>
                <a:cs typeface="Times New Roman" panose="02020603050405020304" pitchFamily="18" charset="0"/>
                <a:sym typeface="Arial"/>
              </a:rPr>
              <a:t>Chesapeake Bay Program</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a:p>
            <a:pPr defTabSz="914126" eaLnBrk="0" fontAlgn="base" hangingPunct="0">
              <a:spcAft>
                <a:spcPct val="0"/>
              </a:spcAft>
              <a:buNone/>
            </a:pPr>
            <a:r>
              <a:rPr lang="en-US" altLang="en-US" sz="600" b="1" i="1" kern="0" dirty="0">
                <a:solidFill>
                  <a:srgbClr val="000000"/>
                </a:solidFill>
                <a:latin typeface="Times New Roman" panose="02020603050405020304" pitchFamily="18" charset="0"/>
                <a:cs typeface="Times New Roman" panose="02020603050405020304" pitchFamily="18" charset="0"/>
                <a:sym typeface="Arial"/>
              </a:rPr>
              <a:t>Science, Restoration, Partnership</a:t>
            </a:r>
            <a:endParaRPr lang="en-US" altLang="en-US" sz="600" kern="0" dirty="0">
              <a:solidFill>
                <a:srgbClr val="000000"/>
              </a:solidFill>
              <a:latin typeface="Times New Roman" panose="020206030504050203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27873803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05132" y="1558162"/>
            <a:ext cx="10515600" cy="4351338"/>
          </a:xfrm>
        </p:spPr>
        <p:txBody>
          <a:bodyPr/>
          <a:lstStyle/>
          <a:p>
            <a:r>
              <a:rPr lang="en-US" dirty="0" smtClean="0"/>
              <a:t>Virginia’s Phase 3 WIP included sufficient actions to account for the climate change estimates</a:t>
            </a:r>
            <a:endParaRPr lang="en-US" dirty="0"/>
          </a:p>
          <a:p>
            <a:endParaRPr lang="en-US" dirty="0" smtClean="0"/>
          </a:p>
          <a:p>
            <a:endParaRPr lang="en-US" dirty="0"/>
          </a:p>
          <a:p>
            <a:endParaRPr lang="en-US" dirty="0" smtClean="0"/>
          </a:p>
          <a:p>
            <a:endParaRPr lang="en-US" dirty="0"/>
          </a:p>
          <a:p>
            <a:r>
              <a:rPr lang="en-US" dirty="0" smtClean="0"/>
              <a:t>Virginia’s Phase 3 WIP is sufficient to account for the 2020 updated climate change allocation</a:t>
            </a:r>
            <a:endParaRPr lang="en-US" dirty="0"/>
          </a:p>
        </p:txBody>
      </p:sp>
      <p:sp>
        <p:nvSpPr>
          <p:cNvPr id="4" name="Slide Number Placeholder 3"/>
          <p:cNvSpPr>
            <a:spLocks noGrp="1"/>
          </p:cNvSpPr>
          <p:nvPr>
            <p:ph type="sldNum" sz="quarter" idx="12"/>
          </p:nvPr>
        </p:nvSpPr>
        <p:spPr/>
        <p:txBody>
          <a:bodyPr/>
          <a:lstStyle/>
          <a:p>
            <a:fld id="{0592AC34-6154-42F3-BB42-61C3B4A5768D}" type="slidenum">
              <a:rPr lang="en-US" smtClean="0"/>
              <a:t>7</a:t>
            </a:fld>
            <a:endParaRPr lang="en-US" dirty="0"/>
          </a:p>
        </p:txBody>
      </p:sp>
      <p:grpSp>
        <p:nvGrpSpPr>
          <p:cNvPr id="8" name="Group 7"/>
          <p:cNvGrpSpPr/>
          <p:nvPr/>
        </p:nvGrpSpPr>
        <p:grpSpPr>
          <a:xfrm>
            <a:off x="1636122" y="2630639"/>
            <a:ext cx="8277066" cy="1504842"/>
            <a:chOff x="1764080" y="2854926"/>
            <a:chExt cx="8277066" cy="1504842"/>
          </a:xfrm>
        </p:grpSpPr>
        <p:pic>
          <p:nvPicPr>
            <p:cNvPr id="5" name="Picture 4"/>
            <p:cNvPicPr>
              <a:picLocks noChangeAspect="1"/>
            </p:cNvPicPr>
            <p:nvPr/>
          </p:nvPicPr>
          <p:blipFill rotWithShape="1">
            <a:blip r:embed="rId3"/>
            <a:srcRect r="-717" b="77131"/>
            <a:stretch/>
          </p:blipFill>
          <p:spPr>
            <a:xfrm>
              <a:off x="1766907" y="2854926"/>
              <a:ext cx="8274239" cy="1035587"/>
            </a:xfrm>
            <a:prstGeom prst="rect">
              <a:avLst/>
            </a:prstGeom>
          </p:spPr>
        </p:pic>
        <p:pic>
          <p:nvPicPr>
            <p:cNvPr id="6" name="Picture 5"/>
            <p:cNvPicPr>
              <a:picLocks noChangeAspect="1"/>
            </p:cNvPicPr>
            <p:nvPr/>
          </p:nvPicPr>
          <p:blipFill rotWithShape="1">
            <a:blip r:embed="rId4"/>
            <a:srcRect t="69320" b="20777"/>
            <a:stretch/>
          </p:blipFill>
          <p:spPr>
            <a:xfrm>
              <a:off x="1764080" y="3864633"/>
              <a:ext cx="8218120" cy="448574"/>
            </a:xfrm>
            <a:prstGeom prst="rect">
              <a:avLst/>
            </a:prstGeom>
          </p:spPr>
        </p:pic>
        <p:pic>
          <p:nvPicPr>
            <p:cNvPr id="7" name="Picture 6"/>
            <p:cNvPicPr>
              <a:picLocks noChangeAspect="1"/>
            </p:cNvPicPr>
            <p:nvPr/>
          </p:nvPicPr>
          <p:blipFill rotWithShape="1">
            <a:blip r:embed="rId4"/>
            <a:srcRect t="98467"/>
            <a:stretch/>
          </p:blipFill>
          <p:spPr>
            <a:xfrm>
              <a:off x="1764080" y="4290331"/>
              <a:ext cx="8218120" cy="69437"/>
            </a:xfrm>
            <a:prstGeom prst="rect">
              <a:avLst/>
            </a:prstGeom>
          </p:spPr>
        </p:pic>
      </p:grpSp>
      <p:sp>
        <p:nvSpPr>
          <p:cNvPr id="9" name="Title 2"/>
          <p:cNvSpPr txBox="1">
            <a:spLocks/>
          </p:cNvSpPr>
          <p:nvPr/>
        </p:nvSpPr>
        <p:spPr>
          <a:xfrm>
            <a:off x="1311561" y="111795"/>
            <a:ext cx="9954491" cy="59151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smtClean="0">
                <a:latin typeface="Times New Roman" panose="02020603050405020304" pitchFamily="18" charset="0"/>
                <a:cs typeface="Times New Roman" panose="02020603050405020304" pitchFamily="18" charset="0"/>
              </a:rPr>
              <a:t>Virginia’s Approach</a:t>
            </a:r>
            <a:endParaRPr lang="en-US" sz="3200" dirty="0">
              <a:latin typeface="Times New Roman" panose="02020603050405020304" pitchFamily="18" charset="0"/>
              <a:cs typeface="Times New Roman" panose="02020603050405020304" pitchFamily="18" charset="0"/>
            </a:endParaRPr>
          </a:p>
        </p:txBody>
      </p:sp>
      <p:sp>
        <p:nvSpPr>
          <p:cNvPr id="11"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11561" y="777536"/>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pic>
        <p:nvPicPr>
          <p:cNvPr id="13" name="Picture 12"/>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4800" y="205586"/>
            <a:ext cx="1226761" cy="534838"/>
          </a:xfrm>
          <a:prstGeom prst="rect">
            <a:avLst/>
          </a:prstGeom>
        </p:spPr>
      </p:pic>
    </p:spTree>
    <p:extLst>
      <p:ext uri="{BB962C8B-B14F-4D97-AF65-F5344CB8AC3E}">
        <p14:creationId xmlns:p14="http://schemas.microsoft.com/office/powerpoint/2010/main" val="208047012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332" y="1544128"/>
            <a:ext cx="10853468" cy="4812222"/>
          </a:xfrm>
        </p:spPr>
        <p:txBody>
          <a:bodyPr>
            <a:normAutofit/>
          </a:bodyPr>
          <a:lstStyle/>
          <a:p>
            <a:r>
              <a:rPr lang="en-US" dirty="0" smtClean="0"/>
              <a:t>WIP included Chapter 4: Accounting for the Impacts of Climate Change</a:t>
            </a:r>
          </a:p>
          <a:p>
            <a:pPr lvl="1"/>
            <a:r>
              <a:rPr lang="en-US" dirty="0" smtClean="0"/>
              <a:t>Identified and linked to existing decision support tools such as Adapt Virginia</a:t>
            </a:r>
          </a:p>
          <a:p>
            <a:pPr lvl="1"/>
            <a:r>
              <a:rPr lang="en-US" dirty="0" smtClean="0"/>
              <a:t>Commits to reduce greenhouse gas emissions</a:t>
            </a:r>
          </a:p>
          <a:p>
            <a:pPr lvl="1"/>
            <a:r>
              <a:rPr lang="en-US" dirty="0" smtClean="0"/>
              <a:t>Commits to building resilience to climate change impacts</a:t>
            </a:r>
          </a:p>
          <a:p>
            <a:r>
              <a:rPr lang="en-US" dirty="0" smtClean="0"/>
              <a:t>BMP selection and geographic targeting to maximize cost effectiveness and co-benefits </a:t>
            </a:r>
          </a:p>
          <a:p>
            <a:pPr lvl="1"/>
            <a:r>
              <a:rPr lang="en-US" dirty="0" smtClean="0"/>
              <a:t>Living Shorelines, Wetland Restoration and Oyster Restoration to improve coastal resilience</a:t>
            </a:r>
          </a:p>
          <a:p>
            <a:pPr lvl="1"/>
            <a:r>
              <a:rPr lang="en-US" dirty="0" smtClean="0"/>
              <a:t>Tillage, Cover Crops, and Soil Conservation Plans to sequester carbon in soils, increase water holding capacity and improve reliance to drought</a:t>
            </a:r>
          </a:p>
          <a:p>
            <a:pPr lvl="1"/>
            <a:r>
              <a:rPr lang="en-US" dirty="0" smtClean="0"/>
              <a:t>Forest Buffers, Afforestation and Urban Tree Canopy to increase evapotranspiration, shade streams and reduce heat island effects</a:t>
            </a:r>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0592AC34-6154-42F3-BB42-61C3B4A5768D}" type="slidenum">
              <a:rPr lang="en-US" smtClean="0"/>
              <a:t>8</a:t>
            </a:fld>
            <a:endParaRPr lang="en-US" dirty="0"/>
          </a:p>
        </p:txBody>
      </p:sp>
      <p:sp>
        <p:nvSpPr>
          <p:cNvPr id="6" name="Title 2"/>
          <p:cNvSpPr txBox="1">
            <a:spLocks/>
          </p:cNvSpPr>
          <p:nvPr/>
        </p:nvSpPr>
        <p:spPr>
          <a:xfrm>
            <a:off x="1311561" y="111795"/>
            <a:ext cx="9954491" cy="59151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smtClean="0">
                <a:latin typeface="Times New Roman" panose="02020603050405020304" pitchFamily="18" charset="0"/>
                <a:cs typeface="Times New Roman" panose="02020603050405020304" pitchFamily="18" charset="0"/>
              </a:rPr>
              <a:t>Virginia’s Approach</a:t>
            </a:r>
            <a:endParaRPr lang="en-US" sz="3200" dirty="0">
              <a:latin typeface="Times New Roman" panose="02020603050405020304" pitchFamily="18" charset="0"/>
              <a:cs typeface="Times New Roman" panose="02020603050405020304" pitchFamily="18" charset="0"/>
            </a:endParaRPr>
          </a:p>
        </p:txBody>
      </p:sp>
      <p:sp>
        <p:nvSpPr>
          <p:cNvPr id="7" name="Rectangle 17">
            <a:extLst>
              <a:ext uri="{FF2B5EF4-FFF2-40B4-BE49-F238E27FC236}">
                <a16:creationId xmlns:a16="http://schemas.microsoft.com/office/drawing/2014/main" id="{92CBC161-D443-42C6-B2B4-8741AA3CFF4E}"/>
              </a:ext>
            </a:extLst>
          </p:cNvPr>
          <p:cNvSpPr>
            <a:spLocks noChangeArrowheads="1"/>
          </p:cNvSpPr>
          <p:nvPr/>
        </p:nvSpPr>
        <p:spPr bwMode="gray">
          <a:xfrm>
            <a:off x="1311561" y="777536"/>
            <a:ext cx="10129982" cy="45707"/>
          </a:xfrm>
          <a:prstGeom prst="rect">
            <a:avLst/>
          </a:prstGeom>
          <a:gradFill rotWithShape="0">
            <a:gsLst>
              <a:gs pos="0">
                <a:schemeClr val="bg1">
                  <a:lumMod val="50000"/>
                </a:schemeClr>
              </a:gs>
              <a:gs pos="100000">
                <a:schemeClr val="bg1"/>
              </a:gs>
            </a:gsLst>
            <a:lin ang="0" scaled="1"/>
          </a:gradFill>
          <a:ln>
            <a:noFill/>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126" fontAlgn="base">
              <a:spcBef>
                <a:spcPct val="0"/>
              </a:spcBef>
              <a:spcAft>
                <a:spcPct val="0"/>
              </a:spcAft>
              <a:buNone/>
            </a:pPr>
            <a:endParaRPr kumimoji="1" lang="en-US" altLang="en-US" sz="1799" dirty="0">
              <a:solidFill>
                <a:srgbClr val="000000"/>
              </a:solidFill>
              <a:latin typeface="Tahoma" panose="020B0604030504040204" pitchFamily="34" charset="0"/>
              <a:cs typeface="Arial"/>
              <a:sym typeface="Arial"/>
            </a:endParaRPr>
          </a:p>
        </p:txBody>
      </p:sp>
      <p:pic>
        <p:nvPicPr>
          <p:cNvPr id="8" name="Picture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4800" y="205586"/>
            <a:ext cx="1226761" cy="534838"/>
          </a:xfrm>
          <a:prstGeom prst="rect">
            <a:avLst/>
          </a:prstGeom>
        </p:spPr>
      </p:pic>
    </p:spTree>
    <p:extLst>
      <p:ext uri="{BB962C8B-B14F-4D97-AF65-F5344CB8AC3E}">
        <p14:creationId xmlns:p14="http://schemas.microsoft.com/office/powerpoint/2010/main" val="2825804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524000" y="1122363"/>
            <a:ext cx="9144000" cy="1948641"/>
          </a:xfrm>
        </p:spPr>
        <p:txBody>
          <a:bodyPr>
            <a:normAutofit/>
          </a:bodyPr>
          <a:lstStyle/>
          <a:p>
            <a:r>
              <a:rPr lang="en-US" sz="5400" dirty="0" smtClean="0">
                <a:latin typeface="Times New Roman" panose="02020603050405020304" pitchFamily="18" charset="0"/>
                <a:cs typeface="Times New Roman" panose="02020603050405020304" pitchFamily="18" charset="0"/>
              </a:rPr>
              <a:t>Questions/Discussion</a:t>
            </a:r>
            <a:endParaRPr lang="en-US" sz="5400" dirty="0">
              <a:latin typeface="Times New Roman" panose="02020603050405020304" pitchFamily="18" charset="0"/>
              <a:cs typeface="Times New Roman" panose="02020603050405020304" pitchFamily="18" charset="0"/>
            </a:endParaRPr>
          </a:p>
        </p:txBody>
      </p:sp>
      <p:sp>
        <p:nvSpPr>
          <p:cNvPr id="6" name="Subtitle 5"/>
          <p:cNvSpPr>
            <a:spLocks noGrp="1"/>
          </p:cNvSpPr>
          <p:nvPr>
            <p:ph type="subTitle" idx="1"/>
          </p:nvPr>
        </p:nvSpPr>
        <p:spPr>
          <a:xfrm>
            <a:off x="851139" y="4959470"/>
            <a:ext cx="5713562" cy="1396880"/>
          </a:xfrm>
        </p:spPr>
        <p:txBody>
          <a:bodyPr>
            <a:normAutofit/>
          </a:bodyPr>
          <a:lstStyle/>
          <a:p>
            <a:pPr algn="l">
              <a:lnSpc>
                <a:spcPct val="100000"/>
              </a:lnSpc>
              <a:spcBef>
                <a:spcPts val="600"/>
              </a:spcBef>
            </a:pPr>
            <a:r>
              <a:rPr lang="en-US" sz="2000" dirty="0"/>
              <a:t>James Martin, VA DEQ, WQGIT </a:t>
            </a:r>
            <a:r>
              <a:rPr lang="en-US" sz="2000" dirty="0" smtClean="0"/>
              <a:t>Co-Chair</a:t>
            </a:r>
          </a:p>
          <a:p>
            <a:pPr algn="l">
              <a:lnSpc>
                <a:spcPct val="100000"/>
              </a:lnSpc>
              <a:spcBef>
                <a:spcPts val="600"/>
              </a:spcBef>
            </a:pPr>
            <a:r>
              <a:rPr lang="en-US" sz="2000" dirty="0" smtClean="0">
                <a:hlinkClick r:id="rId2"/>
              </a:rPr>
              <a:t>James.Martin@deq.virginia.gov</a:t>
            </a:r>
            <a:endParaRPr lang="en-US" sz="2000" dirty="0" smtClean="0"/>
          </a:p>
          <a:p>
            <a:pPr algn="l">
              <a:lnSpc>
                <a:spcPct val="100000"/>
              </a:lnSpc>
              <a:spcBef>
                <a:spcPts val="600"/>
              </a:spcBef>
            </a:pPr>
            <a:r>
              <a:rPr lang="en-US" sz="2000" dirty="0" smtClean="0"/>
              <a:t>804-698-4298</a:t>
            </a:r>
            <a:endParaRPr lang="en-US" sz="2000" dirty="0"/>
          </a:p>
          <a:p>
            <a:pPr>
              <a:lnSpc>
                <a:spcPct val="100000"/>
              </a:lnSpc>
              <a:spcBef>
                <a:spcPts val="600"/>
              </a:spcBef>
            </a:pPr>
            <a:endParaRPr lang="en-US" sz="2000" dirty="0"/>
          </a:p>
        </p:txBody>
      </p:sp>
      <p:sp>
        <p:nvSpPr>
          <p:cNvPr id="4" name="Slide Number Placeholder 3"/>
          <p:cNvSpPr>
            <a:spLocks noGrp="1"/>
          </p:cNvSpPr>
          <p:nvPr>
            <p:ph type="sldNum" sz="quarter" idx="12"/>
          </p:nvPr>
        </p:nvSpPr>
        <p:spPr/>
        <p:txBody>
          <a:bodyPr/>
          <a:lstStyle/>
          <a:p>
            <a:fld id="{0592AC34-6154-42F3-BB42-61C3B4A5768D}" type="slidenum">
              <a:rPr lang="en-US" smtClean="0"/>
              <a:t>9</a:t>
            </a:fld>
            <a:endParaRPr lang="en-US" dirty="0"/>
          </a:p>
        </p:txBody>
      </p:sp>
    </p:spTree>
    <p:extLst>
      <p:ext uri="{BB962C8B-B14F-4D97-AF65-F5344CB8AC3E}">
        <p14:creationId xmlns:p14="http://schemas.microsoft.com/office/powerpoint/2010/main" val="288614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0227C193-F57E-494B-9070-8640B2FD38B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8942</TotalTime>
  <Words>704</Words>
  <Application>Microsoft Office PowerPoint</Application>
  <PresentationFormat>Widescreen</PresentationFormat>
  <Paragraphs>90</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Courier New</vt:lpstr>
      <vt:lpstr>Symbol</vt:lpstr>
      <vt:lpstr>Tahoma</vt:lpstr>
      <vt:lpstr>Times New Roman</vt:lpstr>
      <vt:lpstr>Office Theme</vt:lpstr>
      <vt:lpstr>Final Partnership Decisions on  2025 Climate Change and  Virginia’s Approach </vt:lpstr>
      <vt:lpstr>PowerPoint Presentation</vt:lpstr>
      <vt:lpstr>2025 Climate Change Load Allocation</vt:lpstr>
      <vt:lpstr>Expectations for Additional Climate Change Reductions</vt:lpstr>
      <vt:lpstr>Document Current Understanding of 2035 Climate Effect</vt:lpstr>
      <vt:lpstr>Continue to Improve Understanding of the Science</vt:lpstr>
      <vt:lpstr>PowerPoint Presentation</vt:lpstr>
      <vt:lpstr>PowerPoint Presentation</vt:lpstr>
      <vt:lpstr>Questions/Discussion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allocation methods</dc:title>
  <dc:creator>Gary Shenk</dc:creator>
  <cp:lastModifiedBy>Martin, James (DEQ)</cp:lastModifiedBy>
  <cp:revision>195</cp:revision>
  <dcterms:created xsi:type="dcterms:W3CDTF">2020-02-10T22:09:24Z</dcterms:created>
  <dcterms:modified xsi:type="dcterms:W3CDTF">2021-02-25T21:44:23Z</dcterms:modified>
</cp:coreProperties>
</file>