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5"/>
  </p:sldMasterIdLst>
  <p:sldIdLst>
    <p:sldId id="258" r:id="rId16"/>
    <p:sldId id="257" r:id="rId17"/>
    <p:sldId id="279" r:id="rId18"/>
    <p:sldId id="269" r:id="rId19"/>
    <p:sldId id="277" r:id="rId20"/>
    <p:sldId id="280" r:id="rId21"/>
    <p:sldId id="281" r:id="rId22"/>
    <p:sldId id="267" r:id="rId23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slide" Target="slides/slide8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7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1F06-29A0-451E-8EB7-C67DFAF8C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8307B-9131-4834-8246-F91FD64AC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AC31F-7237-44DD-B77A-6C366EC6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9BBDE-8DE8-42F8-B5A5-F15FE3D1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315B-9573-494A-94D2-F505928B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4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F8E4F-1DF9-4DDF-B9A4-EF5A1D0F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917558-A4EF-47BE-BC44-C00135B53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7A101-B57B-496D-99B5-8A9536E3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7495E-4727-48EC-8E3F-9BD37873A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D9A9A-3F46-42D0-9725-0768B2BC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8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B941E6-B588-4F8C-AA35-8A0741415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E18B-FE84-40FF-85D2-140CE3A91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E2DEF-701C-45B7-8B66-A322E0787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59322-2080-4452-B2EE-FAE84EB7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8299-A9DC-4997-9EBF-7C17D1B58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F170-FF57-4444-B49B-BAA3649A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897EE-447E-489E-8D97-B24CC1905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4BEE1-5FC2-427E-83B2-7457DDE7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CF05-5A96-4507-BAB4-8274BB5A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7B101-5BED-49C0-936B-03D13214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2A9CA-0E88-4956-94A8-986750E8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723DE-8EEC-4378-992D-8F8E62806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78DC-46A2-48B8-AD4E-C0EAB139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A9E5-D94D-4A79-ACB4-47C561F5D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18B65-86B6-4D11-870C-63932AFF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9E4FE-B4B4-4D68-A200-7C8CFE71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C87D-72DE-44C1-AC0F-EC792F6BD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CB442-6802-4EC4-BF3F-596E973A7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6D24F-C667-44A0-B9A1-D369E0F6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8EF85-B7CF-4483-ACA5-022F23DB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B6F97-F6EF-4E44-914E-AE87A177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0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E3B2-5234-43BE-B809-5E43F0213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CE8FB-7324-48B1-85C3-F671B7215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02CBC-60A5-45C5-A8D8-06D47E795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D7BA8-F071-4135-B26E-0ADD0F72A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BB81E-EED9-4677-97C7-882AA52AE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E85F1-D889-4A44-9463-7B3EABF4E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083C8C-0643-49AD-AADA-26EA41A8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3F8AD-C9FF-4BD4-9F57-A50DB4AB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0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5B4C-D127-4996-97CC-9579CDC7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486C79-867D-489C-A83B-B4502C93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515487-AF4B-409F-B554-A00E8EE2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8B7C5-8FBC-47F0-98B4-990B59A9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0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0B0DB-D584-4E27-B790-CFED7EE3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3894FE-7409-414E-8FF7-4EC0CE60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0A05F-A906-4AEB-8F0D-B88525AC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4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D5AF-70F1-4BEC-BFCB-E89C7099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3148-1431-4581-9F81-E0AB4D58F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457B0-05B8-47F2-A72D-ADA9D5C9D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4386-B52A-4902-892E-D0C58245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2E6AD-F8E1-49EF-8285-2D88E58B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DA571-3785-46A8-8320-4C58C234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2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3FA5-2C84-4FC0-AB57-E06A7EA1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D3541-D1FA-41E4-842B-53D8FD67F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15AC4-C539-44CC-8CA2-AB4354C8B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A1C11-DCA3-41B9-9698-175CE763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67E6B-1263-4698-A7D0-1F92E268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8144-E033-434A-8167-8AEB5FF9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4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C0AB14-7BD4-40A7-865D-8FF051EB6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0CA1F-551A-4A50-B4F3-FF4661166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8E716-ABBA-4AF4-99D3-0EDC29593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0152-DE05-4277-9929-06515E2FB39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4CFA9-228A-4A91-8E7A-5292F3A3F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06FBD-9636-49F8-A9E7-D2475A147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9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unkst.dana@epa.gov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58C9-2301-4E9D-80AF-EFED97615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5000"/>
            <a:ext cx="9144000" cy="4436537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070C0"/>
                </a:solidFill>
              </a:rPr>
              <a:t>Citizens Advisory Committee</a:t>
            </a:r>
            <a:br>
              <a:rPr lang="en-US" sz="4800" b="1" dirty="0">
                <a:solidFill>
                  <a:srgbClr val="0070C0"/>
                </a:solidFill>
              </a:rPr>
            </a:br>
            <a:r>
              <a:rPr lang="en-US" sz="4800" b="1" dirty="0">
                <a:solidFill>
                  <a:srgbClr val="0070C0"/>
                </a:solidFill>
              </a:rPr>
              <a:t>Discussion &amp; Program Update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dirty="0"/>
              <a:t>Dana Aunkst</a:t>
            </a:r>
            <a:br>
              <a:rPr lang="en-US" sz="3600" dirty="0"/>
            </a:br>
            <a:r>
              <a:rPr lang="en-US" sz="3600" dirty="0"/>
              <a:t>Director</a:t>
            </a:r>
            <a:br>
              <a:rPr lang="en-US" sz="3600" dirty="0"/>
            </a:br>
            <a:r>
              <a:rPr lang="en-US" sz="3600" dirty="0"/>
              <a:t>USEPA Chesapeake Bay Program Office</a:t>
            </a:r>
            <a:br>
              <a:rPr lang="en-US" sz="3600" dirty="0"/>
            </a:br>
            <a:r>
              <a:rPr lang="en-US" sz="3600" dirty="0"/>
              <a:t>May 22,2019</a:t>
            </a:r>
            <a:br>
              <a:rPr lang="en-US" sz="3600" dirty="0"/>
            </a:br>
            <a:r>
              <a:rPr lang="en-US" sz="3600" dirty="0"/>
              <a:t>Baltimore, MD</a:t>
            </a:r>
            <a:endParaRPr lang="en-US" sz="36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832345-FD4A-41D0-9A4E-A777167E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F884-7288-4F61-87AC-2ADC24A00C4F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20EB91-209E-4AAB-8727-61A9BBB61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400" y="4366331"/>
            <a:ext cx="2527300" cy="1979352"/>
          </a:xfrm>
          <a:prstGeom prst="rect">
            <a:avLst/>
          </a:prstGeom>
        </p:spPr>
      </p:pic>
      <p:pic>
        <p:nvPicPr>
          <p:cNvPr id="7" name="Picture 6" descr="https://www.epa.gov/sites/production/files/2013-06/epa_seal_verysmall.gif">
            <a:extLst>
              <a:ext uri="{FF2B5EF4-FFF2-40B4-BE49-F238E27FC236}">
                <a16:creationId xmlns:a16="http://schemas.microsoft.com/office/drawing/2014/main" id="{976CBAAF-9986-4659-8CF1-B93C5351C4D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330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99BC6-D90B-4F89-9B5C-972827CE0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027"/>
            <a:ext cx="10515600" cy="182288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Discussion Topics</a:t>
            </a:r>
            <a:br>
              <a:rPr lang="en-US" sz="48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0070C0"/>
                </a:solidFill>
              </a:rPr>
              <a:t>2019 Priorities</a:t>
            </a:r>
            <a:endParaRPr lang="en-US" sz="4000" b="1" dirty="0">
              <a:solidFill>
                <a:srgbClr val="0099FF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C0F9E-B903-4FB5-91C0-3CAF28F6E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903061"/>
            <a:ext cx="11074400" cy="3029666"/>
          </a:xfrm>
        </p:spPr>
        <p:txBody>
          <a:bodyPr>
            <a:noAutofit/>
          </a:bodyPr>
          <a:lstStyle/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EPA Draft and Final Phase III WIP Reviews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Conowingo WIP Assistance Selection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2018 BMP Verification Issues (May 8, 2019 CAC Letter)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Round 2 of SRS Implementation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0B603F-D65C-499B-BD68-DA1F46DB8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400" y="4366331"/>
            <a:ext cx="2527300" cy="1979352"/>
          </a:xfrm>
          <a:prstGeom prst="rect">
            <a:avLst/>
          </a:prstGeom>
        </p:spPr>
      </p:pic>
      <p:pic>
        <p:nvPicPr>
          <p:cNvPr id="6" name="Picture 5" descr="https://www.epa.gov/sites/production/files/2013-06/epa_seal_verysmall.gif">
            <a:extLst>
              <a:ext uri="{FF2B5EF4-FFF2-40B4-BE49-F238E27FC236}">
                <a16:creationId xmlns:a16="http://schemas.microsoft.com/office/drawing/2014/main" id="{13132E45-A2A4-489B-B484-570F39BFDD4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780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E9036-61F5-4553-847F-C4268F9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accent1"/>
                </a:solidFill>
              </a:rPr>
              <a:t>EPA Draft and Final Phase III WIP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79C2D-DCD4-48B5-BD86-DEDB1EBEB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23351"/>
          </a:xfrm>
        </p:spPr>
        <p:txBody>
          <a:bodyPr/>
          <a:lstStyle/>
          <a:p>
            <a:r>
              <a:rPr lang="en-US" dirty="0"/>
              <a:t>Review of Draft Phase III WIPs by June 7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EPA continued assistance to Jurisdictions through the summer</a:t>
            </a:r>
          </a:p>
          <a:p>
            <a:r>
              <a:rPr lang="en-US" dirty="0"/>
              <a:t>Submission of final WIPs by Jurisdictions by August 9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EPA review of final Phase III WIPs into the fall of 2019.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1D92AA-40ED-4846-BF33-1CD9BE087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4376276"/>
            <a:ext cx="2506988" cy="1963443"/>
          </a:xfrm>
          <a:prstGeom prst="rect">
            <a:avLst/>
          </a:prstGeom>
        </p:spPr>
      </p:pic>
      <p:pic>
        <p:nvPicPr>
          <p:cNvPr id="5" name="Picture 4" descr="https://www.epa.gov/sites/production/files/2013-06/epa_seal_verysmall.gif">
            <a:extLst>
              <a:ext uri="{FF2B5EF4-FFF2-40B4-BE49-F238E27FC236}">
                <a16:creationId xmlns:a16="http://schemas.microsoft.com/office/drawing/2014/main" id="{5B8C482C-5B68-4445-821B-4E67960E3AE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895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99BC6-D90B-4F89-9B5C-972827CE0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96595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Conowingo WIP and Financing Strategy Schedules (tentative)</a:t>
            </a:r>
            <a:endParaRPr lang="en-US" sz="4000" b="1" dirty="0">
              <a:solidFill>
                <a:srgbClr val="0099FF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86E5853-1B3F-43B3-BC47-27803F5841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8292"/>
              </p:ext>
            </p:extLst>
          </p:nvPr>
        </p:nvGraphicFramePr>
        <p:xfrm>
          <a:off x="0" y="1798649"/>
          <a:ext cx="12192000" cy="4541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24163564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7869855"/>
                    </a:ext>
                  </a:extLst>
                </a:gridCol>
              </a:tblGrid>
              <a:tr h="325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Action/Deliverable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Schedule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6767063"/>
                  </a:ext>
                </a:extLst>
              </a:tr>
              <a:tr h="600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Issuance of CWIP RFA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 4,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5464813"/>
                  </a:ext>
                </a:extLst>
              </a:tr>
              <a:tr h="600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CWIP RFA application submission deadline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20,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8829686"/>
                  </a:ext>
                </a:extLst>
              </a:tr>
              <a:tr h="9071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CWIP RFA Review Panel convenes and reviews proposals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20, 2019 – May 14,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7911796"/>
                  </a:ext>
                </a:extLst>
              </a:tr>
              <a:tr h="600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EPA notifies applicants of results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21,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3375001"/>
                  </a:ext>
                </a:extLst>
              </a:tr>
              <a:tr h="9071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Applicant submits federal cooperative agreement to EPA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June 21,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7618852"/>
                  </a:ext>
                </a:extLst>
              </a:tr>
              <a:tr h="600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EPA awards cooperative agreement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July 22, 2019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9353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80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49D4-7AC3-44CD-8139-D58F1FB3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chemeClr val="accent5"/>
                </a:solidFill>
              </a:rPr>
              <a:t>		   2018 Progress Scenario:		</a:t>
            </a:r>
            <a:br>
              <a:rPr lang="it-IT" b="1" dirty="0">
                <a:solidFill>
                  <a:schemeClr val="accent5"/>
                </a:solidFill>
              </a:rPr>
            </a:br>
            <a:r>
              <a:rPr lang="it-IT" b="1" dirty="0">
                <a:solidFill>
                  <a:schemeClr val="accent5"/>
                </a:solidFill>
              </a:rPr>
              <a:t>                    BMP </a:t>
            </a:r>
            <a:r>
              <a:rPr lang="it-IT" sz="4000" b="1" dirty="0">
                <a:solidFill>
                  <a:schemeClr val="accent5"/>
                </a:solidFill>
              </a:rPr>
              <a:t>Verification Issues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898E8-29CC-486B-B230-35E4D55AB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SzPct val="150000"/>
              <a:defRPr/>
            </a:pPr>
            <a:r>
              <a:rPr lang="en-US" dirty="0"/>
              <a:t>CAC Letter to USDA, EPA and PSC of May 8, 2019 – We hear you</a:t>
            </a:r>
          </a:p>
          <a:p>
            <a:pPr marL="342900" indent="-342900">
              <a:spcBef>
                <a:spcPct val="20000"/>
              </a:spcBef>
              <a:buSzPct val="150000"/>
              <a:defRPr/>
            </a:pPr>
            <a:r>
              <a:rPr lang="en-US" dirty="0"/>
              <a:t>BMP Verification Assessment Presentation at 1:30 – Lucinda Power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71E47-CFF6-4B7C-8895-C21EF46B8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4376276"/>
            <a:ext cx="2506988" cy="1963443"/>
          </a:xfrm>
          <a:prstGeom prst="rect">
            <a:avLst/>
          </a:prstGeom>
        </p:spPr>
      </p:pic>
      <p:pic>
        <p:nvPicPr>
          <p:cNvPr id="5" name="Picture 4" descr="https://www.epa.gov/sites/production/files/2013-06/epa_seal_verysmall.gif">
            <a:extLst>
              <a:ext uri="{FF2B5EF4-FFF2-40B4-BE49-F238E27FC236}">
                <a16:creationId xmlns:a16="http://schemas.microsoft.com/office/drawing/2014/main" id="{E7913CF6-5C9B-45B6-9A2B-3BE3114EBE8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8917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2C9D7-DEF7-4436-B3DD-AFB303EF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Round 2 of SRS Implementation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D28726-47D9-4BD8-B8ED-91D8F58D2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090" y="1253331"/>
            <a:ext cx="10515600" cy="5079264"/>
          </a:xfrm>
        </p:spPr>
        <p:txBody>
          <a:bodyPr>
            <a:normAutofit/>
          </a:bodyPr>
          <a:lstStyle/>
          <a:p>
            <a:r>
              <a:rPr lang="en-US" dirty="0"/>
              <a:t>Updates to the SRS from the March Meeting are under consideration</a:t>
            </a:r>
          </a:p>
          <a:p>
            <a:r>
              <a:rPr lang="en-US" dirty="0"/>
              <a:t>MB approved updates to the Governance Document on May 16, 2019</a:t>
            </a:r>
          </a:p>
          <a:p>
            <a:r>
              <a:rPr lang="en-US" dirty="0"/>
              <a:t>MB agreed to begin round 2 in August.  First Cohort to include:</a:t>
            </a:r>
          </a:p>
          <a:p>
            <a:pPr lvl="1"/>
            <a:r>
              <a:rPr lang="en-US" dirty="0"/>
              <a:t>Healthy Watersheds</a:t>
            </a:r>
          </a:p>
          <a:p>
            <a:pPr lvl="1"/>
            <a:r>
              <a:rPr lang="en-US" dirty="0"/>
              <a:t>Protected Lands</a:t>
            </a:r>
          </a:p>
          <a:p>
            <a:pPr lvl="1"/>
            <a:r>
              <a:rPr lang="en-US" dirty="0"/>
              <a:t>Stream Health/Brook Tr.</a:t>
            </a:r>
          </a:p>
          <a:p>
            <a:pPr lvl="1"/>
            <a:r>
              <a:rPr lang="en-US" dirty="0"/>
              <a:t>Fish Habitat</a:t>
            </a:r>
          </a:p>
          <a:p>
            <a:pPr lvl="1"/>
            <a:r>
              <a:rPr lang="en-US" dirty="0"/>
              <a:t>Fish Passage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5EBF7372-52F0-44AB-A1B7-6D9A646C2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973" y="4149604"/>
            <a:ext cx="2504827" cy="1964877"/>
          </a:xfrm>
          <a:prstGeom prst="rect">
            <a:avLst/>
          </a:prstGeom>
        </p:spPr>
      </p:pic>
      <p:pic>
        <p:nvPicPr>
          <p:cNvPr id="7" name="Picture 6" descr="https://www.epa.gov/sites/production/files/2013-06/epa_seal_verysmall.gif">
            <a:extLst>
              <a:ext uri="{FF2B5EF4-FFF2-40B4-BE49-F238E27FC236}">
                <a16:creationId xmlns:a16="http://schemas.microsoft.com/office/drawing/2014/main" id="{723BBA19-99BE-4DA2-8A6C-2F9965D9F6A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328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3264-D3A9-4F2A-A546-BC76C28B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accent1"/>
                </a:solidFill>
              </a:rPr>
              <a:t>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92A5D-D700-4364-A89D-C4DDF4CDA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Intermediate Priority:</a:t>
            </a:r>
          </a:p>
          <a:p>
            <a:pPr lvl="1"/>
            <a:r>
              <a:rPr lang="en-US" dirty="0"/>
              <a:t>Bay Barometer identified some concerns</a:t>
            </a:r>
          </a:p>
          <a:p>
            <a:r>
              <a:rPr lang="en-US" dirty="0"/>
              <a:t>Longer Term</a:t>
            </a:r>
          </a:p>
          <a:p>
            <a:pPr lvl="1"/>
            <a:r>
              <a:rPr lang="en-US" dirty="0"/>
              <a:t>WIP Progress Evaluations</a:t>
            </a:r>
          </a:p>
          <a:p>
            <a:pPr lvl="1"/>
            <a:r>
              <a:rPr lang="en-US" dirty="0"/>
              <a:t>The other 28 outcomes in the Watershed Agreement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FCDFED-55F2-41CB-AD60-EC131264F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973" y="4149604"/>
            <a:ext cx="2504827" cy="1964877"/>
          </a:xfrm>
          <a:prstGeom prst="rect">
            <a:avLst/>
          </a:prstGeom>
        </p:spPr>
      </p:pic>
      <p:pic>
        <p:nvPicPr>
          <p:cNvPr id="5" name="Picture 4" descr="https://www.epa.gov/sites/production/files/2013-06/epa_seal_verysmall.gif">
            <a:extLst>
              <a:ext uri="{FF2B5EF4-FFF2-40B4-BE49-F238E27FC236}">
                <a16:creationId xmlns:a16="http://schemas.microsoft.com/office/drawing/2014/main" id="{5859C5C5-D5A9-4EFD-9C51-6BB4F15FD0C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62836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6420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E44D40-CDA8-469D-89A5-4FBF0412457D}"/>
              </a:ext>
            </a:extLst>
          </p:cNvPr>
          <p:cNvSpPr txBox="1"/>
          <p:nvPr/>
        </p:nvSpPr>
        <p:spPr>
          <a:xfrm>
            <a:off x="2095500" y="977900"/>
            <a:ext cx="86487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Questions &amp; Discussion?</a:t>
            </a:r>
            <a:endParaRPr lang="en-US" sz="4800" dirty="0"/>
          </a:p>
          <a:p>
            <a:endParaRPr lang="en-US" dirty="0"/>
          </a:p>
          <a:p>
            <a:pPr algn="ctr"/>
            <a:r>
              <a:rPr lang="en-US" sz="4800" dirty="0"/>
              <a:t>Dana Aunkst</a:t>
            </a:r>
          </a:p>
          <a:p>
            <a:pPr algn="ctr"/>
            <a:r>
              <a:rPr lang="en-US" sz="4800" dirty="0">
                <a:hlinkClick r:id="rId2"/>
              </a:rPr>
              <a:t>Aunkst.dana@epa.gov</a:t>
            </a:r>
            <a:endParaRPr lang="en-US" sz="4800" dirty="0"/>
          </a:p>
          <a:p>
            <a:pPr algn="ctr"/>
            <a:r>
              <a:rPr lang="en-US" sz="4800" dirty="0"/>
              <a:t>(410) 267-5710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0C15A2-2558-44F3-9A34-A0D3F930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F884-7288-4F61-87AC-2ADC24A00C4F}" type="slidenum">
              <a:rPr lang="en-US" smtClean="0"/>
              <a:t>8</a:t>
            </a:fld>
            <a:endParaRPr lang="en-US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CBEB4627-CF6B-48F9-BA3F-CE33602583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973" y="4149604"/>
            <a:ext cx="2504827" cy="1964877"/>
          </a:xfrm>
          <a:prstGeom prst="rect">
            <a:avLst/>
          </a:prstGeom>
        </p:spPr>
      </p:pic>
      <p:pic>
        <p:nvPicPr>
          <p:cNvPr id="5" name="Picture 4" descr="https://www.epa.gov/sites/production/files/2013-06/epa_seal_verysmall.gif">
            <a:extLst>
              <a:ext uri="{FF2B5EF4-FFF2-40B4-BE49-F238E27FC236}">
                <a16:creationId xmlns:a16="http://schemas.microsoft.com/office/drawing/2014/main" id="{A38083E8-CD88-41B1-BF7C-DD553A21DE5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91" y="4932727"/>
            <a:ext cx="1249217" cy="1138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673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4A8D24B-28A1-43E3-8804-E77F9B8EBE4C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6A983C65-D016-42D4-8819-BC5973776DD1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7AE60CFC-03D8-419F-84EA-32461FCDF0ED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8D91530C-0ED8-4FBB-BF2D-8D82DFE7BDED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C44CF9DE-9053-47A7-93ED-CE636D26494C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384A9ADA-BE8E-49B1-8AB1-3A876DF7F2C7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36F11E29-FAEF-443F-8E03-6FF9019F9526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2B358AFB-46FF-4C57-86CD-5236F28A4E75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6FD0888C-6199-4913-A74D-27476E0076F9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18943730-F3E6-41F6-ABF3-58E170AFF724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2E5EE7CB-88C4-4AEB-BA03-B3367A4E1728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E8EBFA8-0902-428B-B2E1-CB08C49DE9EE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4597B0A0-879C-4438-99B9-C4FFE9F04916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38ADF825-F930-4518-8B0B-5560BC2B1507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283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Citizens Advisory Committee Discussion &amp; Program Update  Dana Aunkst Director USEPA Chesapeake Bay Program Office May 22,2019 Baltimore, MD</vt:lpstr>
      <vt:lpstr>Discussion Topics 2019 Priorities</vt:lpstr>
      <vt:lpstr>EPA Draft and Final Phase III WIP Reviews</vt:lpstr>
      <vt:lpstr>Conowingo WIP and Financing Strategy Schedules (tentative)</vt:lpstr>
      <vt:lpstr>     2018 Progress Scenario:                       BMP Verification Issues</vt:lpstr>
      <vt:lpstr>Round 2 of SRS Implementation </vt:lpstr>
      <vt:lpstr>Moving Forward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 Advisory Council CBPO Program Update  Jim Edward Acting Director Chesapeake Bay Program Office November 29,2018 Washington, DC</dc:title>
  <dc:creator>May, Cynthia</dc:creator>
  <cp:lastModifiedBy>Aunkst, Dana</cp:lastModifiedBy>
  <cp:revision>36</cp:revision>
  <cp:lastPrinted>2019-02-19T17:51:24Z</cp:lastPrinted>
  <dcterms:created xsi:type="dcterms:W3CDTF">2018-11-27T16:48:46Z</dcterms:created>
  <dcterms:modified xsi:type="dcterms:W3CDTF">2019-05-22T13:48:36Z</dcterms:modified>
</cp:coreProperties>
</file>