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5"/>
  </p:sldMasterIdLst>
  <p:sldIdLst>
    <p:sldId id="258" r:id="rId16"/>
    <p:sldId id="257" r:id="rId17"/>
    <p:sldId id="268" r:id="rId18"/>
    <p:sldId id="269" r:id="rId19"/>
    <p:sldId id="274" r:id="rId20"/>
    <p:sldId id="275" r:id="rId21"/>
    <p:sldId id="277" r:id="rId22"/>
    <p:sldId id="278" r:id="rId23"/>
    <p:sldId id="270" r:id="rId24"/>
    <p:sldId id="261" r:id="rId25"/>
    <p:sldId id="276" r:id="rId26"/>
    <p:sldId id="267" r:id="rId27"/>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9" autoAdjust="0"/>
    <p:restoredTop sz="94660"/>
  </p:normalViewPr>
  <p:slideViewPr>
    <p:cSldViewPr snapToGrid="0">
      <p:cViewPr varScale="1">
        <p:scale>
          <a:sx n="57" d="100"/>
          <a:sy n="57" d="100"/>
        </p:scale>
        <p:origin x="2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customXml" Target="../customXml/item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slide" Target="slides/slide6.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slide" Target="slides/slide2.xml"/><Relationship Id="rId25"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9.xml"/><Relationship Id="rId5" Type="http://schemas.openxmlformats.org/officeDocument/2006/relationships/customXml" Target="../customXml/item5.xml"/><Relationship Id="rId15" Type="http://schemas.openxmlformats.org/officeDocument/2006/relationships/slideMaster" Target="slideMasters/slideMaster1.xml"/><Relationship Id="rId23" Type="http://schemas.openxmlformats.org/officeDocument/2006/relationships/slide" Target="slides/slide8.xml"/><Relationship Id="rId28"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slide" Target="slides/slide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41F06-29A0-451E-8EB7-C67DFAF8C0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8307B-9131-4834-8246-F91FD64AC2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9AC31F-7237-44DD-B77A-6C366EC6C1D4}"/>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5" name="Footer Placeholder 4">
            <a:extLst>
              <a:ext uri="{FF2B5EF4-FFF2-40B4-BE49-F238E27FC236}">
                <a16:creationId xmlns:a16="http://schemas.microsoft.com/office/drawing/2014/main" id="{9A49BBDE-8DE8-42F8-B5A5-F15FE3D1AB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5B315B-9573-494A-94D2-F505928B84D4}"/>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2360748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F8E4F-1DF9-4DDF-B9A4-EF5A1D0F54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917558-A4EF-47BE-BC44-C00135B53C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7A101-B57B-496D-99B5-8A9536E3B74B}"/>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5" name="Footer Placeholder 4">
            <a:extLst>
              <a:ext uri="{FF2B5EF4-FFF2-40B4-BE49-F238E27FC236}">
                <a16:creationId xmlns:a16="http://schemas.microsoft.com/office/drawing/2014/main" id="{5B27495E-4727-48EC-8E3F-9BD37873AB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ED9A9A-3F46-42D0-9725-0768B2BC5B0F}"/>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202368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B941E6-B588-4F8C-AA35-8A07414155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DFE18B-FE84-40FF-85D2-140CE3A917E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4E2DEF-701C-45B7-8B66-A322E0787730}"/>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5" name="Footer Placeholder 4">
            <a:extLst>
              <a:ext uri="{FF2B5EF4-FFF2-40B4-BE49-F238E27FC236}">
                <a16:creationId xmlns:a16="http://schemas.microsoft.com/office/drawing/2014/main" id="{E0D59322-2080-4452-B2EE-FAE84EB75B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B18299-A9DC-4997-9EBF-7C17D1B5828D}"/>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87421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5F170-FF57-4444-B49B-BAA3649ADB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0897EE-447E-489E-8D97-B24CC19051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44BEE1-5FC2-427E-83B2-7457DDE7DE1B}"/>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5" name="Footer Placeholder 4">
            <a:extLst>
              <a:ext uri="{FF2B5EF4-FFF2-40B4-BE49-F238E27FC236}">
                <a16:creationId xmlns:a16="http://schemas.microsoft.com/office/drawing/2014/main" id="{A216CF05-5A96-4507-BAB4-8274BB5AAF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E7B101-5BED-49C0-936B-03D132140F97}"/>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98733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2A9CA-0E88-4956-94A8-986750E86D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F723DE-8EEC-4378-992D-8F8E62806B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73478DC-46A2-48B8-AD4E-C0EAB139101B}"/>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5" name="Footer Placeholder 4">
            <a:extLst>
              <a:ext uri="{FF2B5EF4-FFF2-40B4-BE49-F238E27FC236}">
                <a16:creationId xmlns:a16="http://schemas.microsoft.com/office/drawing/2014/main" id="{8FE4A9E5-D94D-4A79-ACB4-47C561F5D0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418B65-86B6-4D11-870C-63932AFFA2B9}"/>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94756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9E4FE-B4B4-4D68-A200-7C8CFE7163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09C87D-72DE-44C1-AC0F-EC792F6BD5D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44CB442-6802-4EC4-BF3F-596E973A786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A6D24F-C667-44A0-B9A1-D369E0F644DF}"/>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6" name="Footer Placeholder 5">
            <a:extLst>
              <a:ext uri="{FF2B5EF4-FFF2-40B4-BE49-F238E27FC236}">
                <a16:creationId xmlns:a16="http://schemas.microsoft.com/office/drawing/2014/main" id="{2278EF85-B7CF-4483-ACA5-022F23DBB8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1B6F97-F6EF-4E44-914E-AE87A177BB57}"/>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801607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5E3B2-5234-43BE-B809-5E43F021379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FCE8FB-7324-48B1-85C3-F671B72151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DA02CBC-60A5-45C5-A8D8-06D47E795E6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3AD7BA8-F071-4135-B26E-0ADD0F72A0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95BB81E-EED9-4677-97C7-882AA52AE6C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7E85F1-D889-4A44-9463-7B3EABF4E66A}"/>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8" name="Footer Placeholder 7">
            <a:extLst>
              <a:ext uri="{FF2B5EF4-FFF2-40B4-BE49-F238E27FC236}">
                <a16:creationId xmlns:a16="http://schemas.microsoft.com/office/drawing/2014/main" id="{EE083C8C-0643-49AD-AADA-26EA41A884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E3F8AD-C9FF-4BD4-9F57-A50DB4AB7453}"/>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1596900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15B4C-D127-4996-97CC-9579CDC736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486C79-867D-489C-A83B-B4502C9362AD}"/>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4" name="Footer Placeholder 3">
            <a:extLst>
              <a:ext uri="{FF2B5EF4-FFF2-40B4-BE49-F238E27FC236}">
                <a16:creationId xmlns:a16="http://schemas.microsoft.com/office/drawing/2014/main" id="{8B515487-AF4B-409F-B554-A00E8EE23D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18B7C5-8FBC-47F0-98B4-990B59A952AB}"/>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83890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70B0DB-D584-4E27-B790-CFED7EE38A99}"/>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3" name="Footer Placeholder 2">
            <a:extLst>
              <a:ext uri="{FF2B5EF4-FFF2-40B4-BE49-F238E27FC236}">
                <a16:creationId xmlns:a16="http://schemas.microsoft.com/office/drawing/2014/main" id="{B43894FE-7409-414E-8FF7-4EC0CE6034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90A05F-A906-4AEB-8F0D-B88525AC5AED}"/>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1384548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CD5AF-70F1-4BEC-BFCB-E89C709932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783148-1431-4581-9F81-E0AB4D58F1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0457B0-05B8-47F2-A72D-ADA9D5C9D6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36F4386-B52A-4902-892E-D0C58245FAA6}"/>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6" name="Footer Placeholder 5">
            <a:extLst>
              <a:ext uri="{FF2B5EF4-FFF2-40B4-BE49-F238E27FC236}">
                <a16:creationId xmlns:a16="http://schemas.microsoft.com/office/drawing/2014/main" id="{62C2E6AD-F8E1-49EF-8285-2D88E58B7A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EDA571-3785-46A8-8320-4C58C234DED2}"/>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3245129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3FA5-2C84-4FC0-AB57-E06A7EA1C3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D3541-D1FA-41E4-842B-53D8FD67F7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215AC4-C539-44CC-8CA2-AB4354C8B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4A1C11-DCA3-41B9-9698-175CE7636EB5}"/>
              </a:ext>
            </a:extLst>
          </p:cNvPr>
          <p:cNvSpPr>
            <a:spLocks noGrp="1"/>
          </p:cNvSpPr>
          <p:nvPr>
            <p:ph type="dt" sz="half" idx="10"/>
          </p:nvPr>
        </p:nvSpPr>
        <p:spPr/>
        <p:txBody>
          <a:bodyPr/>
          <a:lstStyle/>
          <a:p>
            <a:fld id="{7C350152-DE05-4277-9929-06515E2FB39F}" type="datetimeFigureOut">
              <a:rPr lang="en-US" smtClean="0"/>
              <a:t>2/19/2019</a:t>
            </a:fld>
            <a:endParaRPr lang="en-US"/>
          </a:p>
        </p:txBody>
      </p:sp>
      <p:sp>
        <p:nvSpPr>
          <p:cNvPr id="6" name="Footer Placeholder 5">
            <a:extLst>
              <a:ext uri="{FF2B5EF4-FFF2-40B4-BE49-F238E27FC236}">
                <a16:creationId xmlns:a16="http://schemas.microsoft.com/office/drawing/2014/main" id="{04167E6B-1263-4698-A7D0-1F92E268D3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8144-E033-434A-8167-8AEB5FF9CBDD}"/>
              </a:ext>
            </a:extLst>
          </p:cNvPr>
          <p:cNvSpPr>
            <a:spLocks noGrp="1"/>
          </p:cNvSpPr>
          <p:nvPr>
            <p:ph type="sldNum" sz="quarter" idx="12"/>
          </p:nvPr>
        </p:nvSpPr>
        <p:spPr/>
        <p:txBody>
          <a:bodyPr/>
          <a:lstStyle/>
          <a:p>
            <a:fld id="{DD8F59D1-47D9-47DA-86C5-69DFAD97CAE1}" type="slidenum">
              <a:rPr lang="en-US" smtClean="0"/>
              <a:t>‹#›</a:t>
            </a:fld>
            <a:endParaRPr lang="en-US"/>
          </a:p>
        </p:txBody>
      </p:sp>
    </p:spTree>
    <p:extLst>
      <p:ext uri="{BB962C8B-B14F-4D97-AF65-F5344CB8AC3E}">
        <p14:creationId xmlns:p14="http://schemas.microsoft.com/office/powerpoint/2010/main" val="841845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C0AB14-7BD4-40A7-865D-8FF051EB6B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E0CA1F-551A-4A50-B4F3-FF46611668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B8E716-ABBA-4AF4-99D3-0EDC295930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50152-DE05-4277-9929-06515E2FB39F}" type="datetimeFigureOut">
              <a:rPr lang="en-US" smtClean="0"/>
              <a:t>2/19/2019</a:t>
            </a:fld>
            <a:endParaRPr lang="en-US"/>
          </a:p>
        </p:txBody>
      </p:sp>
      <p:sp>
        <p:nvSpPr>
          <p:cNvPr id="5" name="Footer Placeholder 4">
            <a:extLst>
              <a:ext uri="{FF2B5EF4-FFF2-40B4-BE49-F238E27FC236}">
                <a16:creationId xmlns:a16="http://schemas.microsoft.com/office/drawing/2014/main" id="{E434CFA9-228A-4A91-8E7A-5292F3A3F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5406FBD-9636-49F8-A9E7-D2475A1472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F59D1-47D9-47DA-86C5-69DFAD97CAE1}" type="slidenum">
              <a:rPr lang="en-US" smtClean="0"/>
              <a:t>‹#›</a:t>
            </a:fld>
            <a:endParaRPr lang="en-US"/>
          </a:p>
        </p:txBody>
      </p:sp>
    </p:spTree>
    <p:extLst>
      <p:ext uri="{BB962C8B-B14F-4D97-AF65-F5344CB8AC3E}">
        <p14:creationId xmlns:p14="http://schemas.microsoft.com/office/powerpoint/2010/main" val="3443293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dward.james@epa.gov"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758C9-2301-4E9D-80AF-EFED97615B75}"/>
              </a:ext>
            </a:extLst>
          </p:cNvPr>
          <p:cNvSpPr>
            <a:spLocks noGrp="1"/>
          </p:cNvSpPr>
          <p:nvPr>
            <p:ph type="ctrTitle"/>
          </p:nvPr>
        </p:nvSpPr>
        <p:spPr>
          <a:xfrm>
            <a:off x="1524000" y="635000"/>
            <a:ext cx="9144000" cy="4436537"/>
          </a:xfrm>
        </p:spPr>
        <p:txBody>
          <a:bodyPr>
            <a:noAutofit/>
          </a:bodyPr>
          <a:lstStyle/>
          <a:p>
            <a:r>
              <a:rPr lang="en-US" sz="4800" b="1" dirty="0">
                <a:solidFill>
                  <a:srgbClr val="0070C0"/>
                </a:solidFill>
              </a:rPr>
              <a:t>Citizens Advisory Committee</a:t>
            </a:r>
            <a:br>
              <a:rPr lang="en-US" sz="4800" b="1" dirty="0">
                <a:solidFill>
                  <a:srgbClr val="0070C0"/>
                </a:solidFill>
              </a:rPr>
            </a:br>
            <a:r>
              <a:rPr lang="en-US" sz="4800" b="1" dirty="0">
                <a:solidFill>
                  <a:srgbClr val="0070C0"/>
                </a:solidFill>
              </a:rPr>
              <a:t>EPA/CBP Program Update</a:t>
            </a:r>
            <a:br>
              <a:rPr lang="en-US" sz="4000" b="1" dirty="0"/>
            </a:br>
            <a:br>
              <a:rPr lang="en-US" sz="4000" b="1" dirty="0"/>
            </a:br>
            <a:r>
              <a:rPr lang="en-US" sz="3600" dirty="0"/>
              <a:t>Jim Edward</a:t>
            </a:r>
            <a:br>
              <a:rPr lang="en-US" sz="3600" dirty="0"/>
            </a:br>
            <a:r>
              <a:rPr lang="en-US" sz="3600" dirty="0"/>
              <a:t>Deputy Director</a:t>
            </a:r>
            <a:br>
              <a:rPr lang="en-US" sz="3600" dirty="0"/>
            </a:br>
            <a:r>
              <a:rPr lang="en-US" sz="3600" dirty="0"/>
              <a:t>Chesapeake Bay Program Office</a:t>
            </a:r>
            <a:br>
              <a:rPr lang="en-US" sz="3600" dirty="0"/>
            </a:br>
            <a:r>
              <a:rPr lang="en-US" sz="3600" dirty="0"/>
              <a:t>February 20-21,2019</a:t>
            </a:r>
            <a:br>
              <a:rPr lang="en-US" sz="3600" dirty="0"/>
            </a:br>
            <a:r>
              <a:rPr lang="en-US" sz="3600" dirty="0"/>
              <a:t>Williamsburg, VA</a:t>
            </a:r>
            <a:endParaRPr lang="en-US" sz="3600" b="1" dirty="0"/>
          </a:p>
        </p:txBody>
      </p:sp>
      <p:sp>
        <p:nvSpPr>
          <p:cNvPr id="3" name="Slide Number Placeholder 2">
            <a:extLst>
              <a:ext uri="{FF2B5EF4-FFF2-40B4-BE49-F238E27FC236}">
                <a16:creationId xmlns:a16="http://schemas.microsoft.com/office/drawing/2014/main" id="{7C832345-FD4A-41D0-9A4E-A777167E8536}"/>
              </a:ext>
            </a:extLst>
          </p:cNvPr>
          <p:cNvSpPr>
            <a:spLocks noGrp="1"/>
          </p:cNvSpPr>
          <p:nvPr>
            <p:ph type="sldNum" sz="quarter" idx="12"/>
          </p:nvPr>
        </p:nvSpPr>
        <p:spPr/>
        <p:txBody>
          <a:bodyPr/>
          <a:lstStyle/>
          <a:p>
            <a:fld id="{3DCBF884-7288-4F61-87AC-2ADC24A00C4F}" type="slidenum">
              <a:rPr lang="en-US" smtClean="0"/>
              <a:t>1</a:t>
            </a:fld>
            <a:endParaRPr lang="en-US"/>
          </a:p>
        </p:txBody>
      </p:sp>
      <p:pic>
        <p:nvPicPr>
          <p:cNvPr id="7" name="Picture 6">
            <a:extLst>
              <a:ext uri="{FF2B5EF4-FFF2-40B4-BE49-F238E27FC236}">
                <a16:creationId xmlns:a16="http://schemas.microsoft.com/office/drawing/2014/main" id="{7B019FC9-89A3-478B-93F4-FDA0B6A6AD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6534" y="5423342"/>
            <a:ext cx="6141732" cy="1115570"/>
          </a:xfrm>
          <a:prstGeom prst="rect">
            <a:avLst/>
          </a:prstGeom>
        </p:spPr>
      </p:pic>
    </p:spTree>
    <p:extLst>
      <p:ext uri="{BB962C8B-B14F-4D97-AF65-F5344CB8AC3E}">
        <p14:creationId xmlns:p14="http://schemas.microsoft.com/office/powerpoint/2010/main" val="1023303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0A82E-2F50-45E7-B5C2-F03EE1C5C1AC}"/>
              </a:ext>
            </a:extLst>
          </p:cNvPr>
          <p:cNvSpPr>
            <a:spLocks noGrp="1"/>
          </p:cNvSpPr>
          <p:nvPr>
            <p:ph type="title"/>
          </p:nvPr>
        </p:nvSpPr>
        <p:spPr/>
        <p:txBody>
          <a:bodyPr>
            <a:normAutofit/>
          </a:bodyPr>
          <a:lstStyle/>
          <a:p>
            <a:pPr marL="285750" indent="-285750">
              <a:lnSpc>
                <a:spcPct val="150000"/>
              </a:lnSpc>
            </a:pPr>
            <a:r>
              <a:rPr lang="en-US" sz="4800" b="1" dirty="0">
                <a:solidFill>
                  <a:srgbClr val="0070C0"/>
                </a:solidFill>
              </a:rPr>
              <a:t>			SRS Meeting Agenda</a:t>
            </a:r>
            <a:endParaRPr lang="en-US" sz="4800" dirty="0"/>
          </a:p>
        </p:txBody>
      </p:sp>
      <p:sp>
        <p:nvSpPr>
          <p:cNvPr id="5" name="TextBox 4">
            <a:extLst>
              <a:ext uri="{FF2B5EF4-FFF2-40B4-BE49-F238E27FC236}">
                <a16:creationId xmlns:a16="http://schemas.microsoft.com/office/drawing/2014/main" id="{645C4B25-FEAB-4B1A-A7DB-CB47B8A23272}"/>
              </a:ext>
            </a:extLst>
          </p:cNvPr>
          <p:cNvSpPr txBox="1"/>
          <p:nvPr/>
        </p:nvSpPr>
        <p:spPr>
          <a:xfrm>
            <a:off x="0" y="1897104"/>
            <a:ext cx="11164118" cy="9439764"/>
          </a:xfrm>
          <a:prstGeom prst="rect">
            <a:avLst/>
          </a:prstGeom>
          <a:noFill/>
        </p:spPr>
        <p:txBody>
          <a:bodyPr wrap="square" rtlCol="0">
            <a:spAutoFit/>
          </a:bodyPr>
          <a:lstStyle/>
          <a:p>
            <a:pPr>
              <a:lnSpc>
                <a:spcPct val="150000"/>
              </a:lnSpc>
              <a:buClr>
                <a:schemeClr val="accent2"/>
              </a:buClr>
            </a:pPr>
            <a:r>
              <a:rPr lang="en-US" sz="2000" b="1" dirty="0"/>
              <a:t>      Biennial Strategy Review System (SRS) Meeting: “Rounding the Curve on Adaptive Management”</a:t>
            </a:r>
            <a:br>
              <a:rPr lang="en-US" sz="2000" dirty="0"/>
            </a:br>
            <a:r>
              <a:rPr lang="en-US" sz="2000" dirty="0"/>
              <a:t>			         March 13-14, 2019 -- Richmond, VA</a:t>
            </a:r>
            <a:endParaRPr lang="en-US" sz="2000" b="1" u="sng" dirty="0"/>
          </a:p>
          <a:p>
            <a:pPr>
              <a:lnSpc>
                <a:spcPct val="150000"/>
              </a:lnSpc>
              <a:buClr>
                <a:schemeClr val="accent2"/>
              </a:buClr>
            </a:pPr>
            <a:r>
              <a:rPr lang="en-US" sz="2000" b="1" u="sng" dirty="0"/>
              <a:t>March 13</a:t>
            </a:r>
          </a:p>
          <a:p>
            <a:pPr>
              <a:lnSpc>
                <a:spcPct val="150000"/>
              </a:lnSpc>
              <a:buClr>
                <a:schemeClr val="accent2"/>
              </a:buClr>
            </a:pPr>
            <a:endParaRPr lang="en-US" sz="2000" b="1" u="sng" dirty="0"/>
          </a:p>
          <a:p>
            <a:pPr>
              <a:lnSpc>
                <a:spcPct val="150000"/>
              </a:lnSpc>
              <a:buClr>
                <a:schemeClr val="accent2"/>
              </a:buClr>
            </a:pPr>
            <a:r>
              <a:rPr lang="en-US" sz="2000" b="1" dirty="0"/>
              <a:t>Kickoff:  We are Trailblazers combined with Where are We and Where are We Going? </a:t>
            </a:r>
            <a:r>
              <a:rPr lang="en-US" sz="2000" i="1" dirty="0"/>
              <a:t>Synthesis of what we have seen and done these last 2 years, what have we accomplished, and where we are behind</a:t>
            </a:r>
          </a:p>
          <a:p>
            <a:pPr>
              <a:lnSpc>
                <a:spcPct val="150000"/>
              </a:lnSpc>
              <a:buClr>
                <a:schemeClr val="accent2"/>
              </a:buClr>
            </a:pPr>
            <a:r>
              <a:rPr lang="en-US" sz="2000" b="1" dirty="0"/>
              <a:t>Adaptive Management: How are We Doing and Stories from the Front Line </a:t>
            </a:r>
            <a:r>
              <a:rPr lang="en-US" sz="2000" i="1" dirty="0"/>
              <a:t>- Panel with Interactive Session</a:t>
            </a:r>
          </a:p>
          <a:p>
            <a:pPr>
              <a:lnSpc>
                <a:spcPct val="150000"/>
              </a:lnSpc>
              <a:buClr>
                <a:schemeClr val="accent2"/>
              </a:buClr>
            </a:pPr>
            <a:r>
              <a:rPr lang="en-US" sz="2000" b="1" dirty="0"/>
              <a:t>Vision and Principles  </a:t>
            </a:r>
            <a:r>
              <a:rPr lang="en-US" sz="2000" i="1" dirty="0"/>
              <a:t>Are we living up to the vision and principles included in the 2014 Agreement?</a:t>
            </a:r>
          </a:p>
          <a:p>
            <a:endParaRPr lang="en-US" sz="2000" dirty="0"/>
          </a:p>
          <a:p>
            <a:endParaRPr lang="en-US" sz="2000" dirty="0"/>
          </a:p>
          <a:p>
            <a:pPr>
              <a:buClr>
                <a:schemeClr val="accent2"/>
              </a:buClr>
              <a:tabLst>
                <a:tab pos="2292350" algn="l"/>
              </a:tabLst>
            </a:pPr>
            <a:r>
              <a:rPr lang="en-US" sz="2000" i="1" dirty="0">
                <a:solidFill>
                  <a:schemeClr val="accent6"/>
                </a:solidFill>
              </a:rPr>
              <a:t>	</a:t>
            </a: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2000" i="1" dirty="0">
              <a:solidFill>
                <a:schemeClr val="accent6"/>
              </a:solidFill>
            </a:endParaRPr>
          </a:p>
          <a:p>
            <a:pPr>
              <a:buClr>
                <a:schemeClr val="accent2"/>
              </a:buClr>
              <a:tabLst>
                <a:tab pos="2292350" algn="l"/>
              </a:tabLst>
            </a:pPr>
            <a:endParaRPr lang="en-US" sz="800" i="1" dirty="0"/>
          </a:p>
          <a:p>
            <a:pPr>
              <a:lnSpc>
                <a:spcPct val="150000"/>
              </a:lnSpc>
              <a:buClr>
                <a:schemeClr val="accent2"/>
              </a:buClr>
              <a:tabLst>
                <a:tab pos="2292350" algn="l"/>
              </a:tabLst>
            </a:pPr>
            <a:endParaRPr lang="en-US" sz="700" b="1" dirty="0"/>
          </a:p>
        </p:txBody>
      </p:sp>
    </p:spTree>
    <p:extLst>
      <p:ext uri="{BB962C8B-B14F-4D97-AF65-F5344CB8AC3E}">
        <p14:creationId xmlns:p14="http://schemas.microsoft.com/office/powerpoint/2010/main" val="793228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8F8EE-C3BF-4C96-92EA-9EA092F2E2B4}"/>
              </a:ext>
            </a:extLst>
          </p:cNvPr>
          <p:cNvSpPr>
            <a:spLocks noGrp="1"/>
          </p:cNvSpPr>
          <p:nvPr>
            <p:ph type="title"/>
          </p:nvPr>
        </p:nvSpPr>
        <p:spPr/>
        <p:txBody>
          <a:bodyPr/>
          <a:lstStyle/>
          <a:p>
            <a:r>
              <a:rPr lang="en-US" b="1" dirty="0">
                <a:solidFill>
                  <a:srgbClr val="0070C0"/>
                </a:solidFill>
              </a:rPr>
              <a:t>			SRS Meeting Agenda</a:t>
            </a:r>
            <a:endParaRPr lang="en-US" dirty="0"/>
          </a:p>
        </p:txBody>
      </p:sp>
      <p:sp>
        <p:nvSpPr>
          <p:cNvPr id="3" name="Content Placeholder 2">
            <a:extLst>
              <a:ext uri="{FF2B5EF4-FFF2-40B4-BE49-F238E27FC236}">
                <a16:creationId xmlns:a16="http://schemas.microsoft.com/office/drawing/2014/main" id="{D843BAC0-4D73-4C3D-87E4-8F01CEBB837B}"/>
              </a:ext>
            </a:extLst>
          </p:cNvPr>
          <p:cNvSpPr>
            <a:spLocks noGrp="1"/>
          </p:cNvSpPr>
          <p:nvPr>
            <p:ph idx="1"/>
          </p:nvPr>
        </p:nvSpPr>
        <p:spPr/>
        <p:txBody>
          <a:bodyPr>
            <a:normAutofit fontScale="62500" lnSpcReduction="20000"/>
          </a:bodyPr>
          <a:lstStyle/>
          <a:p>
            <a:r>
              <a:rPr lang="en-US" b="1" u="sng" dirty="0"/>
              <a:t>March 14</a:t>
            </a:r>
          </a:p>
          <a:p>
            <a:endParaRPr lang="en-US" b="1" dirty="0"/>
          </a:p>
          <a:p>
            <a:r>
              <a:rPr lang="en-US" b="1" dirty="0"/>
              <a:t>Science: Prioritization of the Science Needs – Creating a Strategic Science and Research Framework</a:t>
            </a:r>
          </a:p>
          <a:p>
            <a:endParaRPr lang="en-US" b="1" dirty="0"/>
          </a:p>
          <a:p>
            <a:r>
              <a:rPr lang="en-US" b="1" dirty="0"/>
              <a:t>Finance 201: SAV Finance as a Prototype for Conowingo or other large scale efforts </a:t>
            </a:r>
          </a:p>
          <a:p>
            <a:endParaRPr lang="en-US" b="1" dirty="0"/>
          </a:p>
          <a:p>
            <a:r>
              <a:rPr lang="en-US" b="1" dirty="0"/>
              <a:t>Rounding the Curve by Addressing Uncertainty</a:t>
            </a:r>
          </a:p>
          <a:p>
            <a:r>
              <a:rPr lang="en-US" b="1" dirty="0"/>
              <a:t> </a:t>
            </a:r>
          </a:p>
          <a:p>
            <a:r>
              <a:rPr lang="en-US" b="1" dirty="0"/>
              <a:t>Policy: How Can We Affect Policy Change at the Local Level? Reframing the Way the Bay Program Communicates and Engages with Locals</a:t>
            </a:r>
          </a:p>
          <a:p>
            <a:endParaRPr lang="en-US" b="1" dirty="0"/>
          </a:p>
          <a:p>
            <a:r>
              <a:rPr lang="en-US" b="1" dirty="0"/>
              <a:t>Ignite Talks Panel: Science, Fiscal and Policy Changes on the Horizon</a:t>
            </a:r>
          </a:p>
          <a:p>
            <a:r>
              <a:rPr lang="en-US" b="1" dirty="0"/>
              <a:t>					</a:t>
            </a:r>
          </a:p>
          <a:p>
            <a:r>
              <a:rPr lang="en-US" b="1" dirty="0"/>
              <a:t>Synthesize Our Two Days and Path Forward </a:t>
            </a:r>
          </a:p>
          <a:p>
            <a:endParaRPr lang="en-US" dirty="0"/>
          </a:p>
        </p:txBody>
      </p:sp>
    </p:spTree>
    <p:extLst>
      <p:ext uri="{BB962C8B-B14F-4D97-AF65-F5344CB8AC3E}">
        <p14:creationId xmlns:p14="http://schemas.microsoft.com/office/powerpoint/2010/main" val="2485227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E44D40-CDA8-469D-89A5-4FBF0412457D}"/>
              </a:ext>
            </a:extLst>
          </p:cNvPr>
          <p:cNvSpPr txBox="1"/>
          <p:nvPr/>
        </p:nvSpPr>
        <p:spPr>
          <a:xfrm>
            <a:off x="2095500" y="977900"/>
            <a:ext cx="8648700" cy="4247317"/>
          </a:xfrm>
          <a:prstGeom prst="rect">
            <a:avLst/>
          </a:prstGeom>
          <a:noFill/>
        </p:spPr>
        <p:txBody>
          <a:bodyPr wrap="square" rtlCol="0">
            <a:spAutoFit/>
          </a:bodyPr>
          <a:lstStyle/>
          <a:p>
            <a:pPr algn="ctr"/>
            <a:r>
              <a:rPr lang="en-US" sz="7200" b="1" dirty="0">
                <a:solidFill>
                  <a:srgbClr val="0070C0"/>
                </a:solidFill>
              </a:rPr>
              <a:t>Questions?</a:t>
            </a:r>
            <a:endParaRPr lang="en-US" dirty="0"/>
          </a:p>
          <a:p>
            <a:endParaRPr lang="en-US" dirty="0"/>
          </a:p>
          <a:p>
            <a:pPr algn="ctr"/>
            <a:r>
              <a:rPr lang="en-US" sz="6000" dirty="0"/>
              <a:t>Jim Edward</a:t>
            </a:r>
          </a:p>
          <a:p>
            <a:pPr algn="ctr"/>
            <a:r>
              <a:rPr lang="en-US" sz="6000" dirty="0">
                <a:hlinkClick r:id="rId2"/>
              </a:rPr>
              <a:t>edward.james@epa.gov</a:t>
            </a:r>
            <a:endParaRPr lang="en-US" sz="6000" dirty="0"/>
          </a:p>
          <a:p>
            <a:pPr algn="ctr"/>
            <a:r>
              <a:rPr lang="en-US" sz="6000" dirty="0"/>
              <a:t>(410) 267-5706</a:t>
            </a:r>
          </a:p>
        </p:txBody>
      </p:sp>
      <p:sp>
        <p:nvSpPr>
          <p:cNvPr id="3" name="Slide Number Placeholder 2">
            <a:extLst>
              <a:ext uri="{FF2B5EF4-FFF2-40B4-BE49-F238E27FC236}">
                <a16:creationId xmlns:a16="http://schemas.microsoft.com/office/drawing/2014/main" id="{140C15A2-2558-44F3-9A34-A0D3F93018CC}"/>
              </a:ext>
            </a:extLst>
          </p:cNvPr>
          <p:cNvSpPr>
            <a:spLocks noGrp="1"/>
          </p:cNvSpPr>
          <p:nvPr>
            <p:ph type="sldNum" sz="quarter" idx="12"/>
          </p:nvPr>
        </p:nvSpPr>
        <p:spPr/>
        <p:txBody>
          <a:bodyPr/>
          <a:lstStyle/>
          <a:p>
            <a:fld id="{3DCBF884-7288-4F61-87AC-2ADC24A00C4F}" type="slidenum">
              <a:rPr lang="en-US" smtClean="0"/>
              <a:t>12</a:t>
            </a:fld>
            <a:endParaRPr lang="en-US"/>
          </a:p>
        </p:txBody>
      </p:sp>
      <p:pic>
        <p:nvPicPr>
          <p:cNvPr id="5" name="Picture 4">
            <a:extLst>
              <a:ext uri="{FF2B5EF4-FFF2-40B4-BE49-F238E27FC236}">
                <a16:creationId xmlns:a16="http://schemas.microsoft.com/office/drawing/2014/main" id="{D7761A0B-D8D1-421E-8206-26781E401D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5434" y="5423342"/>
            <a:ext cx="6141732" cy="1115570"/>
          </a:xfrm>
          <a:prstGeom prst="rect">
            <a:avLst/>
          </a:prstGeom>
        </p:spPr>
      </p:pic>
    </p:spTree>
    <p:extLst>
      <p:ext uri="{BB962C8B-B14F-4D97-AF65-F5344CB8AC3E}">
        <p14:creationId xmlns:p14="http://schemas.microsoft.com/office/powerpoint/2010/main" val="1716736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9BC6-D90B-4F89-9B5C-972827CE0E85}"/>
              </a:ext>
            </a:extLst>
          </p:cNvPr>
          <p:cNvSpPr>
            <a:spLocks noGrp="1"/>
          </p:cNvSpPr>
          <p:nvPr>
            <p:ph type="title"/>
          </p:nvPr>
        </p:nvSpPr>
        <p:spPr>
          <a:xfrm>
            <a:off x="838200" y="73025"/>
            <a:ext cx="10515600" cy="965955"/>
          </a:xfrm>
        </p:spPr>
        <p:txBody>
          <a:bodyPr>
            <a:normAutofit/>
          </a:bodyPr>
          <a:lstStyle/>
          <a:p>
            <a:pPr algn="ctr"/>
            <a:r>
              <a:rPr lang="en-US" sz="4800" b="1" dirty="0">
                <a:solidFill>
                  <a:srgbClr val="0070C0"/>
                </a:solidFill>
              </a:rPr>
              <a:t>Discussion Topics</a:t>
            </a:r>
            <a:endParaRPr lang="en-US" sz="4800" b="1" dirty="0">
              <a:solidFill>
                <a:srgbClr val="0099FF"/>
              </a:solidFill>
              <a:latin typeface="+mn-lt"/>
            </a:endParaRPr>
          </a:p>
        </p:txBody>
      </p:sp>
      <p:sp>
        <p:nvSpPr>
          <p:cNvPr id="3" name="Content Placeholder 2">
            <a:extLst>
              <a:ext uri="{FF2B5EF4-FFF2-40B4-BE49-F238E27FC236}">
                <a16:creationId xmlns:a16="http://schemas.microsoft.com/office/drawing/2014/main" id="{47AC0F9E-B903-4FB5-91C0-3CAF28F6E4AA}"/>
              </a:ext>
            </a:extLst>
          </p:cNvPr>
          <p:cNvSpPr>
            <a:spLocks noGrp="1"/>
          </p:cNvSpPr>
          <p:nvPr>
            <p:ph idx="1"/>
          </p:nvPr>
        </p:nvSpPr>
        <p:spPr>
          <a:xfrm>
            <a:off x="393700" y="1051680"/>
            <a:ext cx="11074400" cy="5120520"/>
          </a:xfrm>
        </p:spPr>
        <p:txBody>
          <a:bodyPr>
            <a:noAutofit/>
          </a:bodyPr>
          <a:lstStyle/>
          <a:p>
            <a:pPr marL="742950" indent="-742950">
              <a:lnSpc>
                <a:spcPct val="100000"/>
              </a:lnSpc>
              <a:buFont typeface="+mj-lt"/>
              <a:buAutoNum type="arabicPeriod"/>
            </a:pPr>
            <a:r>
              <a:rPr lang="en-US" dirty="0"/>
              <a:t>Maintain Draft and Final Phase III WIP Deadlines (April &amp; August 2019)</a:t>
            </a:r>
          </a:p>
          <a:p>
            <a:pPr lvl="2">
              <a:lnSpc>
                <a:spcPct val="100000"/>
              </a:lnSpc>
            </a:pPr>
            <a:r>
              <a:rPr lang="en-US" sz="2400" dirty="0"/>
              <a:t>Shutdown impacts</a:t>
            </a:r>
          </a:p>
          <a:p>
            <a:pPr lvl="2">
              <a:lnSpc>
                <a:spcPct val="100000"/>
              </a:lnSpc>
            </a:pPr>
            <a:r>
              <a:rPr lang="en-US" sz="2400" dirty="0"/>
              <a:t>Partnership and public review</a:t>
            </a:r>
          </a:p>
          <a:p>
            <a:pPr marL="742950" indent="-742950">
              <a:lnSpc>
                <a:spcPct val="150000"/>
              </a:lnSpc>
              <a:buFont typeface="+mj-lt"/>
              <a:buAutoNum type="arabicPeriod"/>
            </a:pPr>
            <a:r>
              <a:rPr lang="en-US" dirty="0"/>
              <a:t>Conowingo WIP RFA Issuance and Schedules</a:t>
            </a:r>
          </a:p>
          <a:p>
            <a:pPr marL="742950" indent="-742950">
              <a:lnSpc>
                <a:spcPct val="150000"/>
              </a:lnSpc>
              <a:buFont typeface="+mj-lt"/>
              <a:buAutoNum type="arabicPeriod"/>
            </a:pPr>
            <a:r>
              <a:rPr lang="en-US" dirty="0"/>
              <a:t>Status of 2018 BMP Verification Assessment (NEW for 2018!)</a:t>
            </a:r>
          </a:p>
          <a:p>
            <a:pPr lvl="2">
              <a:lnSpc>
                <a:spcPct val="150000"/>
              </a:lnSpc>
            </a:pPr>
            <a:r>
              <a:rPr lang="en-US" sz="2400" dirty="0"/>
              <a:t>Jurisdiction Plan Approvals Status</a:t>
            </a:r>
          </a:p>
          <a:p>
            <a:pPr lvl="2">
              <a:lnSpc>
                <a:spcPct val="150000"/>
              </a:lnSpc>
            </a:pPr>
            <a:r>
              <a:rPr lang="en-US" sz="2400" dirty="0"/>
              <a:t>BMP Crediting Issues</a:t>
            </a:r>
          </a:p>
          <a:p>
            <a:pPr lvl="2">
              <a:lnSpc>
                <a:spcPct val="150000"/>
              </a:lnSpc>
            </a:pPr>
            <a:r>
              <a:rPr lang="en-US" sz="2400" dirty="0"/>
              <a:t>NRCS 1619 Agreements</a:t>
            </a:r>
          </a:p>
          <a:p>
            <a:pPr marL="742950" indent="-742950">
              <a:lnSpc>
                <a:spcPct val="150000"/>
              </a:lnSpc>
              <a:buFont typeface="+mj-lt"/>
              <a:buAutoNum type="arabicPeriod"/>
            </a:pPr>
            <a:endParaRPr lang="en-US" dirty="0"/>
          </a:p>
          <a:p>
            <a:pPr marL="742950" indent="-742950">
              <a:lnSpc>
                <a:spcPct val="150000"/>
              </a:lnSpc>
              <a:buFont typeface="+mj-lt"/>
              <a:buAutoNum type="arabicPeriod"/>
            </a:pPr>
            <a:endParaRPr lang="en-US" dirty="0"/>
          </a:p>
        </p:txBody>
      </p:sp>
      <p:pic>
        <p:nvPicPr>
          <p:cNvPr id="5" name="Picture 4">
            <a:extLst>
              <a:ext uri="{FF2B5EF4-FFF2-40B4-BE49-F238E27FC236}">
                <a16:creationId xmlns:a16="http://schemas.microsoft.com/office/drawing/2014/main" id="{330B603F-D65C-499B-BD68-DA1F46DB8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2400" y="4366331"/>
            <a:ext cx="2527300" cy="1979352"/>
          </a:xfrm>
          <a:prstGeom prst="rect">
            <a:avLst/>
          </a:prstGeom>
        </p:spPr>
      </p:pic>
    </p:spTree>
    <p:extLst>
      <p:ext uri="{BB962C8B-B14F-4D97-AF65-F5344CB8AC3E}">
        <p14:creationId xmlns:p14="http://schemas.microsoft.com/office/powerpoint/2010/main" val="3307805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9BC6-D90B-4F89-9B5C-972827CE0E85}"/>
              </a:ext>
            </a:extLst>
          </p:cNvPr>
          <p:cNvSpPr>
            <a:spLocks noGrp="1"/>
          </p:cNvSpPr>
          <p:nvPr>
            <p:ph type="title"/>
          </p:nvPr>
        </p:nvSpPr>
        <p:spPr>
          <a:xfrm>
            <a:off x="838200" y="73025"/>
            <a:ext cx="10515600" cy="965955"/>
          </a:xfrm>
        </p:spPr>
        <p:txBody>
          <a:bodyPr>
            <a:normAutofit/>
          </a:bodyPr>
          <a:lstStyle/>
          <a:p>
            <a:pPr algn="ctr"/>
            <a:r>
              <a:rPr lang="en-US" sz="4800" b="1" dirty="0">
                <a:solidFill>
                  <a:srgbClr val="0070C0"/>
                </a:solidFill>
              </a:rPr>
              <a:t>Discussion Topics (cont.)</a:t>
            </a:r>
            <a:endParaRPr lang="en-US" sz="4800" b="1" dirty="0">
              <a:solidFill>
                <a:srgbClr val="0099FF"/>
              </a:solidFill>
              <a:latin typeface="+mn-lt"/>
            </a:endParaRPr>
          </a:p>
        </p:txBody>
      </p:sp>
      <p:sp>
        <p:nvSpPr>
          <p:cNvPr id="3" name="Content Placeholder 2">
            <a:extLst>
              <a:ext uri="{FF2B5EF4-FFF2-40B4-BE49-F238E27FC236}">
                <a16:creationId xmlns:a16="http://schemas.microsoft.com/office/drawing/2014/main" id="{47AC0F9E-B903-4FB5-91C0-3CAF28F6E4AA}"/>
              </a:ext>
            </a:extLst>
          </p:cNvPr>
          <p:cNvSpPr>
            <a:spLocks noGrp="1"/>
          </p:cNvSpPr>
          <p:nvPr>
            <p:ph idx="1"/>
          </p:nvPr>
        </p:nvSpPr>
        <p:spPr>
          <a:xfrm>
            <a:off x="584200" y="937380"/>
            <a:ext cx="10515600" cy="5120520"/>
          </a:xfrm>
        </p:spPr>
        <p:txBody>
          <a:bodyPr>
            <a:noAutofit/>
          </a:bodyPr>
          <a:lstStyle/>
          <a:p>
            <a:pPr marL="0" indent="0">
              <a:lnSpc>
                <a:spcPct val="100000"/>
              </a:lnSpc>
              <a:buNone/>
            </a:pPr>
            <a:r>
              <a:rPr lang="en-US" dirty="0"/>
              <a:t>4.   CBRAP and Conowingo WIP Funding Adjustments (Slide Attached)</a:t>
            </a:r>
          </a:p>
          <a:p>
            <a:pPr marL="514350" indent="-514350">
              <a:lnSpc>
                <a:spcPct val="100000"/>
              </a:lnSpc>
              <a:buFont typeface="+mj-lt"/>
              <a:buAutoNum type="arabicPeriod" startAt="5"/>
            </a:pPr>
            <a:endParaRPr lang="en-US" dirty="0"/>
          </a:p>
          <a:p>
            <a:pPr marL="514350" indent="-514350">
              <a:lnSpc>
                <a:spcPct val="100000"/>
              </a:lnSpc>
              <a:buFont typeface="+mj-lt"/>
              <a:buAutoNum type="arabicPeriod" startAt="5"/>
            </a:pPr>
            <a:r>
              <a:rPr lang="en-US" dirty="0"/>
              <a:t>FY 2019 EPA Grant Guidance Highlights</a:t>
            </a:r>
          </a:p>
          <a:p>
            <a:pPr lvl="2">
              <a:lnSpc>
                <a:spcPct val="100000"/>
              </a:lnSpc>
            </a:pPr>
            <a:r>
              <a:rPr lang="en-US" dirty="0"/>
              <a:t>Allocation adjustments</a:t>
            </a:r>
          </a:p>
          <a:p>
            <a:pPr lvl="2">
              <a:lnSpc>
                <a:spcPct val="100000"/>
              </a:lnSpc>
            </a:pPr>
            <a:r>
              <a:rPr lang="en-US" dirty="0"/>
              <a:t>Co-benefits</a:t>
            </a:r>
          </a:p>
          <a:p>
            <a:pPr lvl="2">
              <a:lnSpc>
                <a:spcPct val="100000"/>
              </a:lnSpc>
            </a:pPr>
            <a:r>
              <a:rPr lang="en-US" dirty="0"/>
              <a:t>Regional Targeting</a:t>
            </a:r>
          </a:p>
          <a:p>
            <a:pPr lvl="2">
              <a:lnSpc>
                <a:spcPct val="100000"/>
              </a:lnSpc>
            </a:pPr>
            <a:r>
              <a:rPr lang="en-US" dirty="0"/>
              <a:t>Other?</a:t>
            </a:r>
          </a:p>
          <a:p>
            <a:pPr marL="457200" indent="-457200">
              <a:lnSpc>
                <a:spcPct val="150000"/>
              </a:lnSpc>
              <a:buFont typeface="+mj-lt"/>
              <a:buAutoNum type="arabicPeriod" startAt="6"/>
            </a:pPr>
            <a:r>
              <a:rPr lang="en-US" dirty="0"/>
              <a:t>Strategy Review System (SRS) Biennial Meeting (March 2019)</a:t>
            </a:r>
          </a:p>
          <a:p>
            <a:pPr marL="457200" indent="-457200">
              <a:lnSpc>
                <a:spcPct val="150000"/>
              </a:lnSpc>
              <a:buFont typeface="+mj-lt"/>
              <a:buAutoNum type="arabicPeriod" startAt="7"/>
            </a:pPr>
            <a:r>
              <a:rPr lang="en-US" dirty="0"/>
              <a:t>FY 2019-2020 Bay Program Funding and Staffing</a:t>
            </a:r>
          </a:p>
          <a:p>
            <a:pPr marL="457200" indent="-457200">
              <a:lnSpc>
                <a:spcPct val="150000"/>
              </a:lnSpc>
              <a:buFont typeface="+mj-lt"/>
              <a:buAutoNum type="arabicPeriod" startAt="7"/>
            </a:pPr>
            <a:endParaRPr lang="en-US" dirty="0"/>
          </a:p>
          <a:p>
            <a:pPr marL="0" indent="0">
              <a:lnSpc>
                <a:spcPct val="150000"/>
              </a:lnSpc>
              <a:buNone/>
            </a:pPr>
            <a:endParaRPr lang="en-US" dirty="0"/>
          </a:p>
        </p:txBody>
      </p:sp>
      <p:pic>
        <p:nvPicPr>
          <p:cNvPr id="5" name="Picture 4">
            <a:extLst>
              <a:ext uri="{FF2B5EF4-FFF2-40B4-BE49-F238E27FC236}">
                <a16:creationId xmlns:a16="http://schemas.microsoft.com/office/drawing/2014/main" id="{330B603F-D65C-499B-BD68-DA1F46DB8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6906" y="4356100"/>
            <a:ext cx="2578308" cy="2019300"/>
          </a:xfrm>
          <a:prstGeom prst="rect">
            <a:avLst/>
          </a:prstGeom>
        </p:spPr>
      </p:pic>
    </p:spTree>
    <p:extLst>
      <p:ext uri="{BB962C8B-B14F-4D97-AF65-F5344CB8AC3E}">
        <p14:creationId xmlns:p14="http://schemas.microsoft.com/office/powerpoint/2010/main" val="663914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9BC6-D90B-4F89-9B5C-972827CE0E85}"/>
              </a:ext>
            </a:extLst>
          </p:cNvPr>
          <p:cNvSpPr>
            <a:spLocks noGrp="1"/>
          </p:cNvSpPr>
          <p:nvPr>
            <p:ph type="title"/>
          </p:nvPr>
        </p:nvSpPr>
        <p:spPr>
          <a:xfrm>
            <a:off x="838200" y="250825"/>
            <a:ext cx="10515600" cy="965955"/>
          </a:xfrm>
        </p:spPr>
        <p:txBody>
          <a:bodyPr>
            <a:normAutofit fontScale="90000"/>
          </a:bodyPr>
          <a:lstStyle/>
          <a:p>
            <a:pPr algn="ctr"/>
            <a:r>
              <a:rPr lang="en-US" sz="4800" b="1" dirty="0">
                <a:solidFill>
                  <a:srgbClr val="0070C0"/>
                </a:solidFill>
              </a:rPr>
              <a:t>Conowingo WIP and Financing Strategy Schedules (tentative)</a:t>
            </a:r>
            <a:endParaRPr lang="en-US" sz="4800" b="1" dirty="0">
              <a:solidFill>
                <a:srgbClr val="0099FF"/>
              </a:solidFill>
              <a:latin typeface="+mn-lt"/>
            </a:endParaRPr>
          </a:p>
        </p:txBody>
      </p:sp>
      <p:graphicFrame>
        <p:nvGraphicFramePr>
          <p:cNvPr id="4" name="Content Placeholder 3">
            <a:extLst>
              <a:ext uri="{FF2B5EF4-FFF2-40B4-BE49-F238E27FC236}">
                <a16:creationId xmlns:a16="http://schemas.microsoft.com/office/drawing/2014/main" id="{F86E5853-1B3F-43B3-BC47-27803F5841B3}"/>
              </a:ext>
            </a:extLst>
          </p:cNvPr>
          <p:cNvGraphicFramePr>
            <a:graphicFrameLocks noGrp="1"/>
          </p:cNvGraphicFramePr>
          <p:nvPr>
            <p:ph idx="1"/>
            <p:extLst>
              <p:ext uri="{D42A27DB-BD31-4B8C-83A1-F6EECF244321}">
                <p14:modId xmlns:p14="http://schemas.microsoft.com/office/powerpoint/2010/main" val="381393022"/>
              </p:ext>
            </p:extLst>
          </p:nvPr>
        </p:nvGraphicFramePr>
        <p:xfrm>
          <a:off x="330341" y="1798649"/>
          <a:ext cx="12776060" cy="4541070"/>
        </p:xfrm>
        <a:graphic>
          <a:graphicData uri="http://schemas.openxmlformats.org/drawingml/2006/table">
            <a:tbl>
              <a:tblPr firstRow="1" bandRow="1">
                <a:tableStyleId>{5C22544A-7EE6-4342-B048-85BDC9FD1C3A}</a:tableStyleId>
              </a:tblPr>
              <a:tblGrid>
                <a:gridCol w="6388030">
                  <a:extLst>
                    <a:ext uri="{9D8B030D-6E8A-4147-A177-3AD203B41FA5}">
                      <a16:colId xmlns:a16="http://schemas.microsoft.com/office/drawing/2014/main" val="2824163564"/>
                    </a:ext>
                  </a:extLst>
                </a:gridCol>
                <a:gridCol w="6388030">
                  <a:extLst>
                    <a:ext uri="{9D8B030D-6E8A-4147-A177-3AD203B41FA5}">
                      <a16:colId xmlns:a16="http://schemas.microsoft.com/office/drawing/2014/main" val="2007869855"/>
                    </a:ext>
                  </a:extLst>
                </a:gridCol>
              </a:tblGrid>
              <a:tr h="325908">
                <a:tc>
                  <a:txBody>
                    <a:bodyPr/>
                    <a:lstStyle/>
                    <a:p>
                      <a:pPr marL="0" marR="0" algn="ctr">
                        <a:lnSpc>
                          <a:spcPct val="107000"/>
                        </a:lnSpc>
                        <a:spcBef>
                          <a:spcPts val="0"/>
                        </a:spcBef>
                        <a:spcAft>
                          <a:spcPts val="0"/>
                        </a:spcAft>
                      </a:pP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Action/Deliverable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Current Schedule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96767063"/>
                  </a:ext>
                </a:extLst>
              </a:tr>
              <a:tr h="600222">
                <a:tc>
                  <a:txBody>
                    <a:bodyPr/>
                    <a:lstStyle/>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Issuance of CWIP RFA</a:t>
                      </a: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b="0">
                          <a:effectLst/>
                          <a:latin typeface="Calibri" panose="020F0502020204030204" pitchFamily="34" charset="0"/>
                          <a:ea typeface="Calibri" panose="020F0502020204030204" pitchFamily="34" charset="0"/>
                          <a:cs typeface="Times New Roman" panose="02020603050405020304" pitchFamily="18" charset="0"/>
                        </a:rPr>
                        <a:t>February 4, 2019</a:t>
                      </a:r>
                    </a:p>
                  </a:txBody>
                  <a:tcPr marL="68580" marR="68580" marT="0" marB="0"/>
                </a:tc>
                <a:extLst>
                  <a:ext uri="{0D108BD9-81ED-4DB2-BD59-A6C34878D82A}">
                    <a16:rowId xmlns:a16="http://schemas.microsoft.com/office/drawing/2014/main" val="1795464813"/>
                  </a:ext>
                </a:extLst>
              </a:tr>
              <a:tr h="600222">
                <a:tc>
                  <a:txBody>
                    <a:bodyPr/>
                    <a:lstStyle/>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CWIP RFA application submission deadline</a:t>
                      </a: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r>
                        <a:rPr lang="en-US" sz="1800" b="0">
                          <a:effectLst/>
                          <a:latin typeface="Calibri" panose="020F0502020204030204" pitchFamily="34" charset="0"/>
                          <a:ea typeface="Calibri" panose="020F0502020204030204" pitchFamily="34" charset="0"/>
                          <a:cs typeface="Times New Roman" panose="02020603050405020304" pitchFamily="18" charset="0"/>
                        </a:rPr>
                        <a:t>March 20, 2019</a:t>
                      </a:r>
                    </a:p>
                  </a:txBody>
                  <a:tcPr marL="68580" marR="68580" marT="0" marB="0"/>
                </a:tc>
                <a:extLst>
                  <a:ext uri="{0D108BD9-81ED-4DB2-BD59-A6C34878D82A}">
                    <a16:rowId xmlns:a16="http://schemas.microsoft.com/office/drawing/2014/main" val="3248829686"/>
                  </a:ext>
                </a:extLst>
              </a:tr>
              <a:tr h="907137">
                <a:tc>
                  <a:txBody>
                    <a:bodyPr/>
                    <a:lstStyle/>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CWIP RFA Review Panel convenes and reviews proposals </a:t>
                      </a: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March 20, 2019 – May 3, 2019</a:t>
                      </a:r>
                    </a:p>
                  </a:txBody>
                  <a:tcPr marL="68580" marR="68580" marT="0" marB="0"/>
                </a:tc>
                <a:extLst>
                  <a:ext uri="{0D108BD9-81ED-4DB2-BD59-A6C34878D82A}">
                    <a16:rowId xmlns:a16="http://schemas.microsoft.com/office/drawing/2014/main" val="1147911796"/>
                  </a:ext>
                </a:extLst>
              </a:tr>
              <a:tr h="600222">
                <a:tc>
                  <a:txBody>
                    <a:bodyPr/>
                    <a:lstStyle/>
                    <a:p>
                      <a:pPr marL="0" marR="0">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EPA notifies applicants of results </a:t>
                      </a:r>
                    </a:p>
                    <a:p>
                      <a:pPr marL="0" marR="0">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May 3, 2019</a:t>
                      </a:r>
                    </a:p>
                  </a:txBody>
                  <a:tcPr marL="68580" marR="68580" marT="0" marB="0"/>
                </a:tc>
                <a:extLst>
                  <a:ext uri="{0D108BD9-81ED-4DB2-BD59-A6C34878D82A}">
                    <a16:rowId xmlns:a16="http://schemas.microsoft.com/office/drawing/2014/main" val="2133375001"/>
                  </a:ext>
                </a:extLst>
              </a:tr>
              <a:tr h="907137">
                <a:tc>
                  <a:txBody>
                    <a:bodyPr/>
                    <a:lstStyle/>
                    <a:p>
                      <a:pPr marL="0" marR="0">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Calibri" panose="020F0502020204030204" pitchFamily="34" charset="0"/>
                        </a:rPr>
                        <a:t>Applicant submits federal cooperative agreement to EPA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June 3, 2019</a:t>
                      </a:r>
                    </a:p>
                  </a:txBody>
                  <a:tcPr marL="68580" marR="68580" marT="0" marB="0"/>
                </a:tc>
                <a:extLst>
                  <a:ext uri="{0D108BD9-81ED-4DB2-BD59-A6C34878D82A}">
                    <a16:rowId xmlns:a16="http://schemas.microsoft.com/office/drawing/2014/main" val="4087618852"/>
                  </a:ext>
                </a:extLst>
              </a:tr>
              <a:tr h="600222">
                <a:tc>
                  <a:txBody>
                    <a:bodyPr/>
                    <a:lstStyle/>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EPA awards cooperative agreement </a:t>
                      </a:r>
                    </a:p>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0" marR="0">
                        <a:lnSpc>
                          <a:spcPct val="107000"/>
                        </a:lnSpc>
                        <a:spcBef>
                          <a:spcPts val="0"/>
                        </a:spcBef>
                        <a:spcAft>
                          <a:spcPts val="0"/>
                        </a:spcAf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July 8, 2019</a:t>
                      </a:r>
                    </a:p>
                  </a:txBody>
                  <a:tcPr marL="68580" marR="68580" marT="0" marB="0"/>
                </a:tc>
                <a:extLst>
                  <a:ext uri="{0D108BD9-81ED-4DB2-BD59-A6C34878D82A}">
                    <a16:rowId xmlns:a16="http://schemas.microsoft.com/office/drawing/2014/main" val="1219353942"/>
                  </a:ext>
                </a:extLst>
              </a:tr>
            </a:tbl>
          </a:graphicData>
        </a:graphic>
      </p:graphicFrame>
      <p:pic>
        <p:nvPicPr>
          <p:cNvPr id="5" name="Picture 4">
            <a:extLst>
              <a:ext uri="{FF2B5EF4-FFF2-40B4-BE49-F238E27FC236}">
                <a16:creationId xmlns:a16="http://schemas.microsoft.com/office/drawing/2014/main" id="{330B603F-D65C-499B-BD68-DA1F46DB8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7800" y="4376276"/>
            <a:ext cx="2506988" cy="1963443"/>
          </a:xfrm>
          <a:prstGeom prst="rect">
            <a:avLst/>
          </a:prstGeom>
        </p:spPr>
      </p:pic>
    </p:spTree>
    <p:extLst>
      <p:ext uri="{BB962C8B-B14F-4D97-AF65-F5344CB8AC3E}">
        <p14:creationId xmlns:p14="http://schemas.microsoft.com/office/powerpoint/2010/main" val="3468804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9BC6-D90B-4F89-9B5C-972827CE0E85}"/>
              </a:ext>
            </a:extLst>
          </p:cNvPr>
          <p:cNvSpPr>
            <a:spLocks noGrp="1"/>
          </p:cNvSpPr>
          <p:nvPr>
            <p:ph type="title"/>
          </p:nvPr>
        </p:nvSpPr>
        <p:spPr>
          <a:xfrm>
            <a:off x="838200" y="250825"/>
            <a:ext cx="10515600" cy="965955"/>
          </a:xfrm>
        </p:spPr>
        <p:txBody>
          <a:bodyPr>
            <a:normAutofit fontScale="90000"/>
          </a:bodyPr>
          <a:lstStyle/>
          <a:p>
            <a:pPr algn="ctr"/>
            <a:r>
              <a:rPr lang="en-US" sz="4800" b="1" dirty="0">
                <a:solidFill>
                  <a:srgbClr val="0070C0"/>
                </a:solidFill>
              </a:rPr>
              <a:t>Conowingo WIP and Financing Strategy Schedules (tentative)</a:t>
            </a:r>
            <a:endParaRPr lang="en-US" sz="4800" b="1" dirty="0">
              <a:solidFill>
                <a:srgbClr val="0099FF"/>
              </a:solidFill>
              <a:latin typeface="+mn-lt"/>
            </a:endParaRPr>
          </a:p>
        </p:txBody>
      </p:sp>
      <p:graphicFrame>
        <p:nvGraphicFramePr>
          <p:cNvPr id="4" name="Content Placeholder 3">
            <a:extLst>
              <a:ext uri="{FF2B5EF4-FFF2-40B4-BE49-F238E27FC236}">
                <a16:creationId xmlns:a16="http://schemas.microsoft.com/office/drawing/2014/main" id="{F86E5853-1B3F-43B3-BC47-27803F5841B3}"/>
              </a:ext>
            </a:extLst>
          </p:cNvPr>
          <p:cNvGraphicFramePr>
            <a:graphicFrameLocks noGrp="1"/>
          </p:cNvGraphicFramePr>
          <p:nvPr>
            <p:ph idx="1"/>
            <p:extLst>
              <p:ext uri="{D42A27DB-BD31-4B8C-83A1-F6EECF244321}">
                <p14:modId xmlns:p14="http://schemas.microsoft.com/office/powerpoint/2010/main" val="1915813477"/>
              </p:ext>
            </p:extLst>
          </p:nvPr>
        </p:nvGraphicFramePr>
        <p:xfrm>
          <a:off x="584200" y="1638300"/>
          <a:ext cx="10515600" cy="3811778"/>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824163564"/>
                    </a:ext>
                  </a:extLst>
                </a:gridCol>
                <a:gridCol w="5257800">
                  <a:extLst>
                    <a:ext uri="{9D8B030D-6E8A-4147-A177-3AD203B41FA5}">
                      <a16:colId xmlns:a16="http://schemas.microsoft.com/office/drawing/2014/main" val="2007869855"/>
                    </a:ext>
                  </a:extLst>
                </a:gridCol>
              </a:tblGrid>
              <a:tr h="256540">
                <a:tc>
                  <a:txBody>
                    <a:bodyPr/>
                    <a:lstStyle/>
                    <a:p>
                      <a:pPr marL="0" marR="0" algn="ctr">
                        <a:lnSpc>
                          <a:spcPct val="107000"/>
                        </a:lnSpc>
                        <a:spcBef>
                          <a:spcPts val="0"/>
                        </a:spcBef>
                        <a:spcAft>
                          <a:spcPts val="0"/>
                        </a:spcAft>
                      </a:pP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Action/Deliverable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Revised Schedule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96767063"/>
                  </a:ext>
                </a:extLst>
              </a:tr>
              <a:tr h="370840">
                <a:tc>
                  <a:txBody>
                    <a:bodyPr/>
                    <a:lstStyle/>
                    <a:p>
                      <a:r>
                        <a:rPr lang="en-US" sz="1800" kern="1200" dirty="0">
                          <a:solidFill>
                            <a:schemeClr val="dk1"/>
                          </a:solidFill>
                          <a:effectLst/>
                          <a:latin typeface="+mn-lt"/>
                          <a:ea typeface="+mn-ea"/>
                          <a:cs typeface="+mn-cs"/>
                        </a:rPr>
                        <a:t>CWIP SC sends advance copy of draft CWIP to PSC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August 5,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5464813"/>
                  </a:ext>
                </a:extLst>
              </a:tr>
              <a:tr h="370840">
                <a:tc>
                  <a:txBody>
                    <a:bodyPr/>
                    <a:lstStyle/>
                    <a:p>
                      <a:r>
                        <a:rPr lang="en-US" sz="1800" kern="1200" dirty="0">
                          <a:solidFill>
                            <a:schemeClr val="dk1"/>
                          </a:solidFill>
                          <a:effectLst/>
                          <a:latin typeface="+mn-lt"/>
                          <a:ea typeface="+mn-ea"/>
                          <a:cs typeface="+mn-cs"/>
                        </a:rPr>
                        <a:t>PSC submits comments on advance copy to CWIP SC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August 19,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8829686"/>
                  </a:ext>
                </a:extLst>
              </a:tr>
              <a:tr h="370840">
                <a:tc>
                  <a:txBody>
                    <a:bodyPr/>
                    <a:lstStyle/>
                    <a:p>
                      <a:r>
                        <a:rPr lang="en-US" sz="1800" kern="1200" dirty="0">
                          <a:solidFill>
                            <a:schemeClr val="dk1"/>
                          </a:solidFill>
                          <a:effectLst/>
                          <a:latin typeface="+mn-lt"/>
                          <a:ea typeface="+mn-ea"/>
                          <a:cs typeface="+mn-cs"/>
                        </a:rPr>
                        <a:t>Draft CWIP posted to CBP website; kicks off public review and comment</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August 26,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7911796"/>
                  </a:ext>
                </a:extLst>
              </a:tr>
              <a:tr h="370840">
                <a:tc>
                  <a:txBody>
                    <a:bodyPr/>
                    <a:lstStyle/>
                    <a:p>
                      <a:r>
                        <a:rPr lang="en-US" sz="1800" kern="1200" dirty="0">
                          <a:solidFill>
                            <a:schemeClr val="dk1"/>
                          </a:solidFill>
                          <a:effectLst/>
                          <a:latin typeface="+mn-lt"/>
                          <a:ea typeface="+mn-ea"/>
                          <a:cs typeface="+mn-cs"/>
                        </a:rPr>
                        <a:t>Comment period closes; work begins on the draft CWIP financing strategy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September 20,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3375001"/>
                  </a:ext>
                </a:extLst>
              </a:tr>
              <a:tr h="370840">
                <a:tc>
                  <a:txBody>
                    <a:bodyPr/>
                    <a:lstStyle/>
                    <a:p>
                      <a:r>
                        <a:rPr lang="en-US" sz="1800" kern="1200" dirty="0">
                          <a:solidFill>
                            <a:schemeClr val="dk1"/>
                          </a:solidFill>
                          <a:effectLst/>
                          <a:latin typeface="+mn-lt"/>
                          <a:ea typeface="+mn-ea"/>
                          <a:cs typeface="+mn-cs"/>
                        </a:rPr>
                        <a:t>CWIP SC revised draft based on feedback</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September 20 – November 1,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7618852"/>
                  </a:ext>
                </a:extLst>
              </a:tr>
              <a:tr h="370840">
                <a:tc>
                  <a:txBody>
                    <a:bodyPr/>
                    <a:lstStyle/>
                    <a:p>
                      <a:r>
                        <a:rPr lang="en-US" sz="1800" kern="1200" dirty="0">
                          <a:solidFill>
                            <a:schemeClr val="dk1"/>
                          </a:solidFill>
                          <a:effectLst/>
                          <a:latin typeface="+mn-lt"/>
                          <a:ea typeface="+mn-ea"/>
                          <a:cs typeface="+mn-cs"/>
                        </a:rPr>
                        <a:t>CWIP SC submits revised draft CWIP to PSC for advance review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November 1,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1935394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PSC submits comments to CWIP SC on revised draft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November 15,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485408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Final CWIP posted to CBP website</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November 22, 2019</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5659162"/>
                  </a:ext>
                </a:extLst>
              </a:tr>
            </a:tbl>
          </a:graphicData>
        </a:graphic>
      </p:graphicFrame>
      <p:pic>
        <p:nvPicPr>
          <p:cNvPr id="5" name="Picture 4">
            <a:extLst>
              <a:ext uri="{FF2B5EF4-FFF2-40B4-BE49-F238E27FC236}">
                <a16:creationId xmlns:a16="http://schemas.microsoft.com/office/drawing/2014/main" id="{330B603F-D65C-499B-BD68-DA1F46DB8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7800" y="4376276"/>
            <a:ext cx="2506988" cy="1963443"/>
          </a:xfrm>
          <a:prstGeom prst="rect">
            <a:avLst/>
          </a:prstGeom>
        </p:spPr>
      </p:pic>
    </p:spTree>
    <p:extLst>
      <p:ext uri="{BB962C8B-B14F-4D97-AF65-F5344CB8AC3E}">
        <p14:creationId xmlns:p14="http://schemas.microsoft.com/office/powerpoint/2010/main" val="4000571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9BC6-D90B-4F89-9B5C-972827CE0E85}"/>
              </a:ext>
            </a:extLst>
          </p:cNvPr>
          <p:cNvSpPr>
            <a:spLocks noGrp="1"/>
          </p:cNvSpPr>
          <p:nvPr>
            <p:ph type="title"/>
          </p:nvPr>
        </p:nvSpPr>
        <p:spPr>
          <a:xfrm>
            <a:off x="838200" y="250825"/>
            <a:ext cx="10515600" cy="965955"/>
          </a:xfrm>
        </p:spPr>
        <p:txBody>
          <a:bodyPr>
            <a:normAutofit fontScale="90000"/>
          </a:bodyPr>
          <a:lstStyle/>
          <a:p>
            <a:pPr algn="ctr"/>
            <a:r>
              <a:rPr lang="en-US" sz="4800" b="1" dirty="0">
                <a:solidFill>
                  <a:srgbClr val="0070C0"/>
                </a:solidFill>
              </a:rPr>
              <a:t>Conowingo WIP and Financing Strategy Schedules (tentative)</a:t>
            </a:r>
            <a:endParaRPr lang="en-US" sz="4800" b="1" dirty="0">
              <a:solidFill>
                <a:srgbClr val="0099FF"/>
              </a:solidFill>
              <a:latin typeface="+mn-lt"/>
            </a:endParaRPr>
          </a:p>
        </p:txBody>
      </p:sp>
      <p:graphicFrame>
        <p:nvGraphicFramePr>
          <p:cNvPr id="4" name="Content Placeholder 3">
            <a:extLst>
              <a:ext uri="{FF2B5EF4-FFF2-40B4-BE49-F238E27FC236}">
                <a16:creationId xmlns:a16="http://schemas.microsoft.com/office/drawing/2014/main" id="{F86E5853-1B3F-43B3-BC47-27803F5841B3}"/>
              </a:ext>
            </a:extLst>
          </p:cNvPr>
          <p:cNvGraphicFramePr>
            <a:graphicFrameLocks noGrp="1"/>
          </p:cNvGraphicFramePr>
          <p:nvPr>
            <p:ph idx="1"/>
            <p:extLst>
              <p:ext uri="{D42A27DB-BD31-4B8C-83A1-F6EECF244321}">
                <p14:modId xmlns:p14="http://schemas.microsoft.com/office/powerpoint/2010/main" val="2024432376"/>
              </p:ext>
            </p:extLst>
          </p:nvPr>
        </p:nvGraphicFramePr>
        <p:xfrm>
          <a:off x="43471" y="2259824"/>
          <a:ext cx="14795246" cy="3989578"/>
        </p:xfrm>
        <a:graphic>
          <a:graphicData uri="http://schemas.openxmlformats.org/drawingml/2006/table">
            <a:tbl>
              <a:tblPr firstRow="1" bandRow="1">
                <a:tableStyleId>{5C22544A-7EE6-4342-B048-85BDC9FD1C3A}</a:tableStyleId>
              </a:tblPr>
              <a:tblGrid>
                <a:gridCol w="6949000">
                  <a:extLst>
                    <a:ext uri="{9D8B030D-6E8A-4147-A177-3AD203B41FA5}">
                      <a16:colId xmlns:a16="http://schemas.microsoft.com/office/drawing/2014/main" val="2824163564"/>
                    </a:ext>
                  </a:extLst>
                </a:gridCol>
                <a:gridCol w="7846246">
                  <a:extLst>
                    <a:ext uri="{9D8B030D-6E8A-4147-A177-3AD203B41FA5}">
                      <a16:colId xmlns:a16="http://schemas.microsoft.com/office/drawing/2014/main" val="2007869855"/>
                    </a:ext>
                  </a:extLst>
                </a:gridCol>
              </a:tblGrid>
              <a:tr h="0">
                <a:tc>
                  <a:txBody>
                    <a:bodyPr/>
                    <a:lstStyle/>
                    <a:p>
                      <a:pPr marL="0" marR="0" algn="ctr">
                        <a:lnSpc>
                          <a:spcPct val="107000"/>
                        </a:lnSpc>
                        <a:spcBef>
                          <a:spcPts val="0"/>
                        </a:spcBef>
                        <a:spcAft>
                          <a:spcPts val="0"/>
                        </a:spcAft>
                      </a:pP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Action/Deliverable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Revised Schedule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96767063"/>
                  </a:ext>
                </a:extLst>
              </a:tr>
              <a:tr h="370840">
                <a:tc>
                  <a:txBody>
                    <a:bodyPr/>
                    <a:lstStyle/>
                    <a:p>
                      <a:r>
                        <a:rPr lang="en-US" sz="1800" kern="1200" dirty="0">
                          <a:solidFill>
                            <a:schemeClr val="dk1"/>
                          </a:solidFill>
                          <a:effectLst/>
                          <a:latin typeface="+mn-lt"/>
                          <a:ea typeface="+mn-ea"/>
                          <a:cs typeface="+mn-cs"/>
                        </a:rPr>
                        <a:t>Draft CWIP financing strategy submitted to the PSC and CBP partnership for review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March 23, 2020</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5464813"/>
                  </a:ext>
                </a:extLst>
              </a:tr>
              <a:tr h="370840">
                <a:tc>
                  <a:txBody>
                    <a:bodyPr/>
                    <a:lstStyle/>
                    <a:p>
                      <a:r>
                        <a:rPr lang="en-US" sz="1800" kern="1200" dirty="0">
                          <a:solidFill>
                            <a:schemeClr val="dk1"/>
                          </a:solidFill>
                          <a:effectLst/>
                          <a:latin typeface="+mn-lt"/>
                          <a:ea typeface="+mn-ea"/>
                          <a:cs typeface="+mn-cs"/>
                        </a:rPr>
                        <a:t>Comments from the PSC and CBP partnership due to CWIP SC on draft CWIP financing strategy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April 20, 2020</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8829686"/>
                  </a:ext>
                </a:extLst>
              </a:tr>
              <a:tr h="370840">
                <a:tc>
                  <a:txBody>
                    <a:bodyPr/>
                    <a:lstStyle/>
                    <a:p>
                      <a:r>
                        <a:rPr lang="en-US" sz="1800" kern="1200" dirty="0">
                          <a:solidFill>
                            <a:schemeClr val="dk1"/>
                          </a:solidFill>
                          <a:effectLst/>
                          <a:latin typeface="+mn-lt"/>
                          <a:ea typeface="+mn-ea"/>
                          <a:cs typeface="+mn-cs"/>
                        </a:rPr>
                        <a:t>Revisions to draft CWIP financing strategy based on feedback received from PSC and CBP partnership</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April 20 – May 18, 2020</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7911796"/>
                  </a:ext>
                </a:extLst>
              </a:tr>
              <a:tr h="370840">
                <a:tc>
                  <a:txBody>
                    <a:bodyPr/>
                    <a:lstStyle/>
                    <a:p>
                      <a:r>
                        <a:rPr lang="en-US" sz="1800" kern="1200" dirty="0">
                          <a:solidFill>
                            <a:schemeClr val="dk1"/>
                          </a:solidFill>
                          <a:effectLst/>
                          <a:latin typeface="+mn-lt"/>
                          <a:ea typeface="+mn-ea"/>
                          <a:cs typeface="+mn-cs"/>
                        </a:rPr>
                        <a:t>PSC fatal flaw review of CWIP financing strategy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May 18, 2020</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3375001"/>
                  </a:ext>
                </a:extLst>
              </a:tr>
              <a:tr h="370840">
                <a:tc>
                  <a:txBody>
                    <a:bodyPr/>
                    <a:lstStyle/>
                    <a:p>
                      <a:r>
                        <a:rPr lang="en-US" sz="1800" kern="1200" dirty="0">
                          <a:solidFill>
                            <a:schemeClr val="dk1"/>
                          </a:solidFill>
                          <a:effectLst/>
                          <a:latin typeface="+mn-lt"/>
                          <a:ea typeface="+mn-ea"/>
                          <a:cs typeface="+mn-cs"/>
                        </a:rPr>
                        <a:t>Fatal flaw comments due to CWIP SC</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May 25, 2020</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7618852"/>
                  </a:ext>
                </a:extLst>
              </a:tr>
              <a:tr h="370840">
                <a:tc>
                  <a:txBody>
                    <a:bodyPr/>
                    <a:lstStyle/>
                    <a:p>
                      <a:r>
                        <a:rPr lang="en-US" sz="1800" kern="1200" dirty="0">
                          <a:solidFill>
                            <a:schemeClr val="dk1"/>
                          </a:solidFill>
                          <a:effectLst/>
                          <a:latin typeface="+mn-lt"/>
                          <a:ea typeface="+mn-ea"/>
                          <a:cs typeface="+mn-cs"/>
                        </a:rPr>
                        <a:t>CWIP financing strategy finalized </a:t>
                      </a:r>
                    </a:p>
                  </a:txBody>
                  <a:tcPr marL="68580" marR="68580" marT="0" marB="0"/>
                </a:tc>
                <a:tc>
                  <a:txBody>
                    <a:bodyPr/>
                    <a:lstStyle/>
                    <a:p>
                      <a:r>
                        <a:rPr lang="en-US" sz="1800" b="0" kern="1200" dirty="0">
                          <a:solidFill>
                            <a:schemeClr val="dk1"/>
                          </a:solidFill>
                          <a:effectLst/>
                          <a:latin typeface="+mn-lt"/>
                          <a:ea typeface="+mn-ea"/>
                          <a:cs typeface="+mn-cs"/>
                        </a:rPr>
                        <a:t>May 29, 2020</a:t>
                      </a:r>
                    </a:p>
                  </a:txBody>
                  <a:tcPr marL="68580" marR="68580" marT="0" marB="0"/>
                </a:tc>
                <a:extLst>
                  <a:ext uri="{0D108BD9-81ED-4DB2-BD59-A6C34878D82A}">
                    <a16:rowId xmlns:a16="http://schemas.microsoft.com/office/drawing/2014/main" val="1219353942"/>
                  </a:ext>
                </a:extLst>
              </a:tr>
              <a:tr h="370840">
                <a:tc>
                  <a:txBody>
                    <a:bodyPr/>
                    <a:lstStyle/>
                    <a:p>
                      <a:r>
                        <a:rPr lang="en-US" sz="1800" kern="1200" dirty="0">
                          <a:solidFill>
                            <a:schemeClr val="dk1"/>
                          </a:solidFill>
                          <a:effectLst/>
                          <a:latin typeface="+mn-lt"/>
                          <a:ea typeface="+mn-ea"/>
                          <a:cs typeface="+mn-cs"/>
                        </a:rPr>
                        <a:t>EPA evaluates CWIP progress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Biennially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14854081"/>
                  </a:ext>
                </a:extLst>
              </a:tr>
              <a:tr h="370840">
                <a:tc>
                  <a:txBody>
                    <a:bodyPr/>
                    <a:lstStyle/>
                    <a:p>
                      <a:r>
                        <a:rPr lang="en-US" sz="1800" kern="1200" dirty="0">
                          <a:solidFill>
                            <a:schemeClr val="dk1"/>
                          </a:solidFill>
                          <a:effectLst/>
                          <a:latin typeface="+mn-lt"/>
                          <a:ea typeface="+mn-ea"/>
                          <a:cs typeface="+mn-cs"/>
                        </a:rPr>
                        <a:t>PSC will make any necessary adjustments to CWIP based on EPA’s biennial evaluations </a:t>
                      </a:r>
                    </a:p>
                  </a:txBody>
                  <a:tcPr marL="68580" marR="68580" marT="0" marB="0"/>
                </a:tc>
                <a:tc>
                  <a:txBody>
                    <a:bodyPr/>
                    <a:lstStyle/>
                    <a:p>
                      <a:pPr marL="0" marR="0">
                        <a:lnSpc>
                          <a:spcPct val="107000"/>
                        </a:lnSpc>
                        <a:spcBef>
                          <a:spcPts val="0"/>
                        </a:spcBef>
                        <a:spcAft>
                          <a:spcPts val="0"/>
                        </a:spcAft>
                      </a:pPr>
                      <a:r>
                        <a:rPr lang="en-US" sz="1800" b="0" kern="1200" dirty="0">
                          <a:solidFill>
                            <a:schemeClr val="dk1"/>
                          </a:solidFill>
                          <a:effectLst/>
                          <a:latin typeface="+mn-lt"/>
                          <a:ea typeface="+mn-ea"/>
                          <a:cs typeface="+mn-cs"/>
                        </a:rPr>
                        <a:t>Summer 2023</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5659162"/>
                  </a:ext>
                </a:extLst>
              </a:tr>
            </a:tbl>
          </a:graphicData>
        </a:graphic>
      </p:graphicFrame>
      <p:pic>
        <p:nvPicPr>
          <p:cNvPr id="5" name="Picture 4">
            <a:extLst>
              <a:ext uri="{FF2B5EF4-FFF2-40B4-BE49-F238E27FC236}">
                <a16:creationId xmlns:a16="http://schemas.microsoft.com/office/drawing/2014/main" id="{330B603F-D65C-499B-BD68-DA1F46DB8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7800" y="4376276"/>
            <a:ext cx="2506988" cy="1963443"/>
          </a:xfrm>
          <a:prstGeom prst="rect">
            <a:avLst/>
          </a:prstGeom>
        </p:spPr>
      </p:pic>
    </p:spTree>
    <p:extLst>
      <p:ext uri="{BB962C8B-B14F-4D97-AF65-F5344CB8AC3E}">
        <p14:creationId xmlns:p14="http://schemas.microsoft.com/office/powerpoint/2010/main" val="9357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F49D4-7AC3-44CD-8139-D58F1FB39607}"/>
              </a:ext>
            </a:extLst>
          </p:cNvPr>
          <p:cNvSpPr>
            <a:spLocks noGrp="1"/>
          </p:cNvSpPr>
          <p:nvPr>
            <p:ph type="title"/>
          </p:nvPr>
        </p:nvSpPr>
        <p:spPr/>
        <p:txBody>
          <a:bodyPr>
            <a:normAutofit/>
          </a:bodyPr>
          <a:lstStyle/>
          <a:p>
            <a:r>
              <a:rPr lang="it-IT" b="1" dirty="0">
                <a:solidFill>
                  <a:schemeClr val="accent5"/>
                </a:solidFill>
              </a:rPr>
              <a:t>		   2018 Progress Scenario:		</a:t>
            </a:r>
            <a:br>
              <a:rPr lang="it-IT" b="1" dirty="0">
                <a:solidFill>
                  <a:schemeClr val="accent5"/>
                </a:solidFill>
              </a:rPr>
            </a:br>
            <a:r>
              <a:rPr lang="it-IT" b="1" dirty="0">
                <a:solidFill>
                  <a:schemeClr val="accent5"/>
                </a:solidFill>
              </a:rPr>
              <a:t>                    BMP </a:t>
            </a:r>
            <a:r>
              <a:rPr lang="it-IT" sz="4000" b="1" dirty="0">
                <a:solidFill>
                  <a:schemeClr val="accent5"/>
                </a:solidFill>
              </a:rPr>
              <a:t>Verification Issues</a:t>
            </a:r>
            <a:endParaRPr lang="en-US" b="1" dirty="0">
              <a:solidFill>
                <a:schemeClr val="accent5"/>
              </a:solidFill>
            </a:endParaRPr>
          </a:p>
        </p:txBody>
      </p:sp>
      <p:sp>
        <p:nvSpPr>
          <p:cNvPr id="3" name="Content Placeholder 2">
            <a:extLst>
              <a:ext uri="{FF2B5EF4-FFF2-40B4-BE49-F238E27FC236}">
                <a16:creationId xmlns:a16="http://schemas.microsoft.com/office/drawing/2014/main" id="{DB2898E8-29CC-486B-B230-35E4D55AB42E}"/>
              </a:ext>
            </a:extLst>
          </p:cNvPr>
          <p:cNvSpPr>
            <a:spLocks noGrp="1"/>
          </p:cNvSpPr>
          <p:nvPr>
            <p:ph idx="1"/>
          </p:nvPr>
        </p:nvSpPr>
        <p:spPr/>
        <p:txBody>
          <a:bodyPr/>
          <a:lstStyle/>
          <a:p>
            <a:pPr marL="342900" indent="-342900">
              <a:spcBef>
                <a:spcPct val="20000"/>
              </a:spcBef>
              <a:buSzPct val="150000"/>
              <a:defRPr/>
            </a:pPr>
            <a:endParaRPr lang="en-US" u="sng" dirty="0"/>
          </a:p>
          <a:p>
            <a:pPr marL="342900" indent="-342900">
              <a:spcBef>
                <a:spcPct val="20000"/>
              </a:spcBef>
              <a:buSzPct val="150000"/>
              <a:defRPr/>
            </a:pPr>
            <a:r>
              <a:rPr lang="en-US" u="sng" dirty="0"/>
              <a:t>Potential Verification Issues – Newly Reported BMPs</a:t>
            </a:r>
          </a:p>
          <a:p>
            <a:pPr marL="800100" lvl="1" indent="-342900">
              <a:spcBef>
                <a:spcPct val="20000"/>
              </a:spcBef>
              <a:buSzPct val="66000"/>
              <a:buFont typeface="Courier New" panose="02070309020205020404" pitchFamily="49" charset="0"/>
              <a:buChar char="o"/>
              <a:defRPr/>
            </a:pPr>
            <a:r>
              <a:rPr lang="en-US" sz="2800" dirty="0"/>
              <a:t>BMPs where there is no reported historic implementation before 2018 Progress</a:t>
            </a:r>
          </a:p>
          <a:p>
            <a:pPr marL="800100" lvl="1" indent="-342900">
              <a:spcBef>
                <a:spcPct val="20000"/>
              </a:spcBef>
              <a:buSzPct val="66000"/>
              <a:buFont typeface="Courier New" panose="02070309020205020404" pitchFamily="49" charset="0"/>
              <a:buChar char="o"/>
              <a:defRPr/>
            </a:pPr>
            <a:r>
              <a:rPr lang="en-US" sz="2800" dirty="0"/>
              <a:t>“Please identify the sections and page numbers in your state BMP Verification Program Plan (QAPP) where there’s an explanation of the quality of the data for each of the following BMPs (compliance program, visual inspection, etc.) and why each BMP has not been previously reported.</a:t>
            </a:r>
            <a:endParaRPr lang="en-US" dirty="0"/>
          </a:p>
        </p:txBody>
      </p:sp>
    </p:spTree>
    <p:extLst>
      <p:ext uri="{BB962C8B-B14F-4D97-AF65-F5344CB8AC3E}">
        <p14:creationId xmlns:p14="http://schemas.microsoft.com/office/powerpoint/2010/main" val="3488917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9C34-E7EA-451C-9A3B-86714ADEFDE4}"/>
              </a:ext>
            </a:extLst>
          </p:cNvPr>
          <p:cNvSpPr>
            <a:spLocks noGrp="1"/>
          </p:cNvSpPr>
          <p:nvPr>
            <p:ph type="title"/>
          </p:nvPr>
        </p:nvSpPr>
        <p:spPr/>
        <p:txBody>
          <a:bodyPr/>
          <a:lstStyle/>
          <a:p>
            <a:r>
              <a:rPr lang="it-IT" b="1" dirty="0">
                <a:solidFill>
                  <a:schemeClr val="accent5"/>
                </a:solidFill>
              </a:rPr>
              <a:t>			2018 Progress Scenario:</a:t>
            </a:r>
            <a:br>
              <a:rPr lang="it-IT" b="1" dirty="0">
                <a:solidFill>
                  <a:schemeClr val="accent5"/>
                </a:solidFill>
              </a:rPr>
            </a:br>
            <a:r>
              <a:rPr lang="it-IT" b="1" dirty="0">
                <a:solidFill>
                  <a:schemeClr val="accent5"/>
                </a:solidFill>
              </a:rPr>
              <a:t>			  BMP </a:t>
            </a:r>
            <a:r>
              <a:rPr lang="it-IT" sz="4000" b="1" dirty="0">
                <a:solidFill>
                  <a:schemeClr val="accent5"/>
                </a:solidFill>
              </a:rPr>
              <a:t>Verification Issues</a:t>
            </a:r>
            <a:endParaRPr lang="en-US" b="1" dirty="0">
              <a:solidFill>
                <a:schemeClr val="accent5"/>
              </a:solidFill>
            </a:endParaRPr>
          </a:p>
        </p:txBody>
      </p:sp>
      <p:sp>
        <p:nvSpPr>
          <p:cNvPr id="3" name="Content Placeholder 2">
            <a:extLst>
              <a:ext uri="{FF2B5EF4-FFF2-40B4-BE49-F238E27FC236}">
                <a16:creationId xmlns:a16="http://schemas.microsoft.com/office/drawing/2014/main" id="{8F0B98D9-A239-4A67-A929-24DBDE913B24}"/>
              </a:ext>
            </a:extLst>
          </p:cNvPr>
          <p:cNvSpPr>
            <a:spLocks noGrp="1"/>
          </p:cNvSpPr>
          <p:nvPr>
            <p:ph idx="1"/>
          </p:nvPr>
        </p:nvSpPr>
        <p:spPr/>
        <p:txBody>
          <a:bodyPr/>
          <a:lstStyle/>
          <a:p>
            <a:pPr marL="342900" indent="-342900">
              <a:spcBef>
                <a:spcPct val="20000"/>
              </a:spcBef>
              <a:buSzPct val="150000"/>
              <a:defRPr/>
            </a:pPr>
            <a:endParaRPr lang="en-US" u="sng" dirty="0"/>
          </a:p>
          <a:p>
            <a:pPr marL="342900" indent="-342900">
              <a:spcBef>
                <a:spcPct val="20000"/>
              </a:spcBef>
              <a:buSzPct val="150000"/>
              <a:defRPr/>
            </a:pPr>
            <a:r>
              <a:rPr lang="en-US" u="sng" dirty="0"/>
              <a:t>Potential Verification Issues – Potential Over-Reporting</a:t>
            </a:r>
          </a:p>
          <a:p>
            <a:pPr marL="342900" indent="-342900">
              <a:spcBef>
                <a:spcPct val="20000"/>
              </a:spcBef>
              <a:buSzPct val="150000"/>
              <a:defRPr/>
            </a:pPr>
            <a:endParaRPr lang="en-US" u="sng" dirty="0"/>
          </a:p>
          <a:p>
            <a:pPr marL="800100" lvl="1" indent="-342900">
              <a:spcBef>
                <a:spcPct val="20000"/>
              </a:spcBef>
              <a:buSzPct val="66000"/>
              <a:buFont typeface="Courier New" panose="02070309020205020404" pitchFamily="49" charset="0"/>
              <a:buChar char="o"/>
              <a:defRPr/>
            </a:pPr>
            <a:r>
              <a:rPr lang="en-US" sz="2800" dirty="0"/>
              <a:t>BMPs where the 2017-2018 rate of implementation is more than double the 2009-2017 annual rate</a:t>
            </a:r>
          </a:p>
          <a:p>
            <a:pPr marL="800100" lvl="1" indent="-342900">
              <a:spcBef>
                <a:spcPct val="20000"/>
              </a:spcBef>
              <a:buSzPct val="66000"/>
              <a:buFont typeface="Courier New" panose="02070309020205020404" pitchFamily="49" charset="0"/>
              <a:buChar char="o"/>
              <a:defRPr/>
            </a:pPr>
            <a:r>
              <a:rPr lang="en-US" sz="2800" dirty="0"/>
              <a:t>“For each of the BMPs below, please explain the significant increase in the rate of implementation between 7/1/17 and 6/30/18 compared to the longer-term (2009–2017) annualized implementation rate.</a:t>
            </a:r>
            <a:endParaRPr lang="en-US" dirty="0"/>
          </a:p>
        </p:txBody>
      </p:sp>
    </p:spTree>
    <p:extLst>
      <p:ext uri="{BB962C8B-B14F-4D97-AF65-F5344CB8AC3E}">
        <p14:creationId xmlns:p14="http://schemas.microsoft.com/office/powerpoint/2010/main" val="2791136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99BC6-D90B-4F89-9B5C-972827CE0E85}"/>
              </a:ext>
            </a:extLst>
          </p:cNvPr>
          <p:cNvSpPr>
            <a:spLocks noGrp="1"/>
          </p:cNvSpPr>
          <p:nvPr>
            <p:ph type="title"/>
          </p:nvPr>
        </p:nvSpPr>
        <p:spPr>
          <a:xfrm>
            <a:off x="838200" y="161925"/>
            <a:ext cx="10515600" cy="965955"/>
          </a:xfrm>
        </p:spPr>
        <p:txBody>
          <a:bodyPr>
            <a:normAutofit fontScale="90000"/>
          </a:bodyPr>
          <a:lstStyle/>
          <a:p>
            <a:pPr algn="ctr"/>
            <a:r>
              <a:rPr lang="en-US" sz="4800" b="1" dirty="0">
                <a:solidFill>
                  <a:srgbClr val="0070C0"/>
                </a:solidFill>
              </a:rPr>
              <a:t>CBRAP and Conowingo WIP Funding Adjustments Summary</a:t>
            </a:r>
            <a:endParaRPr lang="en-US" sz="4800" b="1" dirty="0">
              <a:solidFill>
                <a:srgbClr val="0099FF"/>
              </a:solidFill>
              <a:latin typeface="+mn-lt"/>
            </a:endParaRPr>
          </a:p>
        </p:txBody>
      </p:sp>
      <p:pic>
        <p:nvPicPr>
          <p:cNvPr id="5" name="Picture 4">
            <a:extLst>
              <a:ext uri="{FF2B5EF4-FFF2-40B4-BE49-F238E27FC236}">
                <a16:creationId xmlns:a16="http://schemas.microsoft.com/office/drawing/2014/main" id="{330B603F-D65C-499B-BD68-DA1F46DB8B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4751" y="5450123"/>
            <a:ext cx="1338949" cy="1048649"/>
          </a:xfrm>
          <a:prstGeom prst="rect">
            <a:avLst/>
          </a:prstGeom>
        </p:spPr>
      </p:pic>
      <p:graphicFrame>
        <p:nvGraphicFramePr>
          <p:cNvPr id="4" name="Content Placeholder 3">
            <a:extLst>
              <a:ext uri="{FF2B5EF4-FFF2-40B4-BE49-F238E27FC236}">
                <a16:creationId xmlns:a16="http://schemas.microsoft.com/office/drawing/2014/main" id="{7C4A547C-CB19-4F31-9865-FE93F17BDBFF}"/>
              </a:ext>
            </a:extLst>
          </p:cNvPr>
          <p:cNvGraphicFramePr>
            <a:graphicFrameLocks noGrp="1" noChangeAspect="1"/>
          </p:cNvGraphicFramePr>
          <p:nvPr>
            <p:ph idx="1"/>
            <p:extLst>
              <p:ext uri="{D42A27DB-BD31-4B8C-83A1-F6EECF244321}">
                <p14:modId xmlns:p14="http://schemas.microsoft.com/office/powerpoint/2010/main" val="494889269"/>
              </p:ext>
            </p:extLst>
          </p:nvPr>
        </p:nvGraphicFramePr>
        <p:xfrm>
          <a:off x="2324101" y="1214897"/>
          <a:ext cx="7531100" cy="5596883"/>
        </p:xfrm>
        <a:graphic>
          <a:graphicData uri="http://schemas.openxmlformats.org/presentationml/2006/ole">
            <mc:AlternateContent xmlns:mc="http://schemas.openxmlformats.org/markup-compatibility/2006">
              <mc:Choice xmlns:v="urn:schemas-microsoft-com:vml" Requires="v">
                <p:oleObj spid="_x0000_s1038" name="Document" r:id="rId4" imgW="8458999" imgH="6286853" progId="Word.Document.12">
                  <p:embed/>
                </p:oleObj>
              </mc:Choice>
              <mc:Fallback>
                <p:oleObj name="Document" r:id="rId4" imgW="8458999" imgH="6286853" progId="Word.Document.12">
                  <p:embed/>
                  <p:pic>
                    <p:nvPicPr>
                      <p:cNvPr id="0" name=""/>
                      <p:cNvPicPr/>
                      <p:nvPr/>
                    </p:nvPicPr>
                    <p:blipFill>
                      <a:blip r:embed="rId5"/>
                      <a:stretch>
                        <a:fillRect/>
                      </a:stretch>
                    </p:blipFill>
                    <p:spPr>
                      <a:xfrm>
                        <a:off x="2324101" y="1214897"/>
                        <a:ext cx="7531100" cy="5596883"/>
                      </a:xfrm>
                      <a:prstGeom prst="rect">
                        <a:avLst/>
                      </a:prstGeom>
                    </p:spPr>
                  </p:pic>
                </p:oleObj>
              </mc:Fallback>
            </mc:AlternateContent>
          </a:graphicData>
        </a:graphic>
      </p:graphicFrame>
    </p:spTree>
    <p:extLst>
      <p:ext uri="{BB962C8B-B14F-4D97-AF65-F5344CB8AC3E}">
        <p14:creationId xmlns:p14="http://schemas.microsoft.com/office/powerpoint/2010/main" val="214296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7AE60CFC-03D8-419F-84EA-32461FCDF0ED}">
  <ds:schemaRefs>
    <ds:schemaRef ds:uri="ESRI.ArcGIS.Mapping.OfficeIntegration.PowerPointInfo"/>
  </ds:schemaRefs>
</ds:datastoreItem>
</file>

<file path=customXml/itemProps10.xml><?xml version="1.0" encoding="utf-8"?>
<ds:datastoreItem xmlns:ds="http://schemas.openxmlformats.org/officeDocument/2006/customXml" ds:itemID="{2B358AFB-46FF-4C57-86CD-5236F28A4E75}">
  <ds:schemaRefs>
    <ds:schemaRef ds:uri="ESRI.ArcGIS.Mapping.OfficeIntegration.PowerPointInfo"/>
  </ds:schemaRefs>
</ds:datastoreItem>
</file>

<file path=customXml/itemProps11.xml><?xml version="1.0" encoding="utf-8"?>
<ds:datastoreItem xmlns:ds="http://schemas.openxmlformats.org/officeDocument/2006/customXml" ds:itemID="{384A9ADA-BE8E-49B1-8AB1-3A876DF7F2C7}">
  <ds:schemaRefs>
    <ds:schemaRef ds:uri="ESRI.ArcGIS.Mapping.OfficeIntegration.PowerPointInfo"/>
  </ds:schemaRefs>
</ds:datastoreItem>
</file>

<file path=customXml/itemProps12.xml><?xml version="1.0" encoding="utf-8"?>
<ds:datastoreItem xmlns:ds="http://schemas.openxmlformats.org/officeDocument/2006/customXml" ds:itemID="{84A8D24B-28A1-43E3-8804-E77F9B8EBE4C}">
  <ds:schemaRefs>
    <ds:schemaRef ds:uri="ESRI.ArcGIS.Mapping.OfficeIntegration.PowerPointInfo"/>
  </ds:schemaRefs>
</ds:datastoreItem>
</file>

<file path=customXml/itemProps13.xml><?xml version="1.0" encoding="utf-8"?>
<ds:datastoreItem xmlns:ds="http://schemas.openxmlformats.org/officeDocument/2006/customXml" ds:itemID="{CE8EBFA8-0902-428B-B2E1-CB08C49DE9EE}">
  <ds:schemaRefs>
    <ds:schemaRef ds:uri="ESRI.ArcGIS.Mapping.OfficeIntegration.PowerPointInfo"/>
  </ds:schemaRefs>
</ds:datastoreItem>
</file>

<file path=customXml/itemProps14.xml><?xml version="1.0" encoding="utf-8"?>
<ds:datastoreItem xmlns:ds="http://schemas.openxmlformats.org/officeDocument/2006/customXml" ds:itemID="{C44CF9DE-9053-47A7-93ED-CE636D26494C}">
  <ds:schemaRefs>
    <ds:schemaRef ds:uri="ESRI.ArcGIS.Mapping.OfficeIntegration.PowerPointInfo"/>
  </ds:schemaRefs>
</ds:datastoreItem>
</file>

<file path=customXml/itemProps2.xml><?xml version="1.0" encoding="utf-8"?>
<ds:datastoreItem xmlns:ds="http://schemas.openxmlformats.org/officeDocument/2006/customXml" ds:itemID="{38ADF825-F930-4518-8B0B-5560BC2B1507}">
  <ds:schemaRefs>
    <ds:schemaRef ds:uri="ESRI.ArcGIS.Mapping.OfficeIntegration.PowerPointInfo"/>
  </ds:schemaRefs>
</ds:datastoreItem>
</file>

<file path=customXml/itemProps3.xml><?xml version="1.0" encoding="utf-8"?>
<ds:datastoreItem xmlns:ds="http://schemas.openxmlformats.org/officeDocument/2006/customXml" ds:itemID="{6A983C65-D016-42D4-8819-BC5973776DD1}">
  <ds:schemaRefs>
    <ds:schemaRef ds:uri="ESRI.ArcGIS.Mapping.OfficeIntegration.PowerPointInfo"/>
  </ds:schemaRefs>
</ds:datastoreItem>
</file>

<file path=customXml/itemProps4.xml><?xml version="1.0" encoding="utf-8"?>
<ds:datastoreItem xmlns:ds="http://schemas.openxmlformats.org/officeDocument/2006/customXml" ds:itemID="{2E5EE7CB-88C4-4AEB-BA03-B3367A4E1728}">
  <ds:schemaRefs>
    <ds:schemaRef ds:uri="ESRI.ArcGIS.Mapping.OfficeIntegration.PowerPointInfo"/>
  </ds:schemaRefs>
</ds:datastoreItem>
</file>

<file path=customXml/itemProps5.xml><?xml version="1.0" encoding="utf-8"?>
<ds:datastoreItem xmlns:ds="http://schemas.openxmlformats.org/officeDocument/2006/customXml" ds:itemID="{6FD0888C-6199-4913-A74D-27476E0076F9}">
  <ds:schemaRefs>
    <ds:schemaRef ds:uri="ESRI.ArcGIS.Mapping.OfficeIntegration.PowerPointInfo"/>
  </ds:schemaRefs>
</ds:datastoreItem>
</file>

<file path=customXml/itemProps6.xml><?xml version="1.0" encoding="utf-8"?>
<ds:datastoreItem xmlns:ds="http://schemas.openxmlformats.org/officeDocument/2006/customXml" ds:itemID="{18943730-F3E6-41F6-ABF3-58E170AFF724}">
  <ds:schemaRefs>
    <ds:schemaRef ds:uri="ESRI.ArcGIS.Mapping.OfficeIntegration.PowerPointInfo"/>
  </ds:schemaRefs>
</ds:datastoreItem>
</file>

<file path=customXml/itemProps7.xml><?xml version="1.0" encoding="utf-8"?>
<ds:datastoreItem xmlns:ds="http://schemas.openxmlformats.org/officeDocument/2006/customXml" ds:itemID="{36F11E29-FAEF-443F-8E03-6FF9019F9526}">
  <ds:schemaRefs>
    <ds:schemaRef ds:uri="ESRI.ArcGIS.Mapping.OfficeIntegration.PowerPointInfo"/>
  </ds:schemaRefs>
</ds:datastoreItem>
</file>

<file path=customXml/itemProps8.xml><?xml version="1.0" encoding="utf-8"?>
<ds:datastoreItem xmlns:ds="http://schemas.openxmlformats.org/officeDocument/2006/customXml" ds:itemID="{4597B0A0-879C-4438-99B9-C4FFE9F04916}">
  <ds:schemaRefs>
    <ds:schemaRef ds:uri="ESRI.ArcGIS.Mapping.OfficeIntegration.PowerPointInfo"/>
  </ds:schemaRefs>
</ds:datastoreItem>
</file>

<file path=customXml/itemProps9.xml><?xml version="1.0" encoding="utf-8"?>
<ds:datastoreItem xmlns:ds="http://schemas.openxmlformats.org/officeDocument/2006/customXml" ds:itemID="{8D91530C-0ED8-4FBB-BF2D-8D82DFE7BDE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616</TotalTime>
  <Words>670</Words>
  <Application>Microsoft Office PowerPoint</Application>
  <PresentationFormat>Widescreen</PresentationFormat>
  <Paragraphs>134</Paragraphs>
  <Slides>12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Courier New</vt:lpstr>
      <vt:lpstr>Times New Roman</vt:lpstr>
      <vt:lpstr>Office Theme</vt:lpstr>
      <vt:lpstr>Document</vt:lpstr>
      <vt:lpstr>Citizens Advisory Committee EPA/CBP Program Update  Jim Edward Deputy Director Chesapeake Bay Program Office February 20-21,2019 Williamsburg, VA</vt:lpstr>
      <vt:lpstr>Discussion Topics</vt:lpstr>
      <vt:lpstr>Discussion Topics (cont.)</vt:lpstr>
      <vt:lpstr>Conowingo WIP and Financing Strategy Schedules (tentative)</vt:lpstr>
      <vt:lpstr>Conowingo WIP and Financing Strategy Schedules (tentative)</vt:lpstr>
      <vt:lpstr>Conowingo WIP and Financing Strategy Schedules (tentative)</vt:lpstr>
      <vt:lpstr>     2018 Progress Scenario:                       BMP Verification Issues</vt:lpstr>
      <vt:lpstr>   2018 Progress Scenario:      BMP Verification Issues</vt:lpstr>
      <vt:lpstr>CBRAP and Conowingo WIP Funding Adjustments Summary</vt:lpstr>
      <vt:lpstr>   SRS Meeting Agenda</vt:lpstr>
      <vt:lpstr>   SRS Meeting Agenda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Citizens Advisory Council CBPO Program Update  Jim Edward Acting Director Chesapeake Bay Program Office November 29,2018 Washington, DC</dc:title>
  <dc:creator>May, Cynthia</dc:creator>
  <cp:lastModifiedBy>Edward, James</cp:lastModifiedBy>
  <cp:revision>25</cp:revision>
  <cp:lastPrinted>2019-02-19T17:51:24Z</cp:lastPrinted>
  <dcterms:created xsi:type="dcterms:W3CDTF">2018-11-27T16:48:46Z</dcterms:created>
  <dcterms:modified xsi:type="dcterms:W3CDTF">2019-02-19T17:51:37Z</dcterms:modified>
</cp:coreProperties>
</file>