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customXml/itemProps95.xml" ContentType="application/vnd.openxmlformats-officedocument.customXmlProperties+xml"/>
  <Override PartName="/customXml/itemProps96.xml" ContentType="application/vnd.openxmlformats-officedocument.customXmlProperties+xml"/>
  <Override PartName="/customXml/itemProps97.xml" ContentType="application/vnd.openxmlformats-officedocument.customXmlProperties+xml"/>
  <Override PartName="/customXml/itemProps98.xml" ContentType="application/vnd.openxmlformats-officedocument.customXmlProperties+xml"/>
  <Override PartName="/customXml/itemProps99.xml" ContentType="application/vnd.openxmlformats-officedocument.customXmlProperties+xml"/>
  <Override PartName="/customXml/itemProps100.xml" ContentType="application/vnd.openxmlformats-officedocument.customXmlProperties+xml"/>
  <Override PartName="/customXml/itemProps101.xml" ContentType="application/vnd.openxmlformats-officedocument.customXmlProperties+xml"/>
  <Override PartName="/customXml/itemProps102.xml" ContentType="application/vnd.openxmlformats-officedocument.customXmlProperties+xml"/>
  <Override PartName="/customXml/itemProps103.xml" ContentType="application/vnd.openxmlformats-officedocument.customXmlProperties+xml"/>
  <Override PartName="/customXml/itemProps104.xml" ContentType="application/vnd.openxmlformats-officedocument.customXmlProperties+xml"/>
  <Override PartName="/customXml/itemProps105.xml" ContentType="application/vnd.openxmlformats-officedocument.customXmlProperties+xml"/>
  <Override PartName="/customXml/itemProps106.xml" ContentType="application/vnd.openxmlformats-officedocument.customXmlProperties+xml"/>
  <Override PartName="/customXml/itemProps107.xml" ContentType="application/vnd.openxmlformats-officedocument.customXmlProperties+xml"/>
  <Override PartName="/customXml/itemProps108.xml" ContentType="application/vnd.openxmlformats-officedocument.customXmlProperties+xml"/>
  <Override PartName="/customXml/itemProps109.xml" ContentType="application/vnd.openxmlformats-officedocument.customXmlProperties+xml"/>
  <Override PartName="/customXml/itemProps110.xml" ContentType="application/vnd.openxmlformats-officedocument.customXmlProperties+xml"/>
  <Override PartName="/customXml/itemProps111.xml" ContentType="application/vnd.openxmlformats-officedocument.customXmlProperties+xml"/>
  <Override PartName="/customXml/itemProps112.xml" ContentType="application/vnd.openxmlformats-officedocument.customXmlProperties+xml"/>
  <Override PartName="/customXml/itemProps113.xml" ContentType="application/vnd.openxmlformats-officedocument.customXmlProperties+xml"/>
  <Override PartName="/customXml/itemProps114.xml" ContentType="application/vnd.openxmlformats-officedocument.customXmlProperties+xml"/>
  <Override PartName="/customXml/itemProps115.xml" ContentType="application/vnd.openxmlformats-officedocument.customXmlProperties+xml"/>
  <Override PartName="/customXml/itemProps116.xml" ContentType="application/vnd.openxmlformats-officedocument.customXmlProperties+xml"/>
  <Override PartName="/customXml/itemProps117.xml" ContentType="application/vnd.openxmlformats-officedocument.customXmlProperties+xml"/>
  <Override PartName="/customXml/itemProps118.xml" ContentType="application/vnd.openxmlformats-officedocument.customXmlProperties+xml"/>
  <Override PartName="/customXml/itemProps119.xml" ContentType="application/vnd.openxmlformats-officedocument.customXmlProperties+xml"/>
  <Override PartName="/customXml/itemProps120.xml" ContentType="application/vnd.openxmlformats-officedocument.customXmlProperties+xml"/>
  <Override PartName="/customXml/itemProps121.xml" ContentType="application/vnd.openxmlformats-officedocument.customXmlProperties+xml"/>
  <Override PartName="/customXml/itemProps122.xml" ContentType="application/vnd.openxmlformats-officedocument.customXmlProperties+xml"/>
  <Override PartName="/customXml/itemProps123.xml" ContentType="application/vnd.openxmlformats-officedocument.customXmlProperties+xml"/>
  <Override PartName="/customXml/itemProps124.xml" ContentType="application/vnd.openxmlformats-officedocument.customXmlProperties+xml"/>
  <Override PartName="/customXml/itemProps125.xml" ContentType="application/vnd.openxmlformats-officedocument.customXmlProperties+xml"/>
  <Override PartName="/customXml/itemProps126.xml" ContentType="application/vnd.openxmlformats-officedocument.customXmlProperties+xml"/>
  <Override PartName="/customXml/itemProps127.xml" ContentType="application/vnd.openxmlformats-officedocument.customXmlProperties+xml"/>
  <Override PartName="/customXml/itemProps128.xml" ContentType="application/vnd.openxmlformats-officedocument.customXmlProperties+xml"/>
  <Override PartName="/customXml/itemProps129.xml" ContentType="application/vnd.openxmlformats-officedocument.customXmlProperties+xml"/>
  <Override PartName="/customXml/itemProps130.xml" ContentType="application/vnd.openxmlformats-officedocument.customXmlProperties+xml"/>
  <Override PartName="/customXml/itemProps131.xml" ContentType="application/vnd.openxmlformats-officedocument.customXmlProperties+xml"/>
  <Override PartName="/customXml/itemProps132.xml" ContentType="application/vnd.openxmlformats-officedocument.customXmlProperties+xml"/>
  <Override PartName="/customXml/itemProps133.xml" ContentType="application/vnd.openxmlformats-officedocument.customXmlProperties+xml"/>
  <Override PartName="/customXml/itemProps134.xml" ContentType="application/vnd.openxmlformats-officedocument.customXmlProperties+xml"/>
  <Override PartName="/customXml/itemProps135.xml" ContentType="application/vnd.openxmlformats-officedocument.customXmlProperties+xml"/>
  <Override PartName="/customXml/itemProps136.xml" ContentType="application/vnd.openxmlformats-officedocument.customXmlProperties+xml"/>
  <Override PartName="/customXml/itemProps137.xml" ContentType="application/vnd.openxmlformats-officedocument.customXmlProperties+xml"/>
  <Override PartName="/customXml/itemProps138.xml" ContentType="application/vnd.openxmlformats-officedocument.customXmlProperties+xml"/>
  <Override PartName="/customXml/itemProps139.xml" ContentType="application/vnd.openxmlformats-officedocument.customXmlProperties+xml"/>
  <Override PartName="/customXml/itemProps140.xml" ContentType="application/vnd.openxmlformats-officedocument.customXmlProperties+xml"/>
  <Override PartName="/customXml/itemProps141.xml" ContentType="application/vnd.openxmlformats-officedocument.customXmlProperties+xml"/>
  <Override PartName="/customXml/itemProps142.xml" ContentType="application/vnd.openxmlformats-officedocument.customXmlProperties+xml"/>
  <Override PartName="/customXml/itemProps143.xml" ContentType="application/vnd.openxmlformats-officedocument.customXmlProperties+xml"/>
  <Override PartName="/customXml/itemProps144.xml" ContentType="application/vnd.openxmlformats-officedocument.customXmlProperties+xml"/>
  <Override PartName="/customXml/itemProps145.xml" ContentType="application/vnd.openxmlformats-officedocument.customXmlProperties+xml"/>
  <Override PartName="/customXml/itemProps146.xml" ContentType="application/vnd.openxmlformats-officedocument.customXmlProperties+xml"/>
  <Override PartName="/customXml/itemProps147.xml" ContentType="application/vnd.openxmlformats-officedocument.customXmlProperties+xml"/>
  <Override PartName="/customXml/itemProps148.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62" r:id="rId149"/>
    <p:sldMasterId id="2147484264" r:id="rId150"/>
  </p:sldMasterIdLst>
  <p:notesMasterIdLst>
    <p:notesMasterId r:id="rId194"/>
  </p:notesMasterIdLst>
  <p:handoutMasterIdLst>
    <p:handoutMasterId r:id="rId195"/>
  </p:handoutMasterIdLst>
  <p:sldIdLst>
    <p:sldId id="478" r:id="rId151"/>
    <p:sldId id="479" r:id="rId152"/>
    <p:sldId id="494" r:id="rId153"/>
    <p:sldId id="521" r:id="rId154"/>
    <p:sldId id="523" r:id="rId155"/>
    <p:sldId id="524" r:id="rId156"/>
    <p:sldId id="525" r:id="rId157"/>
    <p:sldId id="526" r:id="rId158"/>
    <p:sldId id="527" r:id="rId159"/>
    <p:sldId id="528" r:id="rId160"/>
    <p:sldId id="529" r:id="rId161"/>
    <p:sldId id="530" r:id="rId162"/>
    <p:sldId id="531" r:id="rId163"/>
    <p:sldId id="532" r:id="rId164"/>
    <p:sldId id="534" r:id="rId165"/>
    <p:sldId id="535" r:id="rId166"/>
    <p:sldId id="539" r:id="rId167"/>
    <p:sldId id="540" r:id="rId168"/>
    <p:sldId id="541" r:id="rId169"/>
    <p:sldId id="536" r:id="rId170"/>
    <p:sldId id="537" r:id="rId171"/>
    <p:sldId id="538" r:id="rId172"/>
    <p:sldId id="543" r:id="rId173"/>
    <p:sldId id="545" r:id="rId174"/>
    <p:sldId id="544" r:id="rId175"/>
    <p:sldId id="546" r:id="rId176"/>
    <p:sldId id="547" r:id="rId177"/>
    <p:sldId id="548" r:id="rId178"/>
    <p:sldId id="549" r:id="rId179"/>
    <p:sldId id="500" r:id="rId180"/>
    <p:sldId id="506" r:id="rId181"/>
    <p:sldId id="507" r:id="rId182"/>
    <p:sldId id="508" r:id="rId183"/>
    <p:sldId id="509" r:id="rId184"/>
    <p:sldId id="495" r:id="rId185"/>
    <p:sldId id="514" r:id="rId186"/>
    <p:sldId id="515" r:id="rId187"/>
    <p:sldId id="516" r:id="rId188"/>
    <p:sldId id="517" r:id="rId189"/>
    <p:sldId id="518" r:id="rId190"/>
    <p:sldId id="519" r:id="rId191"/>
    <p:sldId id="520" r:id="rId192"/>
    <p:sldId id="471" r:id="rId19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5" orient="horz" pos="2160">
          <p15:clr>
            <a:srgbClr val="A4A3A4"/>
          </p15:clr>
        </p15:guide>
        <p15:guide id="6"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y, Cynthia" initials="MC" lastIdx="2" clrIdx="0">
    <p:extLst>
      <p:ext uri="{19B8F6BF-5375-455C-9EA6-DF929625EA0E}">
        <p15:presenceInfo xmlns:p15="http://schemas.microsoft.com/office/powerpoint/2012/main" userId="S::may.cynthia@epa.gov::f131da1e-57b0-4fcd-866e-24b454ce417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8BA17"/>
    <a:srgbClr val="4A2365"/>
    <a:srgbClr val="EFEFED"/>
    <a:srgbClr val="909D93"/>
    <a:srgbClr val="43525A"/>
    <a:srgbClr val="C0CAC7"/>
    <a:srgbClr val="009ED1"/>
    <a:srgbClr val="76B043"/>
    <a:srgbClr val="F58220"/>
    <a:srgbClr val="332A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094" autoAdjust="0"/>
  </p:normalViewPr>
  <p:slideViewPr>
    <p:cSldViewPr>
      <p:cViewPr varScale="1">
        <p:scale>
          <a:sx n="65" d="100"/>
          <a:sy n="65" d="100"/>
        </p:scale>
        <p:origin x="133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92" d="100"/>
          <a:sy n="92" d="100"/>
        </p:scale>
        <p:origin x="-4194" y="-120"/>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customXml" Target="../customXml/item117.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customXml" Target="../customXml/item138.xml"/><Relationship Id="rId159" Type="http://schemas.openxmlformats.org/officeDocument/2006/relationships/slide" Target="slides/slide9.xml"/><Relationship Id="rId170" Type="http://schemas.openxmlformats.org/officeDocument/2006/relationships/slide" Target="slides/slide20.xml"/><Relationship Id="rId191" Type="http://schemas.openxmlformats.org/officeDocument/2006/relationships/slide" Target="slides/slide41.xml"/><Relationship Id="rId196" Type="http://schemas.openxmlformats.org/officeDocument/2006/relationships/commentAuthors" Target="commentAuthors.xml"/><Relationship Id="rId200" Type="http://schemas.openxmlformats.org/officeDocument/2006/relationships/tableStyles" Target="tableStyles.xml"/><Relationship Id="rId16" Type="http://schemas.openxmlformats.org/officeDocument/2006/relationships/customXml" Target="../customXml/item16.xml"/><Relationship Id="rId107" Type="http://schemas.openxmlformats.org/officeDocument/2006/relationships/customXml" Target="../customXml/item107.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customXml" Target="../customXml/item102.xml"/><Relationship Id="rId123" Type="http://schemas.openxmlformats.org/officeDocument/2006/relationships/customXml" Target="../customXml/item123.xml"/><Relationship Id="rId128" Type="http://schemas.openxmlformats.org/officeDocument/2006/relationships/customXml" Target="../customXml/item128.xml"/><Relationship Id="rId144" Type="http://schemas.openxmlformats.org/officeDocument/2006/relationships/customXml" Target="../customXml/item144.xml"/><Relationship Id="rId149" Type="http://schemas.openxmlformats.org/officeDocument/2006/relationships/slideMaster" Target="slideMasters/slideMaster1.xm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customXml" Target="../customXml/item95.xml"/><Relationship Id="rId160" Type="http://schemas.openxmlformats.org/officeDocument/2006/relationships/slide" Target="slides/slide10.xml"/><Relationship Id="rId165" Type="http://schemas.openxmlformats.org/officeDocument/2006/relationships/slide" Target="slides/slide15.xml"/><Relationship Id="rId181" Type="http://schemas.openxmlformats.org/officeDocument/2006/relationships/slide" Target="slides/slide31.xml"/><Relationship Id="rId186" Type="http://schemas.openxmlformats.org/officeDocument/2006/relationships/slide" Target="slides/slide36.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customXml" Target="../customXml/item113.xml"/><Relationship Id="rId118" Type="http://schemas.openxmlformats.org/officeDocument/2006/relationships/customXml" Target="../customXml/item118.xml"/><Relationship Id="rId134" Type="http://schemas.openxmlformats.org/officeDocument/2006/relationships/customXml" Target="../customXml/item134.xml"/><Relationship Id="rId139" Type="http://schemas.openxmlformats.org/officeDocument/2006/relationships/customXml" Target="../customXml/item139.xm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slideMaster" Target="slideMasters/slideMaster2.xml"/><Relationship Id="rId155" Type="http://schemas.openxmlformats.org/officeDocument/2006/relationships/slide" Target="slides/slide5.xml"/><Relationship Id="rId171" Type="http://schemas.openxmlformats.org/officeDocument/2006/relationships/slide" Target="slides/slide21.xml"/><Relationship Id="rId176" Type="http://schemas.openxmlformats.org/officeDocument/2006/relationships/slide" Target="slides/slide26.xml"/><Relationship Id="rId192" Type="http://schemas.openxmlformats.org/officeDocument/2006/relationships/slide" Target="slides/slide42.xml"/><Relationship Id="rId197" Type="http://schemas.openxmlformats.org/officeDocument/2006/relationships/presProps" Target="presProps.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customXml" Target="../customXml/item103.xml"/><Relationship Id="rId108" Type="http://schemas.openxmlformats.org/officeDocument/2006/relationships/customXml" Target="../customXml/item108.xml"/><Relationship Id="rId124" Type="http://schemas.openxmlformats.org/officeDocument/2006/relationships/customXml" Target="../customXml/item124.xml"/><Relationship Id="rId129" Type="http://schemas.openxmlformats.org/officeDocument/2006/relationships/customXml" Target="../customXml/item129.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customXml" Target="../customXml/item96.xml"/><Relationship Id="rId140" Type="http://schemas.openxmlformats.org/officeDocument/2006/relationships/customXml" Target="../customXml/item140.xml"/><Relationship Id="rId145" Type="http://schemas.openxmlformats.org/officeDocument/2006/relationships/customXml" Target="../customXml/item145.xml"/><Relationship Id="rId161" Type="http://schemas.openxmlformats.org/officeDocument/2006/relationships/slide" Target="slides/slide11.xml"/><Relationship Id="rId166" Type="http://schemas.openxmlformats.org/officeDocument/2006/relationships/slide" Target="slides/slide16.xml"/><Relationship Id="rId182" Type="http://schemas.openxmlformats.org/officeDocument/2006/relationships/slide" Target="slides/slide32.xml"/><Relationship Id="rId187"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customXml" Target="../customXml/item114.xml"/><Relationship Id="rId119" Type="http://schemas.openxmlformats.org/officeDocument/2006/relationships/customXml" Target="../customXml/item119.xm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customXml" Target="../customXml/item130.xml"/><Relationship Id="rId135" Type="http://schemas.openxmlformats.org/officeDocument/2006/relationships/customXml" Target="../customXml/item135.xml"/><Relationship Id="rId151" Type="http://schemas.openxmlformats.org/officeDocument/2006/relationships/slide" Target="slides/slide1.xml"/><Relationship Id="rId156" Type="http://schemas.openxmlformats.org/officeDocument/2006/relationships/slide" Target="slides/slide6.xml"/><Relationship Id="rId177" Type="http://schemas.openxmlformats.org/officeDocument/2006/relationships/slide" Target="slides/slide27.xml"/><Relationship Id="rId198" Type="http://schemas.openxmlformats.org/officeDocument/2006/relationships/viewProps" Target="viewProps.xml"/><Relationship Id="rId172" Type="http://schemas.openxmlformats.org/officeDocument/2006/relationships/slide" Target="slides/slide22.xml"/><Relationship Id="rId193" Type="http://schemas.openxmlformats.org/officeDocument/2006/relationships/slide" Target="slides/slide43.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customXml" Target="../customXml/item109.xm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customXml" Target="../customXml/item97.xml"/><Relationship Id="rId104" Type="http://schemas.openxmlformats.org/officeDocument/2006/relationships/customXml" Target="../customXml/item104.xml"/><Relationship Id="rId120" Type="http://schemas.openxmlformats.org/officeDocument/2006/relationships/customXml" Target="../customXml/item120.xml"/><Relationship Id="rId125" Type="http://schemas.openxmlformats.org/officeDocument/2006/relationships/customXml" Target="../customXml/item125.xml"/><Relationship Id="rId141" Type="http://schemas.openxmlformats.org/officeDocument/2006/relationships/customXml" Target="../customXml/item141.xml"/><Relationship Id="rId146" Type="http://schemas.openxmlformats.org/officeDocument/2006/relationships/customXml" Target="../customXml/item146.xml"/><Relationship Id="rId167" Type="http://schemas.openxmlformats.org/officeDocument/2006/relationships/slide" Target="slides/slide17.xml"/><Relationship Id="rId188" Type="http://schemas.openxmlformats.org/officeDocument/2006/relationships/slide" Target="slides/slide38.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slide" Target="slides/slide12.xml"/><Relationship Id="rId183" Type="http://schemas.openxmlformats.org/officeDocument/2006/relationships/slide" Target="slides/slide33.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customXml" Target="../customXml/item110.xml"/><Relationship Id="rId115" Type="http://schemas.openxmlformats.org/officeDocument/2006/relationships/customXml" Target="../customXml/item115.xml"/><Relationship Id="rId131" Type="http://schemas.openxmlformats.org/officeDocument/2006/relationships/customXml" Target="../customXml/item131.xml"/><Relationship Id="rId136" Type="http://schemas.openxmlformats.org/officeDocument/2006/relationships/customXml" Target="../customXml/item136.xml"/><Relationship Id="rId157" Type="http://schemas.openxmlformats.org/officeDocument/2006/relationships/slide" Target="slides/slide7.xml"/><Relationship Id="rId178" Type="http://schemas.openxmlformats.org/officeDocument/2006/relationships/slide" Target="slides/slide28.xm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slide" Target="slides/slide2.xml"/><Relationship Id="rId173" Type="http://schemas.openxmlformats.org/officeDocument/2006/relationships/slide" Target="slides/slide23.xml"/><Relationship Id="rId194" Type="http://schemas.openxmlformats.org/officeDocument/2006/relationships/notesMaster" Target="notesMasters/notesMaster1.xml"/><Relationship Id="rId199" Type="http://schemas.openxmlformats.org/officeDocument/2006/relationships/theme" Target="theme/theme1.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customXml" Target="../customXml/item100.xml"/><Relationship Id="rId105" Type="http://schemas.openxmlformats.org/officeDocument/2006/relationships/customXml" Target="../customXml/item105.xml"/><Relationship Id="rId126" Type="http://schemas.openxmlformats.org/officeDocument/2006/relationships/customXml" Target="../customXml/item126.xml"/><Relationship Id="rId147" Type="http://schemas.openxmlformats.org/officeDocument/2006/relationships/customXml" Target="../customXml/item147.xml"/><Relationship Id="rId168" Type="http://schemas.openxmlformats.org/officeDocument/2006/relationships/slide" Target="slides/slide18.xm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customXml" Target="../customXml/item98.xml"/><Relationship Id="rId121" Type="http://schemas.openxmlformats.org/officeDocument/2006/relationships/customXml" Target="../customXml/item121.xml"/><Relationship Id="rId142" Type="http://schemas.openxmlformats.org/officeDocument/2006/relationships/customXml" Target="../customXml/item142.xml"/><Relationship Id="rId163" Type="http://schemas.openxmlformats.org/officeDocument/2006/relationships/slide" Target="slides/slide13.xml"/><Relationship Id="rId184" Type="http://schemas.openxmlformats.org/officeDocument/2006/relationships/slide" Target="slides/slide34.xml"/><Relationship Id="rId189" Type="http://schemas.openxmlformats.org/officeDocument/2006/relationships/slide" Target="slides/slide39.xm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customXml" Target="../customXml/item116.xml"/><Relationship Id="rId137" Type="http://schemas.openxmlformats.org/officeDocument/2006/relationships/customXml" Target="../customXml/item137.xml"/><Relationship Id="rId158" Type="http://schemas.openxmlformats.org/officeDocument/2006/relationships/slide" Target="slides/slide8.xm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customXml" Target="../customXml/item111.xml"/><Relationship Id="rId132" Type="http://schemas.openxmlformats.org/officeDocument/2006/relationships/customXml" Target="../customXml/item132.xml"/><Relationship Id="rId153" Type="http://schemas.openxmlformats.org/officeDocument/2006/relationships/slide" Target="slides/slide3.xml"/><Relationship Id="rId174" Type="http://schemas.openxmlformats.org/officeDocument/2006/relationships/slide" Target="slides/slide24.xml"/><Relationship Id="rId179" Type="http://schemas.openxmlformats.org/officeDocument/2006/relationships/slide" Target="slides/slide29.xml"/><Relationship Id="rId195" Type="http://schemas.openxmlformats.org/officeDocument/2006/relationships/handoutMaster" Target="handoutMasters/handoutMaster1.xml"/><Relationship Id="rId190" Type="http://schemas.openxmlformats.org/officeDocument/2006/relationships/slide" Target="slides/slide40.xm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customXml" Target="../customXml/item106.xml"/><Relationship Id="rId127" Type="http://schemas.openxmlformats.org/officeDocument/2006/relationships/customXml" Target="../customXml/item127.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customXml" Target="../customXml/item99.xml"/><Relationship Id="rId101" Type="http://schemas.openxmlformats.org/officeDocument/2006/relationships/customXml" Target="../customXml/item101.xml"/><Relationship Id="rId122" Type="http://schemas.openxmlformats.org/officeDocument/2006/relationships/customXml" Target="../customXml/item122.xml"/><Relationship Id="rId143" Type="http://schemas.openxmlformats.org/officeDocument/2006/relationships/customXml" Target="../customXml/item143.xml"/><Relationship Id="rId148" Type="http://schemas.openxmlformats.org/officeDocument/2006/relationships/customXml" Target="../customXml/item148.xml"/><Relationship Id="rId164" Type="http://schemas.openxmlformats.org/officeDocument/2006/relationships/slide" Target="slides/slide14.xml"/><Relationship Id="rId169" Type="http://schemas.openxmlformats.org/officeDocument/2006/relationships/slide" Target="slides/slide19.xml"/><Relationship Id="rId185" Type="http://schemas.openxmlformats.org/officeDocument/2006/relationships/slide" Target="slides/slide35.xm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slide" Target="slides/slide30.xm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customXml" Target="../customXml/item112.xml"/><Relationship Id="rId133" Type="http://schemas.openxmlformats.org/officeDocument/2006/relationships/customXml" Target="../customXml/item133.xml"/><Relationship Id="rId154" Type="http://schemas.openxmlformats.org/officeDocument/2006/relationships/slide" Target="slides/slide4.xml"/><Relationship Id="rId175" Type="http://schemas.openxmlformats.org/officeDocument/2006/relationships/slide" Target="slides/slide2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EC362E6-AC18-47EC-90B6-D94170BFAFEE}"/>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D6D7671-A7F8-4990-815E-B346D0EF672A}"/>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0A211E1-1F6B-4CFA-B69A-1E5C7260B151}" type="datetimeFigureOut">
              <a:rPr lang="en-US" smtClean="0"/>
              <a:t>2/18/2020</a:t>
            </a:fld>
            <a:endParaRPr lang="en-US"/>
          </a:p>
        </p:txBody>
      </p:sp>
      <p:sp>
        <p:nvSpPr>
          <p:cNvPr id="4" name="Footer Placeholder 3">
            <a:extLst>
              <a:ext uri="{FF2B5EF4-FFF2-40B4-BE49-F238E27FC236}">
                <a16:creationId xmlns:a16="http://schemas.microsoft.com/office/drawing/2014/main" id="{624F05D3-B3CC-4865-A902-98FB08D22B88}"/>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8B36BAC-1E41-4745-A6F2-F48648AC67DB}"/>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DD6E3CAF-1210-4424-8BA6-A10E52048F24}" type="slidenum">
              <a:rPr lang="en-US" smtClean="0"/>
              <a:t>‹#›</a:t>
            </a:fld>
            <a:endParaRPr lang="en-US"/>
          </a:p>
        </p:txBody>
      </p:sp>
    </p:spTree>
    <p:extLst>
      <p:ext uri="{BB962C8B-B14F-4D97-AF65-F5344CB8AC3E}">
        <p14:creationId xmlns:p14="http://schemas.microsoft.com/office/powerpoint/2010/main" val="26694980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7840" cy="464820"/>
          </a:xfrm>
          <a:prstGeom prst="rect">
            <a:avLst/>
          </a:prstGeom>
        </p:spPr>
        <p:txBody>
          <a:bodyPr vert="horz" lIns="93170" tIns="46585" rIns="93170" bIns="46585" rtlCol="0"/>
          <a:lstStyle>
            <a:lvl1pPr algn="l">
              <a:defRPr sz="1200"/>
            </a:lvl1pPr>
          </a:lstStyle>
          <a:p>
            <a:endParaRPr lang="en-US" dirty="0"/>
          </a:p>
        </p:txBody>
      </p:sp>
      <p:sp>
        <p:nvSpPr>
          <p:cNvPr id="3" name="Date Placeholder 2"/>
          <p:cNvSpPr>
            <a:spLocks noGrp="1"/>
          </p:cNvSpPr>
          <p:nvPr>
            <p:ph type="dt" idx="1"/>
          </p:nvPr>
        </p:nvSpPr>
        <p:spPr>
          <a:xfrm>
            <a:off x="3970940" y="0"/>
            <a:ext cx="3037840" cy="464820"/>
          </a:xfrm>
          <a:prstGeom prst="rect">
            <a:avLst/>
          </a:prstGeom>
        </p:spPr>
        <p:txBody>
          <a:bodyPr vert="horz" lIns="93170" tIns="46585" rIns="93170" bIns="46585" rtlCol="0"/>
          <a:lstStyle>
            <a:lvl1pPr algn="r">
              <a:defRPr sz="1200"/>
            </a:lvl1pPr>
          </a:lstStyle>
          <a:p>
            <a:fld id="{7840CB75-802D-4469-9DFE-7D4C2C34FD47}" type="datetimeFigureOut">
              <a:rPr lang="en-US" smtClean="0"/>
              <a:pPr/>
              <a:t>2/18/2020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5" rIns="93170" bIns="46585" rtlCol="0" anchor="ctr"/>
          <a:lstStyle/>
          <a:p>
            <a:endParaRPr lang="en-US" dirty="0"/>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3170" tIns="46585" rIns="93170" bIns="4658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967"/>
            <a:ext cx="3037840" cy="464820"/>
          </a:xfrm>
          <a:prstGeom prst="rect">
            <a:avLst/>
          </a:prstGeom>
        </p:spPr>
        <p:txBody>
          <a:bodyPr vert="horz" lIns="93170" tIns="46585" rIns="93170" bIns="4658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40" y="8829967"/>
            <a:ext cx="3037840" cy="464820"/>
          </a:xfrm>
          <a:prstGeom prst="rect">
            <a:avLst/>
          </a:prstGeom>
        </p:spPr>
        <p:txBody>
          <a:bodyPr vert="horz" lIns="93170" tIns="46585" rIns="93170" bIns="46585" rtlCol="0" anchor="b"/>
          <a:lstStyle>
            <a:lvl1pPr algn="r">
              <a:defRPr sz="1200"/>
            </a:lvl1pPr>
          </a:lstStyle>
          <a:p>
            <a:fld id="{ECFD3E66-379D-4E08-BE3D-95FF93308A2C}" type="slidenum">
              <a:rPr lang="en-US" smtClean="0"/>
              <a:pPr/>
              <a:t>‹#›</a:t>
            </a:fld>
            <a:endParaRPr lang="en-US" dirty="0"/>
          </a:p>
        </p:txBody>
      </p:sp>
    </p:spTree>
    <p:extLst>
      <p:ext uri="{BB962C8B-B14F-4D97-AF65-F5344CB8AC3E}">
        <p14:creationId xmlns:p14="http://schemas.microsoft.com/office/powerpoint/2010/main" val="3482526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DBF19-0E31-49FC-8CF2-F4C3B329D11C}"/>
              </a:ext>
            </a:extLst>
          </p:cNvPr>
          <p:cNvSpPr>
            <a:spLocks noGrp="1"/>
          </p:cNvSpPr>
          <p:nvPr>
            <p:ph type="title" hasCustomPrompt="1"/>
          </p:nvPr>
        </p:nvSpPr>
        <p:spPr>
          <a:xfrm>
            <a:off x="733425" y="2514600"/>
            <a:ext cx="7924800" cy="1600200"/>
          </a:xfrm>
        </p:spPr>
        <p:txBody>
          <a:bodyPr anchor="b" anchorCtr="0">
            <a:normAutofit/>
          </a:bodyPr>
          <a:lstStyle>
            <a:lvl1pPr>
              <a:lnSpc>
                <a:spcPct val="100000"/>
              </a:lnSpc>
              <a:spcAft>
                <a:spcPts val="1200"/>
              </a:spcAft>
              <a:defRPr sz="3600">
                <a:latin typeface="Georgia Pro Cond Black" panose="02040A06050405020203" pitchFamily="18" charset="0"/>
              </a:defRPr>
            </a:lvl1pPr>
          </a:lstStyle>
          <a:p>
            <a:r>
              <a:rPr lang="en-US" dirty="0"/>
              <a:t>Click to edit Master title here</a:t>
            </a:r>
          </a:p>
        </p:txBody>
      </p:sp>
      <p:grpSp>
        <p:nvGrpSpPr>
          <p:cNvPr id="16" name="Group 15">
            <a:extLst>
              <a:ext uri="{FF2B5EF4-FFF2-40B4-BE49-F238E27FC236}">
                <a16:creationId xmlns:a16="http://schemas.microsoft.com/office/drawing/2014/main" id="{F290FF98-2309-4E59-8EDE-9E35F0216DA3}"/>
              </a:ext>
            </a:extLst>
          </p:cNvPr>
          <p:cNvGrpSpPr/>
          <p:nvPr userDrawn="1"/>
        </p:nvGrpSpPr>
        <p:grpSpPr>
          <a:xfrm>
            <a:off x="0" y="0"/>
            <a:ext cx="9144000" cy="2362200"/>
            <a:chOff x="0" y="0"/>
            <a:chExt cx="9144000" cy="2362200"/>
          </a:xfrm>
        </p:grpSpPr>
        <p:sp>
          <p:nvSpPr>
            <p:cNvPr id="15" name="Rectangle 14">
              <a:extLst>
                <a:ext uri="{FF2B5EF4-FFF2-40B4-BE49-F238E27FC236}">
                  <a16:creationId xmlns:a16="http://schemas.microsoft.com/office/drawing/2014/main" id="{04FAA6F1-7E7C-4E81-ACD5-4D9DC4261C2A}"/>
                </a:ext>
              </a:extLst>
            </p:cNvPr>
            <p:cNvSpPr/>
            <p:nvPr userDrawn="1"/>
          </p:nvSpPr>
          <p:spPr bwMode="auto">
            <a:xfrm>
              <a:off x="0" y="0"/>
              <a:ext cx="9144000" cy="23622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grpSp>
          <p:nvGrpSpPr>
            <p:cNvPr id="14" name="Group 13">
              <a:extLst>
                <a:ext uri="{FF2B5EF4-FFF2-40B4-BE49-F238E27FC236}">
                  <a16:creationId xmlns:a16="http://schemas.microsoft.com/office/drawing/2014/main" id="{F74EA2D6-06B5-4582-8A35-9BD2B7BBCE7E}"/>
                </a:ext>
              </a:extLst>
            </p:cNvPr>
            <p:cNvGrpSpPr/>
            <p:nvPr userDrawn="1"/>
          </p:nvGrpSpPr>
          <p:grpSpPr>
            <a:xfrm>
              <a:off x="0" y="0"/>
              <a:ext cx="9144000" cy="2362200"/>
              <a:chOff x="0" y="0"/>
              <a:chExt cx="9144000" cy="2362200"/>
            </a:xfrm>
          </p:grpSpPr>
          <p:sp>
            <p:nvSpPr>
              <p:cNvPr id="13" name="Freeform: Shape 12">
                <a:extLst>
                  <a:ext uri="{FF2B5EF4-FFF2-40B4-BE49-F238E27FC236}">
                    <a16:creationId xmlns:a16="http://schemas.microsoft.com/office/drawing/2014/main" id="{9A31ED46-D35A-45E1-A76F-F6B1F68C73BA}"/>
                  </a:ext>
                </a:extLst>
              </p:cNvPr>
              <p:cNvSpPr/>
              <p:nvPr userDrawn="1"/>
            </p:nvSpPr>
            <p:spPr bwMode="auto">
              <a:xfrm>
                <a:off x="0" y="103594"/>
                <a:ext cx="9144000" cy="2258606"/>
              </a:xfrm>
              <a:custGeom>
                <a:avLst/>
                <a:gdLst>
                  <a:gd name="connsiteX0" fmla="*/ 0 w 9144000"/>
                  <a:gd name="connsiteY0" fmla="*/ 0 h 2258606"/>
                  <a:gd name="connsiteX1" fmla="*/ 9144000 w 9144000"/>
                  <a:gd name="connsiteY1" fmla="*/ 0 h 2258606"/>
                  <a:gd name="connsiteX2" fmla="*/ 9144000 w 9144000"/>
                  <a:gd name="connsiteY2" fmla="*/ 1452101 h 2258606"/>
                  <a:gd name="connsiteX3" fmla="*/ 8951047 w 9144000"/>
                  <a:gd name="connsiteY3" fmla="*/ 1391255 h 2258606"/>
                  <a:gd name="connsiteX4" fmla="*/ 5372100 w 9144000"/>
                  <a:gd name="connsiteY4" fmla="*/ 914400 h 2258606"/>
                  <a:gd name="connsiteX5" fmla="*/ 112359 w 9144000"/>
                  <a:gd name="connsiteY5" fmla="*/ 2170575 h 2258606"/>
                  <a:gd name="connsiteX6" fmla="*/ 0 w 9144000"/>
                  <a:gd name="connsiteY6" fmla="*/ 2258606 h 2258606"/>
                  <a:gd name="connsiteX7" fmla="*/ 0 w 9144000"/>
                  <a:gd name="connsiteY7" fmla="*/ 0 h 2258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144000" h="2258606">
                    <a:moveTo>
                      <a:pt x="0" y="0"/>
                    </a:moveTo>
                    <a:lnTo>
                      <a:pt x="9144000" y="0"/>
                    </a:lnTo>
                    <a:lnTo>
                      <a:pt x="9144000" y="1452101"/>
                    </a:lnTo>
                    <a:lnTo>
                      <a:pt x="8951047" y="1391255"/>
                    </a:lnTo>
                    <a:cubicBezTo>
                      <a:pt x="7953044" y="1091759"/>
                      <a:pt x="6714189" y="914400"/>
                      <a:pt x="5372100" y="914400"/>
                    </a:cubicBezTo>
                    <a:cubicBezTo>
                      <a:pt x="3100874" y="914400"/>
                      <a:pt x="1125296" y="1422341"/>
                      <a:pt x="112359" y="2170575"/>
                    </a:cubicBezTo>
                    <a:lnTo>
                      <a:pt x="0" y="2258606"/>
                    </a:lnTo>
                    <a:lnTo>
                      <a:pt x="0" y="0"/>
                    </a:lnTo>
                    <a:close/>
                  </a:path>
                </a:pathLst>
              </a:custGeom>
              <a:solidFill>
                <a:srgbClr val="F8BA17"/>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11" name="Freeform: Shape 10">
                <a:extLst>
                  <a:ext uri="{FF2B5EF4-FFF2-40B4-BE49-F238E27FC236}">
                    <a16:creationId xmlns:a16="http://schemas.microsoft.com/office/drawing/2014/main" id="{14DE01C8-8EBA-4E86-94BC-B8E05CA23F2B}"/>
                  </a:ext>
                </a:extLst>
              </p:cNvPr>
              <p:cNvSpPr/>
              <p:nvPr userDrawn="1"/>
            </p:nvSpPr>
            <p:spPr bwMode="auto">
              <a:xfrm>
                <a:off x="0" y="0"/>
                <a:ext cx="9144000" cy="2258606"/>
              </a:xfrm>
              <a:custGeom>
                <a:avLst/>
                <a:gdLst>
                  <a:gd name="connsiteX0" fmla="*/ 0 w 9144000"/>
                  <a:gd name="connsiteY0" fmla="*/ 0 h 2258606"/>
                  <a:gd name="connsiteX1" fmla="*/ 9144000 w 9144000"/>
                  <a:gd name="connsiteY1" fmla="*/ 0 h 2258606"/>
                  <a:gd name="connsiteX2" fmla="*/ 9144000 w 9144000"/>
                  <a:gd name="connsiteY2" fmla="*/ 1452101 h 2258606"/>
                  <a:gd name="connsiteX3" fmla="*/ 8951047 w 9144000"/>
                  <a:gd name="connsiteY3" fmla="*/ 1391255 h 2258606"/>
                  <a:gd name="connsiteX4" fmla="*/ 5372100 w 9144000"/>
                  <a:gd name="connsiteY4" fmla="*/ 914400 h 2258606"/>
                  <a:gd name="connsiteX5" fmla="*/ 112359 w 9144000"/>
                  <a:gd name="connsiteY5" fmla="*/ 2170575 h 2258606"/>
                  <a:gd name="connsiteX6" fmla="*/ 0 w 9144000"/>
                  <a:gd name="connsiteY6" fmla="*/ 2258606 h 2258606"/>
                  <a:gd name="connsiteX7" fmla="*/ 0 w 9144000"/>
                  <a:gd name="connsiteY7" fmla="*/ 0 h 2258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144000" h="2258606">
                    <a:moveTo>
                      <a:pt x="0" y="0"/>
                    </a:moveTo>
                    <a:lnTo>
                      <a:pt x="9144000" y="0"/>
                    </a:lnTo>
                    <a:lnTo>
                      <a:pt x="9144000" y="1452101"/>
                    </a:lnTo>
                    <a:lnTo>
                      <a:pt x="8951047" y="1391255"/>
                    </a:lnTo>
                    <a:cubicBezTo>
                      <a:pt x="7953044" y="1091759"/>
                      <a:pt x="6714189" y="914400"/>
                      <a:pt x="5372100" y="914400"/>
                    </a:cubicBezTo>
                    <a:cubicBezTo>
                      <a:pt x="3100874" y="914400"/>
                      <a:pt x="1125296" y="1422341"/>
                      <a:pt x="112359" y="2170575"/>
                    </a:cubicBezTo>
                    <a:lnTo>
                      <a:pt x="0" y="2258606"/>
                    </a:lnTo>
                    <a:lnTo>
                      <a:pt x="0" y="0"/>
                    </a:lnTo>
                    <a:close/>
                  </a:path>
                </a:pathLst>
              </a:custGeom>
              <a:solidFill>
                <a:srgbClr val="4A2365"/>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grpSp>
      </p:grpSp>
      <p:pic>
        <p:nvPicPr>
          <p:cNvPr id="10" name="Picture 9">
            <a:extLst>
              <a:ext uri="{FF2B5EF4-FFF2-40B4-BE49-F238E27FC236}">
                <a16:creationId xmlns:a16="http://schemas.microsoft.com/office/drawing/2014/main" id="{2C4E143C-E118-4BD0-B4E3-4F2C4FB7EEDD}"/>
              </a:ext>
            </a:extLst>
          </p:cNvPr>
          <p:cNvPicPr>
            <a:picLocks noChangeAspect="1"/>
          </p:cNvPicPr>
          <p:nvPr userDrawn="1"/>
        </p:nvPicPr>
        <p:blipFill rotWithShape="1">
          <a:blip r:embed="rId2">
            <a:extLst>
              <a:ext uri="{BEBA8EAE-BF5A-486C-A8C5-ECC9F3942E4B}">
                <a14:imgProps xmlns:a14="http://schemas.microsoft.com/office/drawing/2010/main">
                  <a14:imgLayer r:embed="rId3">
                    <a14:imgEffect>
                      <a14:backgroundRemoval t="7720" b="93468" l="12597" r="83333">
                        <a14:foregroundMark x1="28198" y1="25653" x2="28198" y2="25653"/>
                        <a14:foregroundMark x1="25678" y1="29572" x2="25678" y2="29572"/>
                        <a14:foregroundMark x1="26357" y1="30998" x2="26357" y2="30998"/>
                        <a14:foregroundMark x1="26066" y1="31354" x2="26066" y2="31354"/>
                        <a14:foregroundMark x1="28585" y1="25653" x2="28585" y2="25653"/>
                        <a14:foregroundMark x1="29264" y1="25653" x2="29264" y2="25653"/>
                        <a14:foregroundMark x1="54651" y1="16746" x2="54651" y2="16746"/>
                        <a14:foregroundMark x1="63372" y1="20784" x2="63372" y2="20784"/>
                        <a14:foregroundMark x1="68411" y1="28266" x2="68411" y2="28266"/>
                        <a14:foregroundMark x1="70930" y1="36698" x2="70930" y2="36698"/>
                        <a14:foregroundMark x1="71318" y1="36698" x2="71318" y2="36698"/>
                        <a14:foregroundMark x1="74225" y1="44299" x2="74225" y2="44299"/>
                        <a14:foregroundMark x1="46705" y1="28741" x2="46705" y2="28741"/>
                        <a14:foregroundMark x1="43023" y1="28741" x2="44864" y2="37648"/>
                        <a14:foregroundMark x1="47771" y1="44656" x2="33140" y2="30998"/>
                        <a14:foregroundMark x1="33140" y1="30998" x2="48159" y2="45724"/>
                        <a14:foregroundMark x1="48159" y1="45724" x2="34109" y2="31354"/>
                        <a14:foregroundMark x1="34109" y1="31354" x2="34012" y2="37648"/>
                        <a14:foregroundMark x1="52422" y1="46081" x2="69767" y2="37411"/>
                        <a14:foregroundMark x1="69767" y1="37411" x2="51841" y2="47150"/>
                        <a14:foregroundMark x1="51841" y1="47150" x2="43314" y2="27435"/>
                        <a14:foregroundMark x1="43314" y1="27435" x2="58140" y2="40499"/>
                        <a14:foregroundMark x1="58140" y1="40499" x2="40116" y2="27435"/>
                        <a14:foregroundMark x1="40116" y1="27435" x2="47384" y2="48694"/>
                        <a14:foregroundMark x1="47384" y1="48694" x2="49031" y2="24347"/>
                        <a14:foregroundMark x1="49031" y1="24347" x2="29070" y2="22328"/>
                        <a14:foregroundMark x1="29070" y1="22328" x2="22771" y2="45606"/>
                        <a14:foregroundMark x1="22771" y1="45606" x2="28779" y2="67696"/>
                        <a14:foregroundMark x1="28779" y1="67696" x2="45930" y2="78385"/>
                        <a14:foregroundMark x1="45930" y1="78385" x2="64147" y2="75297"/>
                        <a14:foregroundMark x1="64147" y1="75297" x2="73353" y2="54988"/>
                        <a14:foregroundMark x1="73353" y1="54988" x2="70930" y2="32898"/>
                        <a14:foregroundMark x1="70930" y1="32898" x2="69961" y2="56295"/>
                        <a14:foregroundMark x1="69961" y1="56295" x2="56492" y2="74584"/>
                        <a14:foregroundMark x1="56492" y1="74584" x2="38566" y2="78860"/>
                        <a14:foregroundMark x1="38566" y1="78860" x2="25000" y2="64014"/>
                        <a14:foregroundMark x1="25000" y1="64014" x2="21318" y2="40855"/>
                        <a14:foregroundMark x1="21318" y1="40855" x2="26938" y2="63777"/>
                        <a14:foregroundMark x1="26938" y1="63777" x2="42248" y2="78979"/>
                        <a14:foregroundMark x1="42248" y1="78979" x2="61143" y2="76603"/>
                        <a14:foregroundMark x1="61143" y1="76603" x2="40795" y2="76841"/>
                        <a14:foregroundMark x1="40795" y1="76841" x2="60174" y2="70784"/>
                        <a14:foregroundMark x1="60174" y1="70784" x2="70930" y2="51306"/>
                        <a14:foregroundMark x1="70930" y1="51306" x2="69961" y2="27553"/>
                        <a14:foregroundMark x1="69961" y1="27553" x2="50388" y2="21615"/>
                        <a14:foregroundMark x1="50388" y1="21615" x2="34012" y2="31948"/>
                        <a14:foregroundMark x1="34012" y1="31948" x2="28585" y2="46081"/>
                        <a14:foregroundMark x1="50678" y1="21615" x2="62597" y2="42993"/>
                        <a14:foregroundMark x1="62597" y1="42993" x2="40988" y2="35154"/>
                        <a14:foregroundMark x1="40988" y1="35154" x2="32946" y2="42043"/>
                        <a14:foregroundMark x1="56492" y1="26485" x2="65891" y2="45724"/>
                        <a14:foregroundMark x1="65891" y1="45724" x2="57461" y2="26128"/>
                        <a14:foregroundMark x1="57461" y1="26128" x2="56783" y2="36698"/>
                        <a14:foregroundMark x1="61143" y1="31829" x2="72287" y2="49406"/>
                        <a14:foregroundMark x1="72287" y1="49406" x2="62597" y2="30523"/>
                        <a14:foregroundMark x1="62597" y1="30523" x2="65116" y2="31829"/>
                        <a14:foregroundMark x1="18798" y1="71378" x2="16570" y2="57126"/>
                        <a14:foregroundMark x1="17345" y1="67340" x2="12597" y2="58907"/>
                        <a14:foregroundMark x1="31783" y1="13183" x2="50581" y2="7007"/>
                        <a14:foregroundMark x1="50581" y1="7007" x2="67636" y2="17102"/>
                        <a14:foregroundMark x1="67636" y1="17102" x2="79070" y2="36223"/>
                        <a14:foregroundMark x1="79070" y1="36223" x2="80717" y2="63302"/>
                        <a14:foregroundMark x1="83624" y1="59739" x2="83624" y2="59739"/>
                        <a14:foregroundMark x1="75678" y1="27435" x2="75678" y2="27435"/>
                        <a14:foregroundMark x1="54651" y1="8314" x2="36531" y2="10570"/>
                        <a14:foregroundMark x1="36531" y1="10570" x2="36531" y2="10570"/>
                        <a14:foregroundMark x1="44864" y1="8314" x2="53198" y2="7838"/>
                        <a14:foregroundMark x1="35078" y1="87292" x2="54748" y2="93468"/>
                        <a14:foregroundMark x1="54748" y1="93468" x2="71318" y2="83373"/>
                        <a14:foregroundMark x1="71318" y1="83373" x2="71318" y2="83373"/>
                      </a14:backgroundRemoval>
                    </a14:imgEffect>
                  </a14:imgLayer>
                </a14:imgProps>
              </a:ext>
            </a:extLst>
          </a:blip>
          <a:srcRect l="10462" t="2564" r="14226" b="3811"/>
          <a:stretch/>
        </p:blipFill>
        <p:spPr>
          <a:xfrm>
            <a:off x="381000" y="228600"/>
            <a:ext cx="1171199" cy="1187895"/>
          </a:xfrm>
          <a:prstGeom prst="rect">
            <a:avLst/>
          </a:prstGeom>
        </p:spPr>
      </p:pic>
      <p:sp>
        <p:nvSpPr>
          <p:cNvPr id="19" name="Footer Placeholder 9">
            <a:extLst>
              <a:ext uri="{FF2B5EF4-FFF2-40B4-BE49-F238E27FC236}">
                <a16:creationId xmlns:a16="http://schemas.microsoft.com/office/drawing/2014/main" id="{A3F2E282-57C4-4A7B-9DC5-969AD8DDA308}"/>
              </a:ext>
            </a:extLst>
          </p:cNvPr>
          <p:cNvSpPr>
            <a:spLocks noGrp="1"/>
          </p:cNvSpPr>
          <p:nvPr>
            <p:ph type="ftr" sz="quarter" idx="3"/>
          </p:nvPr>
        </p:nvSpPr>
        <p:spPr>
          <a:xfrm>
            <a:off x="310356" y="6318846"/>
            <a:ext cx="4337844" cy="462954"/>
          </a:xfrm>
          <a:prstGeom prst="rect">
            <a:avLst/>
          </a:prstGeom>
        </p:spPr>
        <p:txBody>
          <a:bodyPr vert="horz" lIns="0" tIns="45720" rIns="0" bIns="45720" rtlCol="0" anchor="ctr"/>
          <a:lstStyle>
            <a:lvl1pPr algn="l">
              <a:defRPr sz="1050">
                <a:solidFill>
                  <a:schemeClr val="bg1"/>
                </a:solidFill>
                <a:latin typeface="Georgia Pro Cond Black" panose="02040A06050405020203" pitchFamily="18" charset="0"/>
              </a:defRPr>
            </a:lvl1pPr>
          </a:lstStyle>
          <a:p>
            <a:r>
              <a:rPr lang="en-US" sz="1200" dirty="0"/>
              <a:t>2019 DoD Chesapeake Bay Commanders’ Conference</a:t>
            </a:r>
          </a:p>
          <a:p>
            <a:r>
              <a:rPr lang="en-US" dirty="0">
                <a:latin typeface="Georgia Pro Cond" panose="02040506050405020303" pitchFamily="18" charset="0"/>
              </a:rPr>
              <a:t>One Mission • Shared Leadership • Continuing Commitment</a:t>
            </a:r>
            <a:endParaRPr lang="en-US" dirty="0"/>
          </a:p>
        </p:txBody>
      </p:sp>
    </p:spTree>
    <p:extLst>
      <p:ext uri="{BB962C8B-B14F-4D97-AF65-F5344CB8AC3E}">
        <p14:creationId xmlns:p14="http://schemas.microsoft.com/office/powerpoint/2010/main" val="3757581878"/>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B3FA5-2C84-4FC0-AB57-E06A7EA1C31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DCDD3541-D1FA-41E4-842B-53D8FD67F7B7}"/>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7C215AC4-C539-44CC-8CA2-AB4354C8BAC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364A1C11-DCA3-41B9-9698-175CE7636EB5}"/>
              </a:ext>
            </a:extLst>
          </p:cNvPr>
          <p:cNvSpPr>
            <a:spLocks noGrp="1"/>
          </p:cNvSpPr>
          <p:nvPr>
            <p:ph type="dt" sz="half" idx="10"/>
          </p:nvPr>
        </p:nvSpPr>
        <p:spPr/>
        <p:txBody>
          <a:bodyPr/>
          <a:lstStyle/>
          <a:p>
            <a:fld id="{7C350152-DE05-4277-9929-06515E2FB39F}" type="datetimeFigureOut">
              <a:rPr lang="en-US" smtClean="0"/>
              <a:t>2/18/2020</a:t>
            </a:fld>
            <a:endParaRPr lang="en-US"/>
          </a:p>
        </p:txBody>
      </p:sp>
      <p:sp>
        <p:nvSpPr>
          <p:cNvPr id="6" name="Footer Placeholder 5">
            <a:extLst>
              <a:ext uri="{FF2B5EF4-FFF2-40B4-BE49-F238E27FC236}">
                <a16:creationId xmlns:a16="http://schemas.microsoft.com/office/drawing/2014/main" id="{04167E6B-1263-4698-A7D0-1F92E268D3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3C8144-E033-434A-8167-8AEB5FF9CBDD}"/>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1942787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F8E4F-1DF9-4DDF-B9A4-EF5A1D0F54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8917558-A4EF-47BE-BC44-C00135B53CA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17A101-B57B-496D-99B5-8A9536E3B74B}"/>
              </a:ext>
            </a:extLst>
          </p:cNvPr>
          <p:cNvSpPr>
            <a:spLocks noGrp="1"/>
          </p:cNvSpPr>
          <p:nvPr>
            <p:ph type="dt" sz="half" idx="10"/>
          </p:nvPr>
        </p:nvSpPr>
        <p:spPr/>
        <p:txBody>
          <a:bodyPr/>
          <a:lstStyle/>
          <a:p>
            <a:fld id="{7C350152-DE05-4277-9929-06515E2FB39F}" type="datetimeFigureOut">
              <a:rPr lang="en-US" smtClean="0"/>
              <a:t>2/18/2020</a:t>
            </a:fld>
            <a:endParaRPr lang="en-US"/>
          </a:p>
        </p:txBody>
      </p:sp>
      <p:sp>
        <p:nvSpPr>
          <p:cNvPr id="5" name="Footer Placeholder 4">
            <a:extLst>
              <a:ext uri="{FF2B5EF4-FFF2-40B4-BE49-F238E27FC236}">
                <a16:creationId xmlns:a16="http://schemas.microsoft.com/office/drawing/2014/main" id="{5B27495E-4727-48EC-8E3F-9BD37873AB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ED9A9A-3F46-42D0-9725-0768B2BC5B0F}"/>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16572258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B941E6-B588-4F8C-AA35-8A0741415543}"/>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DFE18B-FE84-40FF-85D2-140CE3A917E3}"/>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4E2DEF-701C-45B7-8B66-A322E0787730}"/>
              </a:ext>
            </a:extLst>
          </p:cNvPr>
          <p:cNvSpPr>
            <a:spLocks noGrp="1"/>
          </p:cNvSpPr>
          <p:nvPr>
            <p:ph type="dt" sz="half" idx="10"/>
          </p:nvPr>
        </p:nvSpPr>
        <p:spPr/>
        <p:txBody>
          <a:bodyPr/>
          <a:lstStyle/>
          <a:p>
            <a:fld id="{7C350152-DE05-4277-9929-06515E2FB39F}" type="datetimeFigureOut">
              <a:rPr lang="en-US" smtClean="0"/>
              <a:t>2/18/2020</a:t>
            </a:fld>
            <a:endParaRPr lang="en-US"/>
          </a:p>
        </p:txBody>
      </p:sp>
      <p:sp>
        <p:nvSpPr>
          <p:cNvPr id="5" name="Footer Placeholder 4">
            <a:extLst>
              <a:ext uri="{FF2B5EF4-FFF2-40B4-BE49-F238E27FC236}">
                <a16:creationId xmlns:a16="http://schemas.microsoft.com/office/drawing/2014/main" id="{E0D59322-2080-4452-B2EE-FAE84EB75B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B18299-A9DC-4997-9EBF-7C17D1B5828D}"/>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3069400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41F06-29A0-451E-8EB7-C67DFAF8C06D}"/>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44A8307B-9131-4834-8246-F91FD64AC2A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FC9AC31F-7237-44DD-B77A-6C366EC6C1D4}"/>
              </a:ext>
            </a:extLst>
          </p:cNvPr>
          <p:cNvSpPr>
            <a:spLocks noGrp="1"/>
          </p:cNvSpPr>
          <p:nvPr>
            <p:ph type="dt" sz="half" idx="10"/>
          </p:nvPr>
        </p:nvSpPr>
        <p:spPr/>
        <p:txBody>
          <a:bodyPr/>
          <a:lstStyle/>
          <a:p>
            <a:fld id="{7C350152-DE05-4277-9929-06515E2FB39F}" type="datetimeFigureOut">
              <a:rPr lang="en-US" smtClean="0"/>
              <a:t>2/18/2020</a:t>
            </a:fld>
            <a:endParaRPr lang="en-US"/>
          </a:p>
        </p:txBody>
      </p:sp>
      <p:sp>
        <p:nvSpPr>
          <p:cNvPr id="5" name="Footer Placeholder 4">
            <a:extLst>
              <a:ext uri="{FF2B5EF4-FFF2-40B4-BE49-F238E27FC236}">
                <a16:creationId xmlns:a16="http://schemas.microsoft.com/office/drawing/2014/main" id="{9A49BBDE-8DE8-42F8-B5A5-F15FE3D1AB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5B315B-9573-494A-94D2-F505928B84D4}"/>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2776104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5F170-FF57-4444-B49B-BAA3649ADB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0897EE-447E-489E-8D97-B24CC19051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44BEE1-5FC2-427E-83B2-7457DDE7DE1B}"/>
              </a:ext>
            </a:extLst>
          </p:cNvPr>
          <p:cNvSpPr>
            <a:spLocks noGrp="1"/>
          </p:cNvSpPr>
          <p:nvPr>
            <p:ph type="dt" sz="half" idx="10"/>
          </p:nvPr>
        </p:nvSpPr>
        <p:spPr/>
        <p:txBody>
          <a:bodyPr/>
          <a:lstStyle/>
          <a:p>
            <a:fld id="{7C350152-DE05-4277-9929-06515E2FB39F}" type="datetimeFigureOut">
              <a:rPr lang="en-US" smtClean="0"/>
              <a:t>2/18/2020</a:t>
            </a:fld>
            <a:endParaRPr lang="en-US"/>
          </a:p>
        </p:txBody>
      </p:sp>
      <p:sp>
        <p:nvSpPr>
          <p:cNvPr id="5" name="Footer Placeholder 4">
            <a:extLst>
              <a:ext uri="{FF2B5EF4-FFF2-40B4-BE49-F238E27FC236}">
                <a16:creationId xmlns:a16="http://schemas.microsoft.com/office/drawing/2014/main" id="{A216CF05-5A96-4507-BAB4-8274BB5AAF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E7B101-5BED-49C0-936B-03D132140F97}"/>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2996779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2A9CA-0E88-4956-94A8-986750E86DBC}"/>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03F723DE-8EEC-4378-992D-8F8E62806B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73478DC-46A2-48B8-AD4E-C0EAB139101B}"/>
              </a:ext>
            </a:extLst>
          </p:cNvPr>
          <p:cNvSpPr>
            <a:spLocks noGrp="1"/>
          </p:cNvSpPr>
          <p:nvPr>
            <p:ph type="dt" sz="half" idx="10"/>
          </p:nvPr>
        </p:nvSpPr>
        <p:spPr/>
        <p:txBody>
          <a:bodyPr/>
          <a:lstStyle/>
          <a:p>
            <a:fld id="{7C350152-DE05-4277-9929-06515E2FB39F}" type="datetimeFigureOut">
              <a:rPr lang="en-US" smtClean="0"/>
              <a:t>2/18/2020</a:t>
            </a:fld>
            <a:endParaRPr lang="en-US"/>
          </a:p>
        </p:txBody>
      </p:sp>
      <p:sp>
        <p:nvSpPr>
          <p:cNvPr id="5" name="Footer Placeholder 4">
            <a:extLst>
              <a:ext uri="{FF2B5EF4-FFF2-40B4-BE49-F238E27FC236}">
                <a16:creationId xmlns:a16="http://schemas.microsoft.com/office/drawing/2014/main" id="{8FE4A9E5-D94D-4A79-ACB4-47C561F5D0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418B65-86B6-4D11-870C-63932AFFA2B9}"/>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540243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9E4FE-B4B4-4D68-A200-7C8CFE7163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09C87D-72DE-44C1-AC0F-EC792F6BD5D0}"/>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44CB442-6802-4EC4-BF3F-596E973A7864}"/>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BA6D24F-C667-44A0-B9A1-D369E0F644DF}"/>
              </a:ext>
            </a:extLst>
          </p:cNvPr>
          <p:cNvSpPr>
            <a:spLocks noGrp="1"/>
          </p:cNvSpPr>
          <p:nvPr>
            <p:ph type="dt" sz="half" idx="10"/>
          </p:nvPr>
        </p:nvSpPr>
        <p:spPr/>
        <p:txBody>
          <a:bodyPr/>
          <a:lstStyle/>
          <a:p>
            <a:fld id="{7C350152-DE05-4277-9929-06515E2FB39F}" type="datetimeFigureOut">
              <a:rPr lang="en-US" smtClean="0"/>
              <a:t>2/18/2020</a:t>
            </a:fld>
            <a:endParaRPr lang="en-US"/>
          </a:p>
        </p:txBody>
      </p:sp>
      <p:sp>
        <p:nvSpPr>
          <p:cNvPr id="6" name="Footer Placeholder 5">
            <a:extLst>
              <a:ext uri="{FF2B5EF4-FFF2-40B4-BE49-F238E27FC236}">
                <a16:creationId xmlns:a16="http://schemas.microsoft.com/office/drawing/2014/main" id="{2278EF85-B7CF-4483-ACA5-022F23DBB8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1B6F97-F6EF-4E44-914E-AE87A177BB57}"/>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1323447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5E3B2-5234-43BE-B809-5E43F0213792}"/>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4FCE8FB-7324-48B1-85C3-F671B72151F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9DA02CBC-60A5-45C5-A8D8-06D47E795E67}"/>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3AD7BA8-F071-4135-B26E-0ADD0F72A06E}"/>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595BB81E-EED9-4677-97C7-882AA52AE6CA}"/>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37E85F1-D889-4A44-9463-7B3EABF4E66A}"/>
              </a:ext>
            </a:extLst>
          </p:cNvPr>
          <p:cNvSpPr>
            <a:spLocks noGrp="1"/>
          </p:cNvSpPr>
          <p:nvPr>
            <p:ph type="dt" sz="half" idx="10"/>
          </p:nvPr>
        </p:nvSpPr>
        <p:spPr/>
        <p:txBody>
          <a:bodyPr/>
          <a:lstStyle/>
          <a:p>
            <a:fld id="{7C350152-DE05-4277-9929-06515E2FB39F}" type="datetimeFigureOut">
              <a:rPr lang="en-US" smtClean="0"/>
              <a:t>2/18/2020</a:t>
            </a:fld>
            <a:endParaRPr lang="en-US"/>
          </a:p>
        </p:txBody>
      </p:sp>
      <p:sp>
        <p:nvSpPr>
          <p:cNvPr id="8" name="Footer Placeholder 7">
            <a:extLst>
              <a:ext uri="{FF2B5EF4-FFF2-40B4-BE49-F238E27FC236}">
                <a16:creationId xmlns:a16="http://schemas.microsoft.com/office/drawing/2014/main" id="{EE083C8C-0643-49AD-AADA-26EA41A884B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E3F8AD-C9FF-4BD4-9F57-A50DB4AB7453}"/>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3186532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15B4C-D127-4996-97CC-9579CDC736C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B486C79-867D-489C-A83B-B4502C9362AD}"/>
              </a:ext>
            </a:extLst>
          </p:cNvPr>
          <p:cNvSpPr>
            <a:spLocks noGrp="1"/>
          </p:cNvSpPr>
          <p:nvPr>
            <p:ph type="dt" sz="half" idx="10"/>
          </p:nvPr>
        </p:nvSpPr>
        <p:spPr/>
        <p:txBody>
          <a:bodyPr/>
          <a:lstStyle/>
          <a:p>
            <a:fld id="{7C350152-DE05-4277-9929-06515E2FB39F}" type="datetimeFigureOut">
              <a:rPr lang="en-US" smtClean="0"/>
              <a:t>2/18/2020</a:t>
            </a:fld>
            <a:endParaRPr lang="en-US"/>
          </a:p>
        </p:txBody>
      </p:sp>
      <p:sp>
        <p:nvSpPr>
          <p:cNvPr id="4" name="Footer Placeholder 3">
            <a:extLst>
              <a:ext uri="{FF2B5EF4-FFF2-40B4-BE49-F238E27FC236}">
                <a16:creationId xmlns:a16="http://schemas.microsoft.com/office/drawing/2014/main" id="{8B515487-AF4B-409F-B554-A00E8EE23D8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18B7C5-8FBC-47F0-98B4-990B59A952AB}"/>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2013393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70B0DB-D584-4E27-B790-CFED7EE38A99}"/>
              </a:ext>
            </a:extLst>
          </p:cNvPr>
          <p:cNvSpPr>
            <a:spLocks noGrp="1"/>
          </p:cNvSpPr>
          <p:nvPr>
            <p:ph type="dt" sz="half" idx="10"/>
          </p:nvPr>
        </p:nvSpPr>
        <p:spPr/>
        <p:txBody>
          <a:bodyPr/>
          <a:lstStyle/>
          <a:p>
            <a:fld id="{7C350152-DE05-4277-9929-06515E2FB39F}" type="datetimeFigureOut">
              <a:rPr lang="en-US" smtClean="0"/>
              <a:t>2/18/2020</a:t>
            </a:fld>
            <a:endParaRPr lang="en-US"/>
          </a:p>
        </p:txBody>
      </p:sp>
      <p:sp>
        <p:nvSpPr>
          <p:cNvPr id="3" name="Footer Placeholder 2">
            <a:extLst>
              <a:ext uri="{FF2B5EF4-FFF2-40B4-BE49-F238E27FC236}">
                <a16:creationId xmlns:a16="http://schemas.microsoft.com/office/drawing/2014/main" id="{B43894FE-7409-414E-8FF7-4EC0CE6034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90A05F-A906-4AEB-8F0D-B88525AC5AED}"/>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3892306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CD5AF-70F1-4BEC-BFCB-E89C70993273}"/>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EA783148-1431-4581-9F81-E0AB4D58F1AB}"/>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40457B0-05B8-47F2-A72D-ADA9D5C9D6A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E36F4386-B52A-4902-892E-D0C58245FAA6}"/>
              </a:ext>
            </a:extLst>
          </p:cNvPr>
          <p:cNvSpPr>
            <a:spLocks noGrp="1"/>
          </p:cNvSpPr>
          <p:nvPr>
            <p:ph type="dt" sz="half" idx="10"/>
          </p:nvPr>
        </p:nvSpPr>
        <p:spPr/>
        <p:txBody>
          <a:bodyPr/>
          <a:lstStyle/>
          <a:p>
            <a:fld id="{7C350152-DE05-4277-9929-06515E2FB39F}" type="datetimeFigureOut">
              <a:rPr lang="en-US" smtClean="0"/>
              <a:t>2/18/2020</a:t>
            </a:fld>
            <a:endParaRPr lang="en-US"/>
          </a:p>
        </p:txBody>
      </p:sp>
      <p:sp>
        <p:nvSpPr>
          <p:cNvPr id="6" name="Footer Placeholder 5">
            <a:extLst>
              <a:ext uri="{FF2B5EF4-FFF2-40B4-BE49-F238E27FC236}">
                <a16:creationId xmlns:a16="http://schemas.microsoft.com/office/drawing/2014/main" id="{62C2E6AD-F8E1-49EF-8285-2D88E58B7A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EDA571-3785-46A8-8320-4C58C234DED2}"/>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3426012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103BF13E-5AA0-4258-BD7C-6910F09C1B52}"/>
              </a:ext>
            </a:extLst>
          </p:cNvPr>
          <p:cNvSpPr/>
          <p:nvPr userDrawn="1"/>
        </p:nvSpPr>
        <p:spPr bwMode="auto">
          <a:xfrm>
            <a:off x="0" y="6210300"/>
            <a:ext cx="9144000" cy="381000"/>
          </a:xfrm>
          <a:prstGeom prst="rect">
            <a:avLst/>
          </a:prstGeom>
          <a:solidFill>
            <a:srgbClr val="F8BA17"/>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9" name="Rectangle 8">
            <a:extLst>
              <a:ext uri="{FF2B5EF4-FFF2-40B4-BE49-F238E27FC236}">
                <a16:creationId xmlns:a16="http://schemas.microsoft.com/office/drawing/2014/main" id="{BF764F43-7002-4D27-AD9D-6AACA90FD5A6}"/>
              </a:ext>
            </a:extLst>
          </p:cNvPr>
          <p:cNvSpPr>
            <a:spLocks noChangeArrowheads="1"/>
          </p:cNvSpPr>
          <p:nvPr userDrawn="1"/>
        </p:nvSpPr>
        <p:spPr bwMode="auto">
          <a:xfrm>
            <a:off x="0" y="6278382"/>
            <a:ext cx="9144000" cy="602896"/>
          </a:xfrm>
          <a:prstGeom prst="rect">
            <a:avLst/>
          </a:prstGeom>
          <a:solidFill>
            <a:srgbClr val="4A2365"/>
          </a:solidFill>
          <a:ln w="9525" algn="ctr">
            <a:noFill/>
            <a:miter lim="800000"/>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sz="1350" dirty="0"/>
          </a:p>
        </p:txBody>
      </p:sp>
      <p:sp>
        <p:nvSpPr>
          <p:cNvPr id="3166212" name="Rectangle 4"/>
          <p:cNvSpPr>
            <a:spLocks noGrp="1" noChangeArrowheads="1"/>
          </p:cNvSpPr>
          <p:nvPr>
            <p:ph type="title"/>
          </p:nvPr>
        </p:nvSpPr>
        <p:spPr bwMode="auto">
          <a:xfrm>
            <a:off x="322546" y="457200"/>
            <a:ext cx="8498908" cy="914400"/>
          </a:xfrm>
          <a:prstGeom prst="rect">
            <a:avLst/>
          </a:prstGeom>
          <a:noFill/>
          <a:ln w="9525">
            <a:noFill/>
            <a:miter lim="800000"/>
            <a:headEnd/>
            <a:tailEnd/>
          </a:ln>
          <a:effectLst/>
        </p:spPr>
        <p:txBody>
          <a:bodyPr vert="horz" wrap="square" lIns="0" tIns="45720" rIns="0" bIns="45720" numCol="1" anchor="ctr" anchorCtr="0" compatLnSpc="1">
            <a:prstTxWarp prst="textNoShape">
              <a:avLst/>
            </a:prstTxWarp>
            <a:normAutofit/>
          </a:bodyPr>
          <a:lstStyle/>
          <a:p>
            <a:pPr lvl="0"/>
            <a:r>
              <a:rPr lang="en-US"/>
              <a:t>Click to edit Master title style</a:t>
            </a:r>
            <a:endParaRPr lang="en-US" dirty="0"/>
          </a:p>
        </p:txBody>
      </p:sp>
      <p:sp>
        <p:nvSpPr>
          <p:cNvPr id="3166213" name="Rectangle 5"/>
          <p:cNvSpPr>
            <a:spLocks noGrp="1" noChangeArrowheads="1"/>
          </p:cNvSpPr>
          <p:nvPr>
            <p:ph type="body" idx="1"/>
          </p:nvPr>
        </p:nvSpPr>
        <p:spPr bwMode="auto">
          <a:xfrm>
            <a:off x="320040" y="1600201"/>
            <a:ext cx="8503920" cy="4425398"/>
          </a:xfrm>
          <a:prstGeom prst="rect">
            <a:avLst/>
          </a:prstGeom>
          <a:noFill/>
          <a:ln w="9525">
            <a:noFill/>
            <a:miter lim="800000"/>
            <a:headEnd/>
            <a:tailEnd/>
          </a:ln>
          <a:effectLst/>
        </p:spPr>
        <p:txBody>
          <a:bodyPr vert="horz" wrap="square" lIns="0" tIns="0" rIns="0" bIns="0" numCol="1" anchor="t" anchorCtr="0" compatLnSpc="1">
            <a:prstTxWarp prst="textNoShape">
              <a:avLst/>
            </a:prstTxWarp>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3" name="Rectangle 12"/>
          <p:cNvSpPr>
            <a:spLocks noChangeArrowheads="1"/>
          </p:cNvSpPr>
          <p:nvPr userDrawn="1"/>
        </p:nvSpPr>
        <p:spPr bwMode="auto">
          <a:xfrm>
            <a:off x="0" y="1379883"/>
            <a:ext cx="9144000" cy="67917"/>
          </a:xfrm>
          <a:prstGeom prst="rect">
            <a:avLst/>
          </a:prstGeom>
          <a:solidFill>
            <a:srgbClr val="4A2365"/>
          </a:solidFill>
          <a:ln w="9525" algn="ctr">
            <a:noFill/>
            <a:miter lim="800000"/>
            <a:headEnd/>
            <a:tailEnd/>
          </a:ln>
          <a:effectLst/>
        </p:spPr>
        <p:txBody>
          <a:bodyPr wrap="none" anchor="ct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sz="1350" dirty="0"/>
          </a:p>
        </p:txBody>
      </p:sp>
      <p:pic>
        <p:nvPicPr>
          <p:cNvPr id="10" name="Picture 9">
            <a:extLst>
              <a:ext uri="{FF2B5EF4-FFF2-40B4-BE49-F238E27FC236}">
                <a16:creationId xmlns:a16="http://schemas.microsoft.com/office/drawing/2014/main" id="{2C7FFE03-AF4D-40C0-9A43-845A2091DC0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29403" y="6333439"/>
            <a:ext cx="492051" cy="492051"/>
          </a:xfrm>
          <a:prstGeom prst="rect">
            <a:avLst/>
          </a:prstGeom>
        </p:spPr>
      </p:pic>
      <p:pic>
        <p:nvPicPr>
          <p:cNvPr id="12" name="Picture 11">
            <a:extLst>
              <a:ext uri="{FF2B5EF4-FFF2-40B4-BE49-F238E27FC236}">
                <a16:creationId xmlns:a16="http://schemas.microsoft.com/office/drawing/2014/main" id="{A78257F3-BAB8-47FD-81FD-78E8FF4CBB1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74478" y="6366648"/>
            <a:ext cx="426755" cy="426755"/>
          </a:xfrm>
          <a:prstGeom prst="rect">
            <a:avLst/>
          </a:prstGeom>
        </p:spPr>
      </p:pic>
      <p:sp>
        <p:nvSpPr>
          <p:cNvPr id="16" name="Footer Placeholder 9">
            <a:extLst>
              <a:ext uri="{FF2B5EF4-FFF2-40B4-BE49-F238E27FC236}">
                <a16:creationId xmlns:a16="http://schemas.microsoft.com/office/drawing/2014/main" id="{B8BD44D7-7150-4681-B6DC-20DE67EDBDB3}"/>
              </a:ext>
            </a:extLst>
          </p:cNvPr>
          <p:cNvSpPr>
            <a:spLocks noGrp="1"/>
          </p:cNvSpPr>
          <p:nvPr>
            <p:ph type="ftr" sz="quarter" idx="3"/>
          </p:nvPr>
        </p:nvSpPr>
        <p:spPr>
          <a:xfrm>
            <a:off x="310356" y="6318846"/>
            <a:ext cx="4337844" cy="462954"/>
          </a:xfrm>
          <a:prstGeom prst="rect">
            <a:avLst/>
          </a:prstGeom>
        </p:spPr>
        <p:txBody>
          <a:bodyPr vert="horz" lIns="0" tIns="45720" rIns="0" bIns="45720" rtlCol="0" anchor="ctr"/>
          <a:lstStyle>
            <a:lvl1pPr algn="l">
              <a:defRPr sz="1050">
                <a:solidFill>
                  <a:schemeClr val="bg1"/>
                </a:solidFill>
                <a:latin typeface="Georgia Pro Cond Black" panose="02040A06050405020203" pitchFamily="18" charset="0"/>
              </a:defRPr>
            </a:lvl1pPr>
          </a:lstStyle>
          <a:p>
            <a:r>
              <a:rPr lang="en-US" sz="1200" dirty="0"/>
              <a:t>2019 DoD Chesapeake Bay Commanders’ Conference</a:t>
            </a:r>
          </a:p>
          <a:p>
            <a:r>
              <a:rPr lang="en-US" dirty="0">
                <a:latin typeface="Georgia Pro Cond" panose="02040506050405020303" pitchFamily="18" charset="0"/>
              </a:rPr>
              <a:t>One Mission • Shared Leadership • Continuing Commitment</a:t>
            </a:r>
            <a:endParaRPr lang="en-US" dirty="0"/>
          </a:p>
        </p:txBody>
      </p:sp>
      <p:sp>
        <p:nvSpPr>
          <p:cNvPr id="11" name="Slide Number Placeholder 10">
            <a:extLst>
              <a:ext uri="{FF2B5EF4-FFF2-40B4-BE49-F238E27FC236}">
                <a16:creationId xmlns:a16="http://schemas.microsoft.com/office/drawing/2014/main" id="{53C2A6E6-DC3B-4583-80D0-57ECDAA5954D}"/>
              </a:ext>
            </a:extLst>
          </p:cNvPr>
          <p:cNvSpPr>
            <a:spLocks noGrp="1"/>
          </p:cNvSpPr>
          <p:nvPr>
            <p:ph type="sldNum" sz="quarter" idx="4"/>
          </p:nvPr>
        </p:nvSpPr>
        <p:spPr>
          <a:xfrm>
            <a:off x="310356" y="6465530"/>
            <a:ext cx="8503920" cy="228600"/>
          </a:xfrm>
          <a:prstGeom prst="rect">
            <a:avLst/>
          </a:prstGeom>
        </p:spPr>
        <p:txBody>
          <a:bodyPr vert="horz" lIns="0" tIns="45720" rIns="0" bIns="45720" rtlCol="0" anchor="ctr"/>
          <a:lstStyle>
            <a:lvl1pPr algn="ctr">
              <a:defRPr sz="900">
                <a:solidFill>
                  <a:schemeClr val="bg1"/>
                </a:solidFill>
                <a:latin typeface="Georgia Pro Cond Black" panose="02040A06050405020203" pitchFamily="18" charset="0"/>
              </a:defRPr>
            </a:lvl1pPr>
          </a:lstStyle>
          <a:p>
            <a:r>
              <a:rPr lang="en-US" dirty="0"/>
              <a:t>- </a:t>
            </a:r>
            <a:fld id="{83D12EE2-0A52-405F-9235-0A5D75AB581D}" type="slidenum">
              <a:rPr lang="en-US" smtClean="0"/>
              <a:pPr/>
              <a:t>‹#›</a:t>
            </a:fld>
            <a:r>
              <a:rPr lang="en-US" dirty="0"/>
              <a:t> -</a:t>
            </a:r>
          </a:p>
        </p:txBody>
      </p:sp>
    </p:spTree>
    <p:extLst>
      <p:ext uri="{BB962C8B-B14F-4D97-AF65-F5344CB8AC3E}">
        <p14:creationId xmlns:p14="http://schemas.microsoft.com/office/powerpoint/2010/main" val="2044578605"/>
      </p:ext>
    </p:extLst>
  </p:cSld>
  <p:clrMap bg1="lt1" tx1="dk1" bg2="lt2" tx2="dk2" accent1="accent1" accent2="accent2" accent3="accent3" accent4="accent4" accent5="accent5" accent6="accent6" hlink="hlink" folHlink="folHlink"/>
  <p:sldLayoutIdLst>
    <p:sldLayoutId id="2147484261" r:id="rId1"/>
  </p:sldLayoutIdLst>
  <p:transition/>
  <p:hf hdr="0" dt="0"/>
  <p:txStyles>
    <p:titleStyle>
      <a:lvl1pPr algn="l" rtl="0" eaLnBrk="1" fontAlgn="base" hangingPunct="1">
        <a:lnSpc>
          <a:spcPct val="85000"/>
        </a:lnSpc>
        <a:spcBef>
          <a:spcPct val="0"/>
        </a:spcBef>
        <a:spcAft>
          <a:spcPct val="0"/>
        </a:spcAft>
        <a:defRPr sz="3600" b="0">
          <a:solidFill>
            <a:schemeClr val="tx1">
              <a:lumMod val="85000"/>
              <a:lumOff val="15000"/>
            </a:schemeClr>
          </a:solidFill>
          <a:latin typeface="Georgia Pro Cond Semibold" panose="020B0604020202020204" pitchFamily="18" charset="0"/>
          <a:ea typeface="+mj-ea"/>
          <a:cs typeface="+mj-cs"/>
        </a:defRPr>
      </a:lvl1pPr>
      <a:lvl2pPr algn="l" rtl="0" eaLnBrk="1" fontAlgn="base" hangingPunct="1">
        <a:lnSpc>
          <a:spcPct val="85000"/>
        </a:lnSpc>
        <a:spcBef>
          <a:spcPct val="0"/>
        </a:spcBef>
        <a:spcAft>
          <a:spcPct val="0"/>
        </a:spcAft>
        <a:defRPr sz="2400" b="1">
          <a:solidFill>
            <a:schemeClr val="bg1"/>
          </a:solidFill>
          <a:latin typeface="Arial" charset="0"/>
        </a:defRPr>
      </a:lvl2pPr>
      <a:lvl3pPr algn="l" rtl="0" eaLnBrk="1" fontAlgn="base" hangingPunct="1">
        <a:lnSpc>
          <a:spcPct val="85000"/>
        </a:lnSpc>
        <a:spcBef>
          <a:spcPct val="0"/>
        </a:spcBef>
        <a:spcAft>
          <a:spcPct val="0"/>
        </a:spcAft>
        <a:defRPr sz="2400" b="1">
          <a:solidFill>
            <a:schemeClr val="bg1"/>
          </a:solidFill>
          <a:latin typeface="Arial" charset="0"/>
        </a:defRPr>
      </a:lvl3pPr>
      <a:lvl4pPr algn="l" rtl="0" eaLnBrk="1" fontAlgn="base" hangingPunct="1">
        <a:lnSpc>
          <a:spcPct val="85000"/>
        </a:lnSpc>
        <a:spcBef>
          <a:spcPct val="0"/>
        </a:spcBef>
        <a:spcAft>
          <a:spcPct val="0"/>
        </a:spcAft>
        <a:defRPr sz="2400" b="1">
          <a:solidFill>
            <a:schemeClr val="bg1"/>
          </a:solidFill>
          <a:latin typeface="Arial" charset="0"/>
        </a:defRPr>
      </a:lvl4pPr>
      <a:lvl5pPr algn="l" rtl="0" eaLnBrk="1" fontAlgn="base" hangingPunct="1">
        <a:lnSpc>
          <a:spcPct val="85000"/>
        </a:lnSpc>
        <a:spcBef>
          <a:spcPct val="0"/>
        </a:spcBef>
        <a:spcAft>
          <a:spcPct val="0"/>
        </a:spcAft>
        <a:defRPr sz="2400" b="1">
          <a:solidFill>
            <a:schemeClr val="bg1"/>
          </a:solidFill>
          <a:latin typeface="Arial" charset="0"/>
        </a:defRPr>
      </a:lvl5pPr>
      <a:lvl6pPr marL="342900" algn="l" rtl="0" eaLnBrk="1" fontAlgn="base" hangingPunct="1">
        <a:lnSpc>
          <a:spcPct val="85000"/>
        </a:lnSpc>
        <a:spcBef>
          <a:spcPct val="0"/>
        </a:spcBef>
        <a:spcAft>
          <a:spcPct val="0"/>
        </a:spcAft>
        <a:defRPr sz="2400" b="1">
          <a:solidFill>
            <a:schemeClr val="bg1"/>
          </a:solidFill>
          <a:latin typeface="Arial" charset="0"/>
        </a:defRPr>
      </a:lvl6pPr>
      <a:lvl7pPr marL="685800" algn="l" rtl="0" eaLnBrk="1" fontAlgn="base" hangingPunct="1">
        <a:lnSpc>
          <a:spcPct val="85000"/>
        </a:lnSpc>
        <a:spcBef>
          <a:spcPct val="0"/>
        </a:spcBef>
        <a:spcAft>
          <a:spcPct val="0"/>
        </a:spcAft>
        <a:defRPr sz="2400" b="1">
          <a:solidFill>
            <a:schemeClr val="bg1"/>
          </a:solidFill>
          <a:latin typeface="Arial" charset="0"/>
        </a:defRPr>
      </a:lvl7pPr>
      <a:lvl8pPr marL="1028700" algn="l" rtl="0" eaLnBrk="1" fontAlgn="base" hangingPunct="1">
        <a:lnSpc>
          <a:spcPct val="85000"/>
        </a:lnSpc>
        <a:spcBef>
          <a:spcPct val="0"/>
        </a:spcBef>
        <a:spcAft>
          <a:spcPct val="0"/>
        </a:spcAft>
        <a:defRPr sz="2400" b="1">
          <a:solidFill>
            <a:schemeClr val="bg1"/>
          </a:solidFill>
          <a:latin typeface="Arial" charset="0"/>
        </a:defRPr>
      </a:lvl8pPr>
      <a:lvl9pPr marL="1371600" algn="l" rtl="0" eaLnBrk="1" fontAlgn="base" hangingPunct="1">
        <a:lnSpc>
          <a:spcPct val="85000"/>
        </a:lnSpc>
        <a:spcBef>
          <a:spcPct val="0"/>
        </a:spcBef>
        <a:spcAft>
          <a:spcPct val="0"/>
        </a:spcAft>
        <a:defRPr sz="2400" b="1">
          <a:solidFill>
            <a:schemeClr val="bg1"/>
          </a:solidFill>
          <a:latin typeface="Arial" charset="0"/>
        </a:defRPr>
      </a:lvl9pPr>
    </p:titleStyle>
    <p:bodyStyle>
      <a:lvl1pPr marL="171450" indent="-171450" algn="l" rtl="0" eaLnBrk="1" fontAlgn="base" hangingPunct="1">
        <a:lnSpc>
          <a:spcPct val="100000"/>
        </a:lnSpc>
        <a:spcBef>
          <a:spcPts val="600"/>
        </a:spcBef>
        <a:spcAft>
          <a:spcPct val="0"/>
        </a:spcAft>
        <a:buClr>
          <a:schemeClr val="accent5"/>
        </a:buClr>
        <a:buFont typeface="Arial" pitchFamily="34" charset="0"/>
        <a:buChar char="•"/>
        <a:defRPr sz="2600">
          <a:solidFill>
            <a:schemeClr val="tx1">
              <a:lumMod val="75000"/>
              <a:lumOff val="25000"/>
            </a:schemeClr>
          </a:solidFill>
          <a:latin typeface="Georgia Pro" panose="02040502050405020303" pitchFamily="18" charset="0"/>
          <a:ea typeface="+mn-ea"/>
          <a:cs typeface="+mn-cs"/>
        </a:defRPr>
      </a:lvl1pPr>
      <a:lvl2pPr marL="386954" indent="-198835" algn="l" rtl="0" eaLnBrk="1" fontAlgn="base" hangingPunct="1">
        <a:lnSpc>
          <a:spcPct val="100000"/>
        </a:lnSpc>
        <a:spcBef>
          <a:spcPts val="600"/>
        </a:spcBef>
        <a:spcAft>
          <a:spcPct val="0"/>
        </a:spcAft>
        <a:buClr>
          <a:schemeClr val="accent5"/>
        </a:buClr>
        <a:buFont typeface="Arial" pitchFamily="34" charset="0"/>
        <a:buChar char="•"/>
        <a:tabLst/>
        <a:defRPr sz="2400">
          <a:solidFill>
            <a:schemeClr val="tx1">
              <a:lumMod val="75000"/>
              <a:lumOff val="25000"/>
            </a:schemeClr>
          </a:solidFill>
          <a:latin typeface="Georgia Pro" panose="02040502050405020303" pitchFamily="18" charset="0"/>
        </a:defRPr>
      </a:lvl2pPr>
      <a:lvl3pPr marL="558404" indent="-171450" algn="l" rtl="0" eaLnBrk="1" fontAlgn="base" hangingPunct="1">
        <a:lnSpc>
          <a:spcPct val="100000"/>
        </a:lnSpc>
        <a:spcBef>
          <a:spcPts val="600"/>
        </a:spcBef>
        <a:spcAft>
          <a:spcPct val="0"/>
        </a:spcAft>
        <a:buClr>
          <a:schemeClr val="accent5"/>
        </a:buClr>
        <a:buFont typeface="Arial" pitchFamily="34" charset="0"/>
        <a:buChar char="•"/>
        <a:defRPr sz="2400">
          <a:solidFill>
            <a:schemeClr val="tx1">
              <a:lumMod val="75000"/>
              <a:lumOff val="25000"/>
            </a:schemeClr>
          </a:solidFill>
          <a:latin typeface="Georgia Pro" panose="02040502050405020303" pitchFamily="18" charset="0"/>
        </a:defRPr>
      </a:lvl3pPr>
      <a:lvl4pPr marL="729854" indent="-171450" algn="l" rtl="0" eaLnBrk="1" fontAlgn="base" hangingPunct="1">
        <a:lnSpc>
          <a:spcPct val="100000"/>
        </a:lnSpc>
        <a:spcBef>
          <a:spcPts val="600"/>
        </a:spcBef>
        <a:spcAft>
          <a:spcPct val="0"/>
        </a:spcAft>
        <a:buClr>
          <a:schemeClr val="accent5"/>
        </a:buClr>
        <a:buFont typeface="Arial" pitchFamily="34" charset="0"/>
        <a:buChar char="•"/>
        <a:defRPr sz="2000">
          <a:solidFill>
            <a:schemeClr val="tx1">
              <a:lumMod val="75000"/>
              <a:lumOff val="25000"/>
            </a:schemeClr>
          </a:solidFill>
          <a:latin typeface="Georgia Pro" panose="02040502050405020303" pitchFamily="18" charset="0"/>
        </a:defRPr>
      </a:lvl4pPr>
      <a:lvl5pPr marL="857250" indent="-127397" algn="l" rtl="0" eaLnBrk="1" fontAlgn="base" hangingPunct="1">
        <a:lnSpc>
          <a:spcPct val="85000"/>
        </a:lnSpc>
        <a:spcBef>
          <a:spcPct val="40000"/>
        </a:spcBef>
        <a:spcAft>
          <a:spcPct val="0"/>
        </a:spcAft>
        <a:buClr>
          <a:srgbClr val="7C93A0"/>
        </a:buClr>
        <a:buFont typeface="Arial" pitchFamily="34" charset="0"/>
        <a:buChar char="•"/>
        <a:defRPr sz="1500">
          <a:solidFill>
            <a:schemeClr val="tx1"/>
          </a:solidFill>
          <a:latin typeface="Franklin Gothic Book" pitchFamily="34" charset="0"/>
        </a:defRPr>
      </a:lvl5pPr>
      <a:lvl6pPr marL="1629966" indent="-169069" algn="l" rtl="0" eaLnBrk="1" fontAlgn="base" hangingPunct="1">
        <a:lnSpc>
          <a:spcPct val="85000"/>
        </a:lnSpc>
        <a:spcBef>
          <a:spcPct val="40000"/>
        </a:spcBef>
        <a:spcAft>
          <a:spcPct val="0"/>
        </a:spcAft>
        <a:buClr>
          <a:srgbClr val="61781F"/>
        </a:buClr>
        <a:buFont typeface="Wingdings" pitchFamily="2" charset="2"/>
        <a:buChar char="§"/>
        <a:defRPr sz="1500">
          <a:solidFill>
            <a:schemeClr val="tx1"/>
          </a:solidFill>
          <a:latin typeface="+mn-lt"/>
        </a:defRPr>
      </a:lvl6pPr>
      <a:lvl7pPr marL="1972866" indent="-169069" algn="l" rtl="0" eaLnBrk="1" fontAlgn="base" hangingPunct="1">
        <a:lnSpc>
          <a:spcPct val="85000"/>
        </a:lnSpc>
        <a:spcBef>
          <a:spcPct val="40000"/>
        </a:spcBef>
        <a:spcAft>
          <a:spcPct val="0"/>
        </a:spcAft>
        <a:buClr>
          <a:srgbClr val="61781F"/>
        </a:buClr>
        <a:buFont typeface="Wingdings" pitchFamily="2" charset="2"/>
        <a:buChar char="§"/>
        <a:defRPr sz="1500">
          <a:solidFill>
            <a:schemeClr val="tx1"/>
          </a:solidFill>
          <a:latin typeface="+mn-lt"/>
        </a:defRPr>
      </a:lvl7pPr>
      <a:lvl8pPr marL="2315766" indent="-169069" algn="l" rtl="0" eaLnBrk="1" fontAlgn="base" hangingPunct="1">
        <a:lnSpc>
          <a:spcPct val="85000"/>
        </a:lnSpc>
        <a:spcBef>
          <a:spcPct val="40000"/>
        </a:spcBef>
        <a:spcAft>
          <a:spcPct val="0"/>
        </a:spcAft>
        <a:buClr>
          <a:srgbClr val="61781F"/>
        </a:buClr>
        <a:buFont typeface="Wingdings" pitchFamily="2" charset="2"/>
        <a:buChar char="§"/>
        <a:defRPr sz="1500">
          <a:solidFill>
            <a:schemeClr val="tx1"/>
          </a:solidFill>
          <a:latin typeface="+mn-lt"/>
        </a:defRPr>
      </a:lvl8pPr>
      <a:lvl9pPr marL="2658666" indent="-169069" algn="l" rtl="0" eaLnBrk="1" fontAlgn="base" hangingPunct="1">
        <a:lnSpc>
          <a:spcPct val="85000"/>
        </a:lnSpc>
        <a:spcBef>
          <a:spcPct val="40000"/>
        </a:spcBef>
        <a:spcAft>
          <a:spcPct val="0"/>
        </a:spcAft>
        <a:buClr>
          <a:srgbClr val="61781F"/>
        </a:buClr>
        <a:buFont typeface="Wingdings" pitchFamily="2" charset="2"/>
        <a:buChar char="§"/>
        <a:defRPr sz="1500">
          <a:solidFill>
            <a:schemeClr val="tx1"/>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5560">
          <p15:clr>
            <a:srgbClr val="F26B43"/>
          </p15:clr>
        </p15:guide>
        <p15:guide id="3" pos="200">
          <p15:clr>
            <a:srgbClr val="F26B43"/>
          </p15:clr>
        </p15:guide>
        <p15:guide id="5" orient="horz" pos="4032">
          <p15:clr>
            <a:srgbClr val="F26B43"/>
          </p15:clr>
        </p15:guide>
        <p15:guide id="6" pos="2880">
          <p15:clr>
            <a:srgbClr val="F26B43"/>
          </p15:clr>
        </p15:guide>
        <p15:guide id="7" orient="horz" pos="1008">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C0AB14-7BD4-40A7-865D-8FF051EB6B5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1E0CA1F-551A-4A50-B4F3-FF4661166886}"/>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B8E716-ABBA-4AF4-99D3-0EDC2959302D}"/>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C350152-DE05-4277-9929-06515E2FB39F}" type="datetimeFigureOut">
              <a:rPr lang="en-US" smtClean="0"/>
              <a:t>2/18/2020</a:t>
            </a:fld>
            <a:endParaRPr lang="en-US"/>
          </a:p>
        </p:txBody>
      </p:sp>
      <p:sp>
        <p:nvSpPr>
          <p:cNvPr id="5" name="Footer Placeholder 4">
            <a:extLst>
              <a:ext uri="{FF2B5EF4-FFF2-40B4-BE49-F238E27FC236}">
                <a16:creationId xmlns:a16="http://schemas.microsoft.com/office/drawing/2014/main" id="{E434CFA9-228A-4A91-8E7A-5292F3A3FE0B}"/>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5406FBD-9636-49F8-A9E7-D2475A14724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D8F59D1-47D9-47DA-86C5-69DFAD97CAE1}" type="slidenum">
              <a:rPr lang="en-US" smtClean="0"/>
              <a:t>‹#›</a:t>
            </a:fld>
            <a:endParaRPr lang="en-US"/>
          </a:p>
        </p:txBody>
      </p:sp>
    </p:spTree>
    <p:extLst>
      <p:ext uri="{BB962C8B-B14F-4D97-AF65-F5344CB8AC3E}">
        <p14:creationId xmlns:p14="http://schemas.microsoft.com/office/powerpoint/2010/main" val="882964426"/>
      </p:ext>
    </p:extLst>
  </p:cSld>
  <p:clrMap bg1="lt1" tx1="dk1" bg2="lt2" tx2="dk2" accent1="accent1" accent2="accent2" accent3="accent3" accent4="accent4" accent5="accent5" accent6="accent6" hlink="hlink" folHlink="folHlink"/>
  <p:sldLayoutIdLst>
    <p:sldLayoutId id="2147484265" r:id="rId1"/>
    <p:sldLayoutId id="2147484266" r:id="rId2"/>
    <p:sldLayoutId id="2147484267" r:id="rId3"/>
    <p:sldLayoutId id="2147484268" r:id="rId4"/>
    <p:sldLayoutId id="2147484269" r:id="rId5"/>
    <p:sldLayoutId id="2147484270" r:id="rId6"/>
    <p:sldLayoutId id="2147484271" r:id="rId7"/>
    <p:sldLayoutId id="2147484272" r:id="rId8"/>
    <p:sldLayoutId id="2147484273" r:id="rId9"/>
    <p:sldLayoutId id="2147484274" r:id="rId10"/>
    <p:sldLayoutId id="214748427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3" Type="http://schemas.openxmlformats.org/officeDocument/2006/relationships/hyperlink" Target="http://www.chesapeakeprogress.com/" TargetMode="External"/><Relationship Id="rId2" Type="http://schemas.openxmlformats.org/officeDocument/2006/relationships/hyperlink" Target="http://www.chesapeakebay.net/" TargetMode="External"/><Relationship Id="rId1" Type="http://schemas.openxmlformats.org/officeDocument/2006/relationships/slideLayout" Target="../slideLayouts/slideLayout3.xml"/><Relationship Id="rId6" Type="http://schemas.openxmlformats.org/officeDocument/2006/relationships/image" Target="../media/image10.png"/><Relationship Id="rId5" Type="http://schemas.openxmlformats.org/officeDocument/2006/relationships/hyperlink" Target="http://commons.wikimedia.org/wiki/File:Pandion_haliaetus_-Sandy_Hook,_New_Jersey,_USA_-flying-8.jpg" TargetMode="External"/><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758C9-2301-4E9D-80AF-EFED97615B75}"/>
              </a:ext>
            </a:extLst>
          </p:cNvPr>
          <p:cNvSpPr>
            <a:spLocks noGrp="1"/>
          </p:cNvSpPr>
          <p:nvPr>
            <p:ph type="ctrTitle"/>
          </p:nvPr>
        </p:nvSpPr>
        <p:spPr>
          <a:xfrm>
            <a:off x="1295400" y="2057400"/>
            <a:ext cx="6858000" cy="1562100"/>
          </a:xfrm>
        </p:spPr>
        <p:txBody>
          <a:bodyPr>
            <a:noAutofit/>
          </a:bodyPr>
          <a:lstStyle/>
          <a:p>
            <a:br>
              <a:rPr lang="en-US" sz="3600" b="1" dirty="0">
                <a:solidFill>
                  <a:srgbClr val="0070C0"/>
                </a:solidFill>
              </a:rPr>
            </a:br>
            <a:br>
              <a:rPr lang="en-US" sz="3600" b="1" dirty="0">
                <a:solidFill>
                  <a:srgbClr val="0070C0"/>
                </a:solidFill>
              </a:rPr>
            </a:br>
            <a:br>
              <a:rPr lang="en-US" sz="3600" b="1" dirty="0">
                <a:solidFill>
                  <a:srgbClr val="0070C0"/>
                </a:solidFill>
              </a:rPr>
            </a:br>
            <a:br>
              <a:rPr lang="en-US" sz="3600" b="1" dirty="0">
                <a:solidFill>
                  <a:srgbClr val="0070C0"/>
                </a:solidFill>
              </a:rPr>
            </a:br>
            <a:br>
              <a:rPr lang="en-US" sz="3600" b="1" dirty="0">
                <a:solidFill>
                  <a:srgbClr val="0070C0"/>
                </a:solidFill>
              </a:rPr>
            </a:br>
            <a:br>
              <a:rPr lang="en-US" sz="3600" b="1" dirty="0">
                <a:solidFill>
                  <a:srgbClr val="0070C0"/>
                </a:solidFill>
              </a:rPr>
            </a:br>
            <a:r>
              <a:rPr lang="en-US" sz="3600" b="1" dirty="0">
                <a:solidFill>
                  <a:srgbClr val="0070C0"/>
                </a:solidFill>
                <a:latin typeface="+mn-lt"/>
              </a:rPr>
              <a:t>Chesapeake Bay Program Update</a:t>
            </a:r>
            <a:br>
              <a:rPr lang="en-US" sz="3600" b="1" dirty="0">
                <a:solidFill>
                  <a:srgbClr val="0070C0"/>
                </a:solidFill>
                <a:latin typeface="+mn-lt"/>
              </a:rPr>
            </a:br>
            <a:br>
              <a:rPr lang="en-US" sz="3600" b="1" dirty="0">
                <a:solidFill>
                  <a:srgbClr val="0070C0"/>
                </a:solidFill>
                <a:latin typeface="+mn-lt"/>
              </a:rPr>
            </a:br>
            <a:r>
              <a:rPr lang="en-US" sz="3200" b="1" dirty="0">
                <a:solidFill>
                  <a:srgbClr val="0070C0"/>
                </a:solidFill>
                <a:latin typeface="+mn-lt"/>
              </a:rPr>
              <a:t>Citizens Advisory Committee Meeting</a:t>
            </a:r>
            <a:br>
              <a:rPr lang="en-US" sz="3600" b="1" dirty="0">
                <a:solidFill>
                  <a:srgbClr val="0070C0"/>
                </a:solidFill>
                <a:latin typeface="+mn-lt"/>
              </a:rPr>
            </a:br>
            <a:br>
              <a:rPr lang="en-US" sz="3600" b="1" dirty="0">
                <a:solidFill>
                  <a:srgbClr val="0070C0"/>
                </a:solidFill>
                <a:latin typeface="+mn-lt"/>
              </a:rPr>
            </a:br>
            <a:r>
              <a:rPr lang="en-US" sz="2800" b="1" dirty="0">
                <a:solidFill>
                  <a:srgbClr val="0070C0"/>
                </a:solidFill>
                <a:latin typeface="+mn-lt"/>
              </a:rPr>
              <a:t>Berkeley Springs, WV</a:t>
            </a:r>
            <a:br>
              <a:rPr lang="en-US" sz="2800" b="1" dirty="0">
                <a:solidFill>
                  <a:srgbClr val="0070C0"/>
                </a:solidFill>
                <a:latin typeface="+mn-lt"/>
              </a:rPr>
            </a:br>
            <a:r>
              <a:rPr lang="en-US" sz="2800" b="1" dirty="0">
                <a:solidFill>
                  <a:srgbClr val="0070C0"/>
                </a:solidFill>
                <a:latin typeface="+mn-lt"/>
              </a:rPr>
              <a:t>February 21, 2020</a:t>
            </a:r>
            <a:endParaRPr lang="en-US" sz="2800" b="1" dirty="0">
              <a:latin typeface="+mn-lt"/>
            </a:endParaRPr>
          </a:p>
        </p:txBody>
      </p:sp>
      <p:sp>
        <p:nvSpPr>
          <p:cNvPr id="3" name="Slide Number Placeholder 2">
            <a:extLst>
              <a:ext uri="{FF2B5EF4-FFF2-40B4-BE49-F238E27FC236}">
                <a16:creationId xmlns:a16="http://schemas.microsoft.com/office/drawing/2014/main" id="{7C832345-FD4A-41D0-9A4E-A777167E8536}"/>
              </a:ext>
            </a:extLst>
          </p:cNvPr>
          <p:cNvSpPr>
            <a:spLocks noGrp="1"/>
          </p:cNvSpPr>
          <p:nvPr>
            <p:ph type="sldNum" sz="quarter" idx="12"/>
          </p:nvPr>
        </p:nvSpPr>
        <p:spPr/>
        <p:txBody>
          <a:bodyPr/>
          <a:lstStyle/>
          <a:p>
            <a:pPr defTabSz="685800"/>
            <a:fld id="{3DCBF884-7288-4F61-87AC-2ADC24A00C4F}" type="slidenum">
              <a:rPr lang="en-US">
                <a:solidFill>
                  <a:prstClr val="black">
                    <a:tint val="75000"/>
                  </a:prstClr>
                </a:solidFill>
                <a:latin typeface="Calibri" panose="020F0502020204030204"/>
              </a:rPr>
              <a:pPr defTabSz="685800"/>
              <a:t>1</a:t>
            </a:fld>
            <a:endParaRPr lang="en-US">
              <a:solidFill>
                <a:prstClr val="black">
                  <a:tint val="75000"/>
                </a:prstClr>
              </a:solidFill>
              <a:latin typeface="Calibri" panose="020F0502020204030204"/>
            </a:endParaRPr>
          </a:p>
        </p:txBody>
      </p:sp>
      <p:pic>
        <p:nvPicPr>
          <p:cNvPr id="7" name="Picture 6">
            <a:extLst>
              <a:ext uri="{FF2B5EF4-FFF2-40B4-BE49-F238E27FC236}">
                <a16:creationId xmlns:a16="http://schemas.microsoft.com/office/drawing/2014/main" id="{7B019FC9-89A3-478B-93F4-FDA0B6A6AD0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99301" y="5183122"/>
            <a:ext cx="4606299" cy="836678"/>
          </a:xfrm>
          <a:prstGeom prst="rect">
            <a:avLst/>
          </a:prstGeom>
        </p:spPr>
      </p:pic>
      <p:sp>
        <p:nvSpPr>
          <p:cNvPr id="4" name="TextBox 3">
            <a:extLst>
              <a:ext uri="{FF2B5EF4-FFF2-40B4-BE49-F238E27FC236}">
                <a16:creationId xmlns:a16="http://schemas.microsoft.com/office/drawing/2014/main" id="{521A03F4-30C7-4383-863F-6D734BA0AEB5}"/>
              </a:ext>
            </a:extLst>
          </p:cNvPr>
          <p:cNvSpPr txBox="1"/>
          <p:nvPr/>
        </p:nvSpPr>
        <p:spPr>
          <a:xfrm>
            <a:off x="914400" y="4105870"/>
            <a:ext cx="4724400" cy="923330"/>
          </a:xfrm>
          <a:prstGeom prst="rect">
            <a:avLst/>
          </a:prstGeom>
          <a:noFill/>
        </p:spPr>
        <p:txBody>
          <a:bodyPr wrap="square" rtlCol="0">
            <a:spAutoFit/>
          </a:bodyPr>
          <a:lstStyle/>
          <a:p>
            <a:r>
              <a:rPr lang="en-US" dirty="0">
                <a:solidFill>
                  <a:srgbClr val="0070C0"/>
                </a:solidFill>
              </a:rPr>
              <a:t>Jim Edward</a:t>
            </a:r>
          </a:p>
          <a:p>
            <a:r>
              <a:rPr lang="en-US" dirty="0">
                <a:solidFill>
                  <a:srgbClr val="0070C0"/>
                </a:solidFill>
              </a:rPr>
              <a:t>Deputy Director</a:t>
            </a:r>
          </a:p>
          <a:p>
            <a:r>
              <a:rPr lang="en-US" dirty="0">
                <a:solidFill>
                  <a:srgbClr val="0070C0"/>
                </a:solidFill>
              </a:rPr>
              <a:t>EPA Region III/Chesapeake Bay Program Office</a:t>
            </a:r>
            <a:r>
              <a:rPr lang="en-US" dirty="0"/>
              <a:t> </a:t>
            </a:r>
          </a:p>
        </p:txBody>
      </p:sp>
      <p:pic>
        <p:nvPicPr>
          <p:cNvPr id="6" name="Picture 5">
            <a:extLst>
              <a:ext uri="{FF2B5EF4-FFF2-40B4-BE49-F238E27FC236}">
                <a16:creationId xmlns:a16="http://schemas.microsoft.com/office/drawing/2014/main" id="{68EA87FC-FC58-47F5-8FAA-127D190B4DD2}"/>
              </a:ext>
            </a:extLst>
          </p:cNvPr>
          <p:cNvPicPr>
            <a:picLocks noChangeAspect="1"/>
          </p:cNvPicPr>
          <p:nvPr/>
        </p:nvPicPr>
        <p:blipFill>
          <a:blip r:embed="rId3"/>
          <a:stretch>
            <a:fillRect/>
          </a:stretch>
        </p:blipFill>
        <p:spPr>
          <a:xfrm>
            <a:off x="812869" y="5236403"/>
            <a:ext cx="707197" cy="707197"/>
          </a:xfrm>
          <a:prstGeom prst="rect">
            <a:avLst/>
          </a:prstGeom>
        </p:spPr>
      </p:pic>
    </p:spTree>
    <p:extLst>
      <p:ext uri="{BB962C8B-B14F-4D97-AF65-F5344CB8AC3E}">
        <p14:creationId xmlns:p14="http://schemas.microsoft.com/office/powerpoint/2010/main" val="1023303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914400" y="664488"/>
            <a:ext cx="7315200" cy="4524315"/>
          </a:xfrm>
          <a:prstGeom prst="rect">
            <a:avLst/>
          </a:prstGeom>
          <a:noFill/>
        </p:spPr>
        <p:txBody>
          <a:bodyPr wrap="square" rtlCol="0">
            <a:spAutoFit/>
          </a:bodyPr>
          <a:lstStyle/>
          <a:p>
            <a:pPr algn="ctr"/>
            <a:r>
              <a:rPr lang="en-US" b="1" dirty="0"/>
              <a:t>Evaluation of Virginia’s Phase III Watershed Implementation Plan</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u="sng" dirty="0">
                <a:highlight>
                  <a:srgbClr val="FFFF00"/>
                </a:highlight>
              </a:rPr>
              <a:t>Full implementation of Virginia’s plan is expected to achieve 100% of the statewide and state-basin Phase III WIP planning targets </a:t>
            </a:r>
            <a:r>
              <a:rPr lang="en-US" dirty="0">
                <a:highlight>
                  <a:srgbClr val="FFFF00"/>
                </a:highlight>
              </a:rPr>
              <a:t>for nitrogen and phosphorus. </a:t>
            </a:r>
          </a:p>
          <a:p>
            <a:pPr marL="285750" indent="-285750">
              <a:buFont typeface="Arial" panose="020B0604020202020204" pitchFamily="34" charset="0"/>
              <a:buChar char="•"/>
            </a:pPr>
            <a:endParaRPr lang="en-US" dirty="0"/>
          </a:p>
          <a:p>
            <a:r>
              <a:rPr lang="en-US" b="1" dirty="0"/>
              <a:t>Strengths:</a:t>
            </a:r>
          </a:p>
          <a:p>
            <a:endParaRPr lang="en-US" b="1" dirty="0"/>
          </a:p>
          <a:p>
            <a:pPr marL="285750" lvl="0" indent="-285750">
              <a:buFont typeface="Arial" panose="020B0604020202020204" pitchFamily="34" charset="0"/>
              <a:buChar char="•"/>
            </a:pPr>
            <a:r>
              <a:rPr lang="en-US" dirty="0">
                <a:highlight>
                  <a:srgbClr val="FFFF00"/>
                </a:highlight>
              </a:rPr>
              <a:t>Extensive local engagement which resulted in reduction plans at the local level </a:t>
            </a:r>
            <a:r>
              <a:rPr lang="en-US" dirty="0"/>
              <a:t>that had the support of the local implementers.</a:t>
            </a:r>
          </a:p>
          <a:p>
            <a:pPr marL="285750" lvl="0" indent="-285750">
              <a:buFont typeface="Arial" panose="020B0604020202020204" pitchFamily="34" charset="0"/>
              <a:buChar char="•"/>
            </a:pPr>
            <a:r>
              <a:rPr lang="en-US" dirty="0">
                <a:highlight>
                  <a:srgbClr val="FFFF00"/>
                </a:highlight>
              </a:rPr>
              <a:t>New agricultural strategies such as proposing legislation for nutrient management and livestock exclusion should certain reduction goals not be attained. </a:t>
            </a:r>
            <a:r>
              <a:rPr lang="en-US" dirty="0"/>
              <a:t>Virginia now commits to conducting a pilot program to determine methods for locating stream exclusion fencing needs.</a:t>
            </a:r>
          </a:p>
          <a:p>
            <a:pPr marL="285750" lvl="0" indent="-285750">
              <a:buFont typeface="Arial" panose="020B0604020202020204" pitchFamily="34" charset="0"/>
              <a:buChar char="•"/>
            </a:pPr>
            <a:r>
              <a:rPr lang="en-US" dirty="0">
                <a:highlight>
                  <a:srgbClr val="FFFF00"/>
                </a:highlight>
              </a:rPr>
              <a:t>Proposal to achieve additional reductions in the wastewater sector in the James River </a:t>
            </a:r>
            <a:r>
              <a:rPr lang="en-US" dirty="0"/>
              <a:t>and Eastern Shore basins.</a:t>
            </a:r>
          </a:p>
        </p:txBody>
      </p:sp>
      <p:sp>
        <p:nvSpPr>
          <p:cNvPr id="5" name="TextBox 4">
            <a:extLst>
              <a:ext uri="{FF2B5EF4-FFF2-40B4-BE49-F238E27FC236}">
                <a16:creationId xmlns:a16="http://schemas.microsoft.com/office/drawing/2014/main" id="{86E30ACB-FB55-4E17-BC4F-342D0F33F105}"/>
              </a:ext>
            </a:extLst>
          </p:cNvPr>
          <p:cNvSpPr txBox="1"/>
          <p:nvPr/>
        </p:nvSpPr>
        <p:spPr>
          <a:xfrm>
            <a:off x="762000" y="228600"/>
            <a:ext cx="7467600" cy="369332"/>
          </a:xfrm>
          <a:prstGeom prst="rect">
            <a:avLst/>
          </a:prstGeom>
          <a:noFill/>
        </p:spPr>
        <p:txBody>
          <a:bodyPr wrap="square" rtlCol="0">
            <a:spAutoFit/>
          </a:bodyPr>
          <a:lstStyle/>
          <a:p>
            <a:pPr algn="ctr"/>
            <a:r>
              <a:rPr lang="en-US" b="1" dirty="0">
                <a:solidFill>
                  <a:schemeClr val="accent1">
                    <a:lumMod val="75000"/>
                  </a:schemeClr>
                </a:solidFill>
              </a:rPr>
              <a:t>Highlights of EPA’s Evaluations of the Final Phase III WIPs</a:t>
            </a:r>
          </a:p>
        </p:txBody>
      </p:sp>
    </p:spTree>
    <p:extLst>
      <p:ext uri="{BB962C8B-B14F-4D97-AF65-F5344CB8AC3E}">
        <p14:creationId xmlns:p14="http://schemas.microsoft.com/office/powerpoint/2010/main" val="1157579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914400" y="457200"/>
            <a:ext cx="7315200" cy="4247317"/>
          </a:xfrm>
          <a:prstGeom prst="rect">
            <a:avLst/>
          </a:prstGeom>
          <a:noFill/>
        </p:spPr>
        <p:txBody>
          <a:bodyPr wrap="square" rtlCol="0">
            <a:spAutoFit/>
          </a:bodyPr>
          <a:lstStyle/>
          <a:p>
            <a:pPr algn="ctr"/>
            <a:r>
              <a:rPr lang="en-US" b="1" dirty="0"/>
              <a:t>Evaluation of Virginia’s Phase III Watershed Implementation Plan (</a:t>
            </a:r>
            <a:r>
              <a:rPr lang="en-US" b="1" dirty="0" err="1"/>
              <a:t>con’t</a:t>
            </a:r>
            <a:r>
              <a:rPr lang="en-US" b="1" dirty="0"/>
              <a:t>)</a:t>
            </a:r>
            <a:endParaRPr lang="en-US" dirty="0"/>
          </a:p>
          <a:p>
            <a:endParaRPr lang="en-US" dirty="0"/>
          </a:p>
          <a:p>
            <a:r>
              <a:rPr lang="en-US" b="1" dirty="0"/>
              <a:t>Strengths:</a:t>
            </a:r>
          </a:p>
          <a:p>
            <a:endParaRPr lang="en-US" b="1" dirty="0"/>
          </a:p>
          <a:p>
            <a:pPr marL="285750" lvl="0" indent="-285750">
              <a:buFont typeface="Arial" panose="020B0604020202020204" pitchFamily="34" charset="0"/>
              <a:buChar char="•"/>
            </a:pPr>
            <a:r>
              <a:rPr lang="en-US" dirty="0">
                <a:highlight>
                  <a:srgbClr val="FFFF00"/>
                </a:highlight>
              </a:rPr>
              <a:t>Proposal to continue the annual needs assessment for the agricultural sector and to perform similar assessments in the stormwater sector and the wastewater sector</a:t>
            </a:r>
            <a:r>
              <a:rPr lang="en-US" dirty="0"/>
              <a:t>. These assessments will be used to provide information to the legislature on needed funding.</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highlight>
                  <a:srgbClr val="FFFF00"/>
                </a:highlight>
              </a:rPr>
              <a:t>New proposals since submission of the draft Phase III WIP such as considering options for additional no-discharge zones, advancing oyster restoration efforts, </a:t>
            </a:r>
            <a:r>
              <a:rPr lang="en-US" dirty="0"/>
              <a:t>guiding land conservation to lands with the highest conservation value, pursuing Sentinel Landscape Partnerships and reevaluating the MS4 action plan guidance for addressing crediting of projects in unregulated areas.</a:t>
            </a:r>
          </a:p>
        </p:txBody>
      </p:sp>
    </p:spTree>
    <p:extLst>
      <p:ext uri="{BB962C8B-B14F-4D97-AF65-F5344CB8AC3E}">
        <p14:creationId xmlns:p14="http://schemas.microsoft.com/office/powerpoint/2010/main" val="3033662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914400" y="457200"/>
            <a:ext cx="7315200" cy="5201424"/>
          </a:xfrm>
          <a:prstGeom prst="rect">
            <a:avLst/>
          </a:prstGeom>
          <a:noFill/>
        </p:spPr>
        <p:txBody>
          <a:bodyPr wrap="square" rtlCol="0">
            <a:spAutoFit/>
          </a:bodyPr>
          <a:lstStyle/>
          <a:p>
            <a:pPr algn="ctr"/>
            <a:r>
              <a:rPr lang="en-US" b="1" dirty="0"/>
              <a:t>Evaluation of Virginia’s Phase III Watershed Implementation Plan (</a:t>
            </a:r>
            <a:r>
              <a:rPr lang="en-US" b="1" dirty="0" err="1"/>
              <a:t>con’t</a:t>
            </a:r>
            <a:r>
              <a:rPr lang="en-US" b="1" dirty="0"/>
              <a:t>)</a:t>
            </a:r>
            <a:endParaRPr lang="en-US" dirty="0"/>
          </a:p>
          <a:p>
            <a:endParaRPr lang="en-US" dirty="0"/>
          </a:p>
          <a:p>
            <a:r>
              <a:rPr lang="en-US" b="1" dirty="0"/>
              <a:t>Potential Enhancements:</a:t>
            </a:r>
          </a:p>
          <a:p>
            <a:r>
              <a:rPr lang="en-US" dirty="0"/>
              <a:t> </a:t>
            </a:r>
          </a:p>
          <a:p>
            <a:pPr marL="285750" lvl="0" indent="-285750">
              <a:buFont typeface="Arial" panose="020B0604020202020204" pitchFamily="34" charset="0"/>
              <a:buChar char="•"/>
            </a:pPr>
            <a:r>
              <a:rPr lang="en-US" sz="2000" dirty="0">
                <a:highlight>
                  <a:srgbClr val="FFFF00"/>
                </a:highlight>
              </a:rPr>
              <a:t>Virginia can provide more detailed information on the funding needed </a:t>
            </a:r>
            <a:r>
              <a:rPr lang="en-US" sz="2000" dirty="0"/>
              <a:t>and further define the current funding gaps in its proposed agricultural and stormwater implementation programs.  </a:t>
            </a:r>
          </a:p>
          <a:p>
            <a:pPr marL="285750" lvl="0" indent="-285750">
              <a:buFont typeface="Arial" panose="020B0604020202020204" pitchFamily="34" charset="0"/>
              <a:buChar char="•"/>
            </a:pPr>
            <a:endParaRPr lang="en-US" sz="2000" dirty="0"/>
          </a:p>
          <a:p>
            <a:pPr marL="285750" lvl="0" indent="-285750">
              <a:buFont typeface="Arial" panose="020B0604020202020204" pitchFamily="34" charset="0"/>
              <a:buChar char="•"/>
            </a:pPr>
            <a:r>
              <a:rPr lang="en-US" sz="2000" dirty="0">
                <a:highlight>
                  <a:srgbClr val="FFFF00"/>
                </a:highlight>
              </a:rPr>
              <a:t>Virginia can provide more detailed information on its commitment to pursue new legislation for nutrient management plans and livestock exclusion </a:t>
            </a:r>
            <a:r>
              <a:rPr lang="en-US" sz="2000" dirty="0"/>
              <a:t>if its goals are not achieved.</a:t>
            </a:r>
          </a:p>
          <a:p>
            <a:pPr marL="285750" lvl="0" indent="-285750">
              <a:buFont typeface="Arial" panose="020B0604020202020204" pitchFamily="34" charset="0"/>
              <a:buChar char="•"/>
            </a:pPr>
            <a:endParaRPr lang="en-US" sz="2000" dirty="0"/>
          </a:p>
          <a:p>
            <a:pPr marL="285750" lvl="0" indent="-285750">
              <a:buFont typeface="Arial" panose="020B0604020202020204" pitchFamily="34" charset="0"/>
              <a:buChar char="•"/>
            </a:pPr>
            <a:r>
              <a:rPr lang="en-US" sz="2000" dirty="0"/>
              <a:t>Virginia states that overperformance of the wastewater sector will make up for slower implementation in the more challenging sectors and that it is planning to reduce wastewater sector loads through either upgrades or trading under its Watershed General Permit.  VA needs to explain how.</a:t>
            </a:r>
          </a:p>
        </p:txBody>
      </p:sp>
    </p:spTree>
    <p:extLst>
      <p:ext uri="{BB962C8B-B14F-4D97-AF65-F5344CB8AC3E}">
        <p14:creationId xmlns:p14="http://schemas.microsoft.com/office/powerpoint/2010/main" val="3873095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914400" y="457200"/>
            <a:ext cx="7315200" cy="4801314"/>
          </a:xfrm>
          <a:prstGeom prst="rect">
            <a:avLst/>
          </a:prstGeom>
          <a:noFill/>
        </p:spPr>
        <p:txBody>
          <a:bodyPr wrap="square" rtlCol="0">
            <a:spAutoFit/>
          </a:bodyPr>
          <a:lstStyle/>
          <a:p>
            <a:pPr algn="ctr"/>
            <a:r>
              <a:rPr lang="en-US" b="1" dirty="0"/>
              <a:t>Evaluation of Virginia’s Phase III Watershed Implementation Plan (</a:t>
            </a:r>
            <a:r>
              <a:rPr lang="en-US" b="1" dirty="0" err="1"/>
              <a:t>con’t</a:t>
            </a:r>
            <a:r>
              <a:rPr lang="en-US" b="1" dirty="0"/>
              <a:t>)</a:t>
            </a:r>
            <a:endParaRPr lang="en-US" dirty="0"/>
          </a:p>
          <a:p>
            <a:endParaRPr lang="en-US" dirty="0"/>
          </a:p>
          <a:p>
            <a:r>
              <a:rPr lang="en-US" b="1" dirty="0"/>
              <a:t>Potential Enhancements:</a:t>
            </a:r>
          </a:p>
          <a:p>
            <a:r>
              <a:rPr lang="en-US" dirty="0"/>
              <a:t> </a:t>
            </a:r>
          </a:p>
          <a:p>
            <a:pPr marL="285750" lvl="0" indent="-285750">
              <a:buFont typeface="Arial" panose="020B0604020202020204" pitchFamily="34" charset="0"/>
              <a:buChar char="•"/>
            </a:pPr>
            <a:r>
              <a:rPr lang="en-US" dirty="0">
                <a:highlight>
                  <a:srgbClr val="FFFF00"/>
                </a:highlight>
              </a:rPr>
              <a:t>Virginia could provide more detail on how pollution reducing techniques will be incentivized in the unregulated portion of the stormwater sector and how the trading program will be used to address stormwater </a:t>
            </a:r>
            <a:r>
              <a:rPr lang="en-US" dirty="0"/>
              <a:t>reductions as over 70% of this sector is unregulated and Virginia’s plan calls for a 13% reduction in nitrogen loads from this sector from 2009 levels.  </a:t>
            </a:r>
          </a:p>
          <a:p>
            <a:pPr marL="285750" lvl="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Virginia anticipates that both point source (e.g., wastewater) and non-point source (e.g., agriculture and stormwater) reductions called for in the James River to meet the dissolved oxygen (DO) standard will also meet the new chlorophyll-a standards. </a:t>
            </a:r>
            <a:r>
              <a:rPr lang="en-US" dirty="0">
                <a:highlight>
                  <a:srgbClr val="FFFF00"/>
                </a:highlight>
              </a:rPr>
              <a:t>Virginia may want to provide additional programmatic and funding information for the non-point source sector to ensure that all the anticipated reductions will be made.  </a:t>
            </a:r>
          </a:p>
        </p:txBody>
      </p:sp>
    </p:spTree>
    <p:extLst>
      <p:ext uri="{BB962C8B-B14F-4D97-AF65-F5344CB8AC3E}">
        <p14:creationId xmlns:p14="http://schemas.microsoft.com/office/powerpoint/2010/main" val="36569447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914400" y="762000"/>
            <a:ext cx="7315200" cy="4801314"/>
          </a:xfrm>
          <a:prstGeom prst="rect">
            <a:avLst/>
          </a:prstGeom>
          <a:noFill/>
        </p:spPr>
        <p:txBody>
          <a:bodyPr wrap="square" rtlCol="0">
            <a:spAutoFit/>
          </a:bodyPr>
          <a:lstStyle/>
          <a:p>
            <a:pPr algn="ctr"/>
            <a:r>
              <a:rPr lang="en-US" b="1" dirty="0"/>
              <a:t>Evaluation of Virginia’s Phase III Watershed Implementation Plan (</a:t>
            </a:r>
            <a:r>
              <a:rPr lang="en-US" b="1" dirty="0" err="1"/>
              <a:t>con’t</a:t>
            </a:r>
            <a:r>
              <a:rPr lang="en-US" b="1" dirty="0"/>
              <a:t>)</a:t>
            </a:r>
            <a:endParaRPr lang="en-US" dirty="0"/>
          </a:p>
          <a:p>
            <a:endParaRPr lang="en-US" dirty="0"/>
          </a:p>
          <a:p>
            <a:r>
              <a:rPr lang="en-US" u="sng" dirty="0">
                <a:highlight>
                  <a:srgbClr val="FFFF00"/>
                </a:highlight>
              </a:rPr>
              <a:t>Develop specific numeric BMP implementation targets for the 2020-2021 milestone period that tie</a:t>
            </a:r>
            <a:r>
              <a:rPr lang="en-US" dirty="0">
                <a:highlight>
                  <a:srgbClr val="FFFF00"/>
                </a:highlight>
              </a:rPr>
              <a:t> directly to its planned Phase III WIP BMP implementation levels for the following practices:</a:t>
            </a:r>
          </a:p>
          <a:p>
            <a:pPr lvl="0"/>
            <a:endParaRPr lang="en-US" dirty="0">
              <a:highlight>
                <a:srgbClr val="FFFF00"/>
              </a:highlight>
            </a:endParaRPr>
          </a:p>
          <a:p>
            <a:pPr marL="285750" lvl="0" indent="-285750">
              <a:buFont typeface="Arial" panose="020B0604020202020204" pitchFamily="34" charset="0"/>
              <a:buChar char="•"/>
            </a:pPr>
            <a:r>
              <a:rPr lang="en-US" dirty="0"/>
              <a:t>Animal Waste Management Systems</a:t>
            </a:r>
          </a:p>
          <a:p>
            <a:pPr marL="285750" lvl="0" indent="-285750">
              <a:buFont typeface="Arial" panose="020B0604020202020204" pitchFamily="34" charset="0"/>
              <a:buChar char="•"/>
            </a:pPr>
            <a:r>
              <a:rPr lang="en-US" dirty="0"/>
              <a:t>Cover Crop (Rye Normal Other)</a:t>
            </a:r>
          </a:p>
          <a:p>
            <a:pPr marL="285750" lvl="0" indent="-285750">
              <a:buFont typeface="Arial" panose="020B0604020202020204" pitchFamily="34" charset="0"/>
              <a:buChar char="•"/>
            </a:pPr>
            <a:r>
              <a:rPr lang="en-US" dirty="0"/>
              <a:t>Cover Crop (Wheat Normal Other)</a:t>
            </a:r>
          </a:p>
          <a:p>
            <a:pPr marL="285750" lvl="0" indent="-285750">
              <a:buFont typeface="Arial" panose="020B0604020202020204" pitchFamily="34" charset="0"/>
              <a:buChar char="•"/>
            </a:pPr>
            <a:r>
              <a:rPr lang="en-US" dirty="0"/>
              <a:t>Soil Conservation and Water Quality Plans</a:t>
            </a:r>
          </a:p>
          <a:p>
            <a:pPr marL="285750" lvl="0" indent="-285750">
              <a:buFont typeface="Arial" panose="020B0604020202020204" pitchFamily="34" charset="0"/>
              <a:buChar char="•"/>
            </a:pPr>
            <a:r>
              <a:rPr lang="en-US" dirty="0"/>
              <a:t>Forest Harvesting Practices</a:t>
            </a:r>
          </a:p>
          <a:p>
            <a:pPr marL="285750" lvl="0" indent="-285750">
              <a:buFont typeface="Arial" panose="020B0604020202020204" pitchFamily="34" charset="0"/>
              <a:buChar char="•"/>
            </a:pPr>
            <a:r>
              <a:rPr lang="en-US" dirty="0"/>
              <a:t>Nutrient Management Core N</a:t>
            </a:r>
          </a:p>
          <a:p>
            <a:pPr marL="285750" lvl="0" indent="-285750">
              <a:buFont typeface="Arial" panose="020B0604020202020204" pitchFamily="34" charset="0"/>
              <a:buChar char="•"/>
            </a:pPr>
            <a:r>
              <a:rPr lang="en-US" dirty="0"/>
              <a:t>Forest Buffers</a:t>
            </a:r>
          </a:p>
          <a:p>
            <a:pPr marL="285750" lvl="0" indent="-285750">
              <a:buFont typeface="Arial" panose="020B0604020202020204" pitchFamily="34" charset="0"/>
              <a:buChar char="•"/>
            </a:pPr>
            <a:r>
              <a:rPr lang="en-US" dirty="0"/>
              <a:t>Grass Buffer-Streamside with Exclusion Fencing</a:t>
            </a:r>
          </a:p>
          <a:p>
            <a:pPr marL="285750" lvl="0" indent="-285750">
              <a:buFont typeface="Arial" panose="020B0604020202020204" pitchFamily="34" charset="0"/>
              <a:buChar char="•"/>
            </a:pPr>
            <a:r>
              <a:rPr lang="en-US" dirty="0"/>
              <a:t>Forest Buffer-Streamside with Exclusion Fencing</a:t>
            </a:r>
          </a:p>
          <a:p>
            <a:pPr marL="285750" lvl="0" indent="-285750">
              <a:buFont typeface="Arial" panose="020B0604020202020204" pitchFamily="34" charset="0"/>
              <a:buChar char="•"/>
            </a:pPr>
            <a:r>
              <a:rPr lang="en-US" dirty="0"/>
              <a:t>Denitrifying Ditch Bioreactors</a:t>
            </a:r>
          </a:p>
          <a:p>
            <a:pPr marL="285750" indent="-285750">
              <a:buFont typeface="Arial" panose="020B0604020202020204" pitchFamily="34" charset="0"/>
              <a:buChar char="•"/>
            </a:pPr>
            <a:r>
              <a:rPr lang="en-US" dirty="0"/>
              <a:t>Nutrient Management Nitrogen Rate and Timing</a:t>
            </a:r>
          </a:p>
        </p:txBody>
      </p:sp>
    </p:spTree>
    <p:extLst>
      <p:ext uri="{BB962C8B-B14F-4D97-AF65-F5344CB8AC3E}">
        <p14:creationId xmlns:p14="http://schemas.microsoft.com/office/powerpoint/2010/main" val="1364696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914400" y="643890"/>
            <a:ext cx="7315200" cy="5078313"/>
          </a:xfrm>
          <a:prstGeom prst="rect">
            <a:avLst/>
          </a:prstGeom>
          <a:noFill/>
        </p:spPr>
        <p:txBody>
          <a:bodyPr wrap="square" rtlCol="0">
            <a:spAutoFit/>
          </a:bodyPr>
          <a:lstStyle/>
          <a:p>
            <a:pPr algn="ctr"/>
            <a:r>
              <a:rPr lang="en-US" b="1" dirty="0"/>
              <a:t>Evaluation of Pennsylvania’s Phase III Watershed Implementation Plan</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u="sng" dirty="0">
                <a:highlight>
                  <a:srgbClr val="FFFF00"/>
                </a:highlight>
              </a:rPr>
              <a:t>Using the CBP partnership’s suite of modeling tools, full implementation of Pennsylvania’s plan is expected to achieve 100% of the statewide and state-basin Phase III WIP planning targets for phosphorus and 75% of the statewide planning target for nitrogen.</a:t>
            </a:r>
          </a:p>
          <a:p>
            <a:endParaRPr lang="en-US" dirty="0">
              <a:highlight>
                <a:srgbClr val="FFFF00"/>
              </a:highlight>
            </a:endParaRPr>
          </a:p>
          <a:p>
            <a:r>
              <a:rPr lang="en-US" b="1" dirty="0"/>
              <a:t>Strengths:</a:t>
            </a:r>
          </a:p>
          <a:p>
            <a:pPr lvl="0"/>
            <a:endParaRPr lang="en-US" dirty="0"/>
          </a:p>
          <a:p>
            <a:pPr marL="285750" lvl="0" indent="-285750">
              <a:buFont typeface="Arial" panose="020B0604020202020204" pitchFamily="34" charset="0"/>
              <a:buChar char="•"/>
            </a:pPr>
            <a:r>
              <a:rPr lang="en-US" dirty="0">
                <a:highlight>
                  <a:srgbClr val="FFFF00"/>
                </a:highlight>
              </a:rPr>
              <a:t>Pennsylvania conducted extensive outreach and community engagement </a:t>
            </a:r>
            <a:r>
              <a:rPr lang="en-US" dirty="0"/>
              <a:t>efforts to develop the Phase III WIP. </a:t>
            </a:r>
          </a:p>
          <a:p>
            <a:pPr marL="285750" lvl="0" indent="-285750">
              <a:buFont typeface="Arial" panose="020B0604020202020204" pitchFamily="34" charset="0"/>
              <a:buChar char="•"/>
            </a:pPr>
            <a:r>
              <a:rPr lang="en-US" dirty="0"/>
              <a:t>Through the pilot Countywide Action Plan</a:t>
            </a:r>
            <a:r>
              <a:rPr lang="en-US" i="1" dirty="0"/>
              <a:t> </a:t>
            </a:r>
            <a:r>
              <a:rPr lang="en-US" dirty="0"/>
              <a:t>efforts in Lancaster, York, Adams, and Franklin Counties, </a:t>
            </a:r>
            <a:r>
              <a:rPr lang="en-US" dirty="0">
                <a:highlight>
                  <a:srgbClr val="FFFF00"/>
                </a:highlight>
              </a:rPr>
              <a:t>Pennsylvania provided a comprehensive plan for the counties in the watershed </a:t>
            </a:r>
            <a:r>
              <a:rPr lang="en-US" dirty="0"/>
              <a:t>and represented an effective use of targeting areas for pollutant reduction practices. Should the proposed state funding initiative materialize, </a:t>
            </a:r>
            <a:r>
              <a:rPr lang="en-US" dirty="0">
                <a:highlight>
                  <a:srgbClr val="FFFF00"/>
                </a:highlight>
              </a:rPr>
              <a:t>the Countywide Action Plan rollout to the Tier 2, 3, and 4 counties would accelerate the pace of BMP implementation going forward. </a:t>
            </a:r>
            <a:endParaRPr lang="en-US" dirty="0">
              <a:effectLst/>
              <a:highlight>
                <a:srgbClr val="FFFF00"/>
              </a:highlight>
            </a:endParaRPr>
          </a:p>
        </p:txBody>
      </p:sp>
      <p:sp>
        <p:nvSpPr>
          <p:cNvPr id="5" name="TextBox 4">
            <a:extLst>
              <a:ext uri="{FF2B5EF4-FFF2-40B4-BE49-F238E27FC236}">
                <a16:creationId xmlns:a16="http://schemas.microsoft.com/office/drawing/2014/main" id="{3DFE793B-172E-4E6A-8FE7-B691EA06FE1E}"/>
              </a:ext>
            </a:extLst>
          </p:cNvPr>
          <p:cNvSpPr txBox="1"/>
          <p:nvPr/>
        </p:nvSpPr>
        <p:spPr>
          <a:xfrm>
            <a:off x="762000" y="228600"/>
            <a:ext cx="7467600" cy="369332"/>
          </a:xfrm>
          <a:prstGeom prst="rect">
            <a:avLst/>
          </a:prstGeom>
          <a:noFill/>
        </p:spPr>
        <p:txBody>
          <a:bodyPr wrap="square" rtlCol="0">
            <a:spAutoFit/>
          </a:bodyPr>
          <a:lstStyle/>
          <a:p>
            <a:pPr algn="ctr"/>
            <a:r>
              <a:rPr lang="en-US" b="1" dirty="0">
                <a:solidFill>
                  <a:schemeClr val="accent1">
                    <a:lumMod val="75000"/>
                  </a:schemeClr>
                </a:solidFill>
              </a:rPr>
              <a:t>Highlights of EPA’s Evaluations of the Final Phase III WIPs</a:t>
            </a:r>
          </a:p>
        </p:txBody>
      </p:sp>
    </p:spTree>
    <p:extLst>
      <p:ext uri="{BB962C8B-B14F-4D97-AF65-F5344CB8AC3E}">
        <p14:creationId xmlns:p14="http://schemas.microsoft.com/office/powerpoint/2010/main" val="3901237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762000" y="228600"/>
            <a:ext cx="7467600" cy="5909310"/>
          </a:xfrm>
          <a:prstGeom prst="rect">
            <a:avLst/>
          </a:prstGeom>
          <a:noFill/>
        </p:spPr>
        <p:txBody>
          <a:bodyPr wrap="square" rtlCol="0">
            <a:spAutoFit/>
          </a:bodyPr>
          <a:lstStyle/>
          <a:p>
            <a:pPr algn="ctr"/>
            <a:r>
              <a:rPr lang="en-US" b="1" dirty="0"/>
              <a:t>Evaluation of Pennsylvania’s Phase III Watershed Implementation Plan (</a:t>
            </a:r>
            <a:r>
              <a:rPr lang="en-US" b="1" dirty="0" err="1"/>
              <a:t>con’t</a:t>
            </a:r>
            <a:r>
              <a:rPr lang="en-US" b="1" dirty="0"/>
              <a:t>)</a:t>
            </a:r>
            <a:endParaRPr lang="en-US" dirty="0"/>
          </a:p>
          <a:p>
            <a:endParaRPr lang="en-US" dirty="0"/>
          </a:p>
          <a:p>
            <a:r>
              <a:rPr lang="en-US" b="1" dirty="0"/>
              <a:t>Strengths: (</a:t>
            </a:r>
            <a:r>
              <a:rPr lang="en-US" b="1" dirty="0" err="1"/>
              <a:t>con’t</a:t>
            </a:r>
            <a:r>
              <a:rPr lang="en-US" b="1" dirty="0"/>
              <a:t>):</a:t>
            </a:r>
          </a:p>
          <a:p>
            <a:pPr lvl="0"/>
            <a:endParaRPr lang="en-US" dirty="0"/>
          </a:p>
          <a:p>
            <a:pPr marL="285750" lvl="0" indent="-285750">
              <a:buFont typeface="Arial" panose="020B0604020202020204" pitchFamily="34" charset="0"/>
              <a:buChar char="•"/>
            </a:pPr>
            <a:r>
              <a:rPr lang="en-US" dirty="0"/>
              <a:t>Pennsylvania </a:t>
            </a:r>
            <a:r>
              <a:rPr lang="en-US" dirty="0">
                <a:highlight>
                  <a:srgbClr val="FFFF00"/>
                </a:highlight>
              </a:rPr>
              <a:t>committed to initiate implementation of the Pennsylvania Ag Conservation Stewardship program </a:t>
            </a:r>
            <a:r>
              <a:rPr lang="en-US" dirty="0"/>
              <a:t>by January 2020 that will recognize producers who document, with proper verification, practices demonstrating compliance with state regulatory. </a:t>
            </a:r>
          </a:p>
          <a:p>
            <a:pPr marL="285750" lvl="0" indent="-285750">
              <a:buFont typeface="Arial" panose="020B0604020202020204" pitchFamily="34" charset="0"/>
              <a:buChar char="•"/>
            </a:pPr>
            <a:r>
              <a:rPr lang="en-US" dirty="0">
                <a:highlight>
                  <a:srgbClr val="FFFF00"/>
                </a:highlight>
              </a:rPr>
              <a:t>Pennsylvania clearly defined the funding and resource gaps </a:t>
            </a:r>
            <a:r>
              <a:rPr lang="en-US" dirty="0"/>
              <a:t>necessary to address the numeric planning targets.</a:t>
            </a:r>
          </a:p>
          <a:p>
            <a:pPr marL="285750" lvl="0" indent="-285750">
              <a:buFont typeface="Arial" panose="020B0604020202020204" pitchFamily="34" charset="0"/>
              <a:buChar char="•"/>
            </a:pPr>
            <a:r>
              <a:rPr lang="en-US" dirty="0"/>
              <a:t>Pennsylvania’s </a:t>
            </a:r>
            <a:r>
              <a:rPr lang="en-US" dirty="0">
                <a:highlight>
                  <a:srgbClr val="FFFF00"/>
                </a:highlight>
              </a:rPr>
              <a:t>wastewater sector documents that the significant dischargers reached the 2025 nitrogen and phosphorus reduction goals </a:t>
            </a:r>
            <a:r>
              <a:rPr lang="en-US" dirty="0"/>
              <a:t>in 2018, seven years ahead of schedule.  </a:t>
            </a:r>
          </a:p>
          <a:p>
            <a:pPr marL="285750" lvl="0" indent="-285750">
              <a:buFont typeface="Arial" panose="020B0604020202020204" pitchFamily="34" charset="0"/>
              <a:buChar char="•"/>
            </a:pPr>
            <a:endParaRPr lang="en-US" dirty="0"/>
          </a:p>
          <a:p>
            <a:pPr lvl="0"/>
            <a:r>
              <a:rPr lang="en-US" b="1" u="sng" dirty="0">
                <a:highlight>
                  <a:srgbClr val="FFFF00"/>
                </a:highlight>
              </a:rPr>
              <a:t>EPA recommends that Pennsylvania consider amending its Phase III WIP </a:t>
            </a:r>
            <a:r>
              <a:rPr lang="en-US" dirty="0">
                <a:highlight>
                  <a:srgbClr val="FFFF00"/>
                </a:highlight>
              </a:rPr>
              <a:t>to include more robust implementation details and programmatic commitments </a:t>
            </a:r>
            <a:r>
              <a:rPr lang="en-US" dirty="0"/>
              <a:t>on the initiatives identified for achieving commitments on nutrient reductions, including securing the necessary funding and staff, enacting needed legislation, refining programs, and developing necessary regulatory changes. </a:t>
            </a:r>
            <a:endParaRPr lang="en-US" dirty="0">
              <a:effectLst/>
            </a:endParaRPr>
          </a:p>
        </p:txBody>
      </p:sp>
    </p:spTree>
    <p:extLst>
      <p:ext uri="{BB962C8B-B14F-4D97-AF65-F5344CB8AC3E}">
        <p14:creationId xmlns:p14="http://schemas.microsoft.com/office/powerpoint/2010/main" val="34811932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914400" y="533400"/>
            <a:ext cx="7315200" cy="6186309"/>
          </a:xfrm>
          <a:prstGeom prst="rect">
            <a:avLst/>
          </a:prstGeom>
          <a:noFill/>
        </p:spPr>
        <p:txBody>
          <a:bodyPr wrap="square" rtlCol="0">
            <a:spAutoFit/>
          </a:bodyPr>
          <a:lstStyle/>
          <a:p>
            <a:pPr algn="ctr"/>
            <a:r>
              <a:rPr lang="en-US" b="1" dirty="0"/>
              <a:t>Evaluation of Pennsylvania’s Phase III Watershed Implementation Plan (</a:t>
            </a:r>
            <a:r>
              <a:rPr lang="en-US" b="1" dirty="0" err="1"/>
              <a:t>con’t</a:t>
            </a:r>
            <a:r>
              <a:rPr lang="en-US" b="1" dirty="0"/>
              <a:t>)</a:t>
            </a:r>
          </a:p>
          <a:p>
            <a:pPr algn="ctr"/>
            <a:endParaRPr lang="en-US" b="1" dirty="0"/>
          </a:p>
          <a:p>
            <a:r>
              <a:rPr lang="en-US" b="1" dirty="0"/>
              <a:t>Potential Enhancements (cont.):</a:t>
            </a:r>
          </a:p>
          <a:p>
            <a:endParaRPr lang="en-US" dirty="0"/>
          </a:p>
          <a:p>
            <a:pPr marL="285750" indent="-285750">
              <a:buFont typeface="Arial" panose="020B0604020202020204" pitchFamily="34" charset="0"/>
              <a:buChar char="•"/>
            </a:pPr>
            <a:r>
              <a:rPr lang="en-US" dirty="0">
                <a:highlight>
                  <a:srgbClr val="FFFF00"/>
                </a:highlight>
              </a:rPr>
              <a:t>Include a programmatic goal within the 2020-2021 milestone period to revise/amend the Phase III WIP to incorporate the additional 39 countywide action plans</a:t>
            </a:r>
            <a:r>
              <a:rPr lang="en-US" dirty="0"/>
              <a:t> and to achieve 100% of the nitrogen reduction planning target by 2025.</a:t>
            </a:r>
          </a:p>
          <a:p>
            <a:endParaRPr lang="en-US" dirty="0"/>
          </a:p>
          <a:p>
            <a:pPr marL="285750" indent="-285750">
              <a:buFont typeface="Arial" panose="020B0604020202020204" pitchFamily="34" charset="0"/>
              <a:buChar char="•"/>
            </a:pPr>
            <a:r>
              <a:rPr lang="en-US" dirty="0"/>
              <a:t>Include programmatic goals within the 2020-2021 milestone period to </a:t>
            </a:r>
            <a:r>
              <a:rPr lang="en-US" dirty="0">
                <a:highlight>
                  <a:srgbClr val="FFFF00"/>
                </a:highlight>
              </a:rPr>
              <a:t>document how the options are being addressed </a:t>
            </a:r>
            <a:r>
              <a:rPr lang="en-US" dirty="0"/>
              <a:t>(including activities and timelines) to achieve 100% of the Phase III WIP planning goals by 2025.</a:t>
            </a:r>
          </a:p>
          <a:p>
            <a:endParaRPr lang="en-US" dirty="0"/>
          </a:p>
          <a:p>
            <a:pPr marL="285750" indent="-285750">
              <a:buFont typeface="Arial" panose="020B0604020202020204" pitchFamily="34" charset="0"/>
              <a:buChar char="•"/>
            </a:pPr>
            <a:r>
              <a:rPr lang="en-US" dirty="0"/>
              <a:t>Include programmatic goals within the 2020-2021 milestone period to </a:t>
            </a:r>
            <a:r>
              <a:rPr lang="en-US" dirty="0">
                <a:highlight>
                  <a:srgbClr val="FFFF00"/>
                </a:highlight>
              </a:rPr>
              <a:t>document how reductions from unregulated sources will be incentivized, such as Section 319 non-point source funding </a:t>
            </a:r>
            <a:r>
              <a:rPr lang="en-US" dirty="0"/>
              <a:t>in areas with approved watershed plans.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Develop milestones to </a:t>
            </a:r>
            <a:r>
              <a:rPr lang="en-US" dirty="0">
                <a:highlight>
                  <a:srgbClr val="FFFF00"/>
                </a:highlight>
              </a:rPr>
              <a:t>describe how Pennsylvania intends to provide outreach and resources to achieve the stormwater BMP </a:t>
            </a:r>
            <a:r>
              <a:rPr lang="en-US" dirty="0"/>
              <a:t>implementation levels.</a:t>
            </a:r>
          </a:p>
        </p:txBody>
      </p:sp>
    </p:spTree>
    <p:extLst>
      <p:ext uri="{BB962C8B-B14F-4D97-AF65-F5344CB8AC3E}">
        <p14:creationId xmlns:p14="http://schemas.microsoft.com/office/powerpoint/2010/main" val="1553068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609600" y="381000"/>
            <a:ext cx="7924800" cy="5355312"/>
          </a:xfrm>
          <a:prstGeom prst="rect">
            <a:avLst/>
          </a:prstGeom>
          <a:noFill/>
        </p:spPr>
        <p:txBody>
          <a:bodyPr wrap="square" rtlCol="0">
            <a:spAutoFit/>
          </a:bodyPr>
          <a:lstStyle/>
          <a:p>
            <a:pPr algn="ctr"/>
            <a:r>
              <a:rPr lang="en-US" b="1" dirty="0"/>
              <a:t>Evaluation of Pennsylvania’s Phase III Watershed Implementation Plan (</a:t>
            </a:r>
            <a:r>
              <a:rPr lang="en-US" b="1" dirty="0" err="1"/>
              <a:t>con’t</a:t>
            </a:r>
            <a:r>
              <a:rPr lang="en-US" b="1" dirty="0"/>
              <a:t>)</a:t>
            </a:r>
            <a:endParaRPr lang="en-US" dirty="0"/>
          </a:p>
          <a:p>
            <a:endParaRPr lang="en-US" dirty="0"/>
          </a:p>
          <a:p>
            <a:r>
              <a:rPr lang="en-US" dirty="0"/>
              <a:t>Over the 2020-2021 milestone period, </a:t>
            </a:r>
            <a:r>
              <a:rPr lang="en-US" dirty="0">
                <a:highlight>
                  <a:srgbClr val="FFFF00"/>
                </a:highlight>
              </a:rPr>
              <a:t>EPA plans to provide the following specific </a:t>
            </a:r>
            <a:r>
              <a:rPr lang="en-US" b="1" dirty="0">
                <a:highlight>
                  <a:srgbClr val="FFFF00"/>
                </a:highlight>
              </a:rPr>
              <a:t>assistance to Pennsylvania </a:t>
            </a:r>
            <a:r>
              <a:rPr lang="en-US" dirty="0">
                <a:highlight>
                  <a:srgbClr val="FFFF00"/>
                </a:highlight>
              </a:rPr>
              <a:t>to increase the level of confidence and assist with the Commonwealth’s commitment to meet 100% of the nitrogen </a:t>
            </a:r>
            <a:r>
              <a:rPr lang="en-US" dirty="0"/>
              <a:t>planning target:</a:t>
            </a:r>
          </a:p>
          <a:p>
            <a:pPr marL="28575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highlight>
                  <a:srgbClr val="FFFF00"/>
                </a:highlight>
              </a:rPr>
              <a:t>1.5 full time equivalents (FTEs or staff) annually to provide technical, managerial and grant administration assistance </a:t>
            </a:r>
            <a:r>
              <a:rPr lang="en-US" dirty="0"/>
              <a:t>directly to Pennsylvania and its stakeholders for development of an amendment to the Phase III WIP and the 2020 – 2021 milestones.</a:t>
            </a:r>
          </a:p>
          <a:p>
            <a:pPr marL="285750" lvl="0" indent="-285750">
              <a:buFont typeface="Arial" panose="020B0604020202020204" pitchFamily="34" charset="0"/>
              <a:buChar char="•"/>
            </a:pPr>
            <a:r>
              <a:rPr lang="en-US" dirty="0">
                <a:highlight>
                  <a:srgbClr val="FFFF00"/>
                </a:highlight>
              </a:rPr>
              <a:t>Perform oversight of Pennsylvania’s National Pollutant Discharge Elimination System (NPDES) program through permit reviews, enforcement and compliance assurance</a:t>
            </a:r>
            <a:r>
              <a:rPr lang="en-US" dirty="0"/>
              <a:t>. </a:t>
            </a:r>
          </a:p>
          <a:p>
            <a:pPr marL="285750" lvl="0" indent="-285750">
              <a:buFont typeface="Arial" panose="020B0604020202020204" pitchFamily="34" charset="0"/>
              <a:buChar char="•"/>
            </a:pPr>
            <a:r>
              <a:rPr lang="en-US" dirty="0">
                <a:highlight>
                  <a:srgbClr val="FFFF00"/>
                </a:highlight>
              </a:rPr>
              <a:t>Provide annual grant (e.g., Chesapeake Bay Implementation Grant, Chesapeake Bay Regulatory and Accountability Program, Local Government, etc.) and WIP assistance funding </a:t>
            </a:r>
            <a:r>
              <a:rPr lang="en-US" dirty="0"/>
              <a:t>to Pennsylvania to support implementation of their Phase III WIP. These grant funds include funding of eight External Coordinators to support the development, implementation, facilitation and administration of the Countywide Action Plans.</a:t>
            </a:r>
          </a:p>
        </p:txBody>
      </p:sp>
    </p:spTree>
    <p:extLst>
      <p:ext uri="{BB962C8B-B14F-4D97-AF65-F5344CB8AC3E}">
        <p14:creationId xmlns:p14="http://schemas.microsoft.com/office/powerpoint/2010/main" val="11689370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609600" y="381000"/>
            <a:ext cx="7924800" cy="5632311"/>
          </a:xfrm>
          <a:prstGeom prst="rect">
            <a:avLst/>
          </a:prstGeom>
          <a:noFill/>
        </p:spPr>
        <p:txBody>
          <a:bodyPr wrap="square" rtlCol="0">
            <a:spAutoFit/>
          </a:bodyPr>
          <a:lstStyle/>
          <a:p>
            <a:pPr algn="ctr"/>
            <a:r>
              <a:rPr lang="en-US" b="1" dirty="0"/>
              <a:t>Evaluation of Pennsylvania’s Phase III Watershed Implementation Plan (</a:t>
            </a:r>
            <a:r>
              <a:rPr lang="en-US" b="1" dirty="0" err="1"/>
              <a:t>con’t</a:t>
            </a:r>
            <a:r>
              <a:rPr lang="en-US" b="1" dirty="0"/>
              <a:t>)</a:t>
            </a:r>
            <a:endParaRPr lang="en-US" dirty="0"/>
          </a:p>
          <a:p>
            <a:endParaRPr lang="en-US" dirty="0"/>
          </a:p>
          <a:p>
            <a:r>
              <a:rPr lang="en-US" dirty="0"/>
              <a:t>Over the 2020-2021 milestone period, </a:t>
            </a:r>
            <a:r>
              <a:rPr lang="en-US" dirty="0">
                <a:highlight>
                  <a:srgbClr val="FFFF00"/>
                </a:highlight>
              </a:rPr>
              <a:t>EPA plans to provide the following </a:t>
            </a:r>
            <a:r>
              <a:rPr lang="en-US" b="1" dirty="0">
                <a:highlight>
                  <a:srgbClr val="FFFF00"/>
                </a:highlight>
              </a:rPr>
              <a:t>specific assistance to Pennsylvania:</a:t>
            </a:r>
          </a:p>
          <a:p>
            <a:pPr marL="285750" indent="-285750">
              <a:buFont typeface="Arial" panose="020B0604020202020204" pitchFamily="34" charset="0"/>
              <a:buChar char="•"/>
            </a:pPr>
            <a:r>
              <a:rPr lang="en-US" dirty="0"/>
              <a:t>Support Pennsylvania in such actions as </a:t>
            </a:r>
            <a:r>
              <a:rPr lang="en-US" dirty="0">
                <a:highlight>
                  <a:srgbClr val="FFFF00"/>
                </a:highlight>
              </a:rPr>
              <a:t>targeting practices in counties with greater nitrogen loading.</a:t>
            </a:r>
            <a:r>
              <a:rPr lang="en-US" dirty="0"/>
              <a:t> EPA will provide technical assistance, data and tools to aid Pennsylvania in conducting assessments at local levels, including water quality monitoring data, model analyses, high-resolution land cover.</a:t>
            </a:r>
          </a:p>
          <a:p>
            <a:endParaRPr lang="en-US" dirty="0"/>
          </a:p>
          <a:p>
            <a:pPr marL="285750" lvl="0" indent="-285750">
              <a:buFont typeface="Arial" panose="020B0604020202020204" pitchFamily="34" charset="0"/>
              <a:buChar char="•"/>
            </a:pPr>
            <a:r>
              <a:rPr lang="en-US" dirty="0">
                <a:highlight>
                  <a:srgbClr val="FFFF00"/>
                </a:highlight>
              </a:rPr>
              <a:t>Assist Pennsylvania in identifying BMP opportunities and tracking and reporting implementation, especially toward County Action Plans</a:t>
            </a:r>
            <a:r>
              <a:rPr lang="en-US" dirty="0"/>
              <a:t>. EPA plans to continue to work with Pennsylvania to refine </a:t>
            </a:r>
            <a:r>
              <a:rPr lang="en-US" b="1" dirty="0">
                <a:highlight>
                  <a:srgbClr val="FFFF00"/>
                </a:highlight>
              </a:rPr>
              <a:t>tools such as Field Doc </a:t>
            </a:r>
            <a:r>
              <a:rPr lang="en-US" dirty="0"/>
              <a:t>that integrate locally relevant high-resolution watershed data and provide a platform for streamlined local progress tracking and implementation reporting.</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highlight>
                  <a:srgbClr val="FFFF00"/>
                </a:highlight>
              </a:rPr>
              <a:t>Continue to work with Pennsylvania to address outstanding unliquidated obligations and ensure effective use of grant funding.</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t>EPA will </a:t>
            </a:r>
            <a:r>
              <a:rPr lang="en-US" dirty="0">
                <a:highlight>
                  <a:srgbClr val="FFFF00"/>
                </a:highlight>
              </a:rPr>
              <a:t>support Pennsylvania in refinement of the modeling </a:t>
            </a:r>
            <a:r>
              <a:rPr lang="en-US" dirty="0"/>
              <a:t>tools used to evaluate state achievement of the Bay TMDL allocations.</a:t>
            </a:r>
          </a:p>
        </p:txBody>
      </p:sp>
    </p:spTree>
    <p:extLst>
      <p:ext uri="{BB962C8B-B14F-4D97-AF65-F5344CB8AC3E}">
        <p14:creationId xmlns:p14="http://schemas.microsoft.com/office/powerpoint/2010/main" val="787278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DEA23-74C7-4292-8C30-A2821BCD02A5}"/>
              </a:ext>
            </a:extLst>
          </p:cNvPr>
          <p:cNvSpPr>
            <a:spLocks noGrp="1"/>
          </p:cNvSpPr>
          <p:nvPr>
            <p:ph type="title"/>
          </p:nvPr>
        </p:nvSpPr>
        <p:spPr/>
        <p:txBody>
          <a:bodyPr>
            <a:normAutofit/>
          </a:bodyPr>
          <a:lstStyle/>
          <a:p>
            <a:pPr algn="ctr"/>
            <a:r>
              <a:rPr lang="en-US" sz="3600" b="1" dirty="0">
                <a:solidFill>
                  <a:srgbClr val="0070C0"/>
                </a:solidFill>
                <a:latin typeface="+mn-lt"/>
              </a:rPr>
              <a:t>Overview</a:t>
            </a:r>
            <a:endParaRPr lang="en-US" sz="3600" dirty="0">
              <a:latin typeface="+mn-lt"/>
            </a:endParaRPr>
          </a:p>
        </p:txBody>
      </p:sp>
      <p:sp>
        <p:nvSpPr>
          <p:cNvPr id="3" name="Content Placeholder 2">
            <a:extLst>
              <a:ext uri="{FF2B5EF4-FFF2-40B4-BE49-F238E27FC236}">
                <a16:creationId xmlns:a16="http://schemas.microsoft.com/office/drawing/2014/main" id="{2D5D1636-540F-4BD2-9141-A721AF3ABB0F}"/>
              </a:ext>
            </a:extLst>
          </p:cNvPr>
          <p:cNvSpPr>
            <a:spLocks noGrp="1"/>
          </p:cNvSpPr>
          <p:nvPr>
            <p:ph idx="1"/>
          </p:nvPr>
        </p:nvSpPr>
        <p:spPr>
          <a:xfrm>
            <a:off x="628650" y="1600201"/>
            <a:ext cx="7886700" cy="3810000"/>
          </a:xfrm>
        </p:spPr>
        <p:txBody>
          <a:bodyPr>
            <a:normAutofit/>
          </a:bodyPr>
          <a:lstStyle/>
          <a:p>
            <a:r>
              <a:rPr lang="en-US" sz="2800" dirty="0">
                <a:solidFill>
                  <a:schemeClr val="accent1">
                    <a:lumMod val="75000"/>
                  </a:schemeClr>
                </a:solidFill>
              </a:rPr>
              <a:t>Highlights of EPA’s Evaluations of the Final Phase III WIPs</a:t>
            </a:r>
          </a:p>
          <a:p>
            <a:pPr marL="0" indent="0">
              <a:buNone/>
            </a:pPr>
            <a:endParaRPr lang="en-US" sz="2800" dirty="0">
              <a:solidFill>
                <a:schemeClr val="accent1">
                  <a:lumMod val="75000"/>
                </a:schemeClr>
              </a:solidFill>
            </a:endParaRPr>
          </a:p>
          <a:p>
            <a:r>
              <a:rPr lang="en-US" sz="2800" dirty="0">
                <a:solidFill>
                  <a:schemeClr val="accent1">
                    <a:lumMod val="75000"/>
                  </a:schemeClr>
                </a:solidFill>
              </a:rPr>
              <a:t>FY 2020 Federal Agency Budget Highlights</a:t>
            </a:r>
          </a:p>
          <a:p>
            <a:pPr marL="0" indent="0">
              <a:buNone/>
            </a:pPr>
            <a:endParaRPr lang="en-US" sz="2800" dirty="0">
              <a:solidFill>
                <a:schemeClr val="accent1">
                  <a:lumMod val="75000"/>
                </a:schemeClr>
              </a:solidFill>
            </a:endParaRPr>
          </a:p>
          <a:p>
            <a:r>
              <a:rPr lang="en-US" sz="2800" dirty="0">
                <a:solidFill>
                  <a:schemeClr val="accent1">
                    <a:lumMod val="75000"/>
                  </a:schemeClr>
                </a:solidFill>
              </a:rPr>
              <a:t>Update on EPA BMP Verification Assessments of 2019</a:t>
            </a:r>
          </a:p>
          <a:p>
            <a:pPr marL="0" indent="0">
              <a:buNone/>
            </a:pPr>
            <a:endParaRPr lang="en-US" sz="2800" dirty="0">
              <a:solidFill>
                <a:schemeClr val="accent1">
                  <a:lumMod val="75000"/>
                </a:schemeClr>
              </a:solidFill>
            </a:endParaRPr>
          </a:p>
          <a:p>
            <a:endParaRPr lang="en-US" sz="2800" dirty="0">
              <a:solidFill>
                <a:schemeClr val="accent1">
                  <a:lumMod val="75000"/>
                </a:schemeClr>
              </a:solidFill>
            </a:endParaRPr>
          </a:p>
        </p:txBody>
      </p:sp>
      <p:pic>
        <p:nvPicPr>
          <p:cNvPr id="4" name="Picture 3">
            <a:extLst>
              <a:ext uri="{FF2B5EF4-FFF2-40B4-BE49-F238E27FC236}">
                <a16:creationId xmlns:a16="http://schemas.microsoft.com/office/drawing/2014/main" id="{E85A9B6B-E6A3-4D33-B76E-883E030B3FE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3800" y="5410200"/>
            <a:ext cx="1261498" cy="987991"/>
          </a:xfrm>
          <a:prstGeom prst="rect">
            <a:avLst/>
          </a:prstGeom>
        </p:spPr>
      </p:pic>
    </p:spTree>
    <p:extLst>
      <p:ext uri="{BB962C8B-B14F-4D97-AF65-F5344CB8AC3E}">
        <p14:creationId xmlns:p14="http://schemas.microsoft.com/office/powerpoint/2010/main" val="23659163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914400" y="762000"/>
            <a:ext cx="7315200" cy="4524315"/>
          </a:xfrm>
          <a:prstGeom prst="rect">
            <a:avLst/>
          </a:prstGeom>
          <a:noFill/>
        </p:spPr>
        <p:txBody>
          <a:bodyPr wrap="square" rtlCol="0">
            <a:spAutoFit/>
          </a:bodyPr>
          <a:lstStyle/>
          <a:p>
            <a:pPr algn="ctr"/>
            <a:r>
              <a:rPr lang="en-US" b="1" dirty="0"/>
              <a:t>Evaluation of Pennsylvania’s Phase III Watershed Implementation Plan (</a:t>
            </a:r>
            <a:r>
              <a:rPr lang="en-US" b="1" dirty="0" err="1"/>
              <a:t>con’t</a:t>
            </a:r>
            <a:r>
              <a:rPr lang="en-US" b="1" dirty="0"/>
              <a:t>)</a:t>
            </a:r>
            <a:endParaRPr lang="en-US" dirty="0"/>
          </a:p>
          <a:p>
            <a:endParaRPr lang="en-US" dirty="0"/>
          </a:p>
          <a:p>
            <a:r>
              <a:rPr lang="en-US" dirty="0">
                <a:highlight>
                  <a:srgbClr val="FFFF00"/>
                </a:highlight>
              </a:rPr>
              <a:t>Develop specific numeric BMP implementation targets for the 2020-2021 milestone period for BMPs expected to account for at least 60% of the nitrogen reductions between now and 2025:</a:t>
            </a:r>
          </a:p>
          <a:p>
            <a:pPr lvl="0"/>
            <a:endParaRPr lang="en-US" dirty="0"/>
          </a:p>
          <a:p>
            <a:pPr marL="285750" lvl="0" indent="-285750">
              <a:buFont typeface="Arial" panose="020B0604020202020204" pitchFamily="34" charset="0"/>
              <a:buChar char="•"/>
            </a:pPr>
            <a:r>
              <a:rPr lang="en-US" dirty="0"/>
              <a:t>Animal Waste Management Systems</a:t>
            </a:r>
          </a:p>
          <a:p>
            <a:pPr marL="285750" lvl="0" indent="-285750">
              <a:buFont typeface="Arial" panose="020B0604020202020204" pitchFamily="34" charset="0"/>
              <a:buChar char="•"/>
            </a:pPr>
            <a:r>
              <a:rPr lang="en-US" dirty="0"/>
              <a:t>Forest Buffers</a:t>
            </a:r>
          </a:p>
          <a:p>
            <a:pPr marL="285750" lvl="0" indent="-285750">
              <a:buFont typeface="Arial" panose="020B0604020202020204" pitchFamily="34" charset="0"/>
              <a:buChar char="•"/>
            </a:pPr>
            <a:r>
              <a:rPr lang="en-US" dirty="0"/>
              <a:t>Nutrient Management Core Nitrogen</a:t>
            </a:r>
          </a:p>
          <a:p>
            <a:pPr marL="285750" lvl="0" indent="-285750">
              <a:buFont typeface="Arial" panose="020B0604020202020204" pitchFamily="34" charset="0"/>
              <a:buChar char="•"/>
            </a:pPr>
            <a:r>
              <a:rPr lang="en-US" dirty="0"/>
              <a:t>Cover Crop with Fall Nutrients (Rye Normal Drilled)</a:t>
            </a:r>
          </a:p>
          <a:p>
            <a:pPr marL="285750" lvl="0" indent="-285750">
              <a:buFont typeface="Arial" panose="020B0604020202020204" pitchFamily="34" charset="0"/>
              <a:buChar char="•"/>
            </a:pPr>
            <a:r>
              <a:rPr lang="en-US" dirty="0"/>
              <a:t>Soil Conservation and Water Quality Plans</a:t>
            </a:r>
          </a:p>
          <a:p>
            <a:pPr marL="285750" lvl="0" indent="-285750">
              <a:buFont typeface="Arial" panose="020B0604020202020204" pitchFamily="34" charset="0"/>
              <a:buChar char="•"/>
            </a:pPr>
            <a:r>
              <a:rPr lang="en-US" dirty="0"/>
              <a:t>Tillage Management-Continuous High Residue</a:t>
            </a:r>
          </a:p>
          <a:p>
            <a:pPr marL="285750" lvl="0" indent="-285750">
              <a:buFont typeface="Arial" panose="020B0604020202020204" pitchFamily="34" charset="0"/>
              <a:buChar char="•"/>
            </a:pPr>
            <a:r>
              <a:rPr lang="en-US" dirty="0"/>
              <a:t>Grass Buffers</a:t>
            </a:r>
          </a:p>
          <a:p>
            <a:pPr marL="285750" lvl="0" indent="-285750">
              <a:buFont typeface="Arial" panose="020B0604020202020204" pitchFamily="34" charset="0"/>
              <a:buChar char="•"/>
            </a:pPr>
            <a:r>
              <a:rPr lang="en-US" dirty="0"/>
              <a:t>Forest Buffer - Streamside with Exclusion Fencing</a:t>
            </a:r>
          </a:p>
          <a:p>
            <a:pPr marL="285750" indent="-285750">
              <a:buFont typeface="Arial" panose="020B0604020202020204" pitchFamily="34" charset="0"/>
              <a:buChar char="•"/>
            </a:pPr>
            <a:r>
              <a:rPr lang="en-US" dirty="0"/>
              <a:t>Cover Crop (Rye Normal Drilled)</a:t>
            </a:r>
          </a:p>
        </p:txBody>
      </p:sp>
    </p:spTree>
    <p:extLst>
      <p:ext uri="{BB962C8B-B14F-4D97-AF65-F5344CB8AC3E}">
        <p14:creationId xmlns:p14="http://schemas.microsoft.com/office/powerpoint/2010/main" val="34346199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914400" y="1066800"/>
            <a:ext cx="7315200" cy="4247317"/>
          </a:xfrm>
          <a:prstGeom prst="rect">
            <a:avLst/>
          </a:prstGeom>
          <a:noFill/>
        </p:spPr>
        <p:txBody>
          <a:bodyPr wrap="square" rtlCol="0">
            <a:spAutoFit/>
          </a:bodyPr>
          <a:lstStyle/>
          <a:p>
            <a:pPr algn="ctr"/>
            <a:r>
              <a:rPr lang="en-US" b="1" dirty="0"/>
              <a:t>Evaluation of Pennsylvania’s Phase III Watershed Implementation Plan (</a:t>
            </a:r>
            <a:r>
              <a:rPr lang="en-US" b="1" dirty="0" err="1"/>
              <a:t>con’t</a:t>
            </a:r>
            <a:r>
              <a:rPr lang="en-US" b="1" dirty="0"/>
              <a:t>)</a:t>
            </a:r>
            <a:endParaRPr lang="en-US" dirty="0"/>
          </a:p>
          <a:p>
            <a:endParaRPr lang="en-US" dirty="0"/>
          </a:p>
          <a:p>
            <a:r>
              <a:rPr lang="en-US" dirty="0">
                <a:highlight>
                  <a:srgbClr val="FFFF00"/>
                </a:highlight>
              </a:rPr>
              <a:t>Develop numeric targets within the 2020-2021 milestone to support implementation of the following BMPs that call for </a:t>
            </a:r>
            <a:r>
              <a:rPr lang="en-US" u="sng" dirty="0">
                <a:highlight>
                  <a:srgbClr val="FFFF00"/>
                </a:highlight>
              </a:rPr>
              <a:t>a 10-fold increase in the WIP:</a:t>
            </a:r>
          </a:p>
          <a:p>
            <a:endParaRPr lang="en-US" dirty="0"/>
          </a:p>
          <a:p>
            <a:pPr marL="285750" lvl="0" indent="-285750">
              <a:buFont typeface="Courier New" panose="02070309020205020404" pitchFamily="49" charset="0"/>
              <a:buChar char="o"/>
            </a:pPr>
            <a:r>
              <a:rPr lang="en-US" dirty="0"/>
              <a:t>Soil and Water Conservation Plans</a:t>
            </a:r>
          </a:p>
          <a:p>
            <a:pPr marL="285750" lvl="0" indent="-285750">
              <a:buFont typeface="Courier New" panose="02070309020205020404" pitchFamily="49" charset="0"/>
              <a:buChar char="o"/>
            </a:pPr>
            <a:r>
              <a:rPr lang="en-US" dirty="0"/>
              <a:t>Urban Stream Restoration</a:t>
            </a:r>
          </a:p>
          <a:p>
            <a:pPr marL="285750" lvl="0" indent="-285750">
              <a:buFont typeface="Courier New" panose="02070309020205020404" pitchFamily="49" charset="0"/>
              <a:buChar char="o"/>
            </a:pPr>
            <a:r>
              <a:rPr lang="en-US" dirty="0"/>
              <a:t>Prescribed Grazing</a:t>
            </a:r>
          </a:p>
          <a:p>
            <a:pPr marL="285750" lvl="0" indent="-285750">
              <a:buFont typeface="Courier New" panose="02070309020205020404" pitchFamily="49" charset="0"/>
              <a:buChar char="o"/>
            </a:pPr>
            <a:r>
              <a:rPr lang="en-US" dirty="0"/>
              <a:t>Urban Nutrient Management</a:t>
            </a:r>
          </a:p>
          <a:p>
            <a:pPr marL="285750" lvl="0" indent="-285750">
              <a:buFont typeface="Courier New" panose="02070309020205020404" pitchFamily="49" charset="0"/>
              <a:buChar char="o"/>
            </a:pPr>
            <a:r>
              <a:rPr lang="en-US" dirty="0"/>
              <a:t>Grey Infrastructure (IDDE)</a:t>
            </a:r>
          </a:p>
          <a:p>
            <a:pPr marL="285750" lvl="0" indent="-285750">
              <a:buFont typeface="Courier New" panose="02070309020205020404" pitchFamily="49" charset="0"/>
              <a:buChar char="o"/>
            </a:pPr>
            <a:r>
              <a:rPr lang="en-US" dirty="0"/>
              <a:t>Manure Incorporation</a:t>
            </a:r>
          </a:p>
          <a:p>
            <a:pPr marL="285750" lvl="0" indent="-285750">
              <a:buFont typeface="Courier New" panose="02070309020205020404" pitchFamily="49" charset="0"/>
              <a:buChar char="o"/>
            </a:pPr>
            <a:r>
              <a:rPr lang="en-US" dirty="0"/>
              <a:t>Forest and Grass Buffers-Fence Pasture Corridor</a:t>
            </a:r>
          </a:p>
          <a:p>
            <a:pPr marL="285750" lvl="0" indent="-285750">
              <a:buFont typeface="Courier New" panose="02070309020205020404" pitchFamily="49" charset="0"/>
              <a:buChar char="o"/>
            </a:pPr>
            <a:r>
              <a:rPr lang="en-US" dirty="0" err="1"/>
              <a:t>BioSwales</a:t>
            </a:r>
            <a:endParaRPr lang="en-US" dirty="0"/>
          </a:p>
        </p:txBody>
      </p:sp>
    </p:spTree>
    <p:extLst>
      <p:ext uri="{BB962C8B-B14F-4D97-AF65-F5344CB8AC3E}">
        <p14:creationId xmlns:p14="http://schemas.microsoft.com/office/powerpoint/2010/main" val="35151612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914400" y="685800"/>
            <a:ext cx="7315200" cy="4524315"/>
          </a:xfrm>
          <a:prstGeom prst="rect">
            <a:avLst/>
          </a:prstGeom>
          <a:noFill/>
        </p:spPr>
        <p:txBody>
          <a:bodyPr wrap="square" rtlCol="0">
            <a:spAutoFit/>
          </a:bodyPr>
          <a:lstStyle/>
          <a:p>
            <a:pPr algn="ctr"/>
            <a:r>
              <a:rPr lang="en-US" b="1" dirty="0"/>
              <a:t>Evaluation of Pennsylvania’s Phase III Watershed Implementation Plan (</a:t>
            </a:r>
            <a:r>
              <a:rPr lang="en-US" b="1" dirty="0" err="1"/>
              <a:t>con’t</a:t>
            </a:r>
            <a:r>
              <a:rPr lang="en-US" b="1" dirty="0"/>
              <a:t>)</a:t>
            </a:r>
            <a:endParaRPr lang="en-US" dirty="0"/>
          </a:p>
          <a:p>
            <a:endParaRPr lang="en-US" dirty="0"/>
          </a:p>
          <a:p>
            <a:r>
              <a:rPr lang="en-US" dirty="0">
                <a:highlight>
                  <a:srgbClr val="FFFF00"/>
                </a:highlight>
              </a:rPr>
              <a:t>Consider increasing the following BMPs (and strengthening associated planned programs) to help close </a:t>
            </a:r>
            <a:r>
              <a:rPr lang="en-US" u="sng" dirty="0">
                <a:highlight>
                  <a:srgbClr val="FFFF00"/>
                </a:highlight>
              </a:rPr>
              <a:t>Pennsylvania’s 9.8 million-pound nitrogen gap:</a:t>
            </a:r>
            <a:endParaRPr lang="en-US" sz="1600" u="sng" dirty="0">
              <a:highlight>
                <a:srgbClr val="FFFF00"/>
              </a:highlight>
            </a:endParaRPr>
          </a:p>
          <a:p>
            <a:pPr marL="742950" lvl="1" indent="-285750">
              <a:buFont typeface="Courier New" panose="02070309020205020404" pitchFamily="49" charset="0"/>
              <a:buChar char="o"/>
            </a:pPr>
            <a:r>
              <a:rPr lang="en-US" dirty="0"/>
              <a:t>Nutrient Application Management Rate, Timing and Placement </a:t>
            </a:r>
            <a:endParaRPr lang="en-US" sz="1600" dirty="0"/>
          </a:p>
          <a:p>
            <a:pPr marL="742950" lvl="1" indent="-285750">
              <a:buFont typeface="Courier New" panose="02070309020205020404" pitchFamily="49" charset="0"/>
              <a:buChar char="o"/>
            </a:pPr>
            <a:r>
              <a:rPr lang="en-US" dirty="0"/>
              <a:t>Animal Waste Management Systems </a:t>
            </a:r>
            <a:endParaRPr lang="en-US" sz="1600" dirty="0"/>
          </a:p>
          <a:p>
            <a:pPr marL="742950" lvl="1" indent="-285750">
              <a:buFont typeface="Courier New" panose="02070309020205020404" pitchFamily="49" charset="0"/>
              <a:buChar char="o"/>
            </a:pPr>
            <a:r>
              <a:rPr lang="en-US" dirty="0"/>
              <a:t>Traditional Cover Crops </a:t>
            </a:r>
            <a:endParaRPr lang="en-US" sz="1600" dirty="0"/>
          </a:p>
          <a:p>
            <a:pPr marL="742950" lvl="1" indent="-285750">
              <a:buFont typeface="Courier New" panose="02070309020205020404" pitchFamily="49" charset="0"/>
              <a:buChar char="o"/>
            </a:pPr>
            <a:r>
              <a:rPr lang="en-US" dirty="0"/>
              <a:t>Pasture Fencing with Forest and Grass Buffers</a:t>
            </a:r>
            <a:endParaRPr lang="en-US" sz="1600" dirty="0"/>
          </a:p>
          <a:p>
            <a:pPr marL="742950" lvl="1" indent="-285750">
              <a:buFont typeface="Courier New" panose="02070309020205020404" pitchFamily="49" charset="0"/>
              <a:buChar char="o"/>
            </a:pPr>
            <a:r>
              <a:rPr lang="en-US" dirty="0"/>
              <a:t>Forest Buffers</a:t>
            </a:r>
            <a:endParaRPr lang="en-US" sz="1600" dirty="0"/>
          </a:p>
          <a:p>
            <a:pPr marL="742950" lvl="1" indent="-285750">
              <a:buFont typeface="Courier New" panose="02070309020205020404" pitchFamily="49" charset="0"/>
              <a:buChar char="o"/>
            </a:pPr>
            <a:r>
              <a:rPr lang="en-US" dirty="0"/>
              <a:t>Wetland Restoration</a:t>
            </a:r>
            <a:endParaRPr lang="en-US" sz="1600" dirty="0"/>
          </a:p>
          <a:p>
            <a:pPr marL="742950" lvl="1" indent="-285750">
              <a:buFont typeface="Courier New" panose="02070309020205020404" pitchFamily="49" charset="0"/>
              <a:buChar char="o"/>
            </a:pPr>
            <a:r>
              <a:rPr lang="en-US" dirty="0"/>
              <a:t>Tree Planting </a:t>
            </a:r>
            <a:endParaRPr lang="en-US" sz="1600" dirty="0"/>
          </a:p>
          <a:p>
            <a:pPr marL="742950" lvl="1" indent="-285750">
              <a:buFont typeface="Courier New" panose="02070309020205020404" pitchFamily="49" charset="0"/>
              <a:buChar char="o"/>
            </a:pPr>
            <a:r>
              <a:rPr lang="en-US" dirty="0"/>
              <a:t>Stormwater Treatment Performance Standards</a:t>
            </a:r>
            <a:endParaRPr lang="en-US" sz="1600" dirty="0"/>
          </a:p>
          <a:p>
            <a:pPr marL="742950" lvl="1" indent="-285750">
              <a:buFont typeface="Courier New" panose="02070309020205020404" pitchFamily="49" charset="0"/>
              <a:buChar char="o"/>
            </a:pPr>
            <a:r>
              <a:rPr lang="en-US" dirty="0"/>
              <a:t>Turf Grass Nutrient Management </a:t>
            </a:r>
            <a:endParaRPr lang="en-US" sz="1600" dirty="0"/>
          </a:p>
          <a:p>
            <a:pPr marL="742950" lvl="1" indent="-285750">
              <a:buFont typeface="Courier New" panose="02070309020205020404" pitchFamily="49" charset="0"/>
              <a:buChar char="o"/>
            </a:pPr>
            <a:r>
              <a:rPr lang="en-US" dirty="0"/>
              <a:t>Stream Restoration</a:t>
            </a:r>
          </a:p>
        </p:txBody>
      </p:sp>
    </p:spTree>
    <p:extLst>
      <p:ext uri="{BB962C8B-B14F-4D97-AF65-F5344CB8AC3E}">
        <p14:creationId xmlns:p14="http://schemas.microsoft.com/office/powerpoint/2010/main" val="12265887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A393DB1-41BF-49B5-ADCB-1E55DF1D29E4}"/>
              </a:ext>
            </a:extLst>
          </p:cNvPr>
          <p:cNvSpPr txBox="1"/>
          <p:nvPr/>
        </p:nvSpPr>
        <p:spPr>
          <a:xfrm>
            <a:off x="762000" y="228600"/>
            <a:ext cx="7467600" cy="369332"/>
          </a:xfrm>
          <a:prstGeom prst="rect">
            <a:avLst/>
          </a:prstGeom>
          <a:noFill/>
        </p:spPr>
        <p:txBody>
          <a:bodyPr wrap="square" rtlCol="0">
            <a:spAutoFit/>
          </a:bodyPr>
          <a:lstStyle/>
          <a:p>
            <a:pPr algn="ctr"/>
            <a:r>
              <a:rPr lang="en-US" b="1" dirty="0">
                <a:solidFill>
                  <a:schemeClr val="accent1">
                    <a:lumMod val="75000"/>
                  </a:schemeClr>
                </a:solidFill>
              </a:rPr>
              <a:t>Highlights of EPA’s Evaluations of the Final Phase III WIPs</a:t>
            </a:r>
          </a:p>
        </p:txBody>
      </p:sp>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609600" y="762000"/>
            <a:ext cx="7772400" cy="4801314"/>
          </a:xfrm>
          <a:prstGeom prst="rect">
            <a:avLst/>
          </a:prstGeom>
          <a:noFill/>
        </p:spPr>
        <p:txBody>
          <a:bodyPr wrap="square" rtlCol="0">
            <a:spAutoFit/>
          </a:bodyPr>
          <a:lstStyle/>
          <a:p>
            <a:pPr algn="ctr"/>
            <a:r>
              <a:rPr lang="en-US" b="1" dirty="0"/>
              <a:t>Evaluation of New York’s Phase III Watershed Implementation Plan</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u="sng" dirty="0">
                <a:highlight>
                  <a:srgbClr val="FFFF00"/>
                </a:highlight>
              </a:rPr>
              <a:t>Full implementation of New York’s plan is expected to achieve 100% of the statewide and state-basin Phase III WIP planning targets for phosphorus and 66% of the statewide planning target for nitrogen. </a:t>
            </a:r>
          </a:p>
          <a:p>
            <a:pPr marL="285750" indent="-285750">
              <a:buFont typeface="Arial" panose="020B0604020202020204" pitchFamily="34" charset="0"/>
              <a:buChar char="•"/>
            </a:pPr>
            <a:endParaRPr lang="en-US" dirty="0"/>
          </a:p>
          <a:p>
            <a:r>
              <a:rPr lang="en-US" b="1" dirty="0"/>
              <a:t>Strengths:</a:t>
            </a:r>
          </a:p>
          <a:p>
            <a:pPr marL="285750" lvl="0" indent="-285750">
              <a:buFont typeface="Arial" panose="020B0604020202020204" pitchFamily="34" charset="0"/>
              <a:buChar char="•"/>
            </a:pPr>
            <a:r>
              <a:rPr lang="en-US" dirty="0">
                <a:highlight>
                  <a:srgbClr val="FFFF00"/>
                </a:highlight>
              </a:rPr>
              <a:t>New York is pursuing dedicating a portion of the Environmental Protection Fund to the Chesapeake Bay </a:t>
            </a:r>
            <a:r>
              <a:rPr lang="en-US" dirty="0"/>
              <a:t>to increase funding.</a:t>
            </a:r>
          </a:p>
          <a:p>
            <a:pPr marL="285750" lvl="0" indent="-285750">
              <a:buFont typeface="Arial" panose="020B0604020202020204" pitchFamily="34" charset="0"/>
              <a:buChar char="•"/>
            </a:pPr>
            <a:r>
              <a:rPr lang="en-US" dirty="0">
                <a:highlight>
                  <a:srgbClr val="FFFF00"/>
                </a:highlight>
              </a:rPr>
              <a:t>New York is considering tax credit programs for farmers </a:t>
            </a:r>
            <a:r>
              <a:rPr lang="en-US" dirty="0"/>
              <a:t>to incentivize implementing agriculture conservation practices. New York expects to submit a legislative proposal to that effect.</a:t>
            </a:r>
          </a:p>
          <a:p>
            <a:pPr marL="285750" lvl="0" indent="-285750">
              <a:buFont typeface="Arial" panose="020B0604020202020204" pitchFamily="34" charset="0"/>
              <a:buChar char="•"/>
            </a:pPr>
            <a:r>
              <a:rPr lang="en-US" dirty="0"/>
              <a:t>New York has </a:t>
            </a:r>
            <a:r>
              <a:rPr lang="en-US" dirty="0">
                <a:highlight>
                  <a:srgbClr val="FFFF00"/>
                </a:highlight>
              </a:rPr>
              <a:t>provided a detailed list of potential strategies and funding mechanisms to increase stormwater BMP implementation</a:t>
            </a:r>
            <a:r>
              <a:rPr lang="en-US" dirty="0"/>
              <a:t>.</a:t>
            </a:r>
          </a:p>
          <a:p>
            <a:pPr marL="285750" lvl="0" indent="-285750">
              <a:buFont typeface="Arial" panose="020B0604020202020204" pitchFamily="34" charset="0"/>
              <a:buChar char="•"/>
            </a:pPr>
            <a:r>
              <a:rPr lang="en-US" dirty="0"/>
              <a:t>Planned reductions in agriculture are based on </a:t>
            </a:r>
            <a:r>
              <a:rPr lang="en-US" dirty="0">
                <a:highlight>
                  <a:srgbClr val="FFFF00"/>
                </a:highlight>
              </a:rPr>
              <a:t>extensive coordination between farmers, the Upper Susquehanna Coalition, NYSDEC, and the New York Department of Agriculture and Markets. </a:t>
            </a:r>
          </a:p>
        </p:txBody>
      </p:sp>
    </p:spTree>
    <p:extLst>
      <p:ext uri="{BB962C8B-B14F-4D97-AF65-F5344CB8AC3E}">
        <p14:creationId xmlns:p14="http://schemas.microsoft.com/office/powerpoint/2010/main" val="35564565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1143000" y="1066800"/>
            <a:ext cx="7315200" cy="4524315"/>
          </a:xfrm>
          <a:prstGeom prst="rect">
            <a:avLst/>
          </a:prstGeom>
          <a:noFill/>
        </p:spPr>
        <p:txBody>
          <a:bodyPr wrap="square" rtlCol="0">
            <a:spAutoFit/>
          </a:bodyPr>
          <a:lstStyle/>
          <a:p>
            <a:pPr algn="ctr"/>
            <a:r>
              <a:rPr lang="en-US" b="1" dirty="0"/>
              <a:t>Evaluation of New York’s Phase III Watershed Implementation Plan (</a:t>
            </a:r>
            <a:r>
              <a:rPr lang="en-US" b="1" dirty="0" err="1"/>
              <a:t>con’t</a:t>
            </a:r>
            <a:r>
              <a:rPr lang="en-US" b="1" dirty="0"/>
              <a:t>)</a:t>
            </a:r>
            <a:endParaRPr lang="en-US" dirty="0"/>
          </a:p>
          <a:p>
            <a:endParaRPr lang="en-US" dirty="0"/>
          </a:p>
          <a:p>
            <a:r>
              <a:rPr lang="en-US" dirty="0">
                <a:highlight>
                  <a:srgbClr val="FFFF00"/>
                </a:highlight>
              </a:rPr>
              <a:t>Develop specific numeric BMP implementation goals within the 2020-2021 milestone period that directly address the following underreported practices:</a:t>
            </a:r>
          </a:p>
          <a:p>
            <a:pPr lvl="0"/>
            <a:endParaRPr lang="en-US" dirty="0"/>
          </a:p>
          <a:p>
            <a:pPr marL="285750" lvl="0" indent="-285750">
              <a:buFont typeface="Courier New" panose="02070309020205020404" pitchFamily="49" charset="0"/>
              <a:buChar char="o"/>
            </a:pPr>
            <a:r>
              <a:rPr lang="en-US" dirty="0"/>
              <a:t>Manure incorporation/manure injection</a:t>
            </a:r>
          </a:p>
          <a:p>
            <a:pPr marL="285750" lvl="0" indent="-285750">
              <a:buFont typeface="Courier New" panose="02070309020205020404" pitchFamily="49" charset="0"/>
              <a:buChar char="o"/>
            </a:pPr>
            <a:r>
              <a:rPr lang="en-US" dirty="0"/>
              <a:t>Off-stream watering without fencing</a:t>
            </a:r>
          </a:p>
          <a:p>
            <a:pPr marL="285750" lvl="0" indent="-285750">
              <a:buFont typeface="Courier New" panose="02070309020205020404" pitchFamily="49" charset="0"/>
              <a:buChar char="o"/>
            </a:pPr>
            <a:r>
              <a:rPr lang="en-US" dirty="0"/>
              <a:t>Tree planting</a:t>
            </a:r>
          </a:p>
          <a:p>
            <a:pPr marL="285750" lvl="0" indent="-285750">
              <a:buFont typeface="Courier New" panose="02070309020205020404" pitchFamily="49" charset="0"/>
              <a:buChar char="o"/>
            </a:pPr>
            <a:r>
              <a:rPr lang="en-US" dirty="0"/>
              <a:t>Dairy precision feed management</a:t>
            </a:r>
          </a:p>
          <a:p>
            <a:pPr marL="285750" lvl="0" indent="-285750">
              <a:buFont typeface="Courier New" panose="02070309020205020404" pitchFamily="49" charset="0"/>
              <a:buChar char="o"/>
            </a:pPr>
            <a:r>
              <a:rPr lang="en-US" dirty="0"/>
              <a:t>Land retirement/alternative crops</a:t>
            </a:r>
          </a:p>
          <a:p>
            <a:pPr marL="285750" lvl="0" indent="-285750">
              <a:buFont typeface="Courier New" panose="02070309020205020404" pitchFamily="49" charset="0"/>
              <a:buChar char="o"/>
            </a:pPr>
            <a:r>
              <a:rPr lang="en-US" dirty="0"/>
              <a:t>Stream restoration</a:t>
            </a:r>
            <a:r>
              <a:rPr lang="en-US" b="1" dirty="0"/>
              <a:t> </a:t>
            </a:r>
            <a:endParaRPr lang="en-US" dirty="0"/>
          </a:p>
          <a:p>
            <a:pPr marL="285750" lvl="0" indent="-285750">
              <a:buFont typeface="Courier New" panose="02070309020205020404" pitchFamily="49" charset="0"/>
              <a:buChar char="o"/>
            </a:pPr>
            <a:r>
              <a:rPr lang="en-US" dirty="0"/>
              <a:t>Urban forestry </a:t>
            </a:r>
          </a:p>
          <a:p>
            <a:pPr marL="285750" lvl="0" indent="-285750">
              <a:buFont typeface="Courier New" panose="02070309020205020404" pitchFamily="49" charset="0"/>
              <a:buChar char="o"/>
            </a:pPr>
            <a:r>
              <a:rPr lang="en-US" dirty="0"/>
              <a:t>Street sweeping</a:t>
            </a:r>
          </a:p>
          <a:p>
            <a:pPr marL="285750" lvl="0" indent="-285750">
              <a:buFont typeface="Courier New" panose="02070309020205020404" pitchFamily="49" charset="0"/>
              <a:buChar char="o"/>
            </a:pPr>
            <a:r>
              <a:rPr lang="en-US" dirty="0"/>
              <a:t>Catch basin cleaning</a:t>
            </a:r>
          </a:p>
          <a:p>
            <a:pPr marL="285750" indent="-285750">
              <a:buFont typeface="Courier New" panose="02070309020205020404" pitchFamily="49" charset="0"/>
              <a:buChar char="o"/>
            </a:pPr>
            <a:r>
              <a:rPr lang="en-US" dirty="0"/>
              <a:t>Retrofitting</a:t>
            </a:r>
          </a:p>
        </p:txBody>
      </p:sp>
    </p:spTree>
    <p:extLst>
      <p:ext uri="{BB962C8B-B14F-4D97-AF65-F5344CB8AC3E}">
        <p14:creationId xmlns:p14="http://schemas.microsoft.com/office/powerpoint/2010/main" val="13581658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609600" y="381000"/>
            <a:ext cx="7772400" cy="5539978"/>
          </a:xfrm>
          <a:prstGeom prst="rect">
            <a:avLst/>
          </a:prstGeom>
          <a:noFill/>
        </p:spPr>
        <p:txBody>
          <a:bodyPr wrap="square" rtlCol="0">
            <a:spAutoFit/>
          </a:bodyPr>
          <a:lstStyle/>
          <a:p>
            <a:pPr algn="ctr"/>
            <a:endParaRPr lang="en-US" b="1" dirty="0"/>
          </a:p>
          <a:p>
            <a:pPr algn="ctr"/>
            <a:r>
              <a:rPr lang="en-US" sz="2000" b="1" dirty="0"/>
              <a:t>Evaluation of New York’s Phase III Watershed Implementation Plan (</a:t>
            </a:r>
            <a:r>
              <a:rPr lang="en-US" sz="2000" b="1" dirty="0" err="1"/>
              <a:t>con’t</a:t>
            </a:r>
            <a:r>
              <a:rPr lang="en-US" sz="2000" b="1" dirty="0"/>
              <a:t>)</a:t>
            </a:r>
            <a:endParaRPr lang="en-US" sz="2000" dirty="0"/>
          </a:p>
          <a:p>
            <a:endParaRPr lang="en-US" sz="2000" dirty="0"/>
          </a:p>
          <a:p>
            <a:pPr lvl="0"/>
            <a:endParaRPr lang="en-US" sz="2000" b="1" dirty="0"/>
          </a:p>
          <a:p>
            <a:pPr lvl="0"/>
            <a:r>
              <a:rPr lang="en-US" sz="2000" b="1" dirty="0"/>
              <a:t>Potential Enhancements:</a:t>
            </a:r>
          </a:p>
          <a:p>
            <a:pPr lvl="0"/>
            <a:endParaRPr lang="en-US" dirty="0"/>
          </a:p>
          <a:p>
            <a:pPr marL="285750" indent="-285750">
              <a:buFont typeface="Arial" panose="020B0604020202020204" pitchFamily="34" charset="0"/>
              <a:buChar char="•"/>
            </a:pPr>
            <a:r>
              <a:rPr lang="en-US" sz="2000" dirty="0"/>
              <a:t>EPA’s review, however, also noted remaining areas in New York’s Phase III WIP that New York should address moving forward to satisfy its commitments to the CBP partnership in meeting the 2025 goals.  </a:t>
            </a:r>
          </a:p>
          <a:p>
            <a:pPr marL="285750" indent="-285750">
              <a:buFont typeface="Arial" panose="020B0604020202020204" pitchFamily="34" charset="0"/>
              <a:buChar char="•"/>
            </a:pPr>
            <a:r>
              <a:rPr lang="en-US" sz="2000" dirty="0"/>
              <a:t>Generally, </a:t>
            </a:r>
            <a:r>
              <a:rPr lang="en-US" sz="2000" dirty="0">
                <a:highlight>
                  <a:srgbClr val="FFFF00"/>
                </a:highlight>
              </a:rPr>
              <a:t>New York’s Phase III WIP lacks detail on how it will acquire additional funding and better harness its existing funding to meet the nitrogen targets in the agriculture sector.  </a:t>
            </a:r>
          </a:p>
          <a:p>
            <a:pPr marL="285750" indent="-285750">
              <a:buFont typeface="Arial" panose="020B0604020202020204" pitchFamily="34" charset="0"/>
              <a:buChar char="•"/>
            </a:pPr>
            <a:r>
              <a:rPr lang="en-US" sz="2000" dirty="0"/>
              <a:t>In addition, </a:t>
            </a:r>
            <a:r>
              <a:rPr lang="en-US" sz="2000" dirty="0">
                <a:highlight>
                  <a:srgbClr val="FFFF00"/>
                </a:highlight>
              </a:rPr>
              <a:t>New York lacks an enhanced outline of how it will increase stormwater BMP implementation through additional funding efforts and on the ground efforts</a:t>
            </a:r>
            <a:r>
              <a:rPr lang="en-US" sz="2000" dirty="0"/>
              <a:t>, as all the funding sources proposed are already in use. </a:t>
            </a:r>
          </a:p>
          <a:p>
            <a:pPr marL="285750" lvl="0" indent="-285750">
              <a:buFont typeface="Arial" panose="020B0604020202020204" pitchFamily="34" charset="0"/>
              <a:buChar char="•"/>
            </a:pPr>
            <a:endParaRPr lang="en-US" dirty="0"/>
          </a:p>
        </p:txBody>
      </p:sp>
    </p:spTree>
    <p:extLst>
      <p:ext uri="{BB962C8B-B14F-4D97-AF65-F5344CB8AC3E}">
        <p14:creationId xmlns:p14="http://schemas.microsoft.com/office/powerpoint/2010/main" val="27679701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A393DB1-41BF-49B5-ADCB-1E55DF1D29E4}"/>
              </a:ext>
            </a:extLst>
          </p:cNvPr>
          <p:cNvSpPr txBox="1"/>
          <p:nvPr/>
        </p:nvSpPr>
        <p:spPr>
          <a:xfrm>
            <a:off x="762000" y="152400"/>
            <a:ext cx="7467600" cy="369332"/>
          </a:xfrm>
          <a:prstGeom prst="rect">
            <a:avLst/>
          </a:prstGeom>
          <a:noFill/>
        </p:spPr>
        <p:txBody>
          <a:bodyPr wrap="square" rtlCol="0">
            <a:spAutoFit/>
          </a:bodyPr>
          <a:lstStyle/>
          <a:p>
            <a:pPr algn="ctr"/>
            <a:r>
              <a:rPr lang="en-US" b="1" dirty="0">
                <a:solidFill>
                  <a:schemeClr val="accent1">
                    <a:lumMod val="75000"/>
                  </a:schemeClr>
                </a:solidFill>
              </a:rPr>
              <a:t>Highlights of EPA’s Evaluations of the Final Phase III WIPs</a:t>
            </a:r>
          </a:p>
        </p:txBody>
      </p:sp>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495300" y="533400"/>
            <a:ext cx="7886700" cy="5078313"/>
          </a:xfrm>
          <a:prstGeom prst="rect">
            <a:avLst/>
          </a:prstGeom>
          <a:noFill/>
        </p:spPr>
        <p:txBody>
          <a:bodyPr wrap="square" rtlCol="0">
            <a:spAutoFit/>
          </a:bodyPr>
          <a:lstStyle/>
          <a:p>
            <a:pPr algn="ctr"/>
            <a:r>
              <a:rPr lang="en-US" b="1" dirty="0"/>
              <a:t>Evaluation of the District of Columbia’s </a:t>
            </a:r>
          </a:p>
          <a:p>
            <a:pPr algn="ctr"/>
            <a:r>
              <a:rPr lang="en-US" b="1" dirty="0"/>
              <a:t>Phase III Watershed Implementation Plan</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u="sng" dirty="0">
                <a:highlight>
                  <a:srgbClr val="FFFF00"/>
                </a:highlight>
              </a:rPr>
              <a:t>Full implementation of the District’s plan is expected to achieve 100% of the Phase III WIP planning targets for nitrogen and phosphorus. </a:t>
            </a:r>
          </a:p>
          <a:p>
            <a:endParaRPr lang="en-US" dirty="0"/>
          </a:p>
          <a:p>
            <a:r>
              <a:rPr lang="en-US" b="1" dirty="0"/>
              <a:t>Strengths:</a:t>
            </a:r>
          </a:p>
          <a:p>
            <a:pPr marL="285750" lvl="0" indent="-285750">
              <a:buFont typeface="Arial" panose="020B0604020202020204" pitchFamily="34" charset="0"/>
              <a:buChar char="•"/>
            </a:pPr>
            <a:r>
              <a:rPr lang="en-US" dirty="0"/>
              <a:t>The </a:t>
            </a:r>
            <a:r>
              <a:rPr lang="en-US" dirty="0">
                <a:highlight>
                  <a:srgbClr val="FFFF00"/>
                </a:highlight>
              </a:rPr>
              <a:t>District expects most implementation to come from compliance with their stormwater management regulations </a:t>
            </a:r>
            <a:r>
              <a:rPr lang="en-US" dirty="0"/>
              <a:t>based on a review of long-term averages and multiple forecasts of the amount, type, and location of land that is developed or redeveloped within the MS4 area. </a:t>
            </a:r>
          </a:p>
          <a:p>
            <a:pPr marL="285750" lvl="0" indent="-285750">
              <a:buFont typeface="Arial" panose="020B0604020202020204" pitchFamily="34" charset="0"/>
              <a:buChar char="•"/>
            </a:pPr>
            <a:r>
              <a:rPr lang="en-US" dirty="0"/>
              <a:t>The District </a:t>
            </a:r>
            <a:r>
              <a:rPr lang="en-US" dirty="0">
                <a:highlight>
                  <a:srgbClr val="FFFF00"/>
                </a:highlight>
              </a:rPr>
              <a:t>demonstrated adequate funding and specific programs that will be used to implement the Phase III WIP. </a:t>
            </a:r>
            <a:r>
              <a:rPr lang="en-US" dirty="0"/>
              <a:t>Information about funding programs was further strengthened in their final WIP.</a:t>
            </a:r>
          </a:p>
          <a:p>
            <a:pPr marL="285750" lvl="0" indent="-285750">
              <a:buFont typeface="Arial" panose="020B0604020202020204" pitchFamily="34" charset="0"/>
              <a:buChar char="•"/>
            </a:pPr>
            <a:r>
              <a:rPr lang="en-US" dirty="0"/>
              <a:t>The District has </a:t>
            </a:r>
            <a:r>
              <a:rPr lang="en-US" dirty="0">
                <a:highlight>
                  <a:srgbClr val="FFFF00"/>
                </a:highlight>
              </a:rPr>
              <a:t>voluntary programs that are well-funded and well-staffed</a:t>
            </a:r>
            <a:r>
              <a:rPr lang="en-US" dirty="0"/>
              <a:t>. </a:t>
            </a:r>
          </a:p>
          <a:p>
            <a:pPr marL="285750" lvl="0" indent="-285750">
              <a:buFont typeface="Arial" panose="020B0604020202020204" pitchFamily="34" charset="0"/>
              <a:buChar char="•"/>
            </a:pPr>
            <a:r>
              <a:rPr lang="en-US" dirty="0"/>
              <a:t>Significant additional information reflecting more recent local engagement activities was added to the District’s final WIP and it will be conducting semi-annual meetings in the future. </a:t>
            </a:r>
          </a:p>
        </p:txBody>
      </p:sp>
    </p:spTree>
    <p:extLst>
      <p:ext uri="{BB962C8B-B14F-4D97-AF65-F5344CB8AC3E}">
        <p14:creationId xmlns:p14="http://schemas.microsoft.com/office/powerpoint/2010/main" val="13165986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914400" y="457200"/>
            <a:ext cx="7315200" cy="6186309"/>
          </a:xfrm>
          <a:prstGeom prst="rect">
            <a:avLst/>
          </a:prstGeom>
          <a:noFill/>
        </p:spPr>
        <p:txBody>
          <a:bodyPr wrap="square" rtlCol="0">
            <a:spAutoFit/>
          </a:bodyPr>
          <a:lstStyle/>
          <a:p>
            <a:pPr algn="ctr"/>
            <a:r>
              <a:rPr lang="en-US" b="1" dirty="0"/>
              <a:t>Evaluation of the District of Columbia’s </a:t>
            </a:r>
          </a:p>
          <a:p>
            <a:pPr algn="ctr"/>
            <a:r>
              <a:rPr lang="en-US" b="1" dirty="0"/>
              <a:t>Phase III Watershed Implementation Plan (</a:t>
            </a:r>
            <a:r>
              <a:rPr lang="en-US" b="1" dirty="0" err="1"/>
              <a:t>con’t</a:t>
            </a:r>
            <a:r>
              <a:rPr lang="en-US" b="1" dirty="0"/>
              <a:t>)</a:t>
            </a:r>
            <a:endParaRPr lang="en-US" dirty="0"/>
          </a:p>
          <a:p>
            <a:endParaRPr lang="en-US" dirty="0"/>
          </a:p>
          <a:p>
            <a:r>
              <a:rPr lang="en-US" b="1" dirty="0"/>
              <a:t>Potential Enhancements:</a:t>
            </a:r>
          </a:p>
          <a:p>
            <a:endParaRPr lang="en-US" dirty="0"/>
          </a:p>
          <a:p>
            <a:pPr marL="285750" indent="-285750">
              <a:buFont typeface="Arial" panose="020B0604020202020204" pitchFamily="34" charset="0"/>
              <a:buChar char="•"/>
            </a:pPr>
            <a:r>
              <a:rPr lang="en-US" dirty="0">
                <a:highlight>
                  <a:srgbClr val="FFFF00"/>
                </a:highlight>
              </a:rPr>
              <a:t>Work with EPA and the Department of Defense (DoD) to correct identified errors </a:t>
            </a:r>
            <a:r>
              <a:rPr lang="en-US" dirty="0"/>
              <a:t>in the federal land Geographic Information System file.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highlight>
                  <a:srgbClr val="FFFF00"/>
                </a:highlight>
              </a:rPr>
              <a:t>Consider revising any policy that may be a possible disincentive to federal participation in joint BMP projects</a:t>
            </a:r>
            <a:r>
              <a:rPr lang="en-US" dirty="0"/>
              <a:t>, especially if projects are partially funded by federal dollars.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highlight>
                  <a:srgbClr val="FFFF00"/>
                </a:highlight>
              </a:rPr>
              <a:t>Provide further clarification of its key local partners responsible for implementing the BMPs</a:t>
            </a:r>
            <a:r>
              <a:rPr lang="en-US" dirty="0"/>
              <a:t> reflected in the local plans in future programmatic two-year milestones.</a:t>
            </a:r>
          </a:p>
          <a:p>
            <a:endParaRPr lang="en-US" dirty="0"/>
          </a:p>
          <a:p>
            <a:r>
              <a:rPr lang="en-US" dirty="0">
                <a:highlight>
                  <a:srgbClr val="FFFF00"/>
                </a:highlight>
              </a:rPr>
              <a:t>Consider developing numeric BMP implementation targets for the 2020-2021 milestone period for BMPs expected to account for at least 60% of the nitrogen reductions between now and 2025</a:t>
            </a:r>
            <a:r>
              <a:rPr lang="en-US" dirty="0"/>
              <a:t>: </a:t>
            </a:r>
          </a:p>
          <a:p>
            <a:pPr marL="285750" lvl="0" indent="-285750">
              <a:buFont typeface="Arial" panose="020B0604020202020204" pitchFamily="34" charset="0"/>
              <a:buChar char="•"/>
            </a:pPr>
            <a:r>
              <a:rPr lang="en-US" dirty="0"/>
              <a:t>Stormwater Performance Standard – Runoff Reduction</a:t>
            </a:r>
          </a:p>
          <a:p>
            <a:pPr marL="285750" indent="-285750">
              <a:buFont typeface="Arial" panose="020B0604020202020204" pitchFamily="34" charset="0"/>
              <a:buChar char="•"/>
            </a:pPr>
            <a:r>
              <a:rPr lang="en-US" dirty="0"/>
              <a:t>Urban Stream Restoration</a:t>
            </a:r>
          </a:p>
          <a:p>
            <a:endParaRPr lang="en-US" dirty="0"/>
          </a:p>
        </p:txBody>
      </p:sp>
    </p:spTree>
    <p:extLst>
      <p:ext uri="{BB962C8B-B14F-4D97-AF65-F5344CB8AC3E}">
        <p14:creationId xmlns:p14="http://schemas.microsoft.com/office/powerpoint/2010/main" val="4824024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A393DB1-41BF-49B5-ADCB-1E55DF1D29E4}"/>
              </a:ext>
            </a:extLst>
          </p:cNvPr>
          <p:cNvSpPr txBox="1"/>
          <p:nvPr/>
        </p:nvSpPr>
        <p:spPr>
          <a:xfrm>
            <a:off x="762000" y="152400"/>
            <a:ext cx="7467600" cy="369332"/>
          </a:xfrm>
          <a:prstGeom prst="rect">
            <a:avLst/>
          </a:prstGeom>
          <a:noFill/>
        </p:spPr>
        <p:txBody>
          <a:bodyPr wrap="square" rtlCol="0">
            <a:spAutoFit/>
          </a:bodyPr>
          <a:lstStyle/>
          <a:p>
            <a:pPr algn="ctr"/>
            <a:r>
              <a:rPr lang="en-US" b="1" dirty="0">
                <a:solidFill>
                  <a:schemeClr val="accent1">
                    <a:lumMod val="75000"/>
                  </a:schemeClr>
                </a:solidFill>
              </a:rPr>
              <a:t>Highlights of EPA’s Evaluations of the Final Phase III WIPs</a:t>
            </a:r>
          </a:p>
        </p:txBody>
      </p:sp>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495300" y="533400"/>
            <a:ext cx="8039100" cy="5078313"/>
          </a:xfrm>
          <a:prstGeom prst="rect">
            <a:avLst/>
          </a:prstGeom>
          <a:noFill/>
        </p:spPr>
        <p:txBody>
          <a:bodyPr wrap="square" rtlCol="0">
            <a:spAutoFit/>
          </a:bodyPr>
          <a:lstStyle/>
          <a:p>
            <a:pPr algn="ctr"/>
            <a:r>
              <a:rPr lang="en-US" b="1" dirty="0"/>
              <a:t>Evaluation of West Virginia’s Phase III Watershed Implementation Plan</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u="sng" dirty="0">
                <a:highlight>
                  <a:srgbClr val="FFFF00"/>
                </a:highlight>
              </a:rPr>
              <a:t>Full implementation of West Virginia’s plan is expected to achieve 100% of the statewide and state-basin Phase III WIP planning targets for nitrogen and phosphorus. State-basin targets were met through nutrient exchanges between basins. </a:t>
            </a:r>
          </a:p>
          <a:p>
            <a:endParaRPr lang="en-US" dirty="0"/>
          </a:p>
          <a:p>
            <a:r>
              <a:rPr lang="en-US" b="1" dirty="0"/>
              <a:t>Strengths:</a:t>
            </a:r>
          </a:p>
          <a:p>
            <a:endParaRPr lang="en-US" b="1" dirty="0"/>
          </a:p>
          <a:p>
            <a:pPr marL="285750" lvl="0" indent="-285750">
              <a:buFont typeface="Arial" panose="020B0604020202020204" pitchFamily="34" charset="0"/>
              <a:buChar char="•"/>
            </a:pPr>
            <a:r>
              <a:rPr lang="en-US" dirty="0"/>
              <a:t>in developing the Phase III WIP. </a:t>
            </a:r>
            <a:r>
              <a:rPr lang="en-US" dirty="0">
                <a:highlight>
                  <a:srgbClr val="FFFF00"/>
                </a:highlight>
              </a:rPr>
              <a:t>West Virginia conducted a robust engagement effort with appropriate agricultural organizations and NGOs</a:t>
            </a:r>
            <a:r>
              <a:rPr lang="en-US" dirty="0"/>
              <a:t>. </a:t>
            </a:r>
          </a:p>
          <a:p>
            <a:pPr marL="285750" lvl="0" indent="-285750">
              <a:buFont typeface="Arial" panose="020B0604020202020204" pitchFamily="34" charset="0"/>
              <a:buChar char="•"/>
            </a:pPr>
            <a:r>
              <a:rPr lang="en-US" dirty="0"/>
              <a:t>West Virginia insured coverage of the West Virginia portion of the Chesapeake Bay watershed expected to experience the most growth </a:t>
            </a:r>
            <a:r>
              <a:rPr lang="en-US" dirty="0">
                <a:highlight>
                  <a:srgbClr val="FFFF00"/>
                </a:highlight>
              </a:rPr>
              <a:t>by post-construction stormwater management regulations.</a:t>
            </a:r>
          </a:p>
          <a:p>
            <a:pPr marL="285750" indent="-285750">
              <a:buFont typeface="Arial" panose="020B0604020202020204" pitchFamily="34" charset="0"/>
              <a:buChar char="•"/>
            </a:pPr>
            <a:r>
              <a:rPr lang="en-US" dirty="0">
                <a:highlight>
                  <a:srgbClr val="FFFF00"/>
                </a:highlight>
              </a:rPr>
              <a:t>Construction of a new treatment plant operated by the Moorefield Regional Wastewater Authority </a:t>
            </a:r>
            <a:r>
              <a:rPr lang="en-US" dirty="0"/>
              <a:t>to treat combined wastewater from Moorefield and two poultry processing significant industrial facilities, which accounts for a significant share of required nutrient reductions from this sector.</a:t>
            </a:r>
          </a:p>
        </p:txBody>
      </p:sp>
    </p:spTree>
    <p:extLst>
      <p:ext uri="{BB962C8B-B14F-4D97-AF65-F5344CB8AC3E}">
        <p14:creationId xmlns:p14="http://schemas.microsoft.com/office/powerpoint/2010/main" val="41741797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914400" y="381000"/>
            <a:ext cx="7315200" cy="6186309"/>
          </a:xfrm>
          <a:prstGeom prst="rect">
            <a:avLst/>
          </a:prstGeom>
          <a:noFill/>
        </p:spPr>
        <p:txBody>
          <a:bodyPr wrap="square" rtlCol="0">
            <a:spAutoFit/>
          </a:bodyPr>
          <a:lstStyle/>
          <a:p>
            <a:pPr algn="ctr"/>
            <a:r>
              <a:rPr lang="en-US" b="1" dirty="0"/>
              <a:t>Evaluation of West Virginia’s Phase III Watershed Implementation Plan (</a:t>
            </a:r>
            <a:r>
              <a:rPr lang="en-US" b="1" dirty="0" err="1"/>
              <a:t>con’t</a:t>
            </a:r>
            <a:r>
              <a:rPr lang="en-US" b="1" dirty="0"/>
              <a:t>)</a:t>
            </a:r>
            <a:endParaRPr lang="en-US" dirty="0"/>
          </a:p>
          <a:p>
            <a:endParaRPr lang="en-US" dirty="0"/>
          </a:p>
          <a:p>
            <a:r>
              <a:rPr lang="en-US" b="1" dirty="0"/>
              <a:t>Strengths:</a:t>
            </a:r>
          </a:p>
          <a:p>
            <a:pPr marL="285750" lvl="0" indent="-285750">
              <a:buFont typeface="Arial" panose="020B0604020202020204" pitchFamily="34" charset="0"/>
              <a:buChar char="•"/>
            </a:pPr>
            <a:r>
              <a:rPr lang="en-US" dirty="0">
                <a:highlight>
                  <a:srgbClr val="FFFF00"/>
                </a:highlight>
              </a:rPr>
              <a:t>West Virginia included a requirement that Publicly Owned Treat Works (POTWs) permittees develop plans of action to address and offset new growth when the average flow of treated wastewater reaches 90% of design flow.</a:t>
            </a:r>
          </a:p>
          <a:p>
            <a:pPr marL="285750" lvl="0" indent="-285750">
              <a:buFont typeface="Arial" panose="020B0604020202020204" pitchFamily="34" charset="0"/>
              <a:buChar char="•"/>
            </a:pPr>
            <a:r>
              <a:rPr lang="en-US" dirty="0"/>
              <a:t>New information provided on partnerships, capacity, and programs to accelerate nitrogen reductions in the agricultural sector. </a:t>
            </a:r>
          </a:p>
          <a:p>
            <a:pPr marL="285750" lvl="0" indent="-285750">
              <a:buFont typeface="Arial" panose="020B0604020202020204" pitchFamily="34" charset="0"/>
              <a:buChar char="•"/>
            </a:pPr>
            <a:r>
              <a:rPr lang="en-US" dirty="0">
                <a:highlight>
                  <a:srgbClr val="FFFF00"/>
                </a:highlight>
              </a:rPr>
              <a:t>Expression of local planning goals in the agricultural and stormwater sectors. </a:t>
            </a:r>
          </a:p>
          <a:p>
            <a:pPr marL="285750" lvl="0" indent="-285750">
              <a:buFont typeface="Arial" panose="020B0604020202020204" pitchFamily="34" charset="0"/>
              <a:buChar char="•"/>
            </a:pPr>
            <a:endParaRPr lang="en-US" dirty="0">
              <a:effectLst/>
            </a:endParaRPr>
          </a:p>
          <a:p>
            <a:r>
              <a:rPr lang="en-US" b="1" dirty="0"/>
              <a:t>Potential Enhancements:</a:t>
            </a:r>
          </a:p>
          <a:p>
            <a:r>
              <a:rPr lang="en-US" dirty="0"/>
              <a:t> </a:t>
            </a:r>
          </a:p>
          <a:p>
            <a:pPr marL="285750" lvl="0" indent="-285750">
              <a:buFont typeface="Arial" panose="020B0604020202020204" pitchFamily="34" charset="0"/>
              <a:buChar char="•"/>
            </a:pPr>
            <a:r>
              <a:rPr lang="en-US" dirty="0">
                <a:highlight>
                  <a:srgbClr val="FFFF00"/>
                </a:highlight>
              </a:rPr>
              <a:t>West Virginia should provide more detail on how it will accelerate nitrogen reductions in the agricultural sector</a:t>
            </a:r>
            <a:r>
              <a:rPr lang="en-US" dirty="0"/>
              <a:t>, given that West Virginia’s planned level of effort in this sector is three times greater than what’s been achieved since the release of the 2010 Bay TMDL. </a:t>
            </a:r>
          </a:p>
          <a:p>
            <a:pPr marL="285750" lvl="0" indent="-285750">
              <a:buFont typeface="Arial" panose="020B0604020202020204" pitchFamily="34" charset="0"/>
              <a:buChar char="•"/>
            </a:pPr>
            <a:r>
              <a:rPr lang="en-US" dirty="0">
                <a:highlight>
                  <a:srgbClr val="FFFF00"/>
                </a:highlight>
              </a:rPr>
              <a:t>Develop numeric BMP implementation targets for</a:t>
            </a:r>
            <a:r>
              <a:rPr lang="en-US" dirty="0"/>
              <a:t>:</a:t>
            </a:r>
          </a:p>
          <a:p>
            <a:pPr lvl="0"/>
            <a:r>
              <a:rPr lang="en-US" dirty="0"/>
              <a:t>	-- Animal waste management systems.</a:t>
            </a:r>
          </a:p>
          <a:p>
            <a:pPr lvl="0"/>
            <a:r>
              <a:rPr lang="en-US" dirty="0"/>
              <a:t>	-- Forest buffers – streamside with exclusion fencing.</a:t>
            </a:r>
          </a:p>
        </p:txBody>
      </p:sp>
    </p:spTree>
    <p:extLst>
      <p:ext uri="{BB962C8B-B14F-4D97-AF65-F5344CB8AC3E}">
        <p14:creationId xmlns:p14="http://schemas.microsoft.com/office/powerpoint/2010/main" val="3819581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A393DB1-41BF-49B5-ADCB-1E55DF1D29E4}"/>
              </a:ext>
            </a:extLst>
          </p:cNvPr>
          <p:cNvSpPr txBox="1"/>
          <p:nvPr/>
        </p:nvSpPr>
        <p:spPr>
          <a:xfrm>
            <a:off x="762000" y="228600"/>
            <a:ext cx="7467600" cy="369332"/>
          </a:xfrm>
          <a:prstGeom prst="rect">
            <a:avLst/>
          </a:prstGeom>
          <a:noFill/>
        </p:spPr>
        <p:txBody>
          <a:bodyPr wrap="square" rtlCol="0">
            <a:spAutoFit/>
          </a:bodyPr>
          <a:lstStyle/>
          <a:p>
            <a:pPr algn="ctr"/>
            <a:r>
              <a:rPr lang="en-US" b="1" dirty="0">
                <a:solidFill>
                  <a:schemeClr val="accent1">
                    <a:lumMod val="75000"/>
                  </a:schemeClr>
                </a:solidFill>
              </a:rPr>
              <a:t>Highlights of EPA’s Evaluations of the Final Phase III WIPs</a:t>
            </a:r>
          </a:p>
        </p:txBody>
      </p:sp>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609600" y="762000"/>
            <a:ext cx="7772400" cy="4524315"/>
          </a:xfrm>
          <a:prstGeom prst="rect">
            <a:avLst/>
          </a:prstGeom>
          <a:noFill/>
        </p:spPr>
        <p:txBody>
          <a:bodyPr wrap="square" rtlCol="0">
            <a:spAutoFit/>
          </a:bodyPr>
          <a:lstStyle/>
          <a:p>
            <a:pPr algn="ctr"/>
            <a:r>
              <a:rPr lang="en-US" b="1" dirty="0"/>
              <a:t>Evaluation of Delaware’s Phase III Watershed Implementation Plan</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u="sng" dirty="0">
                <a:highlight>
                  <a:srgbClr val="FFFF00"/>
                </a:highlight>
              </a:rPr>
              <a:t>Full implementation of Delaware’s plan is expected to achieve 100% </a:t>
            </a:r>
            <a:r>
              <a:rPr lang="en-US" dirty="0">
                <a:highlight>
                  <a:srgbClr val="FFFF00"/>
                </a:highlight>
              </a:rPr>
              <a:t>of the statewide and state-basin (Eastern Shore) Phase III WIP planning targets for nitrogen and phosphorus</a:t>
            </a:r>
            <a:r>
              <a:rPr lang="en-US" dirty="0"/>
              <a:t>. </a:t>
            </a:r>
          </a:p>
          <a:p>
            <a:pPr marL="285750" indent="-285750">
              <a:buFont typeface="Arial" panose="020B0604020202020204" pitchFamily="34" charset="0"/>
              <a:buChar char="•"/>
            </a:pPr>
            <a:endParaRPr lang="en-US" dirty="0"/>
          </a:p>
          <a:p>
            <a:r>
              <a:rPr lang="en-US" b="1" dirty="0"/>
              <a:t>Strengths:</a:t>
            </a:r>
          </a:p>
          <a:p>
            <a:pPr marL="285750" lvl="0" indent="-285750">
              <a:buFont typeface="Arial" panose="020B0604020202020204" pitchFamily="34" charset="0"/>
              <a:buChar char="•"/>
            </a:pPr>
            <a:r>
              <a:rPr lang="en-US" dirty="0"/>
              <a:t>Delaware established </a:t>
            </a:r>
            <a:r>
              <a:rPr lang="en-US" dirty="0">
                <a:highlight>
                  <a:srgbClr val="FFFF00"/>
                </a:highlight>
              </a:rPr>
              <a:t>a Chesapeake Bay Cover Crop Initiative with a goal of enrolling every eligible acre in cover crops.  </a:t>
            </a:r>
          </a:p>
          <a:p>
            <a:pPr marL="285750" lvl="0" indent="-285750">
              <a:buFont typeface="Arial" panose="020B0604020202020204" pitchFamily="34" charset="0"/>
              <a:buChar char="•"/>
            </a:pPr>
            <a:r>
              <a:rPr lang="en-US" dirty="0"/>
              <a:t>Delaware engaged with appropriate agricultural partners including the NRCS and conservation districts.  </a:t>
            </a:r>
          </a:p>
          <a:p>
            <a:pPr marL="285750" lvl="0" indent="-285750">
              <a:buFont typeface="Arial" panose="020B0604020202020204" pitchFamily="34" charset="0"/>
              <a:buChar char="•"/>
            </a:pPr>
            <a:r>
              <a:rPr lang="en-US" dirty="0">
                <a:highlight>
                  <a:srgbClr val="FFFF00"/>
                </a:highlight>
              </a:rPr>
              <a:t>Delaware revised its Sediment and Stormwater regulations, which focus on runoff reduction practices t</a:t>
            </a:r>
            <a:r>
              <a:rPr lang="en-US" dirty="0"/>
              <a:t>o minimize any increases in stormwater loads from new development. </a:t>
            </a:r>
          </a:p>
          <a:p>
            <a:pPr marL="285750" indent="-285750">
              <a:buFont typeface="Arial" panose="020B0604020202020204" pitchFamily="34" charset="0"/>
              <a:buChar char="•"/>
            </a:pPr>
            <a:r>
              <a:rPr lang="en-US" dirty="0"/>
              <a:t>Delaware developed a data quality and verification plan to improve the processes for tracking, reporting, and verifying BMPs. </a:t>
            </a:r>
          </a:p>
        </p:txBody>
      </p:sp>
    </p:spTree>
    <p:extLst>
      <p:ext uri="{BB962C8B-B14F-4D97-AF65-F5344CB8AC3E}">
        <p14:creationId xmlns:p14="http://schemas.microsoft.com/office/powerpoint/2010/main" val="17675060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8FC27EC-4AF1-4144-BEEB-DAF3B65C0062}"/>
              </a:ext>
            </a:extLst>
          </p:cNvPr>
          <p:cNvSpPr txBox="1"/>
          <p:nvPr/>
        </p:nvSpPr>
        <p:spPr>
          <a:xfrm>
            <a:off x="609600" y="600670"/>
            <a:ext cx="7848600" cy="400110"/>
          </a:xfrm>
          <a:prstGeom prst="rect">
            <a:avLst/>
          </a:prstGeom>
          <a:noFill/>
        </p:spPr>
        <p:txBody>
          <a:bodyPr wrap="square" rtlCol="0">
            <a:spAutoFit/>
          </a:bodyPr>
          <a:lstStyle/>
          <a:p>
            <a:pPr algn="ctr"/>
            <a:r>
              <a:rPr lang="en-US" sz="2000" b="1" dirty="0">
                <a:solidFill>
                  <a:schemeClr val="accent1">
                    <a:lumMod val="75000"/>
                  </a:schemeClr>
                </a:solidFill>
              </a:rPr>
              <a:t>FY 2020 Federal Appropriations Budget Highlights</a:t>
            </a:r>
          </a:p>
        </p:txBody>
      </p:sp>
      <p:pic>
        <p:nvPicPr>
          <p:cNvPr id="4" name="Picture 3">
            <a:extLst>
              <a:ext uri="{FF2B5EF4-FFF2-40B4-BE49-F238E27FC236}">
                <a16:creationId xmlns:a16="http://schemas.microsoft.com/office/drawing/2014/main" id="{48720B54-4B6F-4280-941C-FDC6D5C32AC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20375" y="6019800"/>
            <a:ext cx="778356" cy="609599"/>
          </a:xfrm>
          <a:prstGeom prst="rect">
            <a:avLst/>
          </a:prstGeom>
        </p:spPr>
      </p:pic>
      <p:sp>
        <p:nvSpPr>
          <p:cNvPr id="5" name="TextBox 4">
            <a:extLst>
              <a:ext uri="{FF2B5EF4-FFF2-40B4-BE49-F238E27FC236}">
                <a16:creationId xmlns:a16="http://schemas.microsoft.com/office/drawing/2014/main" id="{42C54B15-EA38-4853-A65A-4E429F065B04}"/>
              </a:ext>
            </a:extLst>
          </p:cNvPr>
          <p:cNvSpPr txBox="1"/>
          <p:nvPr/>
        </p:nvSpPr>
        <p:spPr>
          <a:xfrm>
            <a:off x="914400" y="1219200"/>
            <a:ext cx="7315200" cy="5262979"/>
          </a:xfrm>
          <a:prstGeom prst="rect">
            <a:avLst/>
          </a:prstGeom>
          <a:noFill/>
        </p:spPr>
        <p:txBody>
          <a:bodyPr wrap="square" rtlCol="0">
            <a:spAutoFit/>
          </a:bodyPr>
          <a:lstStyle/>
          <a:p>
            <a:r>
              <a:rPr lang="en-US" sz="1600" b="1" u="sng" dirty="0"/>
              <a:t>Interior Bill </a:t>
            </a:r>
            <a:endParaRPr lang="en-US" sz="1600" u="sng" dirty="0"/>
          </a:p>
          <a:p>
            <a:r>
              <a:rPr lang="en-US" sz="1600" b="1" dirty="0"/>
              <a:t>EPA Geographic Programs – Chesapeake Bay </a:t>
            </a:r>
          </a:p>
          <a:p>
            <a:r>
              <a:rPr lang="en-US" sz="1600" dirty="0"/>
              <a:t>$</a:t>
            </a:r>
            <a:r>
              <a:rPr lang="en-US" sz="1600" dirty="0">
                <a:highlight>
                  <a:srgbClr val="FFFF00"/>
                </a:highlight>
              </a:rPr>
              <a:t>85,000,000, an increase of $12,000,000 over FY 2019 enacted level </a:t>
            </a:r>
          </a:p>
          <a:p>
            <a:endParaRPr lang="en-US" sz="1600" dirty="0"/>
          </a:p>
          <a:p>
            <a:r>
              <a:rPr lang="en-US" sz="1600" dirty="0"/>
              <a:t>Report Language: </a:t>
            </a:r>
          </a:p>
          <a:p>
            <a:endParaRPr lang="en-US" sz="1600" i="1" dirty="0"/>
          </a:p>
          <a:p>
            <a:r>
              <a:rPr lang="en-US" sz="1600" b="1" i="1" dirty="0">
                <a:highlight>
                  <a:srgbClr val="FFFF00"/>
                </a:highlight>
              </a:rPr>
              <a:t>Chesapeake Bay</a:t>
            </a:r>
            <a:r>
              <a:rPr lang="en-US" sz="1600" i="1" dirty="0"/>
              <a:t>—The Committee recommends $85,000,000 for the Chesapeake Bay program, an increase of $12,000,000 above the enacted level and $70,700,000 above the budget request. From within the amount provided, </a:t>
            </a:r>
            <a:r>
              <a:rPr lang="en-US" sz="1600" i="1" dirty="0">
                <a:highlight>
                  <a:srgbClr val="FFFF00"/>
                </a:highlight>
              </a:rPr>
              <a:t>$9,000,000 is for nutrient and sediment removal grants and $9,000,000 is for small watershed grants to control polluted runoff from urban, suburban and agricultural lands, and </a:t>
            </a:r>
            <a:r>
              <a:rPr lang="en-US" sz="1600" b="1" i="1" dirty="0">
                <a:highlight>
                  <a:srgbClr val="FFFF00"/>
                </a:highlight>
              </a:rPr>
              <a:t>$6,000,000 is for state-based implementation in the most effective basins</a:t>
            </a:r>
            <a:r>
              <a:rPr lang="en-US" sz="1600" i="1" dirty="0">
                <a:highlight>
                  <a:srgbClr val="FFFF00"/>
                </a:highlight>
              </a:rPr>
              <a:t>. </a:t>
            </a:r>
          </a:p>
          <a:p>
            <a:endParaRPr lang="en-US" sz="1600" dirty="0">
              <a:highlight>
                <a:srgbClr val="FFFF00"/>
              </a:highlight>
            </a:endParaRPr>
          </a:p>
          <a:p>
            <a:r>
              <a:rPr lang="en-US" sz="1600" b="1" dirty="0"/>
              <a:t>EPA Non-Point Source Grants (Section 319) </a:t>
            </a:r>
          </a:p>
          <a:p>
            <a:r>
              <a:rPr lang="en-US" sz="1600" dirty="0"/>
              <a:t>$172,348,000, an increase of </a:t>
            </a:r>
            <a:r>
              <a:rPr lang="en-US" sz="1600" dirty="0">
                <a:highlight>
                  <a:srgbClr val="FFFF00"/>
                </a:highlight>
              </a:rPr>
              <a:t>$1,433,000 over FY 2019 enacted level </a:t>
            </a:r>
          </a:p>
          <a:p>
            <a:endParaRPr lang="en-US" sz="1600" dirty="0"/>
          </a:p>
          <a:p>
            <a:r>
              <a:rPr lang="en-US" sz="1600" b="1" dirty="0"/>
              <a:t>EPA Pollution Control Grants (Section 106) </a:t>
            </a:r>
            <a:r>
              <a:rPr lang="en-US" sz="1600" dirty="0"/>
              <a:t>$223,289,000, a decrease of $7,517,000M from FY 2019 enacted level </a:t>
            </a:r>
          </a:p>
          <a:p>
            <a:endParaRPr lang="en-US" sz="1600" dirty="0"/>
          </a:p>
          <a:p>
            <a:r>
              <a:rPr lang="en-US" sz="1600" b="1" dirty="0"/>
              <a:t>EPA Clean Water State Revolving Fund </a:t>
            </a:r>
            <a:r>
              <a:rPr lang="en-US" sz="1600" dirty="0"/>
              <a:t>$1,638,826, </a:t>
            </a:r>
            <a:r>
              <a:rPr lang="en-US" sz="1600" b="1" dirty="0"/>
              <a:t>an increase of $244,826,000 </a:t>
            </a:r>
            <a:r>
              <a:rPr lang="en-US" sz="1600" dirty="0"/>
              <a:t>over FY 2019 enacted level </a:t>
            </a:r>
          </a:p>
        </p:txBody>
      </p:sp>
    </p:spTree>
    <p:extLst>
      <p:ext uri="{BB962C8B-B14F-4D97-AF65-F5344CB8AC3E}">
        <p14:creationId xmlns:p14="http://schemas.microsoft.com/office/powerpoint/2010/main" val="26350741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8FC27EC-4AF1-4144-BEEB-DAF3B65C0062}"/>
              </a:ext>
            </a:extLst>
          </p:cNvPr>
          <p:cNvSpPr txBox="1"/>
          <p:nvPr/>
        </p:nvSpPr>
        <p:spPr>
          <a:xfrm>
            <a:off x="609600" y="600670"/>
            <a:ext cx="7848600" cy="400110"/>
          </a:xfrm>
          <a:prstGeom prst="rect">
            <a:avLst/>
          </a:prstGeom>
          <a:noFill/>
        </p:spPr>
        <p:txBody>
          <a:bodyPr wrap="square" rtlCol="0">
            <a:spAutoFit/>
          </a:bodyPr>
          <a:lstStyle/>
          <a:p>
            <a:pPr algn="ctr"/>
            <a:r>
              <a:rPr lang="en-US" sz="2000" b="1" dirty="0">
                <a:solidFill>
                  <a:schemeClr val="accent1">
                    <a:lumMod val="75000"/>
                  </a:schemeClr>
                </a:solidFill>
              </a:rPr>
              <a:t>FY 2020 Federal Appropriations Budget Highlights (</a:t>
            </a:r>
            <a:r>
              <a:rPr lang="en-US" sz="2000" b="1" dirty="0" err="1">
                <a:solidFill>
                  <a:schemeClr val="accent1">
                    <a:lumMod val="75000"/>
                  </a:schemeClr>
                </a:solidFill>
              </a:rPr>
              <a:t>con’t</a:t>
            </a:r>
            <a:r>
              <a:rPr lang="en-US" sz="2000" b="1" dirty="0">
                <a:solidFill>
                  <a:schemeClr val="accent1">
                    <a:lumMod val="75000"/>
                  </a:schemeClr>
                </a:solidFill>
              </a:rPr>
              <a:t>)</a:t>
            </a:r>
          </a:p>
        </p:txBody>
      </p:sp>
      <p:pic>
        <p:nvPicPr>
          <p:cNvPr id="4" name="Picture 3">
            <a:extLst>
              <a:ext uri="{FF2B5EF4-FFF2-40B4-BE49-F238E27FC236}">
                <a16:creationId xmlns:a16="http://schemas.microsoft.com/office/drawing/2014/main" id="{48720B54-4B6F-4280-941C-FDC6D5C32AC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20375" y="6019800"/>
            <a:ext cx="778356" cy="609599"/>
          </a:xfrm>
          <a:prstGeom prst="rect">
            <a:avLst/>
          </a:prstGeom>
        </p:spPr>
      </p:pic>
      <p:sp>
        <p:nvSpPr>
          <p:cNvPr id="5" name="TextBox 4">
            <a:extLst>
              <a:ext uri="{FF2B5EF4-FFF2-40B4-BE49-F238E27FC236}">
                <a16:creationId xmlns:a16="http://schemas.microsoft.com/office/drawing/2014/main" id="{42C54B15-EA38-4853-A65A-4E429F065B04}"/>
              </a:ext>
            </a:extLst>
          </p:cNvPr>
          <p:cNvSpPr txBox="1"/>
          <p:nvPr/>
        </p:nvSpPr>
        <p:spPr>
          <a:xfrm>
            <a:off x="876300" y="1305341"/>
            <a:ext cx="7315200" cy="4524315"/>
          </a:xfrm>
          <a:prstGeom prst="rect">
            <a:avLst/>
          </a:prstGeom>
          <a:noFill/>
        </p:spPr>
        <p:txBody>
          <a:bodyPr wrap="square" rtlCol="0">
            <a:spAutoFit/>
          </a:bodyPr>
          <a:lstStyle/>
          <a:p>
            <a:r>
              <a:rPr lang="en-US" b="1" dirty="0"/>
              <a:t>USGS Ecosystem Science and Monitoring – Chesapeake Bay </a:t>
            </a:r>
          </a:p>
          <a:p>
            <a:r>
              <a:rPr lang="en-US" dirty="0"/>
              <a:t>$14,850,000, an </a:t>
            </a:r>
            <a:r>
              <a:rPr lang="en-US" dirty="0">
                <a:highlight>
                  <a:srgbClr val="FFFF00"/>
                </a:highlight>
              </a:rPr>
              <a:t>increase of $2,000,000 </a:t>
            </a:r>
            <a:r>
              <a:rPr lang="en-US" dirty="0"/>
              <a:t>over FY 2019 enacted level</a:t>
            </a:r>
          </a:p>
          <a:p>
            <a:endParaRPr lang="en-US" dirty="0"/>
          </a:p>
          <a:p>
            <a:r>
              <a:rPr lang="en-US" b="1" dirty="0"/>
              <a:t>NPS Chesapeake Bay Gateways and Trails Program: Accept Senate funding level and language </a:t>
            </a:r>
          </a:p>
          <a:p>
            <a:r>
              <a:rPr lang="en-US" dirty="0"/>
              <a:t>$3,000,000</a:t>
            </a:r>
            <a:r>
              <a:rPr lang="en-US" dirty="0">
                <a:highlight>
                  <a:srgbClr val="FFFF00"/>
                </a:highlight>
              </a:rPr>
              <a:t>, an increase of $1,000,000 </a:t>
            </a:r>
            <a:r>
              <a:rPr lang="en-US" dirty="0"/>
              <a:t>over FY 2019 enacted level </a:t>
            </a:r>
          </a:p>
          <a:p>
            <a:endParaRPr lang="en-US" dirty="0"/>
          </a:p>
          <a:p>
            <a:r>
              <a:rPr lang="en-US" b="1" dirty="0"/>
              <a:t>USFWS Cooperative Landscape Conservation </a:t>
            </a:r>
            <a:r>
              <a:rPr lang="en-US" dirty="0"/>
              <a:t>$12,500,000, equal to FY 2019 level </a:t>
            </a:r>
          </a:p>
          <a:p>
            <a:endParaRPr lang="en-US" dirty="0"/>
          </a:p>
          <a:p>
            <a:r>
              <a:rPr lang="en-US" b="1" dirty="0"/>
              <a:t>USFWS Habitat Conservation – Coastal Program </a:t>
            </a:r>
            <a:r>
              <a:rPr lang="en-US" dirty="0"/>
              <a:t>$13,375,000, equal to FY 2019 level with $1,750,000 set aside for the Chesapeake Bay Nutria Eradication Project </a:t>
            </a:r>
          </a:p>
          <a:p>
            <a:endParaRPr lang="en-US" dirty="0"/>
          </a:p>
          <a:p>
            <a:r>
              <a:rPr lang="en-US" b="1" dirty="0"/>
              <a:t>DOI Land and Water Conservation Fund </a:t>
            </a:r>
            <a:r>
              <a:rPr lang="en-US" dirty="0"/>
              <a:t>$495,103,000, </a:t>
            </a:r>
            <a:r>
              <a:rPr lang="en-US" dirty="0">
                <a:highlight>
                  <a:srgbClr val="FFFF00"/>
                </a:highlight>
              </a:rPr>
              <a:t>an increase of $56,800,000 over the FY 2019 enacted level  </a:t>
            </a:r>
            <a:endParaRPr lang="en-US" sz="1400" dirty="0">
              <a:highlight>
                <a:srgbClr val="FFFF00"/>
              </a:highlight>
            </a:endParaRPr>
          </a:p>
        </p:txBody>
      </p:sp>
    </p:spTree>
    <p:extLst>
      <p:ext uri="{BB962C8B-B14F-4D97-AF65-F5344CB8AC3E}">
        <p14:creationId xmlns:p14="http://schemas.microsoft.com/office/powerpoint/2010/main" val="24002547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8FC27EC-4AF1-4144-BEEB-DAF3B65C0062}"/>
              </a:ext>
            </a:extLst>
          </p:cNvPr>
          <p:cNvSpPr txBox="1"/>
          <p:nvPr/>
        </p:nvSpPr>
        <p:spPr>
          <a:xfrm>
            <a:off x="609600" y="600670"/>
            <a:ext cx="7848600" cy="400110"/>
          </a:xfrm>
          <a:prstGeom prst="rect">
            <a:avLst/>
          </a:prstGeom>
          <a:noFill/>
        </p:spPr>
        <p:txBody>
          <a:bodyPr wrap="square" rtlCol="0">
            <a:spAutoFit/>
          </a:bodyPr>
          <a:lstStyle/>
          <a:p>
            <a:pPr algn="ctr"/>
            <a:r>
              <a:rPr lang="en-US" sz="2000" b="1" dirty="0">
                <a:solidFill>
                  <a:schemeClr val="accent1">
                    <a:lumMod val="75000"/>
                  </a:schemeClr>
                </a:solidFill>
              </a:rPr>
              <a:t>FY 2020 Federal Appropriations Budget Highlights (</a:t>
            </a:r>
            <a:r>
              <a:rPr lang="en-US" sz="2000" b="1" dirty="0" err="1">
                <a:solidFill>
                  <a:schemeClr val="accent1">
                    <a:lumMod val="75000"/>
                  </a:schemeClr>
                </a:solidFill>
              </a:rPr>
              <a:t>con’t</a:t>
            </a:r>
            <a:r>
              <a:rPr lang="en-US" sz="2000" b="1" dirty="0">
                <a:solidFill>
                  <a:schemeClr val="accent1">
                    <a:lumMod val="75000"/>
                  </a:schemeClr>
                </a:solidFill>
              </a:rPr>
              <a:t>)</a:t>
            </a:r>
          </a:p>
        </p:txBody>
      </p:sp>
      <p:pic>
        <p:nvPicPr>
          <p:cNvPr id="4" name="Picture 3">
            <a:extLst>
              <a:ext uri="{FF2B5EF4-FFF2-40B4-BE49-F238E27FC236}">
                <a16:creationId xmlns:a16="http://schemas.microsoft.com/office/drawing/2014/main" id="{48720B54-4B6F-4280-941C-FDC6D5C32AC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20375" y="6019800"/>
            <a:ext cx="778356" cy="609599"/>
          </a:xfrm>
          <a:prstGeom prst="rect">
            <a:avLst/>
          </a:prstGeom>
        </p:spPr>
      </p:pic>
      <p:sp>
        <p:nvSpPr>
          <p:cNvPr id="5" name="TextBox 4">
            <a:extLst>
              <a:ext uri="{FF2B5EF4-FFF2-40B4-BE49-F238E27FC236}">
                <a16:creationId xmlns:a16="http://schemas.microsoft.com/office/drawing/2014/main" id="{42C54B15-EA38-4853-A65A-4E429F065B04}"/>
              </a:ext>
            </a:extLst>
          </p:cNvPr>
          <p:cNvSpPr txBox="1"/>
          <p:nvPr/>
        </p:nvSpPr>
        <p:spPr>
          <a:xfrm>
            <a:off x="914400" y="1219200"/>
            <a:ext cx="7315200" cy="5078313"/>
          </a:xfrm>
          <a:prstGeom prst="rect">
            <a:avLst/>
          </a:prstGeom>
          <a:noFill/>
        </p:spPr>
        <p:txBody>
          <a:bodyPr wrap="square" rtlCol="0">
            <a:spAutoFit/>
          </a:bodyPr>
          <a:lstStyle/>
          <a:p>
            <a:r>
              <a:rPr lang="en-US" b="1" u="sng" dirty="0"/>
              <a:t>Energy &amp; Water Bill </a:t>
            </a:r>
            <a:endParaRPr lang="en-US" u="sng" dirty="0"/>
          </a:p>
          <a:p>
            <a:endParaRPr lang="en-US" b="1" dirty="0"/>
          </a:p>
          <a:p>
            <a:r>
              <a:rPr lang="en-US" b="1" dirty="0"/>
              <a:t>USACE, Section 510 Chesapeake Bay Environmental Restoration and Protection Program </a:t>
            </a:r>
          </a:p>
          <a:p>
            <a:r>
              <a:rPr lang="en-US" dirty="0">
                <a:highlight>
                  <a:srgbClr val="FFFF00"/>
                </a:highlight>
              </a:rPr>
              <a:t>$100,000,000 for USACE Environmental Restoration and Compliance, an increase of $50,000,000 over FY 2019 enacted level </a:t>
            </a:r>
          </a:p>
          <a:p>
            <a:endParaRPr lang="en-US" dirty="0"/>
          </a:p>
          <a:p>
            <a:r>
              <a:rPr lang="en-US" dirty="0"/>
              <a:t>Report Language: </a:t>
            </a:r>
          </a:p>
          <a:p>
            <a:r>
              <a:rPr lang="en-US" dirty="0"/>
              <a:t>“Of the additional funding provided in this account for environmental restoration or compliance and other authorized project purposes, the Corps shall allocate not less than $25,000,000 for multistate ecosystem restoration programs for which a comprehensive restoration plan is in development or has been completed, of which </a:t>
            </a:r>
            <a:r>
              <a:rPr lang="en-US" dirty="0">
                <a:highlight>
                  <a:srgbClr val="FFFF00"/>
                </a:highlight>
              </a:rPr>
              <a:t>not less than $5,000,000 shall be for projects or programs that restore and rehabilitate native oyster reefs.” </a:t>
            </a:r>
          </a:p>
          <a:p>
            <a:endParaRPr lang="en-US" i="1" dirty="0"/>
          </a:p>
          <a:p>
            <a:r>
              <a:rPr lang="en-US" i="1" dirty="0"/>
              <a:t>“Chesapeake Bay Comprehensive Water Resources and Restoration Plan—</a:t>
            </a:r>
            <a:r>
              <a:rPr lang="en-US" i="1" dirty="0">
                <a:highlight>
                  <a:srgbClr val="FFFF00"/>
                </a:highlight>
              </a:rPr>
              <a:t>The Committee is supportive of the Chesapeake Bay Comprehensive Water Resources and Restoration Plan.” </a:t>
            </a:r>
            <a:endParaRPr lang="en-US" sz="1400" dirty="0">
              <a:highlight>
                <a:srgbClr val="FFFF00"/>
              </a:highlight>
            </a:endParaRPr>
          </a:p>
        </p:txBody>
      </p:sp>
    </p:spTree>
    <p:extLst>
      <p:ext uri="{BB962C8B-B14F-4D97-AF65-F5344CB8AC3E}">
        <p14:creationId xmlns:p14="http://schemas.microsoft.com/office/powerpoint/2010/main" val="29776158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8FC27EC-4AF1-4144-BEEB-DAF3B65C0062}"/>
              </a:ext>
            </a:extLst>
          </p:cNvPr>
          <p:cNvSpPr txBox="1"/>
          <p:nvPr/>
        </p:nvSpPr>
        <p:spPr>
          <a:xfrm>
            <a:off x="609600" y="304800"/>
            <a:ext cx="7848600" cy="400110"/>
          </a:xfrm>
          <a:prstGeom prst="rect">
            <a:avLst/>
          </a:prstGeom>
          <a:noFill/>
        </p:spPr>
        <p:txBody>
          <a:bodyPr wrap="square" rtlCol="0">
            <a:spAutoFit/>
          </a:bodyPr>
          <a:lstStyle/>
          <a:p>
            <a:pPr algn="ctr"/>
            <a:r>
              <a:rPr lang="en-US" sz="2000" b="1" dirty="0">
                <a:solidFill>
                  <a:schemeClr val="accent1">
                    <a:lumMod val="75000"/>
                  </a:schemeClr>
                </a:solidFill>
              </a:rPr>
              <a:t>FY 2020 Federal Appropriations Budget Highlights (</a:t>
            </a:r>
            <a:r>
              <a:rPr lang="en-US" sz="2000" b="1" dirty="0" err="1">
                <a:solidFill>
                  <a:schemeClr val="accent1">
                    <a:lumMod val="75000"/>
                  </a:schemeClr>
                </a:solidFill>
              </a:rPr>
              <a:t>con’t</a:t>
            </a:r>
            <a:r>
              <a:rPr lang="en-US" sz="2000" b="1" dirty="0">
                <a:solidFill>
                  <a:schemeClr val="accent1">
                    <a:lumMod val="75000"/>
                  </a:schemeClr>
                </a:solidFill>
              </a:rPr>
              <a:t>)</a:t>
            </a:r>
          </a:p>
        </p:txBody>
      </p:sp>
      <p:pic>
        <p:nvPicPr>
          <p:cNvPr id="4" name="Picture 3">
            <a:extLst>
              <a:ext uri="{FF2B5EF4-FFF2-40B4-BE49-F238E27FC236}">
                <a16:creationId xmlns:a16="http://schemas.microsoft.com/office/drawing/2014/main" id="{48720B54-4B6F-4280-941C-FDC6D5C32AC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20375" y="6019800"/>
            <a:ext cx="778356" cy="609599"/>
          </a:xfrm>
          <a:prstGeom prst="rect">
            <a:avLst/>
          </a:prstGeom>
        </p:spPr>
      </p:pic>
      <p:sp>
        <p:nvSpPr>
          <p:cNvPr id="5" name="TextBox 4">
            <a:extLst>
              <a:ext uri="{FF2B5EF4-FFF2-40B4-BE49-F238E27FC236}">
                <a16:creationId xmlns:a16="http://schemas.microsoft.com/office/drawing/2014/main" id="{42C54B15-EA38-4853-A65A-4E429F065B04}"/>
              </a:ext>
            </a:extLst>
          </p:cNvPr>
          <p:cNvSpPr txBox="1"/>
          <p:nvPr/>
        </p:nvSpPr>
        <p:spPr>
          <a:xfrm>
            <a:off x="914400" y="762000"/>
            <a:ext cx="7315200" cy="4524315"/>
          </a:xfrm>
          <a:prstGeom prst="rect">
            <a:avLst/>
          </a:prstGeom>
          <a:noFill/>
        </p:spPr>
        <p:txBody>
          <a:bodyPr wrap="square" rtlCol="0">
            <a:spAutoFit/>
          </a:bodyPr>
          <a:lstStyle/>
          <a:p>
            <a:endParaRPr lang="en-US" b="1" dirty="0"/>
          </a:p>
          <a:p>
            <a:endParaRPr lang="en-US" b="1" dirty="0"/>
          </a:p>
          <a:p>
            <a:r>
              <a:rPr lang="en-US" b="1" dirty="0"/>
              <a:t>USACE Chesapeake Bay Oyster Recovery – House funding level and language from both bills </a:t>
            </a:r>
          </a:p>
          <a:p>
            <a:r>
              <a:rPr lang="en-US" dirty="0"/>
              <a:t>$</a:t>
            </a:r>
            <a:r>
              <a:rPr lang="en-US" dirty="0">
                <a:highlight>
                  <a:srgbClr val="FFFF00"/>
                </a:highlight>
              </a:rPr>
              <a:t>100,000,000 for USACE Environmental Restoration and Compliance, an increase of $50,000,000 over FY 2019 enacted level </a:t>
            </a:r>
          </a:p>
          <a:p>
            <a:endParaRPr lang="en-US" dirty="0"/>
          </a:p>
          <a:p>
            <a:endParaRPr lang="en-US" i="1" dirty="0"/>
          </a:p>
          <a:p>
            <a:r>
              <a:rPr lang="en-US" i="1" dirty="0"/>
              <a:t>“Chesapeake Bay Oyster Recovery, Maryland and Virginia—The Committee is supportive of the Corps’ work on the Chesapeake Bay Oyster Recovery program and urges the Corps to include funding in future budget submissions for these efforts.” </a:t>
            </a:r>
            <a:endParaRPr lang="en-US" dirty="0"/>
          </a:p>
          <a:p>
            <a:endParaRPr lang="en-US" b="1" dirty="0"/>
          </a:p>
          <a:p>
            <a:r>
              <a:rPr lang="en-US" b="1" dirty="0"/>
              <a:t>USACE Poplar Island </a:t>
            </a:r>
            <a:r>
              <a:rPr lang="en-US" dirty="0"/>
              <a:t>$17,300,000 </a:t>
            </a:r>
          </a:p>
          <a:p>
            <a:endParaRPr lang="en-US" b="1" dirty="0"/>
          </a:p>
          <a:p>
            <a:r>
              <a:rPr lang="en-US" b="1" dirty="0"/>
              <a:t>USACE Aquatic Ecosystem Restoration (Section 206) </a:t>
            </a:r>
            <a:r>
              <a:rPr lang="en-US" dirty="0"/>
              <a:t>$10,000,000 </a:t>
            </a:r>
            <a:endParaRPr lang="en-US" sz="1400" dirty="0"/>
          </a:p>
        </p:txBody>
      </p:sp>
    </p:spTree>
    <p:extLst>
      <p:ext uri="{BB962C8B-B14F-4D97-AF65-F5344CB8AC3E}">
        <p14:creationId xmlns:p14="http://schemas.microsoft.com/office/powerpoint/2010/main" val="24920780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8FC27EC-4AF1-4144-BEEB-DAF3B65C0062}"/>
              </a:ext>
            </a:extLst>
          </p:cNvPr>
          <p:cNvSpPr txBox="1"/>
          <p:nvPr/>
        </p:nvSpPr>
        <p:spPr>
          <a:xfrm>
            <a:off x="609600" y="304800"/>
            <a:ext cx="7848600" cy="400110"/>
          </a:xfrm>
          <a:prstGeom prst="rect">
            <a:avLst/>
          </a:prstGeom>
          <a:noFill/>
        </p:spPr>
        <p:txBody>
          <a:bodyPr wrap="square" rtlCol="0">
            <a:spAutoFit/>
          </a:bodyPr>
          <a:lstStyle/>
          <a:p>
            <a:pPr algn="ctr"/>
            <a:r>
              <a:rPr lang="en-US" sz="2000" b="1" dirty="0">
                <a:solidFill>
                  <a:schemeClr val="accent1">
                    <a:lumMod val="75000"/>
                  </a:schemeClr>
                </a:solidFill>
              </a:rPr>
              <a:t>FY 2020 Federal Appropriations Budget Highlights (</a:t>
            </a:r>
            <a:r>
              <a:rPr lang="en-US" sz="2000" b="1" dirty="0" err="1">
                <a:solidFill>
                  <a:schemeClr val="accent1">
                    <a:lumMod val="75000"/>
                  </a:schemeClr>
                </a:solidFill>
              </a:rPr>
              <a:t>con’t</a:t>
            </a:r>
            <a:r>
              <a:rPr lang="en-US" sz="2000" b="1" dirty="0">
                <a:solidFill>
                  <a:schemeClr val="accent1">
                    <a:lumMod val="75000"/>
                  </a:schemeClr>
                </a:solidFill>
              </a:rPr>
              <a:t>)</a:t>
            </a:r>
          </a:p>
        </p:txBody>
      </p:sp>
      <p:pic>
        <p:nvPicPr>
          <p:cNvPr id="4" name="Picture 3">
            <a:extLst>
              <a:ext uri="{FF2B5EF4-FFF2-40B4-BE49-F238E27FC236}">
                <a16:creationId xmlns:a16="http://schemas.microsoft.com/office/drawing/2014/main" id="{48720B54-4B6F-4280-941C-FDC6D5C32AC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20375" y="6019800"/>
            <a:ext cx="778356" cy="609599"/>
          </a:xfrm>
          <a:prstGeom prst="rect">
            <a:avLst/>
          </a:prstGeom>
        </p:spPr>
      </p:pic>
      <p:sp>
        <p:nvSpPr>
          <p:cNvPr id="5" name="TextBox 4">
            <a:extLst>
              <a:ext uri="{FF2B5EF4-FFF2-40B4-BE49-F238E27FC236}">
                <a16:creationId xmlns:a16="http://schemas.microsoft.com/office/drawing/2014/main" id="{42C54B15-EA38-4853-A65A-4E429F065B04}"/>
              </a:ext>
            </a:extLst>
          </p:cNvPr>
          <p:cNvSpPr txBox="1"/>
          <p:nvPr/>
        </p:nvSpPr>
        <p:spPr>
          <a:xfrm>
            <a:off x="914400" y="762000"/>
            <a:ext cx="7315200" cy="5847755"/>
          </a:xfrm>
          <a:prstGeom prst="rect">
            <a:avLst/>
          </a:prstGeom>
          <a:noFill/>
        </p:spPr>
        <p:txBody>
          <a:bodyPr wrap="square" rtlCol="0">
            <a:spAutoFit/>
          </a:bodyPr>
          <a:lstStyle/>
          <a:p>
            <a:r>
              <a:rPr lang="en-US" b="1" u="sng" dirty="0"/>
              <a:t>Agriculture Bill </a:t>
            </a:r>
          </a:p>
          <a:p>
            <a:endParaRPr lang="en-US" b="1" u="sng" dirty="0"/>
          </a:p>
          <a:p>
            <a:r>
              <a:rPr lang="en-US" b="1" dirty="0"/>
              <a:t>USDA Forest Stewardship </a:t>
            </a:r>
            <a:r>
              <a:rPr lang="en-US" dirty="0"/>
              <a:t>$21,000,000, an increase of $500,000 over FY 2019 enacted level </a:t>
            </a:r>
          </a:p>
          <a:p>
            <a:endParaRPr lang="en-US" dirty="0"/>
          </a:p>
          <a:p>
            <a:r>
              <a:rPr lang="en-US" b="1" dirty="0"/>
              <a:t>NRCS Conservation Operations </a:t>
            </a:r>
          </a:p>
          <a:p>
            <a:r>
              <a:rPr lang="en-US" dirty="0"/>
              <a:t>$829,628,000, an </a:t>
            </a:r>
            <a:r>
              <a:rPr lang="en-US" dirty="0">
                <a:highlight>
                  <a:srgbClr val="FFFF00"/>
                </a:highlight>
              </a:rPr>
              <a:t>increase of $10,136,000 </a:t>
            </a:r>
            <a:r>
              <a:rPr lang="en-US" dirty="0"/>
              <a:t>over the FY 2019 enacted level</a:t>
            </a:r>
          </a:p>
          <a:p>
            <a:endParaRPr lang="en-US" dirty="0"/>
          </a:p>
          <a:p>
            <a:r>
              <a:rPr lang="en-US" b="1" u="sng" dirty="0"/>
              <a:t>Commerce, Justice, Science Bill </a:t>
            </a:r>
          </a:p>
          <a:p>
            <a:endParaRPr lang="en-US" b="1" dirty="0"/>
          </a:p>
          <a:p>
            <a:r>
              <a:rPr lang="en-US" b="1" dirty="0"/>
              <a:t>Bay-Watershed Education and Training (B-WET) </a:t>
            </a:r>
            <a:r>
              <a:rPr lang="en-US" dirty="0"/>
              <a:t>$7,750,000 </a:t>
            </a:r>
            <a:r>
              <a:rPr lang="en-US" dirty="0">
                <a:highlight>
                  <a:srgbClr val="FFFF00"/>
                </a:highlight>
              </a:rPr>
              <a:t>an increase of $250,000 over the FY 2019 enacted level </a:t>
            </a:r>
          </a:p>
          <a:p>
            <a:endParaRPr lang="en-US" sz="1400" dirty="0"/>
          </a:p>
          <a:p>
            <a:r>
              <a:rPr lang="en-US" b="1" dirty="0"/>
              <a:t>Oyster Restoration </a:t>
            </a:r>
            <a:endParaRPr lang="en-US" dirty="0"/>
          </a:p>
          <a:p>
            <a:r>
              <a:rPr lang="en-US" dirty="0"/>
              <a:t>Report Language </a:t>
            </a:r>
          </a:p>
          <a:p>
            <a:r>
              <a:rPr lang="en-US" i="1" dirty="0"/>
              <a:t>The Committee encourages NOAA to work with external partners to research alternative substrates for oyster restoration. NOAA is encouraged to consider survivability as part of the oyster restoration program in the Chesapeake Bay. </a:t>
            </a:r>
            <a:r>
              <a:rPr lang="en-US" i="1" dirty="0">
                <a:highlight>
                  <a:srgbClr val="FFFF00"/>
                </a:highlight>
              </a:rPr>
              <a:t>The Committee provides no less than the fiscal year 2019 enacted amount within Habitat Conservation and Restoration to support oyster restoration in the Chesapeake Bay. </a:t>
            </a:r>
            <a:endParaRPr lang="en-US" sz="1400" dirty="0">
              <a:highlight>
                <a:srgbClr val="FFFF00"/>
              </a:highlight>
            </a:endParaRPr>
          </a:p>
        </p:txBody>
      </p:sp>
    </p:spTree>
    <p:extLst>
      <p:ext uri="{BB962C8B-B14F-4D97-AF65-F5344CB8AC3E}">
        <p14:creationId xmlns:p14="http://schemas.microsoft.com/office/powerpoint/2010/main" val="39399169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3C9D355-9A28-41B7-8AF6-04C3D560BD3F}"/>
              </a:ext>
            </a:extLst>
          </p:cNvPr>
          <p:cNvSpPr txBox="1"/>
          <p:nvPr/>
        </p:nvSpPr>
        <p:spPr>
          <a:xfrm>
            <a:off x="990600" y="228600"/>
            <a:ext cx="6934200" cy="830997"/>
          </a:xfrm>
          <a:prstGeom prst="rect">
            <a:avLst/>
          </a:prstGeom>
          <a:noFill/>
        </p:spPr>
        <p:txBody>
          <a:bodyPr wrap="square" rtlCol="0">
            <a:spAutoFit/>
          </a:bodyPr>
          <a:lstStyle/>
          <a:p>
            <a:pPr algn="ctr"/>
            <a:r>
              <a:rPr lang="en-US" sz="2400" b="1" dirty="0">
                <a:solidFill>
                  <a:schemeClr val="accent1">
                    <a:lumMod val="75000"/>
                  </a:schemeClr>
                </a:solidFill>
              </a:rPr>
              <a:t>Update on Chesapeake Bay Program Partnership BMP Verification Meeting, January 22, 2020</a:t>
            </a:r>
            <a:r>
              <a:rPr lang="en-US" b="1" dirty="0"/>
              <a:t> </a:t>
            </a:r>
            <a:endParaRPr lang="en-US" sz="2400" b="1" dirty="0">
              <a:solidFill>
                <a:schemeClr val="accent1">
                  <a:lumMod val="75000"/>
                </a:schemeClr>
              </a:solidFill>
            </a:endParaRPr>
          </a:p>
        </p:txBody>
      </p:sp>
      <p:pic>
        <p:nvPicPr>
          <p:cNvPr id="4" name="Picture 3">
            <a:extLst>
              <a:ext uri="{FF2B5EF4-FFF2-40B4-BE49-F238E27FC236}">
                <a16:creationId xmlns:a16="http://schemas.microsoft.com/office/drawing/2014/main" id="{DCA4F7B2-35ED-4092-8BEA-8D543DC9F9E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3800" y="5641409"/>
            <a:ext cx="1261498" cy="987991"/>
          </a:xfrm>
          <a:prstGeom prst="rect">
            <a:avLst/>
          </a:prstGeom>
        </p:spPr>
      </p:pic>
      <p:sp>
        <p:nvSpPr>
          <p:cNvPr id="3" name="TextBox 2">
            <a:extLst>
              <a:ext uri="{FF2B5EF4-FFF2-40B4-BE49-F238E27FC236}">
                <a16:creationId xmlns:a16="http://schemas.microsoft.com/office/drawing/2014/main" id="{FA414FD4-23DB-4B55-B1BC-FE7A4B0AE1D3}"/>
              </a:ext>
            </a:extLst>
          </p:cNvPr>
          <p:cNvSpPr txBox="1"/>
          <p:nvPr/>
        </p:nvSpPr>
        <p:spPr>
          <a:xfrm>
            <a:off x="609600" y="1143000"/>
            <a:ext cx="7924800" cy="5078313"/>
          </a:xfrm>
          <a:prstGeom prst="rect">
            <a:avLst/>
          </a:prstGeom>
          <a:noFill/>
        </p:spPr>
        <p:txBody>
          <a:bodyPr wrap="square" rtlCol="0">
            <a:spAutoFit/>
          </a:bodyPr>
          <a:lstStyle/>
          <a:p>
            <a:r>
              <a:rPr lang="en-US" b="1" u="sng" dirty="0"/>
              <a:t>Key Discussion Points and Action Items</a:t>
            </a:r>
            <a:endParaRPr lang="en-US" dirty="0"/>
          </a:p>
          <a:p>
            <a:r>
              <a:rPr lang="en-US" dirty="0"/>
              <a:t> </a:t>
            </a:r>
          </a:p>
          <a:p>
            <a:r>
              <a:rPr lang="en-US" b="1" dirty="0"/>
              <a:t>ISSUE I. Timing of Updates for Jurisdictions BMP Verification Plans (i.e., Quality Assurance Project Plans (QAPPs))</a:t>
            </a:r>
            <a:endParaRPr lang="en-US" dirty="0"/>
          </a:p>
          <a:p>
            <a:pPr marL="285750" lvl="0" indent="-285750">
              <a:buFont typeface="Arial" panose="020B0604020202020204" pitchFamily="34" charset="0"/>
              <a:buChar char="•"/>
            </a:pPr>
            <a:r>
              <a:rPr lang="en-US" dirty="0"/>
              <a:t>What works best for the jurisdictions in submitting updates to the QAPPs as part of the annual BMP progress and verification reporting? </a:t>
            </a:r>
          </a:p>
          <a:p>
            <a:pPr marL="285750" lvl="0" indent="-285750">
              <a:buFont typeface="Arial" panose="020B0604020202020204" pitchFamily="34" charset="0"/>
              <a:buChar char="•"/>
            </a:pPr>
            <a:r>
              <a:rPr lang="en-US" dirty="0">
                <a:highlight>
                  <a:srgbClr val="FFFF00"/>
                </a:highlight>
              </a:rPr>
              <a:t>Perhaps have revised QAPPs due to EPA by October 1 and the data still due by December 1?</a:t>
            </a:r>
          </a:p>
          <a:p>
            <a:pPr marL="285750" lvl="0" indent="-285750">
              <a:buFont typeface="Arial" panose="020B0604020202020204" pitchFamily="34" charset="0"/>
              <a:buChar char="•"/>
            </a:pPr>
            <a:r>
              <a:rPr lang="en-US" dirty="0"/>
              <a:t>Is the QAPP the best place to provide documentation of significant implementation increases? Or should this be handled through the programmatic milestones? </a:t>
            </a:r>
          </a:p>
          <a:p>
            <a:r>
              <a:rPr lang="en-US" dirty="0"/>
              <a:t> </a:t>
            </a:r>
          </a:p>
          <a:p>
            <a:pPr marL="285750" lvl="0" indent="-285750">
              <a:buFont typeface="Wingdings" panose="05000000000000000000" pitchFamily="2" charset="2"/>
              <a:buChar char="Ø"/>
            </a:pPr>
            <a:r>
              <a:rPr lang="en-US" b="1" u="sng" dirty="0"/>
              <a:t>Action</a:t>
            </a:r>
            <a:r>
              <a:rPr lang="en-US" dirty="0"/>
              <a:t>: </a:t>
            </a:r>
            <a:r>
              <a:rPr lang="en-US" dirty="0">
                <a:highlight>
                  <a:srgbClr val="FFFF00"/>
                </a:highlight>
              </a:rPr>
              <a:t>Charge the Watershed Technical Workgroup (WTWG) to develop options for updating and submitting changes to the jurisdictions’ QAPPs to the EPA Chesapeake Bay Program Office (CBPO</a:t>
            </a:r>
            <a:r>
              <a:rPr lang="en-US" dirty="0"/>
              <a:t>). Recommendations will then be shared with the Water Quality Goal Implementation Team (WQGIT) for their review and approval. </a:t>
            </a:r>
          </a:p>
          <a:p>
            <a:endParaRPr lang="en-US" dirty="0"/>
          </a:p>
        </p:txBody>
      </p:sp>
    </p:spTree>
    <p:extLst>
      <p:ext uri="{BB962C8B-B14F-4D97-AF65-F5344CB8AC3E}">
        <p14:creationId xmlns:p14="http://schemas.microsoft.com/office/powerpoint/2010/main" val="18597172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3C9D355-9A28-41B7-8AF6-04C3D560BD3F}"/>
              </a:ext>
            </a:extLst>
          </p:cNvPr>
          <p:cNvSpPr txBox="1"/>
          <p:nvPr/>
        </p:nvSpPr>
        <p:spPr>
          <a:xfrm>
            <a:off x="990600" y="228600"/>
            <a:ext cx="6934200" cy="830997"/>
          </a:xfrm>
          <a:prstGeom prst="rect">
            <a:avLst/>
          </a:prstGeom>
          <a:noFill/>
        </p:spPr>
        <p:txBody>
          <a:bodyPr wrap="square" rtlCol="0">
            <a:spAutoFit/>
          </a:bodyPr>
          <a:lstStyle/>
          <a:p>
            <a:pPr algn="ctr"/>
            <a:r>
              <a:rPr lang="en-US" sz="2400" b="1" dirty="0">
                <a:solidFill>
                  <a:schemeClr val="accent1">
                    <a:lumMod val="75000"/>
                  </a:schemeClr>
                </a:solidFill>
              </a:rPr>
              <a:t>Update on Chesapeake Bay Program Partnership BMP Verification Meeting, January 22, 2020 (</a:t>
            </a:r>
            <a:r>
              <a:rPr lang="en-US" sz="2400" b="1" dirty="0" err="1">
                <a:solidFill>
                  <a:schemeClr val="accent1">
                    <a:lumMod val="75000"/>
                  </a:schemeClr>
                </a:solidFill>
              </a:rPr>
              <a:t>con’t</a:t>
            </a:r>
            <a:r>
              <a:rPr lang="en-US" sz="2400" b="1" dirty="0">
                <a:solidFill>
                  <a:schemeClr val="accent1">
                    <a:lumMod val="75000"/>
                  </a:schemeClr>
                </a:solidFill>
              </a:rPr>
              <a:t>)</a:t>
            </a:r>
          </a:p>
        </p:txBody>
      </p:sp>
      <p:pic>
        <p:nvPicPr>
          <p:cNvPr id="4" name="Picture 3">
            <a:extLst>
              <a:ext uri="{FF2B5EF4-FFF2-40B4-BE49-F238E27FC236}">
                <a16:creationId xmlns:a16="http://schemas.microsoft.com/office/drawing/2014/main" id="{DCA4F7B2-35ED-4092-8BEA-8D543DC9F9E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3800" y="5641409"/>
            <a:ext cx="1261498" cy="987991"/>
          </a:xfrm>
          <a:prstGeom prst="rect">
            <a:avLst/>
          </a:prstGeom>
        </p:spPr>
      </p:pic>
      <p:sp>
        <p:nvSpPr>
          <p:cNvPr id="3" name="TextBox 2">
            <a:extLst>
              <a:ext uri="{FF2B5EF4-FFF2-40B4-BE49-F238E27FC236}">
                <a16:creationId xmlns:a16="http://schemas.microsoft.com/office/drawing/2014/main" id="{FA414FD4-23DB-4B55-B1BC-FE7A4B0AE1D3}"/>
              </a:ext>
            </a:extLst>
          </p:cNvPr>
          <p:cNvSpPr txBox="1"/>
          <p:nvPr/>
        </p:nvSpPr>
        <p:spPr>
          <a:xfrm>
            <a:off x="609600" y="1143000"/>
            <a:ext cx="7924800" cy="5078313"/>
          </a:xfrm>
          <a:prstGeom prst="rect">
            <a:avLst/>
          </a:prstGeom>
          <a:noFill/>
        </p:spPr>
        <p:txBody>
          <a:bodyPr wrap="square" rtlCol="0">
            <a:spAutoFit/>
          </a:bodyPr>
          <a:lstStyle/>
          <a:p>
            <a:r>
              <a:rPr lang="en-US" b="1" dirty="0"/>
              <a:t>ISSUE II. Timing of Review and Approval of QAPPs</a:t>
            </a:r>
          </a:p>
          <a:p>
            <a:endParaRPr lang="en-US" dirty="0"/>
          </a:p>
          <a:p>
            <a:pPr marL="285750" lvl="0" indent="-285750">
              <a:buFont typeface="Arial" panose="020B0604020202020204" pitchFamily="34" charset="0"/>
              <a:buChar char="•"/>
            </a:pPr>
            <a:r>
              <a:rPr lang="en-US" dirty="0">
                <a:highlight>
                  <a:srgbClr val="FFFF00"/>
                </a:highlight>
              </a:rPr>
              <a:t>Jurisdictions feel that the requirements of verification program plans may not have been consistently applied across and between jurisdictions</a:t>
            </a:r>
            <a:r>
              <a:rPr lang="en-US" dirty="0"/>
              <a:t>. </a:t>
            </a:r>
          </a:p>
          <a:p>
            <a:pPr marL="285750" lvl="0" indent="-285750">
              <a:buFont typeface="Arial" panose="020B0604020202020204" pitchFamily="34" charset="0"/>
              <a:buChar char="•"/>
            </a:pPr>
            <a:r>
              <a:rPr lang="en-US" dirty="0"/>
              <a:t>The </a:t>
            </a:r>
            <a:r>
              <a:rPr lang="en-US" dirty="0">
                <a:highlight>
                  <a:srgbClr val="FFFF00"/>
                </a:highlight>
              </a:rPr>
              <a:t>CBPO BMP verification “Standard Operating Procedures” (SOPs) were distributed to the jurisdictions </a:t>
            </a:r>
            <a:r>
              <a:rPr lang="en-US" dirty="0"/>
              <a:t>as part of the first round of BMP verification assessment findings in late January 2020.</a:t>
            </a:r>
          </a:p>
          <a:p>
            <a:pPr marL="285750" lvl="0" indent="-285750">
              <a:buFont typeface="Arial" panose="020B0604020202020204" pitchFamily="34" charset="0"/>
              <a:buChar char="•"/>
            </a:pPr>
            <a:r>
              <a:rPr lang="en-US" dirty="0"/>
              <a:t>Confusion was expressed about whether guidance was given to the jurisdictions to use grouped inspection dates for those BMPs where no specific dates are known. </a:t>
            </a:r>
          </a:p>
          <a:p>
            <a:r>
              <a:rPr lang="en-US" dirty="0"/>
              <a:t> </a:t>
            </a:r>
          </a:p>
          <a:p>
            <a:pPr marL="285750" lvl="0" indent="-285750">
              <a:buFont typeface="Wingdings" panose="05000000000000000000" pitchFamily="2" charset="2"/>
              <a:buChar char="Ø"/>
            </a:pPr>
            <a:r>
              <a:rPr lang="en-US" b="1" u="sng" dirty="0"/>
              <a:t>Action</a:t>
            </a:r>
            <a:r>
              <a:rPr lang="en-US" dirty="0"/>
              <a:t>: </a:t>
            </a:r>
            <a:r>
              <a:rPr lang="en-US" dirty="0">
                <a:highlight>
                  <a:srgbClr val="FFFF00"/>
                </a:highlight>
              </a:rPr>
              <a:t>Jurisdictions to submit comments and questions on the SOP document </a:t>
            </a:r>
            <a:r>
              <a:rPr lang="en-US" dirty="0"/>
              <a:t>to Jeff Sweeney (Sweeney.Jeff@epa.gov) by March 6, 2020. </a:t>
            </a:r>
          </a:p>
          <a:p>
            <a:pPr marL="285750" lvl="0" indent="-285750">
              <a:buFont typeface="Wingdings" panose="05000000000000000000" pitchFamily="2" charset="2"/>
              <a:buChar char="Ø"/>
            </a:pPr>
            <a:r>
              <a:rPr lang="en-US" b="1" u="sng" dirty="0"/>
              <a:t>Action</a:t>
            </a:r>
            <a:r>
              <a:rPr lang="en-US" dirty="0"/>
              <a:t>: Charge the WTWG to </a:t>
            </a:r>
            <a:r>
              <a:rPr lang="en-US" dirty="0">
                <a:highlight>
                  <a:srgbClr val="FFFF00"/>
                </a:highlight>
              </a:rPr>
              <a:t>develop options for more consistent approaches for reporting and documentation inspection dates </a:t>
            </a:r>
            <a:r>
              <a:rPr lang="en-US" dirty="0"/>
              <a:t>as part of the annual BMP verification reporting to the EPA CBPO. Recommendations will then be shared with the WQGIT for their review and approval. </a:t>
            </a:r>
          </a:p>
          <a:p>
            <a:endParaRPr lang="en-US" dirty="0"/>
          </a:p>
        </p:txBody>
      </p:sp>
    </p:spTree>
    <p:extLst>
      <p:ext uri="{BB962C8B-B14F-4D97-AF65-F5344CB8AC3E}">
        <p14:creationId xmlns:p14="http://schemas.microsoft.com/office/powerpoint/2010/main" val="3701973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3C9D355-9A28-41B7-8AF6-04C3D560BD3F}"/>
              </a:ext>
            </a:extLst>
          </p:cNvPr>
          <p:cNvSpPr txBox="1"/>
          <p:nvPr/>
        </p:nvSpPr>
        <p:spPr>
          <a:xfrm>
            <a:off x="990600" y="228600"/>
            <a:ext cx="6934200" cy="830997"/>
          </a:xfrm>
          <a:prstGeom prst="rect">
            <a:avLst/>
          </a:prstGeom>
          <a:noFill/>
        </p:spPr>
        <p:txBody>
          <a:bodyPr wrap="square" rtlCol="0">
            <a:spAutoFit/>
          </a:bodyPr>
          <a:lstStyle/>
          <a:p>
            <a:pPr algn="ctr"/>
            <a:r>
              <a:rPr lang="en-US" sz="2400" b="1" dirty="0">
                <a:solidFill>
                  <a:schemeClr val="accent1">
                    <a:lumMod val="75000"/>
                  </a:schemeClr>
                </a:solidFill>
              </a:rPr>
              <a:t>Update on Chesapeake Bay Program Partnership BMP Verification Meeting, January 22, 2020 (</a:t>
            </a:r>
            <a:r>
              <a:rPr lang="en-US" sz="2400" b="1" dirty="0" err="1">
                <a:solidFill>
                  <a:schemeClr val="accent1">
                    <a:lumMod val="75000"/>
                  </a:schemeClr>
                </a:solidFill>
              </a:rPr>
              <a:t>con’t</a:t>
            </a:r>
            <a:r>
              <a:rPr lang="en-US" sz="2400" b="1" dirty="0">
                <a:solidFill>
                  <a:schemeClr val="accent1">
                    <a:lumMod val="75000"/>
                  </a:schemeClr>
                </a:solidFill>
              </a:rPr>
              <a:t>)</a:t>
            </a:r>
          </a:p>
        </p:txBody>
      </p:sp>
      <p:pic>
        <p:nvPicPr>
          <p:cNvPr id="4" name="Picture 3">
            <a:extLst>
              <a:ext uri="{FF2B5EF4-FFF2-40B4-BE49-F238E27FC236}">
                <a16:creationId xmlns:a16="http://schemas.microsoft.com/office/drawing/2014/main" id="{DCA4F7B2-35ED-4092-8BEA-8D543DC9F9E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3800" y="5641409"/>
            <a:ext cx="1261498" cy="987991"/>
          </a:xfrm>
          <a:prstGeom prst="rect">
            <a:avLst/>
          </a:prstGeom>
        </p:spPr>
      </p:pic>
      <p:sp>
        <p:nvSpPr>
          <p:cNvPr id="3" name="TextBox 2">
            <a:extLst>
              <a:ext uri="{FF2B5EF4-FFF2-40B4-BE49-F238E27FC236}">
                <a16:creationId xmlns:a16="http://schemas.microsoft.com/office/drawing/2014/main" id="{FA414FD4-23DB-4B55-B1BC-FE7A4B0AE1D3}"/>
              </a:ext>
            </a:extLst>
          </p:cNvPr>
          <p:cNvSpPr txBox="1"/>
          <p:nvPr/>
        </p:nvSpPr>
        <p:spPr>
          <a:xfrm>
            <a:off x="609600" y="1391483"/>
            <a:ext cx="7924800" cy="4247317"/>
          </a:xfrm>
          <a:prstGeom prst="rect">
            <a:avLst/>
          </a:prstGeom>
          <a:noFill/>
        </p:spPr>
        <p:txBody>
          <a:bodyPr wrap="square" rtlCol="0">
            <a:spAutoFit/>
          </a:bodyPr>
          <a:lstStyle/>
          <a:p>
            <a:r>
              <a:rPr lang="en-US" b="1" dirty="0"/>
              <a:t>ISSUE III.</a:t>
            </a:r>
            <a:r>
              <a:rPr lang="en-US" dirty="0"/>
              <a:t> </a:t>
            </a:r>
            <a:r>
              <a:rPr lang="en-US" b="1" dirty="0"/>
              <a:t>Data Collection and Verification Expectations from Review Process that go Above and Beyond Protocols</a:t>
            </a:r>
            <a:endParaRPr lang="en-US" dirty="0"/>
          </a:p>
          <a:p>
            <a:pPr lvl="0"/>
            <a:endParaRPr lang="en-US" dirty="0"/>
          </a:p>
          <a:p>
            <a:pPr marL="285750" lvl="0" indent="-285750">
              <a:buFont typeface="Arial" panose="020B0604020202020204" pitchFamily="34" charset="0"/>
              <a:buChar char="•"/>
            </a:pPr>
            <a:r>
              <a:rPr lang="en-US" dirty="0">
                <a:highlight>
                  <a:srgbClr val="FFFF00"/>
                </a:highlight>
              </a:rPr>
              <a:t>Pennsylvania and Delaware use a transect survey methodology for verifying conservation tillage and cover crops</a:t>
            </a:r>
            <a:r>
              <a:rPr lang="en-US" dirty="0"/>
              <a:t>. Concerns were expressed at the Agriculture Workgroup (AgWG) when modifications were proposed to this transect survey approach. </a:t>
            </a:r>
          </a:p>
          <a:p>
            <a:r>
              <a:rPr lang="en-US" dirty="0"/>
              <a:t> </a:t>
            </a:r>
          </a:p>
          <a:p>
            <a:pPr marL="285750" lvl="0" indent="-285750">
              <a:buFont typeface="Wingdings" panose="05000000000000000000" pitchFamily="2" charset="2"/>
              <a:buChar char="Ø"/>
            </a:pPr>
            <a:r>
              <a:rPr lang="en-US" b="1" u="sng" dirty="0"/>
              <a:t>Action</a:t>
            </a:r>
            <a:r>
              <a:rPr lang="en-US" dirty="0"/>
              <a:t>: The EPA CBPO (leads: Jeff Sweeney and Mark Dubin) will further investigate this issue with Pennsylvania and Delaware and propose a resolution for the transect survey methodology. The proposed resolution will be presented to the AgWG and the WQGIT for review and approval. Decisions will need to be reflected in the BMP verification plans for Pennsylvania and Delaware if they adopt the revised methodology. </a:t>
            </a:r>
          </a:p>
          <a:p>
            <a:endParaRPr lang="en-US" dirty="0"/>
          </a:p>
        </p:txBody>
      </p:sp>
    </p:spTree>
    <p:extLst>
      <p:ext uri="{BB962C8B-B14F-4D97-AF65-F5344CB8AC3E}">
        <p14:creationId xmlns:p14="http://schemas.microsoft.com/office/powerpoint/2010/main" val="40879204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3C9D355-9A28-41B7-8AF6-04C3D560BD3F}"/>
              </a:ext>
            </a:extLst>
          </p:cNvPr>
          <p:cNvSpPr txBox="1"/>
          <p:nvPr/>
        </p:nvSpPr>
        <p:spPr>
          <a:xfrm>
            <a:off x="990600" y="228600"/>
            <a:ext cx="6934200" cy="830997"/>
          </a:xfrm>
          <a:prstGeom prst="rect">
            <a:avLst/>
          </a:prstGeom>
          <a:noFill/>
        </p:spPr>
        <p:txBody>
          <a:bodyPr wrap="square" rtlCol="0">
            <a:spAutoFit/>
          </a:bodyPr>
          <a:lstStyle/>
          <a:p>
            <a:pPr algn="ctr"/>
            <a:r>
              <a:rPr lang="en-US" sz="2400" b="1" dirty="0">
                <a:solidFill>
                  <a:schemeClr val="accent1">
                    <a:lumMod val="75000"/>
                  </a:schemeClr>
                </a:solidFill>
              </a:rPr>
              <a:t>Update on Chesapeake Bay Program Partnership BMP Verification Meeting, January 22, 2020 (</a:t>
            </a:r>
            <a:r>
              <a:rPr lang="en-US" sz="2400" b="1" dirty="0" err="1">
                <a:solidFill>
                  <a:schemeClr val="accent1">
                    <a:lumMod val="75000"/>
                  </a:schemeClr>
                </a:solidFill>
              </a:rPr>
              <a:t>con’t</a:t>
            </a:r>
            <a:r>
              <a:rPr lang="en-US" sz="2400" b="1" dirty="0">
                <a:solidFill>
                  <a:schemeClr val="accent1">
                    <a:lumMod val="75000"/>
                  </a:schemeClr>
                </a:solidFill>
              </a:rPr>
              <a:t>)</a:t>
            </a:r>
          </a:p>
        </p:txBody>
      </p:sp>
      <p:pic>
        <p:nvPicPr>
          <p:cNvPr id="4" name="Picture 3">
            <a:extLst>
              <a:ext uri="{FF2B5EF4-FFF2-40B4-BE49-F238E27FC236}">
                <a16:creationId xmlns:a16="http://schemas.microsoft.com/office/drawing/2014/main" id="{DCA4F7B2-35ED-4092-8BEA-8D543DC9F9E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3800" y="5641409"/>
            <a:ext cx="1261498" cy="987991"/>
          </a:xfrm>
          <a:prstGeom prst="rect">
            <a:avLst/>
          </a:prstGeom>
        </p:spPr>
      </p:pic>
      <p:sp>
        <p:nvSpPr>
          <p:cNvPr id="3" name="TextBox 2">
            <a:extLst>
              <a:ext uri="{FF2B5EF4-FFF2-40B4-BE49-F238E27FC236}">
                <a16:creationId xmlns:a16="http://schemas.microsoft.com/office/drawing/2014/main" id="{FA414FD4-23DB-4B55-B1BC-FE7A4B0AE1D3}"/>
              </a:ext>
            </a:extLst>
          </p:cNvPr>
          <p:cNvSpPr txBox="1"/>
          <p:nvPr/>
        </p:nvSpPr>
        <p:spPr>
          <a:xfrm>
            <a:off x="609600" y="1219200"/>
            <a:ext cx="7924800" cy="4801314"/>
          </a:xfrm>
          <a:prstGeom prst="rect">
            <a:avLst/>
          </a:prstGeom>
          <a:noFill/>
        </p:spPr>
        <p:txBody>
          <a:bodyPr wrap="square" rtlCol="0">
            <a:spAutoFit/>
          </a:bodyPr>
          <a:lstStyle/>
          <a:p>
            <a:r>
              <a:rPr lang="en-US" b="1" dirty="0"/>
              <a:t>ISSUE IV. Ensuring Transparency in How Verification is Treated in Terms of Credit Duration</a:t>
            </a:r>
            <a:endParaRPr lang="en-US" dirty="0"/>
          </a:p>
          <a:p>
            <a:pPr lvl="0"/>
            <a:endParaRPr lang="en-US" dirty="0"/>
          </a:p>
          <a:p>
            <a:pPr marL="285750" lvl="0" indent="-285750">
              <a:buFont typeface="Arial" panose="020B0604020202020204" pitchFamily="34" charset="0"/>
              <a:buChar char="•"/>
            </a:pPr>
            <a:r>
              <a:rPr lang="en-US" dirty="0"/>
              <a:t>The National Environmental Information Exchange Network (NEIEN) error reports are </a:t>
            </a:r>
            <a:r>
              <a:rPr lang="en-US" dirty="0">
                <a:highlight>
                  <a:srgbClr val="FFFF00"/>
                </a:highlight>
              </a:rPr>
              <a:t>not readily available to broader implementation partners beyond the jurisdictional progress and verification contacts</a:t>
            </a:r>
            <a:r>
              <a:rPr lang="en-US" dirty="0"/>
              <a:t>. </a:t>
            </a:r>
          </a:p>
          <a:p>
            <a:r>
              <a:rPr lang="en-US" dirty="0"/>
              <a:t> </a:t>
            </a:r>
          </a:p>
          <a:p>
            <a:pPr marL="285750" lvl="0" indent="-285750">
              <a:buFont typeface="Wingdings" panose="05000000000000000000" pitchFamily="2" charset="2"/>
              <a:buChar char="Ø"/>
            </a:pPr>
            <a:r>
              <a:rPr lang="en-US" b="1" u="sng" dirty="0"/>
              <a:t>Action</a:t>
            </a:r>
            <a:r>
              <a:rPr lang="en-US" dirty="0"/>
              <a:t>: </a:t>
            </a:r>
            <a:r>
              <a:rPr lang="en-US" dirty="0">
                <a:highlight>
                  <a:srgbClr val="FFFF00"/>
                </a:highlight>
              </a:rPr>
              <a:t>Charge the WTWG to discuss potential solutions of making the error reports available in partnership’s Chesapeake Assessment Scenario Tool (CAST) after the final progress run in February of each year </a:t>
            </a:r>
            <a:r>
              <a:rPr lang="en-US" dirty="0"/>
              <a:t>– particularly for those BMPs that are removed from CAST due to credit duration. </a:t>
            </a:r>
          </a:p>
          <a:p>
            <a:pPr marL="285750" lvl="0" indent="-285750">
              <a:buFont typeface="Wingdings" panose="05000000000000000000" pitchFamily="2" charset="2"/>
              <a:buChar char="Ø"/>
            </a:pPr>
            <a:r>
              <a:rPr lang="en-US" b="1" u="sng" dirty="0"/>
              <a:t>Action</a:t>
            </a:r>
            <a:r>
              <a:rPr lang="en-US" dirty="0"/>
              <a:t>:  CBPO will follow up with the CAST development and Chesapeake Bay Program Communications teams to </a:t>
            </a:r>
            <a:r>
              <a:rPr lang="en-US" dirty="0">
                <a:highlight>
                  <a:srgbClr val="FFFF00"/>
                </a:highlight>
              </a:rPr>
              <a:t>discuss options for presenting the error reports (e.g., graphical representation or numeric tabular form</a:t>
            </a:r>
            <a:r>
              <a:rPr lang="en-US" dirty="0"/>
              <a:t>), as well as the </a:t>
            </a:r>
            <a:r>
              <a:rPr lang="en-US" dirty="0">
                <a:highlight>
                  <a:srgbClr val="FFFF00"/>
                </a:highlight>
              </a:rPr>
              <a:t>development of fact sheets about the overall progress and verification reporting </a:t>
            </a:r>
            <a:r>
              <a:rPr lang="en-US" dirty="0"/>
              <a:t>and assessment. </a:t>
            </a:r>
          </a:p>
          <a:p>
            <a:endParaRPr lang="en-US" dirty="0"/>
          </a:p>
        </p:txBody>
      </p:sp>
    </p:spTree>
    <p:extLst>
      <p:ext uri="{BB962C8B-B14F-4D97-AF65-F5344CB8AC3E}">
        <p14:creationId xmlns:p14="http://schemas.microsoft.com/office/powerpoint/2010/main" val="2477929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3C9D355-9A28-41B7-8AF6-04C3D560BD3F}"/>
              </a:ext>
            </a:extLst>
          </p:cNvPr>
          <p:cNvSpPr txBox="1"/>
          <p:nvPr/>
        </p:nvSpPr>
        <p:spPr>
          <a:xfrm>
            <a:off x="990600" y="228600"/>
            <a:ext cx="6934200" cy="830997"/>
          </a:xfrm>
          <a:prstGeom prst="rect">
            <a:avLst/>
          </a:prstGeom>
          <a:noFill/>
        </p:spPr>
        <p:txBody>
          <a:bodyPr wrap="square" rtlCol="0">
            <a:spAutoFit/>
          </a:bodyPr>
          <a:lstStyle/>
          <a:p>
            <a:pPr algn="ctr"/>
            <a:r>
              <a:rPr lang="en-US" sz="2400" b="1" dirty="0">
                <a:solidFill>
                  <a:schemeClr val="accent1">
                    <a:lumMod val="75000"/>
                  </a:schemeClr>
                </a:solidFill>
              </a:rPr>
              <a:t>Update on Chesapeake Bay Program Partnership BMP Verification Meeting, January 22, 2020 (</a:t>
            </a:r>
            <a:r>
              <a:rPr lang="en-US" sz="2400" b="1" dirty="0" err="1">
                <a:solidFill>
                  <a:schemeClr val="accent1">
                    <a:lumMod val="75000"/>
                  </a:schemeClr>
                </a:solidFill>
              </a:rPr>
              <a:t>con’t</a:t>
            </a:r>
            <a:r>
              <a:rPr lang="en-US" sz="2400" b="1" dirty="0">
                <a:solidFill>
                  <a:schemeClr val="accent1">
                    <a:lumMod val="75000"/>
                  </a:schemeClr>
                </a:solidFill>
              </a:rPr>
              <a:t>)</a:t>
            </a:r>
          </a:p>
        </p:txBody>
      </p:sp>
      <p:pic>
        <p:nvPicPr>
          <p:cNvPr id="4" name="Picture 3">
            <a:extLst>
              <a:ext uri="{FF2B5EF4-FFF2-40B4-BE49-F238E27FC236}">
                <a16:creationId xmlns:a16="http://schemas.microsoft.com/office/drawing/2014/main" id="{DCA4F7B2-35ED-4092-8BEA-8D543DC9F9E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3800" y="5641409"/>
            <a:ext cx="1261498" cy="987991"/>
          </a:xfrm>
          <a:prstGeom prst="rect">
            <a:avLst/>
          </a:prstGeom>
        </p:spPr>
      </p:pic>
      <p:sp>
        <p:nvSpPr>
          <p:cNvPr id="3" name="TextBox 2">
            <a:extLst>
              <a:ext uri="{FF2B5EF4-FFF2-40B4-BE49-F238E27FC236}">
                <a16:creationId xmlns:a16="http://schemas.microsoft.com/office/drawing/2014/main" id="{FA414FD4-23DB-4B55-B1BC-FE7A4B0AE1D3}"/>
              </a:ext>
            </a:extLst>
          </p:cNvPr>
          <p:cNvSpPr txBox="1"/>
          <p:nvPr/>
        </p:nvSpPr>
        <p:spPr>
          <a:xfrm>
            <a:off x="609600" y="1640681"/>
            <a:ext cx="7924800" cy="4247317"/>
          </a:xfrm>
          <a:prstGeom prst="rect">
            <a:avLst/>
          </a:prstGeom>
          <a:noFill/>
        </p:spPr>
        <p:txBody>
          <a:bodyPr wrap="square" rtlCol="0">
            <a:spAutoFit/>
          </a:bodyPr>
          <a:lstStyle/>
          <a:p>
            <a:r>
              <a:rPr lang="en-US" b="1" dirty="0"/>
              <a:t>ISSUE V. Alternatives to “All or Nothing” Approach to BMP (Re)verification </a:t>
            </a:r>
            <a:endParaRPr lang="en-US" dirty="0"/>
          </a:p>
          <a:p>
            <a:pPr lvl="0"/>
            <a:endParaRPr lang="en-US" dirty="0"/>
          </a:p>
          <a:p>
            <a:pPr marL="285750" lvl="0" indent="-285750">
              <a:buFont typeface="Arial" panose="020B0604020202020204" pitchFamily="34" charset="0"/>
              <a:buChar char="•"/>
            </a:pPr>
            <a:r>
              <a:rPr lang="en-US" dirty="0">
                <a:highlight>
                  <a:srgbClr val="FFFF00"/>
                </a:highlight>
              </a:rPr>
              <a:t>Can there be gradual or partial credit over a period of time as opposed to zero credit for those BMPs that cannot be verified?</a:t>
            </a:r>
            <a:r>
              <a:rPr lang="en-US" dirty="0"/>
              <a:t> Perhaps there’s room for a compromise that’s acceptable (particularly for those BMPs that are Natural Resources Conservation Service (NRCS) practices). </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highlight>
                  <a:srgbClr val="FFFF00"/>
                </a:highlight>
              </a:rPr>
              <a:t>Perhaps it is not too soon to revisit the verification structure and framework after only 2 years of verification reporting. </a:t>
            </a:r>
            <a:r>
              <a:rPr lang="en-US" dirty="0"/>
              <a:t>Evolving the verification program was always intended, with continuous improvement. </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highlight>
                  <a:srgbClr val="FFFF00"/>
                </a:highlight>
              </a:rPr>
              <a:t>A one-size fits all approach will not work to verification </a:t>
            </a:r>
            <a:r>
              <a:rPr lang="en-US" dirty="0"/>
              <a:t>(Maryland Department of Agriculture would be very willing to discuss what’s worked well with their verification program and associated procedures)</a:t>
            </a:r>
          </a:p>
          <a:p>
            <a:endParaRPr lang="en-US" dirty="0"/>
          </a:p>
        </p:txBody>
      </p:sp>
    </p:spTree>
    <p:extLst>
      <p:ext uri="{BB962C8B-B14F-4D97-AF65-F5344CB8AC3E}">
        <p14:creationId xmlns:p14="http://schemas.microsoft.com/office/powerpoint/2010/main" val="1279286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914400" y="685800"/>
            <a:ext cx="7315200" cy="5355312"/>
          </a:xfrm>
          <a:prstGeom prst="rect">
            <a:avLst/>
          </a:prstGeom>
          <a:noFill/>
        </p:spPr>
        <p:txBody>
          <a:bodyPr wrap="square" rtlCol="0">
            <a:spAutoFit/>
          </a:bodyPr>
          <a:lstStyle/>
          <a:p>
            <a:pPr algn="ctr"/>
            <a:r>
              <a:rPr lang="en-US" b="1" dirty="0"/>
              <a:t>Evaluation of Delaware’s Phase III Watershed Implementation Plan (</a:t>
            </a:r>
            <a:r>
              <a:rPr lang="en-US" b="1" dirty="0" err="1"/>
              <a:t>con’t</a:t>
            </a:r>
            <a:r>
              <a:rPr lang="en-US" b="1" dirty="0"/>
              <a:t>)</a:t>
            </a:r>
            <a:endParaRPr lang="en-US" dirty="0"/>
          </a:p>
          <a:p>
            <a:endParaRPr lang="en-US" dirty="0"/>
          </a:p>
          <a:p>
            <a:r>
              <a:rPr lang="en-US" b="1" dirty="0"/>
              <a:t>Potential Enhancements:</a:t>
            </a:r>
            <a:endParaRPr lang="en-US" sz="1600" b="1" dirty="0"/>
          </a:p>
          <a:p>
            <a:pPr marL="285750" lvl="0" indent="-285750">
              <a:buFont typeface="Arial" panose="020B0604020202020204" pitchFamily="34" charset="0"/>
              <a:buChar char="•"/>
            </a:pPr>
            <a:r>
              <a:rPr lang="en-US" dirty="0">
                <a:highlight>
                  <a:srgbClr val="FFFF00"/>
                </a:highlight>
              </a:rPr>
              <a:t>Delaware can provide more detailed information on its commitment to accelerate nitrogen reductions in the agriculture sector</a:t>
            </a:r>
            <a:r>
              <a:rPr lang="en-US" dirty="0"/>
              <a:t>. For example: </a:t>
            </a:r>
            <a:endParaRPr lang="en-US" sz="2800" dirty="0"/>
          </a:p>
          <a:p>
            <a:pPr marL="742950" lvl="1" indent="-285750">
              <a:buFont typeface="Courier New" panose="02070309020205020404" pitchFamily="49" charset="0"/>
              <a:buChar char="o"/>
            </a:pPr>
            <a:r>
              <a:rPr lang="en-US" dirty="0"/>
              <a:t>Demonstration that increases in cover crop funding can achieve the goal of every eligible acre enrolled.</a:t>
            </a:r>
          </a:p>
          <a:p>
            <a:pPr marL="742950" lvl="1" indent="-285750">
              <a:buFont typeface="Courier New" panose="02070309020205020404" pitchFamily="49" charset="0"/>
              <a:buChar char="o"/>
            </a:pPr>
            <a:r>
              <a:rPr lang="en-US" dirty="0"/>
              <a:t>Strategy to convert agricultural land to grass or forest buffers.  </a:t>
            </a:r>
          </a:p>
          <a:p>
            <a:pPr marL="742950" lvl="1" indent="-285750">
              <a:buFont typeface="Courier New" panose="02070309020205020404" pitchFamily="49" charset="0"/>
              <a:buChar char="o"/>
            </a:pPr>
            <a:r>
              <a:rPr lang="en-US" dirty="0"/>
              <a:t>Specific drivers to ensure adoption of supplemental nutrient management practices. </a:t>
            </a:r>
          </a:p>
          <a:p>
            <a:pPr marL="285750" lvl="0" indent="-285750">
              <a:buFont typeface="Arial" panose="020B0604020202020204" pitchFamily="34" charset="0"/>
              <a:buChar char="•"/>
            </a:pPr>
            <a:r>
              <a:rPr lang="en-US" dirty="0">
                <a:highlight>
                  <a:srgbClr val="FFFF00"/>
                </a:highlight>
              </a:rPr>
              <a:t>Delaware can provide more detail on its commitment to achieve and verify 85% nutrient management implementation and compliance </a:t>
            </a:r>
            <a:r>
              <a:rPr lang="en-US" dirty="0"/>
              <a:t>and how it is following its Standard Operating Procedures to ensure accurate reporting and verification of all reported acres. </a:t>
            </a:r>
          </a:p>
          <a:p>
            <a:pPr marL="285750" indent="-285750">
              <a:buFont typeface="Arial" panose="020B0604020202020204" pitchFamily="34" charset="0"/>
              <a:buChar char="•"/>
            </a:pPr>
            <a:r>
              <a:rPr lang="en-US" dirty="0">
                <a:highlight>
                  <a:srgbClr val="FFFF00"/>
                </a:highlight>
              </a:rPr>
              <a:t>Delaware can provide more detail (e.g., new strategies, legislative programs, incentive programs, compliance programs, and/or funding mechanisms) for B</a:t>
            </a:r>
            <a:r>
              <a:rPr lang="en-US" dirty="0"/>
              <a:t>MPs such as tree planting, tree canopy expansion, urban nutrient management, conservation landscaping, urban stream restoration, and septic system denitrification.  </a:t>
            </a:r>
            <a:endParaRPr lang="en-US" sz="2800" dirty="0"/>
          </a:p>
        </p:txBody>
      </p:sp>
    </p:spTree>
    <p:extLst>
      <p:ext uri="{BB962C8B-B14F-4D97-AF65-F5344CB8AC3E}">
        <p14:creationId xmlns:p14="http://schemas.microsoft.com/office/powerpoint/2010/main" val="27274498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3C9D355-9A28-41B7-8AF6-04C3D560BD3F}"/>
              </a:ext>
            </a:extLst>
          </p:cNvPr>
          <p:cNvSpPr txBox="1"/>
          <p:nvPr/>
        </p:nvSpPr>
        <p:spPr>
          <a:xfrm>
            <a:off x="990600" y="159603"/>
            <a:ext cx="6934200" cy="830997"/>
          </a:xfrm>
          <a:prstGeom prst="rect">
            <a:avLst/>
          </a:prstGeom>
          <a:noFill/>
        </p:spPr>
        <p:txBody>
          <a:bodyPr wrap="square" rtlCol="0">
            <a:spAutoFit/>
          </a:bodyPr>
          <a:lstStyle/>
          <a:p>
            <a:pPr algn="ctr"/>
            <a:r>
              <a:rPr lang="en-US" sz="2400" b="1" dirty="0">
                <a:solidFill>
                  <a:schemeClr val="accent1">
                    <a:lumMod val="75000"/>
                  </a:schemeClr>
                </a:solidFill>
              </a:rPr>
              <a:t>Update on Chesapeake Bay Program Partnership BMP Verification Meeting, January 22, 2020 (</a:t>
            </a:r>
            <a:r>
              <a:rPr lang="en-US" sz="2400" b="1" dirty="0" err="1">
                <a:solidFill>
                  <a:schemeClr val="accent1">
                    <a:lumMod val="75000"/>
                  </a:schemeClr>
                </a:solidFill>
              </a:rPr>
              <a:t>con’t</a:t>
            </a:r>
            <a:r>
              <a:rPr lang="en-US" sz="2400" b="1" dirty="0">
                <a:solidFill>
                  <a:schemeClr val="accent1">
                    <a:lumMod val="75000"/>
                  </a:schemeClr>
                </a:solidFill>
              </a:rPr>
              <a:t>)</a:t>
            </a:r>
          </a:p>
        </p:txBody>
      </p:sp>
      <p:pic>
        <p:nvPicPr>
          <p:cNvPr id="4" name="Picture 3">
            <a:extLst>
              <a:ext uri="{FF2B5EF4-FFF2-40B4-BE49-F238E27FC236}">
                <a16:creationId xmlns:a16="http://schemas.microsoft.com/office/drawing/2014/main" id="{DCA4F7B2-35ED-4092-8BEA-8D543DC9F9E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3800" y="5641409"/>
            <a:ext cx="1261498" cy="987991"/>
          </a:xfrm>
          <a:prstGeom prst="rect">
            <a:avLst/>
          </a:prstGeom>
        </p:spPr>
      </p:pic>
      <p:sp>
        <p:nvSpPr>
          <p:cNvPr id="3" name="TextBox 2">
            <a:extLst>
              <a:ext uri="{FF2B5EF4-FFF2-40B4-BE49-F238E27FC236}">
                <a16:creationId xmlns:a16="http://schemas.microsoft.com/office/drawing/2014/main" id="{FA414FD4-23DB-4B55-B1BC-FE7A4B0AE1D3}"/>
              </a:ext>
            </a:extLst>
          </p:cNvPr>
          <p:cNvSpPr txBox="1"/>
          <p:nvPr/>
        </p:nvSpPr>
        <p:spPr>
          <a:xfrm>
            <a:off x="609600" y="1124664"/>
            <a:ext cx="7924800" cy="5047536"/>
          </a:xfrm>
          <a:prstGeom prst="rect">
            <a:avLst/>
          </a:prstGeom>
          <a:noFill/>
        </p:spPr>
        <p:txBody>
          <a:bodyPr wrap="square" rtlCol="0">
            <a:spAutoFit/>
          </a:bodyPr>
          <a:lstStyle/>
          <a:p>
            <a:r>
              <a:rPr lang="en-US" sz="1600" b="1" dirty="0"/>
              <a:t>ISSUE VI. Revisiting Credit Duration </a:t>
            </a:r>
            <a:endParaRPr lang="en-US" sz="1600" dirty="0"/>
          </a:p>
          <a:p>
            <a:pPr lvl="0"/>
            <a:endParaRPr lang="en-US" sz="1600" dirty="0"/>
          </a:p>
          <a:p>
            <a:pPr marL="285750" lvl="0" indent="-285750">
              <a:buFont typeface="Arial" panose="020B0604020202020204" pitchFamily="34" charset="0"/>
              <a:buChar char="•"/>
            </a:pPr>
            <a:r>
              <a:rPr lang="en-US" sz="1600" dirty="0"/>
              <a:t>Credit durations established some agricultural BMPs are based on NRCS specifications. The remaining credit durations were established by the WQGIT’s source sector workgroups. </a:t>
            </a:r>
            <a:r>
              <a:rPr lang="en-US" sz="1600" dirty="0">
                <a:highlight>
                  <a:srgbClr val="FFFF00"/>
                </a:highlight>
              </a:rPr>
              <a:t>There is debate as to whether these credit durations were based on the best available scientific information. </a:t>
            </a:r>
          </a:p>
          <a:p>
            <a:pPr marL="285750" lvl="0" indent="-285750">
              <a:buFont typeface="Arial" panose="020B0604020202020204" pitchFamily="34" charset="0"/>
              <a:buChar char="•"/>
            </a:pPr>
            <a:r>
              <a:rPr lang="en-US" sz="1600" dirty="0">
                <a:highlight>
                  <a:srgbClr val="FFFF00"/>
                </a:highlight>
              </a:rPr>
              <a:t>There may be some inconsistency with how these credit durations were established</a:t>
            </a:r>
            <a:r>
              <a:rPr lang="en-US" sz="1600" dirty="0"/>
              <a:t>. </a:t>
            </a:r>
          </a:p>
          <a:p>
            <a:pPr marL="285750" lvl="0" indent="-285750">
              <a:buFont typeface="Arial" panose="020B0604020202020204" pitchFamily="34" charset="0"/>
              <a:buChar char="•"/>
            </a:pPr>
            <a:r>
              <a:rPr lang="en-US" sz="1600" dirty="0"/>
              <a:t>Jurisdictions may want to consider conducting a data collection exercise to draw some statistical conclusions to what an appropriate credit duration may be. </a:t>
            </a:r>
          </a:p>
          <a:p>
            <a:r>
              <a:rPr lang="en-US" sz="1600" dirty="0"/>
              <a:t> </a:t>
            </a:r>
          </a:p>
          <a:p>
            <a:pPr marL="285750" lvl="0" indent="-285750">
              <a:buFont typeface="Wingdings" panose="05000000000000000000" pitchFamily="2" charset="2"/>
              <a:buChar char="Ø"/>
            </a:pPr>
            <a:r>
              <a:rPr lang="en-US" sz="1600" b="1" u="sng" dirty="0"/>
              <a:t>Action for Issues V and VI</a:t>
            </a:r>
            <a:r>
              <a:rPr lang="en-US" sz="1600" dirty="0"/>
              <a:t>. </a:t>
            </a:r>
            <a:r>
              <a:rPr lang="en-US" sz="1600" dirty="0">
                <a:highlight>
                  <a:srgbClr val="FFFF00"/>
                </a:highlight>
              </a:rPr>
              <a:t>Charge the WQGIT with convening an ad-hoc action team to discuss BMP credit duration and lifespan</a:t>
            </a:r>
            <a:r>
              <a:rPr lang="en-US" sz="1600" dirty="0"/>
              <a:t>. Composition of this action team should include all WQGIT signatory representatives; WQGIT at-large members; a representative from each source sector workgroup; </a:t>
            </a:r>
            <a:r>
              <a:rPr lang="en-US" sz="1600" b="1" dirty="0">
                <a:highlight>
                  <a:srgbClr val="FFFF00"/>
                </a:highlight>
              </a:rPr>
              <a:t>and a representative from each of the three Advisory Committees (Local Government, Citizens, and Science &amp; Technical</a:t>
            </a:r>
            <a:r>
              <a:rPr lang="en-US" sz="1600" dirty="0"/>
              <a:t>). Additional membership to include national experts on verification could be explored. </a:t>
            </a:r>
          </a:p>
          <a:p>
            <a:pPr marL="742950" lvl="1" indent="-285750">
              <a:buFont typeface="Courier New" panose="02070309020205020404" pitchFamily="49" charset="0"/>
              <a:buChar char="o"/>
            </a:pPr>
            <a:r>
              <a:rPr lang="en-US" sz="1600" dirty="0"/>
              <a:t>A specific charge, the purpose, and targeted objectives will be developed, as well as a timeline for fulfilling the charge. It is likely that this action team may be convened in the future to discuss new verification concerns and issues. </a:t>
            </a:r>
          </a:p>
          <a:p>
            <a:endParaRPr lang="en-US" dirty="0"/>
          </a:p>
        </p:txBody>
      </p:sp>
    </p:spTree>
    <p:extLst>
      <p:ext uri="{BB962C8B-B14F-4D97-AF65-F5344CB8AC3E}">
        <p14:creationId xmlns:p14="http://schemas.microsoft.com/office/powerpoint/2010/main" val="41953428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3C9D355-9A28-41B7-8AF6-04C3D560BD3F}"/>
              </a:ext>
            </a:extLst>
          </p:cNvPr>
          <p:cNvSpPr txBox="1"/>
          <p:nvPr/>
        </p:nvSpPr>
        <p:spPr>
          <a:xfrm>
            <a:off x="990600" y="152400"/>
            <a:ext cx="6934200" cy="830997"/>
          </a:xfrm>
          <a:prstGeom prst="rect">
            <a:avLst/>
          </a:prstGeom>
          <a:noFill/>
        </p:spPr>
        <p:txBody>
          <a:bodyPr wrap="square" rtlCol="0">
            <a:spAutoFit/>
          </a:bodyPr>
          <a:lstStyle/>
          <a:p>
            <a:pPr algn="ctr"/>
            <a:r>
              <a:rPr lang="en-US" sz="2400" b="1" dirty="0">
                <a:solidFill>
                  <a:schemeClr val="accent1">
                    <a:lumMod val="75000"/>
                  </a:schemeClr>
                </a:solidFill>
              </a:rPr>
              <a:t>Update on Chesapeake Bay Program Partnership BMP Verification Meeting, January 22, 2020 (</a:t>
            </a:r>
            <a:r>
              <a:rPr lang="en-US" sz="2400" b="1" dirty="0" err="1">
                <a:solidFill>
                  <a:schemeClr val="accent1">
                    <a:lumMod val="75000"/>
                  </a:schemeClr>
                </a:solidFill>
              </a:rPr>
              <a:t>con’t</a:t>
            </a:r>
            <a:r>
              <a:rPr lang="en-US" sz="2400" b="1" dirty="0">
                <a:solidFill>
                  <a:schemeClr val="accent1">
                    <a:lumMod val="75000"/>
                  </a:schemeClr>
                </a:solidFill>
              </a:rPr>
              <a:t>)</a:t>
            </a:r>
          </a:p>
        </p:txBody>
      </p:sp>
      <p:pic>
        <p:nvPicPr>
          <p:cNvPr id="4" name="Picture 3">
            <a:extLst>
              <a:ext uri="{FF2B5EF4-FFF2-40B4-BE49-F238E27FC236}">
                <a16:creationId xmlns:a16="http://schemas.microsoft.com/office/drawing/2014/main" id="{DCA4F7B2-35ED-4092-8BEA-8D543DC9F9E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3800" y="5641409"/>
            <a:ext cx="1261498" cy="987991"/>
          </a:xfrm>
          <a:prstGeom prst="rect">
            <a:avLst/>
          </a:prstGeom>
        </p:spPr>
      </p:pic>
      <p:sp>
        <p:nvSpPr>
          <p:cNvPr id="3" name="TextBox 2">
            <a:extLst>
              <a:ext uri="{FF2B5EF4-FFF2-40B4-BE49-F238E27FC236}">
                <a16:creationId xmlns:a16="http://schemas.microsoft.com/office/drawing/2014/main" id="{FA414FD4-23DB-4B55-B1BC-FE7A4B0AE1D3}"/>
              </a:ext>
            </a:extLst>
          </p:cNvPr>
          <p:cNvSpPr txBox="1"/>
          <p:nvPr/>
        </p:nvSpPr>
        <p:spPr>
          <a:xfrm>
            <a:off x="609600" y="990600"/>
            <a:ext cx="7924800" cy="5355312"/>
          </a:xfrm>
          <a:prstGeom prst="rect">
            <a:avLst/>
          </a:prstGeom>
          <a:noFill/>
        </p:spPr>
        <p:txBody>
          <a:bodyPr wrap="square" rtlCol="0">
            <a:spAutoFit/>
          </a:bodyPr>
          <a:lstStyle/>
          <a:p>
            <a:r>
              <a:rPr lang="en-US" b="1" dirty="0"/>
              <a:t>ISSUE VII. Back-out and Cut-off Procedures </a:t>
            </a:r>
            <a:endParaRPr lang="en-US" dirty="0"/>
          </a:p>
          <a:p>
            <a:pPr marL="285750" lvl="0" indent="-285750">
              <a:buFont typeface="Arial" panose="020B0604020202020204" pitchFamily="34" charset="0"/>
              <a:buChar char="•"/>
            </a:pPr>
            <a:r>
              <a:rPr lang="en-US" dirty="0">
                <a:highlight>
                  <a:srgbClr val="FFFF00"/>
                </a:highlight>
              </a:rPr>
              <a:t>Back out and cut-off procedures have really impacted jurisdictions when reporting at a finer scale. </a:t>
            </a:r>
            <a:r>
              <a:rPr lang="en-US" dirty="0"/>
              <a:t>If jurisdictions have data at a scale finer than at the county level, they may be subjected to more cut off. </a:t>
            </a:r>
          </a:p>
          <a:p>
            <a:r>
              <a:rPr lang="en-US" dirty="0"/>
              <a:t> </a:t>
            </a:r>
          </a:p>
          <a:p>
            <a:pPr marL="285750" lvl="0" indent="-285750">
              <a:buFont typeface="Wingdings" panose="05000000000000000000" pitchFamily="2" charset="2"/>
              <a:buChar char="Ø"/>
            </a:pPr>
            <a:r>
              <a:rPr lang="en-US" b="1" u="sng" dirty="0"/>
              <a:t>Action</a:t>
            </a:r>
            <a:r>
              <a:rPr lang="en-US" dirty="0"/>
              <a:t>: Charge the WTWG with </a:t>
            </a:r>
            <a:r>
              <a:rPr lang="en-US" dirty="0">
                <a:highlight>
                  <a:srgbClr val="FFFF00"/>
                </a:highlight>
              </a:rPr>
              <a:t>revisiting the back-out and cut-off procedures, working with the appropriate source sector workgroups, if necessary</a:t>
            </a:r>
            <a:r>
              <a:rPr lang="en-US" dirty="0"/>
              <a:t>. This issue will be added to the March WTWG conference call agenda. Proposed solutions will be raised and discussed with the WQGIT before any modifications are finalized and implemented. </a:t>
            </a:r>
          </a:p>
          <a:p>
            <a:endParaRPr lang="en-US" b="1" dirty="0"/>
          </a:p>
          <a:p>
            <a:r>
              <a:rPr lang="en-US" b="1" dirty="0"/>
              <a:t>VIII. Incorporating Verification Costs into CAST </a:t>
            </a:r>
            <a:endParaRPr lang="en-US" dirty="0"/>
          </a:p>
          <a:p>
            <a:pPr marL="285750" lvl="0" indent="-285750">
              <a:buFont typeface="Arial" panose="020B0604020202020204" pitchFamily="34" charset="0"/>
              <a:buChar char="•"/>
            </a:pPr>
            <a:r>
              <a:rPr lang="en-US" dirty="0"/>
              <a:t>Much of the cost data is dependent on the jurisdictions supplying this data to the CBPO. </a:t>
            </a:r>
          </a:p>
          <a:p>
            <a:r>
              <a:rPr lang="en-US" dirty="0"/>
              <a:t> </a:t>
            </a:r>
          </a:p>
          <a:p>
            <a:pPr marL="285750" lvl="0" indent="-285750">
              <a:buFont typeface="Wingdings" panose="05000000000000000000" pitchFamily="2" charset="2"/>
              <a:buChar char="Ø"/>
            </a:pPr>
            <a:r>
              <a:rPr lang="en-US" b="1" u="sng" dirty="0"/>
              <a:t>Action</a:t>
            </a:r>
            <a:r>
              <a:rPr lang="en-US" dirty="0"/>
              <a:t>: </a:t>
            </a:r>
            <a:r>
              <a:rPr lang="en-US" dirty="0">
                <a:highlight>
                  <a:srgbClr val="FFFF00"/>
                </a:highlight>
              </a:rPr>
              <a:t>CBPO will work with the CAST development team to identify what specific data is needed from the jurisdictions for including this cost data into CAST</a:t>
            </a:r>
            <a:r>
              <a:rPr lang="en-US" dirty="0"/>
              <a:t>, as well as any constraints in doing so. </a:t>
            </a:r>
          </a:p>
          <a:p>
            <a:endParaRPr lang="en-US" dirty="0"/>
          </a:p>
        </p:txBody>
      </p:sp>
    </p:spTree>
    <p:extLst>
      <p:ext uri="{BB962C8B-B14F-4D97-AF65-F5344CB8AC3E}">
        <p14:creationId xmlns:p14="http://schemas.microsoft.com/office/powerpoint/2010/main" val="40915747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3C9D355-9A28-41B7-8AF6-04C3D560BD3F}"/>
              </a:ext>
            </a:extLst>
          </p:cNvPr>
          <p:cNvSpPr txBox="1"/>
          <p:nvPr/>
        </p:nvSpPr>
        <p:spPr>
          <a:xfrm>
            <a:off x="990600" y="152400"/>
            <a:ext cx="6934200" cy="830997"/>
          </a:xfrm>
          <a:prstGeom prst="rect">
            <a:avLst/>
          </a:prstGeom>
          <a:noFill/>
        </p:spPr>
        <p:txBody>
          <a:bodyPr wrap="square" rtlCol="0">
            <a:spAutoFit/>
          </a:bodyPr>
          <a:lstStyle/>
          <a:p>
            <a:pPr algn="ctr"/>
            <a:r>
              <a:rPr lang="en-US" sz="2400" b="1" dirty="0">
                <a:solidFill>
                  <a:schemeClr val="accent1">
                    <a:lumMod val="75000"/>
                  </a:schemeClr>
                </a:solidFill>
              </a:rPr>
              <a:t>Update on Chesapeake Bay Program Partnership BMP Verification Meeting, January 22, 2020 (</a:t>
            </a:r>
            <a:r>
              <a:rPr lang="en-US" sz="2400" b="1" dirty="0" err="1">
                <a:solidFill>
                  <a:schemeClr val="accent1">
                    <a:lumMod val="75000"/>
                  </a:schemeClr>
                </a:solidFill>
              </a:rPr>
              <a:t>con’t</a:t>
            </a:r>
            <a:r>
              <a:rPr lang="en-US" sz="2400" b="1" dirty="0">
                <a:solidFill>
                  <a:schemeClr val="accent1">
                    <a:lumMod val="75000"/>
                  </a:schemeClr>
                </a:solidFill>
              </a:rPr>
              <a:t>)</a:t>
            </a:r>
          </a:p>
        </p:txBody>
      </p:sp>
      <p:pic>
        <p:nvPicPr>
          <p:cNvPr id="4" name="Picture 3">
            <a:extLst>
              <a:ext uri="{FF2B5EF4-FFF2-40B4-BE49-F238E27FC236}">
                <a16:creationId xmlns:a16="http://schemas.microsoft.com/office/drawing/2014/main" id="{DCA4F7B2-35ED-4092-8BEA-8D543DC9F9E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3800" y="5641409"/>
            <a:ext cx="1261498" cy="987991"/>
          </a:xfrm>
          <a:prstGeom prst="rect">
            <a:avLst/>
          </a:prstGeom>
        </p:spPr>
      </p:pic>
      <p:sp>
        <p:nvSpPr>
          <p:cNvPr id="3" name="TextBox 2">
            <a:extLst>
              <a:ext uri="{FF2B5EF4-FFF2-40B4-BE49-F238E27FC236}">
                <a16:creationId xmlns:a16="http://schemas.microsoft.com/office/drawing/2014/main" id="{FA414FD4-23DB-4B55-B1BC-FE7A4B0AE1D3}"/>
              </a:ext>
            </a:extLst>
          </p:cNvPr>
          <p:cNvSpPr txBox="1"/>
          <p:nvPr/>
        </p:nvSpPr>
        <p:spPr>
          <a:xfrm>
            <a:off x="609600" y="990600"/>
            <a:ext cx="7924800" cy="5632311"/>
          </a:xfrm>
          <a:prstGeom prst="rect">
            <a:avLst/>
          </a:prstGeom>
          <a:noFill/>
        </p:spPr>
        <p:txBody>
          <a:bodyPr wrap="square" rtlCol="0">
            <a:spAutoFit/>
          </a:bodyPr>
          <a:lstStyle/>
          <a:p>
            <a:r>
              <a:rPr lang="en-US" b="1" dirty="0"/>
              <a:t>Additional Discussion </a:t>
            </a:r>
            <a:endParaRPr lang="en-US" dirty="0"/>
          </a:p>
          <a:p>
            <a:pPr marL="285750" lvl="0" indent="-285750">
              <a:buFont typeface="Arial" panose="020B0604020202020204" pitchFamily="34" charset="0"/>
              <a:buChar char="•"/>
            </a:pPr>
            <a:r>
              <a:rPr lang="en-US" dirty="0"/>
              <a:t>Not all (potential) solutions to these BMP verification concerns will work on the same timeline and in parallel. There could be different Chesapeake Bay Program partnership group working on these issues. </a:t>
            </a:r>
            <a:r>
              <a:rPr lang="en-US" i="1" dirty="0"/>
              <a:t> </a:t>
            </a:r>
            <a:endParaRPr lang="en-US" dirty="0"/>
          </a:p>
          <a:p>
            <a:pPr marL="285750" lvl="0" indent="-285750">
              <a:buFont typeface="Arial" panose="020B0604020202020204" pitchFamily="34" charset="0"/>
              <a:buChar char="•"/>
            </a:pPr>
            <a:r>
              <a:rPr lang="en-US" dirty="0"/>
              <a:t>Jurisdictions were encouraged to prioritize the 2019 progress and verification assessment, as the quality of the data varies greatly. The last progress run will be completed by Friday, February 7.</a:t>
            </a:r>
          </a:p>
          <a:p>
            <a:pPr marL="285750" lvl="0" indent="-285750">
              <a:buFont typeface="Arial" panose="020B0604020202020204" pitchFamily="34" charset="0"/>
              <a:buChar char="•"/>
            </a:pPr>
            <a:r>
              <a:rPr lang="en-US" dirty="0">
                <a:highlight>
                  <a:srgbClr val="FFFF00"/>
                </a:highlight>
              </a:rPr>
              <a:t>There can be great value in having a group within the partnership that can talk about verification and work through these challenges. It might be worth exploring holding a (bi)annual meeting to collectively discuss </a:t>
            </a:r>
            <a:r>
              <a:rPr lang="en-US" dirty="0"/>
              <a:t>how we as a partnership can improve verification procedures and advance verification programs, as well as to discuss new procedures and methods for verification since there have been many advancements in scientific and technical data and methods. </a:t>
            </a:r>
          </a:p>
          <a:p>
            <a:r>
              <a:rPr lang="en-US" dirty="0"/>
              <a:t> </a:t>
            </a:r>
          </a:p>
          <a:p>
            <a:pPr marL="285750" lvl="0" indent="-285750">
              <a:buFont typeface="Wingdings" panose="05000000000000000000" pitchFamily="2" charset="2"/>
              <a:buChar char="Ø"/>
            </a:pPr>
            <a:r>
              <a:rPr lang="en-US" b="1" u="sng" dirty="0"/>
              <a:t>Action</a:t>
            </a:r>
            <a:r>
              <a:rPr lang="en-US" dirty="0"/>
              <a:t>: </a:t>
            </a:r>
            <a:r>
              <a:rPr lang="en-US" dirty="0">
                <a:highlight>
                  <a:srgbClr val="FFFF00"/>
                </a:highlight>
              </a:rPr>
              <a:t>The Management Board will work with the Water Quality GIT regarding the possibility and utility of convening a larger and formalized partnership group </a:t>
            </a:r>
            <a:r>
              <a:rPr lang="en-US" dirty="0"/>
              <a:t>to tackle verification issues and concerns that have watershed-wide implications. </a:t>
            </a:r>
          </a:p>
          <a:p>
            <a:endParaRPr lang="en-US" dirty="0"/>
          </a:p>
        </p:txBody>
      </p:sp>
    </p:spTree>
    <p:extLst>
      <p:ext uri="{BB962C8B-B14F-4D97-AF65-F5344CB8AC3E}">
        <p14:creationId xmlns:p14="http://schemas.microsoft.com/office/powerpoint/2010/main" val="32811932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B8510-BF85-41D7-AC1B-7894B3246B64}"/>
              </a:ext>
            </a:extLst>
          </p:cNvPr>
          <p:cNvSpPr>
            <a:spLocks noGrp="1"/>
          </p:cNvSpPr>
          <p:nvPr>
            <p:ph type="title"/>
          </p:nvPr>
        </p:nvSpPr>
        <p:spPr>
          <a:xfrm>
            <a:off x="457200" y="365126"/>
            <a:ext cx="7886700" cy="1325563"/>
          </a:xfrm>
        </p:spPr>
        <p:txBody>
          <a:bodyPr>
            <a:normAutofit/>
          </a:bodyPr>
          <a:lstStyle/>
          <a:p>
            <a:r>
              <a:rPr lang="en-US" sz="4000" b="1" dirty="0">
                <a:solidFill>
                  <a:srgbClr val="0070C0"/>
                </a:solidFill>
                <a:latin typeface="+mn-lt"/>
              </a:rPr>
              <a:t>Questions?</a:t>
            </a:r>
            <a:endParaRPr lang="en-US" sz="4000" b="1" dirty="0">
              <a:latin typeface="+mn-lt"/>
            </a:endParaRPr>
          </a:p>
        </p:txBody>
      </p:sp>
      <p:sp>
        <p:nvSpPr>
          <p:cNvPr id="3" name="Footer Placeholder 2">
            <a:extLst>
              <a:ext uri="{FF2B5EF4-FFF2-40B4-BE49-F238E27FC236}">
                <a16:creationId xmlns:a16="http://schemas.microsoft.com/office/drawing/2014/main" id="{E7FC30CB-6C83-46A5-8D46-C896E5FB79FA}"/>
              </a:ext>
            </a:extLst>
          </p:cNvPr>
          <p:cNvSpPr>
            <a:spLocks noGrp="1"/>
          </p:cNvSpPr>
          <p:nvPr>
            <p:ph type="ftr" sz="quarter" idx="3"/>
          </p:nvPr>
        </p:nvSpPr>
        <p:spPr>
          <a:xfrm>
            <a:off x="310356" y="6318846"/>
            <a:ext cx="4337844" cy="462954"/>
          </a:xfrm>
          <a:prstGeom prst="rect">
            <a:avLst/>
          </a:prstGeom>
        </p:spPr>
        <p:txBody>
          <a:bodyPr vert="horz" lIns="0" tIns="45720" rIns="0" bIns="45720" rtlCol="0" anchor="ctr"/>
          <a:lstStyle>
            <a:defPPr>
              <a:defRPr lang="en-US"/>
            </a:defPPr>
            <a:lvl1pPr marL="0" algn="l" defTabSz="914400" rtl="0" eaLnBrk="1" latinLnBrk="0" hangingPunct="1">
              <a:defRPr sz="1050" kern="1200">
                <a:solidFill>
                  <a:schemeClr val="bg1"/>
                </a:solidFill>
                <a:latin typeface="Georgia Pro Cond Black" panose="02040A06050405020203"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a:t>2019 DoD Chesapeake Bay Commanders’ Conference</a:t>
            </a:r>
          </a:p>
          <a:p>
            <a:r>
              <a:rPr lang="en-US">
                <a:latin typeface="Georgia Pro Cond" panose="02040506050405020303" pitchFamily="18" charset="0"/>
              </a:rPr>
              <a:t>One Mission • Shared Leadership • Continuing Commitment</a:t>
            </a:r>
            <a:endParaRPr lang="en-US" dirty="0"/>
          </a:p>
        </p:txBody>
      </p:sp>
      <p:sp>
        <p:nvSpPr>
          <p:cNvPr id="4" name="Slide Number Placeholder 3">
            <a:extLst>
              <a:ext uri="{FF2B5EF4-FFF2-40B4-BE49-F238E27FC236}">
                <a16:creationId xmlns:a16="http://schemas.microsoft.com/office/drawing/2014/main" id="{DB2707E8-6CD9-448C-BBB4-5DF4962D8623}"/>
              </a:ext>
            </a:extLst>
          </p:cNvPr>
          <p:cNvSpPr>
            <a:spLocks noGrp="1"/>
          </p:cNvSpPr>
          <p:nvPr>
            <p:ph type="sldNum" sz="quarter" idx="4"/>
          </p:nvPr>
        </p:nvSpPr>
        <p:spPr>
          <a:xfrm>
            <a:off x="310356" y="6465530"/>
            <a:ext cx="8503920" cy="228600"/>
          </a:xfrm>
          <a:prstGeom prst="rect">
            <a:avLst/>
          </a:prstGeom>
        </p:spPr>
        <p:txBody>
          <a:bodyPr vert="horz" lIns="0" tIns="45720" rIns="0" bIns="45720" rtlCol="0" anchor="ctr"/>
          <a:lstStyle>
            <a:defPPr>
              <a:defRPr lang="en-US"/>
            </a:defPPr>
            <a:lvl1pPr marL="0" algn="ctr" defTabSz="914400" rtl="0" eaLnBrk="1" latinLnBrk="0" hangingPunct="1">
              <a:defRPr sz="900" kern="1200">
                <a:solidFill>
                  <a:schemeClr val="bg1"/>
                </a:solidFill>
                <a:latin typeface="Georgia Pro Cond Black" panose="02040A06050405020203"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 </a:t>
            </a:r>
            <a:fld id="{83D12EE2-0A52-405F-9235-0A5D75AB581D}" type="slidenum">
              <a:rPr lang="en-US" smtClean="0"/>
              <a:pPr/>
              <a:t>43</a:t>
            </a:fld>
            <a:r>
              <a:rPr lang="en-US" dirty="0"/>
              <a:t> -</a:t>
            </a:r>
          </a:p>
        </p:txBody>
      </p:sp>
      <p:sp>
        <p:nvSpPr>
          <p:cNvPr id="6" name="Rectangle 5">
            <a:extLst>
              <a:ext uri="{FF2B5EF4-FFF2-40B4-BE49-F238E27FC236}">
                <a16:creationId xmlns:a16="http://schemas.microsoft.com/office/drawing/2014/main" id="{1D7C38CC-A6B9-4936-B122-89F8F518FD10}"/>
              </a:ext>
            </a:extLst>
          </p:cNvPr>
          <p:cNvSpPr/>
          <p:nvPr/>
        </p:nvSpPr>
        <p:spPr>
          <a:xfrm>
            <a:off x="762000" y="1545400"/>
            <a:ext cx="6019800" cy="2831544"/>
          </a:xfrm>
          <a:prstGeom prst="rect">
            <a:avLst/>
          </a:prstGeom>
        </p:spPr>
        <p:txBody>
          <a:bodyPr wrap="square">
            <a:spAutoFit/>
          </a:bodyPr>
          <a:lstStyle/>
          <a:p>
            <a:pPr>
              <a:buClr>
                <a:schemeClr val="accent2"/>
              </a:buClr>
              <a:buSzPct val="80000"/>
            </a:pPr>
            <a:r>
              <a:rPr lang="en-US" altLang="en-US" sz="2800" b="1" dirty="0">
                <a:latin typeface="Calibri" panose="020F0502020204030204" pitchFamily="34" charset="0"/>
                <a:ea typeface="Calibri" panose="020F0502020204030204" pitchFamily="34" charset="0"/>
                <a:cs typeface="Calibri" panose="020F0502020204030204" pitchFamily="34" charset="0"/>
              </a:rPr>
              <a:t>Learn more:</a:t>
            </a:r>
          </a:p>
          <a:p>
            <a:pPr>
              <a:buClr>
                <a:schemeClr val="accent2"/>
              </a:buClr>
              <a:buSzPct val="80000"/>
            </a:pPr>
            <a:endParaRPr lang="en-US" altLang="en-US" sz="1000" b="1" dirty="0">
              <a:latin typeface="Calibri" panose="020F0502020204030204" pitchFamily="34" charset="0"/>
              <a:ea typeface="Calibri" panose="020F0502020204030204" pitchFamily="34" charset="0"/>
              <a:cs typeface="Calibri" panose="020F0502020204030204" pitchFamily="34" charset="0"/>
            </a:endParaRPr>
          </a:p>
          <a:p>
            <a:pPr marL="285750" indent="-285750">
              <a:buClr>
                <a:schemeClr val="accent2"/>
              </a:buClr>
              <a:buSzPct val="80000"/>
              <a:buFont typeface="Arial" panose="020B0604020202020204" pitchFamily="34" charset="0"/>
              <a:buChar char="•"/>
            </a:pPr>
            <a:r>
              <a:rPr lang="en-US" altLang="en-US" sz="2800" b="1" dirty="0">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www.chesapeakebay.net</a:t>
            </a:r>
            <a:endParaRPr lang="en-US" altLang="en-US" sz="2800" b="1" dirty="0">
              <a:latin typeface="Calibri" panose="020F0502020204030204" pitchFamily="34" charset="0"/>
              <a:ea typeface="Calibri" panose="020F0502020204030204" pitchFamily="34" charset="0"/>
              <a:cs typeface="Calibri" panose="020F0502020204030204" pitchFamily="34" charset="0"/>
            </a:endParaRPr>
          </a:p>
          <a:p>
            <a:pPr marL="285750" indent="-285750">
              <a:buClr>
                <a:schemeClr val="accent2"/>
              </a:buClr>
              <a:buSzPct val="80000"/>
              <a:buFont typeface="Arial" panose="020B0604020202020204" pitchFamily="34" charset="0"/>
              <a:buChar char="•"/>
            </a:pPr>
            <a:r>
              <a:rPr lang="en-US" altLang="en-US" sz="2800" b="1" dirty="0">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www.chesapeakeprogress.com</a:t>
            </a:r>
            <a:endParaRPr lang="en-US" altLang="en-US" sz="2800" b="1" dirty="0">
              <a:latin typeface="Calibri" panose="020F0502020204030204" pitchFamily="34" charset="0"/>
              <a:ea typeface="Calibri" panose="020F0502020204030204" pitchFamily="34" charset="0"/>
              <a:cs typeface="Calibri" panose="020F0502020204030204" pitchFamily="34" charset="0"/>
            </a:endParaRPr>
          </a:p>
          <a:p>
            <a:pPr marL="285750" indent="-285750">
              <a:buClr>
                <a:schemeClr val="accent2"/>
              </a:buClr>
              <a:buSzPct val="80000"/>
              <a:buFont typeface="Arial" panose="020B0604020202020204" pitchFamily="34" charset="0"/>
              <a:buChar char="•"/>
            </a:pPr>
            <a:r>
              <a:rPr lang="en-US" altLang="en-US" sz="2800" b="1" dirty="0">
                <a:latin typeface="Calibri" panose="020F0502020204030204" pitchFamily="34" charset="0"/>
                <a:ea typeface="Calibri" panose="020F0502020204030204" pitchFamily="34" charset="0"/>
                <a:cs typeface="Calibri" panose="020F0502020204030204" pitchFamily="34" charset="0"/>
              </a:rPr>
              <a:t>Facebook: Chesapeake Bay Program</a:t>
            </a:r>
          </a:p>
          <a:p>
            <a:pPr marL="285750" indent="-285750">
              <a:buClr>
                <a:schemeClr val="accent2"/>
              </a:buClr>
              <a:buSzPct val="80000"/>
              <a:buFont typeface="Arial" panose="020B0604020202020204" pitchFamily="34" charset="0"/>
              <a:buChar char="•"/>
            </a:pPr>
            <a:r>
              <a:rPr lang="en-US" altLang="en-US" sz="2800" b="1" dirty="0">
                <a:latin typeface="Calibri" panose="020F0502020204030204" pitchFamily="34" charset="0"/>
                <a:ea typeface="Calibri" panose="020F0502020204030204" pitchFamily="34" charset="0"/>
                <a:cs typeface="Calibri" panose="020F0502020204030204" pitchFamily="34" charset="0"/>
              </a:rPr>
              <a:t>Twitter: @</a:t>
            </a:r>
            <a:r>
              <a:rPr lang="en-US" altLang="en-US" sz="2800" b="1" dirty="0" err="1">
                <a:latin typeface="Calibri" panose="020F0502020204030204" pitchFamily="34" charset="0"/>
                <a:ea typeface="Calibri" panose="020F0502020204030204" pitchFamily="34" charset="0"/>
                <a:cs typeface="Calibri" panose="020F0502020204030204" pitchFamily="34" charset="0"/>
              </a:rPr>
              <a:t>chesbayprogram</a:t>
            </a:r>
            <a:endParaRPr lang="en-US" altLang="en-US" sz="2800" b="1" dirty="0">
              <a:latin typeface="Calibri" panose="020F0502020204030204" pitchFamily="34" charset="0"/>
              <a:ea typeface="Calibri" panose="020F0502020204030204" pitchFamily="34" charset="0"/>
              <a:cs typeface="Calibri" panose="020F0502020204030204" pitchFamily="34" charset="0"/>
            </a:endParaRPr>
          </a:p>
          <a:p>
            <a:pPr marL="285750" indent="-285750">
              <a:buClr>
                <a:schemeClr val="accent2"/>
              </a:buClr>
              <a:buSzPct val="80000"/>
              <a:buFont typeface="Arial" panose="020B0604020202020204" pitchFamily="34" charset="0"/>
              <a:buChar char="•"/>
            </a:pPr>
            <a:r>
              <a:rPr lang="en-US" altLang="en-US" sz="2800" b="1" dirty="0">
                <a:latin typeface="Calibri" panose="020F0502020204030204" pitchFamily="34" charset="0"/>
                <a:ea typeface="Calibri" panose="020F0502020204030204" pitchFamily="34" charset="0"/>
                <a:cs typeface="Calibri" panose="020F0502020204030204" pitchFamily="34" charset="0"/>
              </a:rPr>
              <a:t>Instagram: @</a:t>
            </a:r>
            <a:r>
              <a:rPr lang="en-US" altLang="en-US" sz="2800" b="1" dirty="0" err="1">
                <a:latin typeface="Calibri" panose="020F0502020204030204" pitchFamily="34" charset="0"/>
                <a:ea typeface="Calibri" panose="020F0502020204030204" pitchFamily="34" charset="0"/>
                <a:cs typeface="Calibri" panose="020F0502020204030204" pitchFamily="34" charset="0"/>
              </a:rPr>
              <a:t>chesbayprogram</a:t>
            </a:r>
            <a:endParaRPr lang="en-US" altLang="en-US" sz="2800" b="1" dirty="0">
              <a:latin typeface="Calibri" panose="020F0502020204030204" pitchFamily="34" charset="0"/>
              <a:ea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A68654CD-0BC3-40DB-B4D2-0A3F019DFC8D}"/>
              </a:ext>
            </a:extLst>
          </p:cNvPr>
          <p:cNvSpPr txBox="1"/>
          <p:nvPr/>
        </p:nvSpPr>
        <p:spPr>
          <a:xfrm>
            <a:off x="691357" y="4738836"/>
            <a:ext cx="4337843" cy="1323439"/>
          </a:xfrm>
          <a:prstGeom prst="rect">
            <a:avLst/>
          </a:prstGeom>
          <a:noFill/>
        </p:spPr>
        <p:txBody>
          <a:bodyPr wrap="square" rtlCol="0">
            <a:spAutoFit/>
          </a:bodyPr>
          <a:lstStyle/>
          <a:p>
            <a:r>
              <a:rPr lang="en-US" sz="2000" dirty="0"/>
              <a:t>Jim Edward, </a:t>
            </a:r>
          </a:p>
          <a:p>
            <a:r>
              <a:rPr lang="en-US" sz="2000" dirty="0"/>
              <a:t>Deputy Director, EPA/CBPO</a:t>
            </a:r>
          </a:p>
          <a:p>
            <a:r>
              <a:rPr lang="en-US" sz="2000" dirty="0"/>
              <a:t>410-267-5705</a:t>
            </a:r>
          </a:p>
          <a:p>
            <a:r>
              <a:rPr lang="en-US" sz="2000" dirty="0"/>
              <a:t>edward.james@epa.gov</a:t>
            </a:r>
          </a:p>
        </p:txBody>
      </p:sp>
      <p:pic>
        <p:nvPicPr>
          <p:cNvPr id="13" name="Picture 12" descr="A bird flying in the air&#10;&#10;Description automatically generated">
            <a:extLst>
              <a:ext uri="{FF2B5EF4-FFF2-40B4-BE49-F238E27FC236}">
                <a16:creationId xmlns:a16="http://schemas.microsoft.com/office/drawing/2014/main" id="{E96ADBC2-85FE-4A56-9EDA-0D8014905D8B}"/>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6280421" y="4376944"/>
            <a:ext cx="2284664" cy="1767491"/>
          </a:xfrm>
          <a:prstGeom prst="rect">
            <a:avLst/>
          </a:prstGeom>
        </p:spPr>
      </p:pic>
      <p:pic>
        <p:nvPicPr>
          <p:cNvPr id="11" name="Picture 10">
            <a:extLst>
              <a:ext uri="{FF2B5EF4-FFF2-40B4-BE49-F238E27FC236}">
                <a16:creationId xmlns:a16="http://schemas.microsoft.com/office/drawing/2014/main" id="{9C748EE7-274E-455B-A5BA-7B8D226BC90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62800" y="457200"/>
            <a:ext cx="1574958" cy="1233489"/>
          </a:xfrm>
          <a:prstGeom prst="rect">
            <a:avLst/>
          </a:prstGeom>
        </p:spPr>
      </p:pic>
    </p:spTree>
    <p:extLst>
      <p:ext uri="{BB962C8B-B14F-4D97-AF65-F5344CB8AC3E}">
        <p14:creationId xmlns:p14="http://schemas.microsoft.com/office/powerpoint/2010/main" val="942761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914400" y="677882"/>
            <a:ext cx="7315200" cy="3970318"/>
          </a:xfrm>
          <a:prstGeom prst="rect">
            <a:avLst/>
          </a:prstGeom>
          <a:noFill/>
        </p:spPr>
        <p:txBody>
          <a:bodyPr wrap="square" rtlCol="0">
            <a:spAutoFit/>
          </a:bodyPr>
          <a:lstStyle/>
          <a:p>
            <a:pPr algn="ctr"/>
            <a:r>
              <a:rPr lang="en-US" b="1" dirty="0"/>
              <a:t>Evaluation of Delaware’s Phase III Watershed Implementation Plan (</a:t>
            </a:r>
            <a:r>
              <a:rPr lang="en-US" b="1" dirty="0" err="1"/>
              <a:t>con’t</a:t>
            </a:r>
            <a:r>
              <a:rPr lang="en-US" b="1" dirty="0"/>
              <a:t>)</a:t>
            </a:r>
            <a:endParaRPr lang="en-US" dirty="0"/>
          </a:p>
          <a:p>
            <a:endParaRPr lang="en-US" dirty="0"/>
          </a:p>
          <a:p>
            <a:r>
              <a:rPr lang="en-US" u="sng" dirty="0">
                <a:highlight>
                  <a:srgbClr val="FFFF00"/>
                </a:highlight>
              </a:rPr>
              <a:t>Develop specific numeric BMP implementation goals within the 2020-2021 milestone period </a:t>
            </a:r>
            <a:r>
              <a:rPr lang="en-US" dirty="0">
                <a:highlight>
                  <a:srgbClr val="FFFF00"/>
                </a:highlight>
              </a:rPr>
              <a:t>that tie directly to the WIP for the following practices:</a:t>
            </a:r>
          </a:p>
          <a:p>
            <a:endParaRPr lang="en-US" dirty="0">
              <a:highlight>
                <a:srgbClr val="FFFF00"/>
              </a:highlight>
            </a:endParaRPr>
          </a:p>
          <a:p>
            <a:pPr marL="285750" lvl="0" indent="-285750">
              <a:buFont typeface="Arial" panose="020B0604020202020204" pitchFamily="34" charset="0"/>
              <a:buChar char="•"/>
            </a:pPr>
            <a:r>
              <a:rPr lang="en-US" dirty="0"/>
              <a:t>Cover Crop (Wheat Early Aerial) </a:t>
            </a:r>
          </a:p>
          <a:p>
            <a:pPr marL="285750" lvl="0" indent="-285750">
              <a:buFont typeface="Arial" panose="020B0604020202020204" pitchFamily="34" charset="0"/>
              <a:buChar char="•"/>
            </a:pPr>
            <a:r>
              <a:rPr lang="en-US" dirty="0"/>
              <a:t>Animal Waste Management Systems </a:t>
            </a:r>
          </a:p>
          <a:p>
            <a:pPr marL="285750" lvl="0" indent="-285750">
              <a:buFont typeface="Arial" panose="020B0604020202020204" pitchFamily="34" charset="0"/>
              <a:buChar char="•"/>
            </a:pPr>
            <a:r>
              <a:rPr lang="en-US" dirty="0"/>
              <a:t>Nutrient Management Core Nitrogen </a:t>
            </a:r>
          </a:p>
          <a:p>
            <a:pPr marL="285750" lvl="0" indent="-285750">
              <a:buFont typeface="Arial" panose="020B0604020202020204" pitchFamily="34" charset="0"/>
              <a:buChar char="•"/>
            </a:pPr>
            <a:r>
              <a:rPr lang="en-US" dirty="0"/>
              <a:t>Manure Transport </a:t>
            </a:r>
          </a:p>
          <a:p>
            <a:pPr marL="285750" lvl="0" indent="-285750">
              <a:buFont typeface="Arial" panose="020B0604020202020204" pitchFamily="34" charset="0"/>
              <a:buChar char="•"/>
            </a:pPr>
            <a:r>
              <a:rPr lang="en-US" dirty="0"/>
              <a:t>Wetland Restoration - Floodplain </a:t>
            </a:r>
          </a:p>
          <a:p>
            <a:pPr marL="285750" lvl="0" indent="-285750">
              <a:buFont typeface="Arial" panose="020B0604020202020204" pitchFamily="34" charset="0"/>
              <a:buChar char="•"/>
            </a:pPr>
            <a:r>
              <a:rPr lang="en-US" dirty="0"/>
              <a:t>Soil Conservation and Water Quality Plans </a:t>
            </a:r>
          </a:p>
          <a:p>
            <a:pPr marL="285750" lvl="0" indent="-285750">
              <a:buFont typeface="Arial" panose="020B0604020202020204" pitchFamily="34" charset="0"/>
              <a:buChar char="•"/>
            </a:pPr>
            <a:r>
              <a:rPr lang="en-US" dirty="0"/>
              <a:t>Grass Buffers </a:t>
            </a:r>
          </a:p>
          <a:p>
            <a:pPr marL="285750" lvl="0" indent="-285750">
              <a:buFont typeface="Arial" panose="020B0604020202020204" pitchFamily="34" charset="0"/>
              <a:buChar char="•"/>
            </a:pPr>
            <a:r>
              <a:rPr lang="en-US" dirty="0"/>
              <a:t>Nutrient Management Nitrogen Rate </a:t>
            </a:r>
          </a:p>
          <a:p>
            <a:pPr marL="285750" indent="-285750">
              <a:buFont typeface="Arial" panose="020B0604020202020204" pitchFamily="34" charset="0"/>
              <a:buChar char="•"/>
            </a:pPr>
            <a:r>
              <a:rPr lang="en-US" dirty="0"/>
              <a:t>Nutrient Management Nitrogen Timing </a:t>
            </a:r>
            <a:endParaRPr lang="en-US" sz="2800" dirty="0"/>
          </a:p>
        </p:txBody>
      </p:sp>
    </p:spTree>
    <p:extLst>
      <p:ext uri="{BB962C8B-B14F-4D97-AF65-F5344CB8AC3E}">
        <p14:creationId xmlns:p14="http://schemas.microsoft.com/office/powerpoint/2010/main" val="2767391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914400" y="893088"/>
            <a:ext cx="7315200" cy="5078313"/>
          </a:xfrm>
          <a:prstGeom prst="rect">
            <a:avLst/>
          </a:prstGeom>
          <a:noFill/>
        </p:spPr>
        <p:txBody>
          <a:bodyPr wrap="square" rtlCol="0">
            <a:spAutoFit/>
          </a:bodyPr>
          <a:lstStyle/>
          <a:p>
            <a:pPr algn="ctr"/>
            <a:r>
              <a:rPr lang="en-US" b="1" dirty="0"/>
              <a:t>Evaluation of Maryland’s Phase III Watershed Implementation Plan</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u="sng" dirty="0">
                <a:highlight>
                  <a:srgbClr val="FFFF00"/>
                </a:highlight>
              </a:rPr>
              <a:t>Full implementation of Maryland’s plan is expected to achieve 100% of the statewide and state-basin Phase III WIP planning targets </a:t>
            </a:r>
            <a:r>
              <a:rPr lang="en-US" dirty="0">
                <a:highlight>
                  <a:srgbClr val="FFFF00"/>
                </a:highlight>
              </a:rPr>
              <a:t>for nitrogen and phosphorus</a:t>
            </a:r>
            <a:r>
              <a:rPr lang="en-US" dirty="0"/>
              <a:t>. </a:t>
            </a:r>
          </a:p>
          <a:p>
            <a:endParaRPr lang="en-US" dirty="0"/>
          </a:p>
          <a:p>
            <a:r>
              <a:rPr lang="en-US" b="1" dirty="0"/>
              <a:t>Strengths:</a:t>
            </a:r>
          </a:p>
          <a:p>
            <a:pPr marL="285750" lvl="0" indent="-285750">
              <a:buFont typeface="Arial" panose="020B0604020202020204" pitchFamily="34" charset="0"/>
              <a:buChar char="•"/>
            </a:pPr>
            <a:r>
              <a:rPr lang="en-US" dirty="0">
                <a:highlight>
                  <a:srgbClr val="FFFF00"/>
                </a:highlight>
              </a:rPr>
              <a:t>Engagement of local agricultural partners, including the conservation districts and non-governmental organizations</a:t>
            </a:r>
            <a:r>
              <a:rPr lang="en-US" dirty="0"/>
              <a:t>, to increase voluntary participation in implementing conservation practices.</a:t>
            </a:r>
          </a:p>
          <a:p>
            <a:pPr marL="285750" lvl="0" indent="-285750">
              <a:buFont typeface="Arial" panose="020B0604020202020204" pitchFamily="34" charset="0"/>
              <a:buChar char="•"/>
            </a:pPr>
            <a:r>
              <a:rPr lang="en-US" dirty="0">
                <a:highlight>
                  <a:srgbClr val="FFFF00"/>
                </a:highlight>
              </a:rPr>
              <a:t>Investment in a thorough verification program t</a:t>
            </a:r>
            <a:r>
              <a:rPr lang="en-US" dirty="0"/>
              <a:t>hat accounts for BMPs implemented historically up to the present. </a:t>
            </a:r>
          </a:p>
          <a:p>
            <a:pPr marL="285750" lvl="0" indent="-285750">
              <a:buFont typeface="Arial" panose="020B0604020202020204" pitchFamily="34" charset="0"/>
              <a:buChar char="•"/>
            </a:pPr>
            <a:r>
              <a:rPr lang="en-US" dirty="0">
                <a:highlight>
                  <a:srgbClr val="FFFF00"/>
                </a:highlight>
              </a:rPr>
              <a:t>Creation of three programs to incentivize publicly owned treatment works (POTWs) to achieve concentrations lower than 4 milligram/liter (mg/L) of total nitrogen in wastewater effluent </a:t>
            </a:r>
            <a:r>
              <a:rPr lang="en-US" dirty="0"/>
              <a:t>– Bay Restoration Fund (BRF) Operations and Maintenance Grants, the Clean Water Commerce Act, and the Water Quality Trading Program with a goal of achieving 3.25 mg/L by 2025. </a:t>
            </a:r>
          </a:p>
        </p:txBody>
      </p:sp>
      <p:sp>
        <p:nvSpPr>
          <p:cNvPr id="5" name="TextBox 4">
            <a:extLst>
              <a:ext uri="{FF2B5EF4-FFF2-40B4-BE49-F238E27FC236}">
                <a16:creationId xmlns:a16="http://schemas.microsoft.com/office/drawing/2014/main" id="{F14494DB-D638-4CC8-A0A5-803BC0FE32D8}"/>
              </a:ext>
            </a:extLst>
          </p:cNvPr>
          <p:cNvSpPr txBox="1"/>
          <p:nvPr/>
        </p:nvSpPr>
        <p:spPr>
          <a:xfrm>
            <a:off x="762000" y="228600"/>
            <a:ext cx="7467600" cy="369332"/>
          </a:xfrm>
          <a:prstGeom prst="rect">
            <a:avLst/>
          </a:prstGeom>
          <a:noFill/>
        </p:spPr>
        <p:txBody>
          <a:bodyPr wrap="square" rtlCol="0">
            <a:spAutoFit/>
          </a:bodyPr>
          <a:lstStyle/>
          <a:p>
            <a:pPr algn="ctr"/>
            <a:r>
              <a:rPr lang="en-US" b="1" dirty="0">
                <a:solidFill>
                  <a:schemeClr val="accent1">
                    <a:lumMod val="75000"/>
                  </a:schemeClr>
                </a:solidFill>
              </a:rPr>
              <a:t>Highlights of EPA’s Evaluations of the Final Phase III WIPs</a:t>
            </a:r>
          </a:p>
        </p:txBody>
      </p:sp>
    </p:spTree>
    <p:extLst>
      <p:ext uri="{BB962C8B-B14F-4D97-AF65-F5344CB8AC3E}">
        <p14:creationId xmlns:p14="http://schemas.microsoft.com/office/powerpoint/2010/main" val="203033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838200" y="304800"/>
            <a:ext cx="7315200" cy="4801314"/>
          </a:xfrm>
          <a:prstGeom prst="rect">
            <a:avLst/>
          </a:prstGeom>
          <a:noFill/>
        </p:spPr>
        <p:txBody>
          <a:bodyPr wrap="square" rtlCol="0">
            <a:spAutoFit/>
          </a:bodyPr>
          <a:lstStyle/>
          <a:p>
            <a:pPr algn="ctr"/>
            <a:r>
              <a:rPr lang="en-US" b="1" dirty="0"/>
              <a:t>Evaluation of Maryland’s Phase III Watershed Implementation Plan (</a:t>
            </a:r>
            <a:r>
              <a:rPr lang="en-US" b="1" dirty="0" err="1"/>
              <a:t>con’t</a:t>
            </a:r>
            <a:r>
              <a:rPr lang="en-US" b="1" dirty="0"/>
              <a:t>)</a:t>
            </a:r>
            <a:endParaRPr lang="en-US" dirty="0"/>
          </a:p>
          <a:p>
            <a:endParaRPr lang="en-US" dirty="0"/>
          </a:p>
          <a:p>
            <a:r>
              <a:rPr lang="en-US" b="1" dirty="0"/>
              <a:t>Strengths:</a:t>
            </a:r>
          </a:p>
          <a:p>
            <a:endParaRPr lang="en-US" b="1" dirty="0"/>
          </a:p>
          <a:p>
            <a:pPr marL="285750" indent="-285750">
              <a:buFont typeface="Arial" panose="020B0604020202020204" pitchFamily="34" charset="0"/>
              <a:buChar char="•"/>
            </a:pPr>
            <a:r>
              <a:rPr lang="en-US" dirty="0">
                <a:highlight>
                  <a:srgbClr val="FFFF00"/>
                </a:highlight>
              </a:rPr>
              <a:t>Emphasis on “locally-driven” strategies and co-benefits </a:t>
            </a:r>
            <a:r>
              <a:rPr lang="en-US" dirty="0"/>
              <a:t>that heavily overlap with those benefits in the 2014 Watershed Agreement. </a:t>
            </a:r>
          </a:p>
          <a:p>
            <a:pPr marL="285750" lvl="0" indent="-285750">
              <a:buFont typeface="Arial" panose="020B0604020202020204" pitchFamily="34" charset="0"/>
              <a:buChar char="•"/>
            </a:pPr>
            <a:r>
              <a:rPr lang="en-US" dirty="0">
                <a:highlight>
                  <a:srgbClr val="FFFF00"/>
                </a:highlight>
              </a:rPr>
              <a:t>Additional information on the role of federal agencies </a:t>
            </a:r>
            <a:r>
              <a:rPr lang="en-US" dirty="0"/>
              <a:t>in Phase 1 and Phase II MS4 permit coordination, as well as further detail on federal agency programmatic and numeric commitments.  </a:t>
            </a:r>
          </a:p>
          <a:p>
            <a:pPr marL="285750" lvl="0" indent="-285750">
              <a:buFont typeface="Arial" panose="020B0604020202020204" pitchFamily="34" charset="0"/>
              <a:buChar char="•"/>
            </a:pPr>
            <a:endParaRPr lang="en-US" dirty="0"/>
          </a:p>
          <a:p>
            <a:r>
              <a:rPr lang="en-US" b="1" dirty="0"/>
              <a:t>Potential Enhancements:</a:t>
            </a:r>
          </a:p>
          <a:p>
            <a:r>
              <a:rPr lang="en-US" dirty="0"/>
              <a:t> </a:t>
            </a:r>
          </a:p>
          <a:p>
            <a:pPr marL="285750" lvl="0" indent="-285750">
              <a:buFont typeface="Arial" panose="020B0604020202020204" pitchFamily="34" charset="0"/>
              <a:buChar char="•"/>
            </a:pPr>
            <a:r>
              <a:rPr lang="en-US" dirty="0">
                <a:highlight>
                  <a:srgbClr val="FFFF00"/>
                </a:highlight>
              </a:rPr>
              <a:t>Maryland can provide further information </a:t>
            </a:r>
            <a:r>
              <a:rPr lang="en-US" dirty="0"/>
              <a:t>(e.g., new strategies, legislative programs, incentive programs, compliance programs, funding mechanisms, etc.) on how it will achieve, by 2025, </a:t>
            </a:r>
            <a:r>
              <a:rPr lang="en-US" dirty="0">
                <a:highlight>
                  <a:srgbClr val="FFFF00"/>
                </a:highlight>
              </a:rPr>
              <a:t>implementation rates of those BMPs that are much higher than current rates </a:t>
            </a:r>
            <a:r>
              <a:rPr lang="en-US" dirty="0"/>
              <a:t>in the agricultural and stormwater sectors. </a:t>
            </a:r>
          </a:p>
        </p:txBody>
      </p:sp>
    </p:spTree>
    <p:extLst>
      <p:ext uri="{BB962C8B-B14F-4D97-AF65-F5344CB8AC3E}">
        <p14:creationId xmlns:p14="http://schemas.microsoft.com/office/powerpoint/2010/main" val="3349522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914400" y="304800"/>
            <a:ext cx="7315200" cy="3970318"/>
          </a:xfrm>
          <a:prstGeom prst="rect">
            <a:avLst/>
          </a:prstGeom>
          <a:noFill/>
        </p:spPr>
        <p:txBody>
          <a:bodyPr wrap="square" rtlCol="0">
            <a:spAutoFit/>
          </a:bodyPr>
          <a:lstStyle/>
          <a:p>
            <a:pPr algn="ctr"/>
            <a:r>
              <a:rPr lang="en-US" b="1" dirty="0"/>
              <a:t>Evaluation of Maryland’s Phase III Watershed Implementation Plan (</a:t>
            </a:r>
            <a:r>
              <a:rPr lang="en-US" b="1" dirty="0" err="1"/>
              <a:t>con’t</a:t>
            </a:r>
            <a:r>
              <a:rPr lang="en-US" b="1" dirty="0"/>
              <a:t>)</a:t>
            </a:r>
            <a:endParaRPr lang="en-US" dirty="0"/>
          </a:p>
          <a:p>
            <a:endParaRPr lang="en-US" dirty="0"/>
          </a:p>
          <a:p>
            <a:r>
              <a:rPr lang="en-US" b="1" dirty="0"/>
              <a:t>Potential Enhancements: </a:t>
            </a:r>
          </a:p>
          <a:p>
            <a:endParaRPr lang="en-US" b="1" dirty="0"/>
          </a:p>
          <a:p>
            <a:pPr marL="285750" lvl="0" indent="-285750">
              <a:buFont typeface="Arial" panose="020B0604020202020204" pitchFamily="34" charset="0"/>
              <a:buChar char="•"/>
            </a:pPr>
            <a:r>
              <a:rPr lang="en-US" dirty="0">
                <a:highlight>
                  <a:srgbClr val="FFFF00"/>
                </a:highlight>
              </a:rPr>
              <a:t>Maryland can provide more detail on how it is targeting funding </a:t>
            </a:r>
            <a:r>
              <a:rPr lang="en-US" dirty="0"/>
              <a:t>toward implementing priority agricultural conservation practices in priority nutrient loading areas, </a:t>
            </a:r>
            <a:r>
              <a:rPr lang="en-US" dirty="0">
                <a:highlight>
                  <a:srgbClr val="FFFF00"/>
                </a:highlight>
              </a:rPr>
              <a:t>and whether there is adequate funding to fully </a:t>
            </a:r>
            <a:r>
              <a:rPr lang="en-US" dirty="0"/>
              <a:t>implement the agricultural practices for in the Phase III WIP. </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t>Maryland could provide programmatic commitments (e.g., new strategies, programs, policies, and/or funding mechanisms) for those practices being reported for the first time (e.g., capture and reuse and dairy precision feeding).</a:t>
            </a:r>
          </a:p>
          <a:p>
            <a:pPr marL="285750" lvl="0" indent="-285750">
              <a:buFont typeface="Arial" panose="020B0604020202020204" pitchFamily="34" charset="0"/>
              <a:buChar char="•"/>
            </a:pPr>
            <a:endParaRPr lang="en-US" dirty="0"/>
          </a:p>
        </p:txBody>
      </p:sp>
    </p:spTree>
    <p:extLst>
      <p:ext uri="{BB962C8B-B14F-4D97-AF65-F5344CB8AC3E}">
        <p14:creationId xmlns:p14="http://schemas.microsoft.com/office/powerpoint/2010/main" val="3906065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2D42F-F6F6-4616-BAE1-14902546E4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0500" y="5832070"/>
            <a:ext cx="838200" cy="656469"/>
          </a:xfrm>
          <a:prstGeom prst="rect">
            <a:avLst/>
          </a:prstGeom>
        </p:spPr>
      </p:pic>
      <p:sp>
        <p:nvSpPr>
          <p:cNvPr id="3" name="TextBox 2">
            <a:extLst>
              <a:ext uri="{FF2B5EF4-FFF2-40B4-BE49-F238E27FC236}">
                <a16:creationId xmlns:a16="http://schemas.microsoft.com/office/drawing/2014/main" id="{B9E8C8D5-8C68-46D3-BC80-22E2C44A898A}"/>
              </a:ext>
            </a:extLst>
          </p:cNvPr>
          <p:cNvSpPr txBox="1"/>
          <p:nvPr/>
        </p:nvSpPr>
        <p:spPr>
          <a:xfrm>
            <a:off x="914400" y="762000"/>
            <a:ext cx="7315200" cy="3416320"/>
          </a:xfrm>
          <a:prstGeom prst="rect">
            <a:avLst/>
          </a:prstGeom>
          <a:noFill/>
        </p:spPr>
        <p:txBody>
          <a:bodyPr wrap="square" rtlCol="0">
            <a:spAutoFit/>
          </a:bodyPr>
          <a:lstStyle/>
          <a:p>
            <a:pPr algn="ctr"/>
            <a:r>
              <a:rPr lang="en-US" b="1" dirty="0"/>
              <a:t>Evaluation of Maryland’s Phase III Watershed Implementation Plan (</a:t>
            </a:r>
            <a:r>
              <a:rPr lang="en-US" b="1" dirty="0" err="1"/>
              <a:t>con’t</a:t>
            </a:r>
            <a:r>
              <a:rPr lang="en-US" b="1" dirty="0"/>
              <a:t>)</a:t>
            </a:r>
            <a:endParaRPr lang="en-US" dirty="0"/>
          </a:p>
          <a:p>
            <a:endParaRPr lang="en-US" dirty="0"/>
          </a:p>
          <a:p>
            <a:r>
              <a:rPr lang="en-US" u="sng" dirty="0">
                <a:highlight>
                  <a:srgbClr val="FFFF00"/>
                </a:highlight>
              </a:rPr>
              <a:t>Develop specific numeric BMP implementation targets for the 2020-2021 milestone period </a:t>
            </a:r>
            <a:r>
              <a:rPr lang="en-US" dirty="0">
                <a:highlight>
                  <a:srgbClr val="FFFF00"/>
                </a:highlight>
              </a:rPr>
              <a:t>for BMPs expected to account for at least 60% of the nitrogen reductions between now and 2025:</a:t>
            </a:r>
          </a:p>
          <a:p>
            <a:pPr lvl="0"/>
            <a:endParaRPr lang="en-US" dirty="0"/>
          </a:p>
          <a:p>
            <a:pPr marL="285750" lvl="0" indent="-285750">
              <a:buFont typeface="Arial" panose="020B0604020202020204" pitchFamily="34" charset="0"/>
              <a:buChar char="•"/>
            </a:pPr>
            <a:r>
              <a:rPr lang="en-US" dirty="0"/>
              <a:t>Cover Crop (Wheat Normal Distilled)</a:t>
            </a:r>
          </a:p>
          <a:p>
            <a:pPr marL="285750" lvl="0" indent="-285750">
              <a:buFont typeface="Arial" panose="020B0604020202020204" pitchFamily="34" charset="0"/>
              <a:buChar char="•"/>
            </a:pPr>
            <a:r>
              <a:rPr lang="en-US" dirty="0"/>
              <a:t>Tillage Management-Continuous High Residue </a:t>
            </a:r>
          </a:p>
          <a:p>
            <a:pPr marL="285750" lvl="0" indent="-285750">
              <a:buFont typeface="Arial" panose="020B0604020202020204" pitchFamily="34" charset="0"/>
              <a:buChar char="•"/>
            </a:pPr>
            <a:r>
              <a:rPr lang="en-US" dirty="0"/>
              <a:t>Animal Waste Management Systems</a:t>
            </a:r>
          </a:p>
          <a:p>
            <a:pPr marL="285750" lvl="0" indent="-285750">
              <a:buFont typeface="Arial" panose="020B0604020202020204" pitchFamily="34" charset="0"/>
              <a:buChar char="•"/>
            </a:pPr>
            <a:r>
              <a:rPr lang="en-US" dirty="0"/>
              <a:t>Soil Conservation and Water Quality Plans</a:t>
            </a:r>
          </a:p>
          <a:p>
            <a:pPr marL="285750" lvl="0" indent="-285750">
              <a:buFont typeface="Arial" panose="020B0604020202020204" pitchFamily="34" charset="0"/>
              <a:buChar char="•"/>
            </a:pPr>
            <a:r>
              <a:rPr lang="en-US" dirty="0"/>
              <a:t>Grass Buffers</a:t>
            </a:r>
          </a:p>
          <a:p>
            <a:pPr marL="285750" lvl="0" indent="-285750">
              <a:buFont typeface="Arial" panose="020B0604020202020204" pitchFamily="34" charset="0"/>
              <a:buChar char="•"/>
            </a:pPr>
            <a:r>
              <a:rPr lang="en-US" dirty="0"/>
              <a:t>Nutrient Management Core Nitrogen </a:t>
            </a:r>
          </a:p>
        </p:txBody>
      </p:sp>
    </p:spTree>
    <p:extLst>
      <p:ext uri="{BB962C8B-B14F-4D97-AF65-F5344CB8AC3E}">
        <p14:creationId xmlns:p14="http://schemas.microsoft.com/office/powerpoint/2010/main" val="2936899455"/>
      </p:ext>
    </p:extLst>
  </p:cSld>
  <p:clrMapOvr>
    <a:masterClrMapping/>
  </p:clrMapOvr>
</p:sld>
</file>

<file path=ppt/theme/theme1.xml><?xml version="1.0" encoding="utf-8"?>
<a:theme xmlns:a="http://schemas.openxmlformats.org/drawingml/2006/main" name="2_Purpl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BC PPT TEMPLATE">
      <a:majorFont>
        <a:latin typeface="Franklin Gothic Medium"/>
        <a:ea typeface=""/>
        <a:cs typeface=""/>
      </a:majorFont>
      <a:minorFont>
        <a:latin typeface="Franklin Gothic Book"/>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Lst>
    <a:ext uri="{05A4C25C-085E-4340-85A3-A5531E510DB2}">
      <thm15:themeFamily xmlns:thm15="http://schemas.microsoft.com/office/thememl/2012/main" name="Presentation1" id="{8D491504-CAEC-42E5-B3CA-ECD0595D70A8}" vid="{FD7E6DC8-F388-4594-A9C3-98649C9687C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00.xml.rels><?xml version="1.0" encoding="UTF-8" standalone="yes"?>
<Relationships xmlns="http://schemas.openxmlformats.org/package/2006/relationships"><Relationship Id="rId1" Type="http://schemas.openxmlformats.org/officeDocument/2006/relationships/customXmlProps" Target="itemProps100.xml"/></Relationships>
</file>

<file path=customXml/_rels/item101.xml.rels><?xml version="1.0" encoding="UTF-8" standalone="yes"?>
<Relationships xmlns="http://schemas.openxmlformats.org/package/2006/relationships"><Relationship Id="rId1" Type="http://schemas.openxmlformats.org/officeDocument/2006/relationships/customXmlProps" Target="itemProps101.xml"/></Relationships>
</file>

<file path=customXml/_rels/item102.xml.rels><?xml version="1.0" encoding="UTF-8" standalone="yes"?>
<Relationships xmlns="http://schemas.openxmlformats.org/package/2006/relationships"><Relationship Id="rId1" Type="http://schemas.openxmlformats.org/officeDocument/2006/relationships/customXmlProps" Target="itemProps102.xml"/></Relationships>
</file>

<file path=customXml/_rels/item103.xml.rels><?xml version="1.0" encoding="UTF-8" standalone="yes"?>
<Relationships xmlns="http://schemas.openxmlformats.org/package/2006/relationships"><Relationship Id="rId1" Type="http://schemas.openxmlformats.org/officeDocument/2006/relationships/customXmlProps" Target="itemProps103.xml"/></Relationships>
</file>

<file path=customXml/_rels/item104.xml.rels><?xml version="1.0" encoding="UTF-8" standalone="yes"?>
<Relationships xmlns="http://schemas.openxmlformats.org/package/2006/relationships"><Relationship Id="rId1" Type="http://schemas.openxmlformats.org/officeDocument/2006/relationships/customXmlProps" Target="itemProps104.xml"/></Relationships>
</file>

<file path=customXml/_rels/item105.xml.rels><?xml version="1.0" encoding="UTF-8" standalone="yes"?>
<Relationships xmlns="http://schemas.openxmlformats.org/package/2006/relationships"><Relationship Id="rId1" Type="http://schemas.openxmlformats.org/officeDocument/2006/relationships/customXmlProps" Target="itemProps105.xml"/></Relationships>
</file>

<file path=customXml/_rels/item106.xml.rels><?xml version="1.0" encoding="UTF-8" standalone="yes"?>
<Relationships xmlns="http://schemas.openxmlformats.org/package/2006/relationships"><Relationship Id="rId1" Type="http://schemas.openxmlformats.org/officeDocument/2006/relationships/customXmlProps" Target="itemProps106.xml"/></Relationships>
</file>

<file path=customXml/_rels/item107.xml.rels><?xml version="1.0" encoding="UTF-8" standalone="yes"?>
<Relationships xmlns="http://schemas.openxmlformats.org/package/2006/relationships"><Relationship Id="rId1" Type="http://schemas.openxmlformats.org/officeDocument/2006/relationships/customXmlProps" Target="itemProps107.xml"/></Relationships>
</file>

<file path=customXml/_rels/item108.xml.rels><?xml version="1.0" encoding="UTF-8" standalone="yes"?>
<Relationships xmlns="http://schemas.openxmlformats.org/package/2006/relationships"><Relationship Id="rId1" Type="http://schemas.openxmlformats.org/officeDocument/2006/relationships/customXmlProps" Target="itemProps108.xml"/></Relationships>
</file>

<file path=customXml/_rels/item109.xml.rels><?xml version="1.0" encoding="UTF-8" standalone="yes"?>
<Relationships xmlns="http://schemas.openxmlformats.org/package/2006/relationships"><Relationship Id="rId1" Type="http://schemas.openxmlformats.org/officeDocument/2006/relationships/customXmlProps" Target="itemProps109.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10.xml.rels><?xml version="1.0" encoding="UTF-8" standalone="yes"?>
<Relationships xmlns="http://schemas.openxmlformats.org/package/2006/relationships"><Relationship Id="rId1" Type="http://schemas.openxmlformats.org/officeDocument/2006/relationships/customXmlProps" Target="itemProps110.xml"/></Relationships>
</file>

<file path=customXml/_rels/item111.xml.rels><?xml version="1.0" encoding="UTF-8" standalone="yes"?>
<Relationships xmlns="http://schemas.openxmlformats.org/package/2006/relationships"><Relationship Id="rId1" Type="http://schemas.openxmlformats.org/officeDocument/2006/relationships/customXmlProps" Target="itemProps111.xml"/></Relationships>
</file>

<file path=customXml/_rels/item112.xml.rels><?xml version="1.0" encoding="UTF-8" standalone="yes"?>
<Relationships xmlns="http://schemas.openxmlformats.org/package/2006/relationships"><Relationship Id="rId1" Type="http://schemas.openxmlformats.org/officeDocument/2006/relationships/customXmlProps" Target="itemProps112.xml"/></Relationships>
</file>

<file path=customXml/_rels/item113.xml.rels><?xml version="1.0" encoding="UTF-8" standalone="yes"?>
<Relationships xmlns="http://schemas.openxmlformats.org/package/2006/relationships"><Relationship Id="rId1" Type="http://schemas.openxmlformats.org/officeDocument/2006/relationships/customXmlProps" Target="itemProps113.xml"/></Relationships>
</file>

<file path=customXml/_rels/item114.xml.rels><?xml version="1.0" encoding="UTF-8" standalone="yes"?>
<Relationships xmlns="http://schemas.openxmlformats.org/package/2006/relationships"><Relationship Id="rId1" Type="http://schemas.openxmlformats.org/officeDocument/2006/relationships/customXmlProps" Target="itemProps114.xml"/></Relationships>
</file>

<file path=customXml/_rels/item115.xml.rels><?xml version="1.0" encoding="UTF-8" standalone="yes"?>
<Relationships xmlns="http://schemas.openxmlformats.org/package/2006/relationships"><Relationship Id="rId1" Type="http://schemas.openxmlformats.org/officeDocument/2006/relationships/customXmlProps" Target="itemProps115.xml"/></Relationships>
</file>

<file path=customXml/_rels/item116.xml.rels><?xml version="1.0" encoding="UTF-8" standalone="yes"?>
<Relationships xmlns="http://schemas.openxmlformats.org/package/2006/relationships"><Relationship Id="rId1" Type="http://schemas.openxmlformats.org/officeDocument/2006/relationships/customXmlProps" Target="itemProps116.xml"/></Relationships>
</file>

<file path=customXml/_rels/item117.xml.rels><?xml version="1.0" encoding="UTF-8" standalone="yes"?>
<Relationships xmlns="http://schemas.openxmlformats.org/package/2006/relationships"><Relationship Id="rId1" Type="http://schemas.openxmlformats.org/officeDocument/2006/relationships/customXmlProps" Target="itemProps117.xml"/></Relationships>
</file>

<file path=customXml/_rels/item118.xml.rels><?xml version="1.0" encoding="UTF-8" standalone="yes"?>
<Relationships xmlns="http://schemas.openxmlformats.org/package/2006/relationships"><Relationship Id="rId1" Type="http://schemas.openxmlformats.org/officeDocument/2006/relationships/customXmlProps" Target="itemProps118.xml"/></Relationships>
</file>

<file path=customXml/_rels/item119.xml.rels><?xml version="1.0" encoding="UTF-8" standalone="yes"?>
<Relationships xmlns="http://schemas.openxmlformats.org/package/2006/relationships"><Relationship Id="rId1" Type="http://schemas.openxmlformats.org/officeDocument/2006/relationships/customXmlProps" Target="itemProps119.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20.xml.rels><?xml version="1.0" encoding="UTF-8" standalone="yes"?>
<Relationships xmlns="http://schemas.openxmlformats.org/package/2006/relationships"><Relationship Id="rId1" Type="http://schemas.openxmlformats.org/officeDocument/2006/relationships/customXmlProps" Target="itemProps120.xml"/></Relationships>
</file>

<file path=customXml/_rels/item121.xml.rels><?xml version="1.0" encoding="UTF-8" standalone="yes"?>
<Relationships xmlns="http://schemas.openxmlformats.org/package/2006/relationships"><Relationship Id="rId1" Type="http://schemas.openxmlformats.org/officeDocument/2006/relationships/customXmlProps" Target="itemProps121.xml"/></Relationships>
</file>

<file path=customXml/_rels/item122.xml.rels><?xml version="1.0" encoding="UTF-8" standalone="yes"?>
<Relationships xmlns="http://schemas.openxmlformats.org/package/2006/relationships"><Relationship Id="rId1" Type="http://schemas.openxmlformats.org/officeDocument/2006/relationships/customXmlProps" Target="itemProps122.xml"/></Relationships>
</file>

<file path=customXml/_rels/item123.xml.rels><?xml version="1.0" encoding="UTF-8" standalone="yes"?>
<Relationships xmlns="http://schemas.openxmlformats.org/package/2006/relationships"><Relationship Id="rId1" Type="http://schemas.openxmlformats.org/officeDocument/2006/relationships/customXmlProps" Target="itemProps123.xml"/></Relationships>
</file>

<file path=customXml/_rels/item124.xml.rels><?xml version="1.0" encoding="UTF-8" standalone="yes"?>
<Relationships xmlns="http://schemas.openxmlformats.org/package/2006/relationships"><Relationship Id="rId1" Type="http://schemas.openxmlformats.org/officeDocument/2006/relationships/customXmlProps" Target="itemProps124.xml"/></Relationships>
</file>

<file path=customXml/_rels/item125.xml.rels><?xml version="1.0" encoding="UTF-8" standalone="yes"?>
<Relationships xmlns="http://schemas.openxmlformats.org/package/2006/relationships"><Relationship Id="rId1" Type="http://schemas.openxmlformats.org/officeDocument/2006/relationships/customXmlProps" Target="itemProps125.xml"/></Relationships>
</file>

<file path=customXml/_rels/item126.xml.rels><?xml version="1.0" encoding="UTF-8" standalone="yes"?>
<Relationships xmlns="http://schemas.openxmlformats.org/package/2006/relationships"><Relationship Id="rId1" Type="http://schemas.openxmlformats.org/officeDocument/2006/relationships/customXmlProps" Target="itemProps126.xml"/></Relationships>
</file>

<file path=customXml/_rels/item127.xml.rels><?xml version="1.0" encoding="UTF-8" standalone="yes"?>
<Relationships xmlns="http://schemas.openxmlformats.org/package/2006/relationships"><Relationship Id="rId1" Type="http://schemas.openxmlformats.org/officeDocument/2006/relationships/customXmlProps" Target="itemProps127.xml"/></Relationships>
</file>

<file path=customXml/_rels/item128.xml.rels><?xml version="1.0" encoding="UTF-8" standalone="yes"?>
<Relationships xmlns="http://schemas.openxmlformats.org/package/2006/relationships"><Relationship Id="rId1" Type="http://schemas.openxmlformats.org/officeDocument/2006/relationships/customXmlProps" Target="itemProps128.xml"/></Relationships>
</file>

<file path=customXml/_rels/item129.xml.rels><?xml version="1.0" encoding="UTF-8" standalone="yes"?>
<Relationships xmlns="http://schemas.openxmlformats.org/package/2006/relationships"><Relationship Id="rId1" Type="http://schemas.openxmlformats.org/officeDocument/2006/relationships/customXmlProps" Target="itemProps129.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30.xml.rels><?xml version="1.0" encoding="UTF-8" standalone="yes"?>
<Relationships xmlns="http://schemas.openxmlformats.org/package/2006/relationships"><Relationship Id="rId1" Type="http://schemas.openxmlformats.org/officeDocument/2006/relationships/customXmlProps" Target="itemProps130.xml"/></Relationships>
</file>

<file path=customXml/_rels/item131.xml.rels><?xml version="1.0" encoding="UTF-8" standalone="yes"?>
<Relationships xmlns="http://schemas.openxmlformats.org/package/2006/relationships"><Relationship Id="rId1" Type="http://schemas.openxmlformats.org/officeDocument/2006/relationships/customXmlProps" Target="itemProps131.xml"/></Relationships>
</file>

<file path=customXml/_rels/item132.xml.rels><?xml version="1.0" encoding="UTF-8" standalone="yes"?>
<Relationships xmlns="http://schemas.openxmlformats.org/package/2006/relationships"><Relationship Id="rId1" Type="http://schemas.openxmlformats.org/officeDocument/2006/relationships/customXmlProps" Target="itemProps132.xml"/></Relationships>
</file>

<file path=customXml/_rels/item133.xml.rels><?xml version="1.0" encoding="UTF-8" standalone="yes"?>
<Relationships xmlns="http://schemas.openxmlformats.org/package/2006/relationships"><Relationship Id="rId1" Type="http://schemas.openxmlformats.org/officeDocument/2006/relationships/customXmlProps" Target="itemProps133.xml"/></Relationships>
</file>

<file path=customXml/_rels/item134.xml.rels><?xml version="1.0" encoding="UTF-8" standalone="yes"?>
<Relationships xmlns="http://schemas.openxmlformats.org/package/2006/relationships"><Relationship Id="rId1" Type="http://schemas.openxmlformats.org/officeDocument/2006/relationships/customXmlProps" Target="itemProps134.xml"/></Relationships>
</file>

<file path=customXml/_rels/item135.xml.rels><?xml version="1.0" encoding="UTF-8" standalone="yes"?>
<Relationships xmlns="http://schemas.openxmlformats.org/package/2006/relationships"><Relationship Id="rId1" Type="http://schemas.openxmlformats.org/officeDocument/2006/relationships/customXmlProps" Target="itemProps135.xml"/></Relationships>
</file>

<file path=customXml/_rels/item136.xml.rels><?xml version="1.0" encoding="UTF-8" standalone="yes"?>
<Relationships xmlns="http://schemas.openxmlformats.org/package/2006/relationships"><Relationship Id="rId1" Type="http://schemas.openxmlformats.org/officeDocument/2006/relationships/customXmlProps" Target="itemProps136.xml"/></Relationships>
</file>

<file path=customXml/_rels/item137.xml.rels><?xml version="1.0" encoding="UTF-8" standalone="yes"?>
<Relationships xmlns="http://schemas.openxmlformats.org/package/2006/relationships"><Relationship Id="rId1" Type="http://schemas.openxmlformats.org/officeDocument/2006/relationships/customXmlProps" Target="itemProps137.xml"/></Relationships>
</file>

<file path=customXml/_rels/item138.xml.rels><?xml version="1.0" encoding="UTF-8" standalone="yes"?>
<Relationships xmlns="http://schemas.openxmlformats.org/package/2006/relationships"><Relationship Id="rId1" Type="http://schemas.openxmlformats.org/officeDocument/2006/relationships/customXmlProps" Target="itemProps138.xml"/></Relationships>
</file>

<file path=customXml/_rels/item139.xml.rels><?xml version="1.0" encoding="UTF-8" standalone="yes"?>
<Relationships xmlns="http://schemas.openxmlformats.org/package/2006/relationships"><Relationship Id="rId1" Type="http://schemas.openxmlformats.org/officeDocument/2006/relationships/customXmlProps" Target="itemProps139.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40.xml.rels><?xml version="1.0" encoding="UTF-8" standalone="yes"?>
<Relationships xmlns="http://schemas.openxmlformats.org/package/2006/relationships"><Relationship Id="rId1" Type="http://schemas.openxmlformats.org/officeDocument/2006/relationships/customXmlProps" Target="itemProps140.xml"/></Relationships>
</file>

<file path=customXml/_rels/item141.xml.rels><?xml version="1.0" encoding="UTF-8" standalone="yes"?>
<Relationships xmlns="http://schemas.openxmlformats.org/package/2006/relationships"><Relationship Id="rId1" Type="http://schemas.openxmlformats.org/officeDocument/2006/relationships/customXmlProps" Target="itemProps141.xml"/></Relationships>
</file>

<file path=customXml/_rels/item142.xml.rels><?xml version="1.0" encoding="UTF-8" standalone="yes"?>
<Relationships xmlns="http://schemas.openxmlformats.org/package/2006/relationships"><Relationship Id="rId1" Type="http://schemas.openxmlformats.org/officeDocument/2006/relationships/customXmlProps" Target="itemProps142.xml"/></Relationships>
</file>

<file path=customXml/_rels/item143.xml.rels><?xml version="1.0" encoding="UTF-8" standalone="yes"?>
<Relationships xmlns="http://schemas.openxmlformats.org/package/2006/relationships"><Relationship Id="rId1" Type="http://schemas.openxmlformats.org/officeDocument/2006/relationships/customXmlProps" Target="itemProps143.xml"/></Relationships>
</file>

<file path=customXml/_rels/item144.xml.rels><?xml version="1.0" encoding="UTF-8" standalone="yes"?>
<Relationships xmlns="http://schemas.openxmlformats.org/package/2006/relationships"><Relationship Id="rId1" Type="http://schemas.openxmlformats.org/officeDocument/2006/relationships/customXmlProps" Target="itemProps144.xml"/></Relationships>
</file>

<file path=customXml/_rels/item145.xml.rels><?xml version="1.0" encoding="UTF-8" standalone="yes"?>
<Relationships xmlns="http://schemas.openxmlformats.org/package/2006/relationships"><Relationship Id="rId1" Type="http://schemas.openxmlformats.org/officeDocument/2006/relationships/customXmlProps" Target="itemProps145.xml"/></Relationships>
</file>

<file path=customXml/_rels/item146.xml.rels><?xml version="1.0" encoding="UTF-8" standalone="yes"?>
<Relationships xmlns="http://schemas.openxmlformats.org/package/2006/relationships"><Relationship Id="rId1" Type="http://schemas.openxmlformats.org/officeDocument/2006/relationships/customXmlProps" Target="itemProps146.xml"/></Relationships>
</file>

<file path=customXml/_rels/item147.xml.rels><?xml version="1.0" encoding="UTF-8" standalone="yes"?>
<Relationships xmlns="http://schemas.openxmlformats.org/package/2006/relationships"><Relationship Id="rId1" Type="http://schemas.openxmlformats.org/officeDocument/2006/relationships/customXmlProps" Target="itemProps147.xml"/></Relationships>
</file>

<file path=customXml/_rels/item148.xml.rels><?xml version="1.0" encoding="UTF-8" standalone="yes"?>
<Relationships xmlns="http://schemas.openxmlformats.org/package/2006/relationships"><Relationship Id="rId1" Type="http://schemas.openxmlformats.org/officeDocument/2006/relationships/customXmlProps" Target="itemProps148.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_rels/item95.xml.rels><?xml version="1.0" encoding="UTF-8" standalone="yes"?>
<Relationships xmlns="http://schemas.openxmlformats.org/package/2006/relationships"><Relationship Id="rId1" Type="http://schemas.openxmlformats.org/officeDocument/2006/relationships/customXmlProps" Target="itemProps95.xml"/></Relationships>
</file>

<file path=customXml/_rels/item96.xml.rels><?xml version="1.0" encoding="UTF-8" standalone="yes"?>
<Relationships xmlns="http://schemas.openxmlformats.org/package/2006/relationships"><Relationship Id="rId1" Type="http://schemas.openxmlformats.org/officeDocument/2006/relationships/customXmlProps" Target="itemProps96.xml"/></Relationships>
</file>

<file path=customXml/_rels/item97.xml.rels><?xml version="1.0" encoding="UTF-8" standalone="yes"?>
<Relationships xmlns="http://schemas.openxmlformats.org/package/2006/relationships"><Relationship Id="rId1" Type="http://schemas.openxmlformats.org/officeDocument/2006/relationships/customXmlProps" Target="itemProps97.xml"/></Relationships>
</file>

<file path=customXml/_rels/item98.xml.rels><?xml version="1.0" encoding="UTF-8" standalone="yes"?>
<Relationships xmlns="http://schemas.openxmlformats.org/package/2006/relationships"><Relationship Id="rId1" Type="http://schemas.openxmlformats.org/officeDocument/2006/relationships/customXmlProps" Target="itemProps98.xml"/></Relationships>
</file>

<file path=customXml/_rels/item99.xml.rels><?xml version="1.0" encoding="UTF-8" standalone="yes"?>
<Relationships xmlns="http://schemas.openxmlformats.org/package/2006/relationships"><Relationship Id="rId1" Type="http://schemas.openxmlformats.org/officeDocument/2006/relationships/customXmlProps" Target="itemProps9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00.xml><?xml version="1.0" encoding="utf-8"?>
<EsriMapsInfo xmlns="ESRI.ArcGIS.Mapping.OfficeIntegration.PowerPointInfo">
  <Version>Version1</Version>
  <RequiresSignIn>False</RequiresSignIn>
</EsriMapsInfo>
</file>

<file path=customXml/item101.xml><?xml version="1.0" encoding="utf-8"?>
<EsriMapsInfo xmlns="ESRI.ArcGIS.Mapping.OfficeIntegration.PowerPointInfo">
  <Version>Version1</Version>
  <RequiresSignIn>False</RequiresSignIn>
</EsriMapsInfo>
</file>

<file path=customXml/item102.xml><?xml version="1.0" encoding="utf-8"?>
<EsriMapsInfo xmlns="ESRI.ArcGIS.Mapping.OfficeIntegration.PowerPointInfo">
  <Version>Version1</Version>
  <RequiresSignIn>False</RequiresSignIn>
</EsriMapsInfo>
</file>

<file path=customXml/item103.xml><?xml version="1.0" encoding="utf-8"?>
<EsriMapsInfo xmlns="ESRI.ArcGIS.Mapping.OfficeIntegration.PowerPointInfo">
  <Version>Version1</Version>
  <RequiresSignIn>False</RequiresSignIn>
</EsriMapsInfo>
</file>

<file path=customXml/item104.xml><?xml version="1.0" encoding="utf-8"?>
<EsriMapsInfo xmlns="ESRI.ArcGIS.Mapping.OfficeIntegration.PowerPointInfo">
  <Version>Version1</Version>
  <RequiresSignIn>False</RequiresSignIn>
</EsriMapsInfo>
</file>

<file path=customXml/item105.xml><?xml version="1.0" encoding="utf-8"?>
<EsriMapsInfo xmlns="ESRI.ArcGIS.Mapping.OfficeIntegration.PowerPointInfo">
  <Version>Version1</Version>
  <RequiresSignIn>False</RequiresSignIn>
</EsriMapsInfo>
</file>

<file path=customXml/item106.xml><?xml version="1.0" encoding="utf-8"?>
<EsriMapsInfo xmlns="ESRI.ArcGIS.Mapping.OfficeIntegration.PowerPointInfo">
  <Version>Version1</Version>
  <RequiresSignIn>False</RequiresSignIn>
</EsriMapsInfo>
</file>

<file path=customXml/item107.xml><?xml version="1.0" encoding="utf-8"?>
<EsriMapsInfo xmlns="ESRI.ArcGIS.Mapping.OfficeIntegration.PowerPointInfo">
  <Version>Version1</Version>
  <RequiresSignIn>False</RequiresSignIn>
</EsriMapsInfo>
</file>

<file path=customXml/item108.xml><?xml version="1.0" encoding="utf-8"?>
<EsriMapsInfo xmlns="ESRI.ArcGIS.Mapping.OfficeIntegration.PowerPointInfo">
  <Version>Version1</Version>
  <RequiresSignIn>False</RequiresSignIn>
</EsriMapsInfo>
</file>

<file path=customXml/item109.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110.xml><?xml version="1.0" encoding="utf-8"?>
<EsriMapsInfo xmlns="ESRI.ArcGIS.Mapping.OfficeIntegration.PowerPointInfo">
  <Version>Version1</Version>
  <RequiresSignIn>False</RequiresSignIn>
</EsriMapsInfo>
</file>

<file path=customXml/item111.xml><?xml version="1.0" encoding="utf-8"?>
<EsriMapsInfo xmlns="ESRI.ArcGIS.Mapping.OfficeIntegration.PowerPointInfo">
  <Version>Version1</Version>
  <RequiresSignIn>False</RequiresSignIn>
</EsriMapsInfo>
</file>

<file path=customXml/item112.xml><?xml version="1.0" encoding="utf-8"?>
<EsriMapsInfo xmlns="ESRI.ArcGIS.Mapping.OfficeIntegration.PowerPointInfo">
  <Version>Version1</Version>
  <RequiresSignIn>False</RequiresSignIn>
</EsriMapsInfo>
</file>

<file path=customXml/item113.xml><?xml version="1.0" encoding="utf-8"?>
<EsriMapsInfo xmlns="ESRI.ArcGIS.Mapping.OfficeIntegration.PowerPointInfo">
  <Version>Version1</Version>
  <RequiresSignIn>False</RequiresSignIn>
</EsriMapsInfo>
</file>

<file path=customXml/item114.xml><?xml version="1.0" encoding="utf-8"?>
<EsriMapsInfo xmlns="ESRI.ArcGIS.Mapping.OfficeIntegration.PowerPointInfo">
  <Version>Version1</Version>
  <RequiresSignIn>False</RequiresSignIn>
</EsriMapsInfo>
</file>

<file path=customXml/item115.xml><?xml version="1.0" encoding="utf-8"?>
<EsriMapsInfo xmlns="ESRI.ArcGIS.Mapping.OfficeIntegration.PowerPointInfo">
  <Version>Version1</Version>
  <RequiresSignIn>False</RequiresSignIn>
</EsriMapsInfo>
</file>

<file path=customXml/item116.xml><?xml version="1.0" encoding="utf-8"?>
<EsriMapsInfo xmlns="ESRI.ArcGIS.Mapping.OfficeIntegration.PowerPointInfo">
  <Version>Version1</Version>
  <RequiresSignIn>False</RequiresSignIn>
</EsriMapsInfo>
</file>

<file path=customXml/item117.xml><?xml version="1.0" encoding="utf-8"?>
<EsriMapsInfo xmlns="ESRI.ArcGIS.Mapping.OfficeIntegration.PowerPointInfo">
  <Version>Version1</Version>
  <RequiresSignIn>False</RequiresSignIn>
</EsriMapsInfo>
</file>

<file path=customXml/item118.xml><?xml version="1.0" encoding="utf-8"?>
<EsriMapsInfo xmlns="ESRI.ArcGIS.Mapping.OfficeIntegration.PowerPointInfo">
  <Version>Version1</Version>
  <RequiresSignIn>False</RequiresSignIn>
</EsriMapsInfo>
</file>

<file path=customXml/item119.xml><?xml version="1.0" encoding="utf-8"?>
<EsriMapsInfo xmlns="ESRI.ArcGIS.Mapping.OfficeIntegration.PowerPointInfo">
  <Version>Version1</Version>
  <RequiresSignIn>False</RequiresSignIn>
</EsriMapsInfo>
</file>

<file path=customXml/item12.xml><?xml version="1.0" encoding="utf-8"?>
<EsriMapsInfo xmlns="ESRI.ArcGIS.Mapping.OfficeIntegration.PowerPointInfo">
  <Version>Version1</Version>
  <RequiresSignIn>False</RequiresSignIn>
</EsriMapsInfo>
</file>

<file path=customXml/item120.xml><?xml version="1.0" encoding="utf-8"?>
<EsriMapsInfo xmlns="ESRI.ArcGIS.Mapping.OfficeIntegration.PowerPointInfo">
  <Version>Version1</Version>
  <RequiresSignIn>False</RequiresSignIn>
</EsriMapsInfo>
</file>

<file path=customXml/item121.xml><?xml version="1.0" encoding="utf-8"?>
<EsriMapsInfo xmlns="ESRI.ArcGIS.Mapping.OfficeIntegration.PowerPointInfo">
  <Version>Version1</Version>
  <RequiresSignIn>False</RequiresSignIn>
</EsriMapsInfo>
</file>

<file path=customXml/item122.xml><?xml version="1.0" encoding="utf-8"?>
<EsriMapsInfo xmlns="ESRI.ArcGIS.Mapping.OfficeIntegration.PowerPointInfo">
  <Version>Version1</Version>
  <RequiresSignIn>False</RequiresSignIn>
</EsriMapsInfo>
</file>

<file path=customXml/item123.xml><?xml version="1.0" encoding="utf-8"?>
<EsriMapsInfo xmlns="ESRI.ArcGIS.Mapping.OfficeIntegration.PowerPointInfo">
  <Version>Version1</Version>
  <RequiresSignIn>False</RequiresSignIn>
</EsriMapsInfo>
</file>

<file path=customXml/item124.xml><?xml version="1.0" encoding="utf-8"?>
<EsriMapsInfo xmlns="ESRI.ArcGIS.Mapping.OfficeIntegration.PowerPointInfo">
  <Version>Version1</Version>
  <RequiresSignIn>False</RequiresSignIn>
</EsriMapsInfo>
</file>

<file path=customXml/item125.xml><?xml version="1.0" encoding="utf-8"?>
<EsriMapsInfo xmlns="ESRI.ArcGIS.Mapping.OfficeIntegration.PowerPointInfo">
  <Version>Version1</Version>
  <RequiresSignIn>False</RequiresSignIn>
</EsriMapsInfo>
</file>

<file path=customXml/item126.xml><?xml version="1.0" encoding="utf-8"?>
<EsriMapsInfo xmlns="ESRI.ArcGIS.Mapping.OfficeIntegration.PowerPointInfo">
  <Version>Version1</Version>
  <RequiresSignIn>False</RequiresSignIn>
</EsriMapsInfo>
</file>

<file path=customXml/item127.xml><?xml version="1.0" encoding="utf-8"?>
<EsriMapsInfo xmlns="ESRI.ArcGIS.Mapping.OfficeIntegration.PowerPointInfo">
  <Version>Version1</Version>
  <RequiresSignIn>False</RequiresSignIn>
</EsriMapsInfo>
</file>

<file path=customXml/item128.xml><?xml version="1.0" encoding="utf-8"?>
<EsriMapsInfo xmlns="ESRI.ArcGIS.Mapping.OfficeIntegration.PowerPointInfo">
  <Version>Version1</Version>
  <RequiresSignIn>False</RequiresSignIn>
</EsriMapsInfo>
</file>

<file path=customXml/item129.xml><?xml version="1.0" encoding="utf-8"?>
<EsriMapsInfo xmlns="ESRI.ArcGIS.Mapping.OfficeIntegration.PowerPointInfo">
  <Version>Version1</Version>
  <RequiresSignIn>False</RequiresSignIn>
</EsriMapsInfo>
</file>

<file path=customXml/item13.xml><?xml version="1.0" encoding="utf-8"?>
<EsriMapsInfo xmlns="ESRI.ArcGIS.Mapping.OfficeIntegration.PowerPointInfo">
  <Version>Version1</Version>
  <RequiresSignIn>False</RequiresSignIn>
</EsriMapsInfo>
</file>

<file path=customXml/item130.xml><?xml version="1.0" encoding="utf-8"?>
<EsriMapsInfo xmlns="ESRI.ArcGIS.Mapping.OfficeIntegration.PowerPointInfo">
  <Version>Version1</Version>
  <RequiresSignIn>False</RequiresSignIn>
</EsriMapsInfo>
</file>

<file path=customXml/item131.xml><?xml version="1.0" encoding="utf-8"?>
<EsriMapsInfo xmlns="ESRI.ArcGIS.Mapping.OfficeIntegration.PowerPointInfo">
  <Version>Version1</Version>
  <RequiresSignIn>False</RequiresSignIn>
</EsriMapsInfo>
</file>

<file path=customXml/item132.xml><?xml version="1.0" encoding="utf-8"?>
<EsriMapsInfo xmlns="ESRI.ArcGIS.Mapping.OfficeIntegration.PowerPointInfo">
  <Version>Version1</Version>
  <RequiresSignIn>False</RequiresSignIn>
</EsriMapsInfo>
</file>

<file path=customXml/item133.xml><?xml version="1.0" encoding="utf-8"?>
<EsriMapsInfo xmlns="ESRI.ArcGIS.Mapping.OfficeIntegration.PowerPointInfo">
  <Version>Version1</Version>
  <RequiresSignIn>False</RequiresSignIn>
</EsriMapsInfo>
</file>

<file path=customXml/item134.xml><?xml version="1.0" encoding="utf-8"?>
<EsriMapsInfo xmlns="ESRI.ArcGIS.Mapping.OfficeIntegration.PowerPointInfo">
  <Version>Version1</Version>
  <RequiresSignIn>False</RequiresSignIn>
</EsriMapsInfo>
</file>

<file path=customXml/item135.xml><?xml version="1.0" encoding="utf-8"?>
<EsriMapsInfo xmlns="ESRI.ArcGIS.Mapping.OfficeIntegration.PowerPointInfo">
  <Version>Version1</Version>
  <RequiresSignIn>False</RequiresSignIn>
</EsriMapsInfo>
</file>

<file path=customXml/item136.xml><?xml version="1.0" encoding="utf-8"?>
<EsriMapsInfo xmlns="ESRI.ArcGIS.Mapping.OfficeIntegration.PowerPointInfo">
  <Version>Version1</Version>
  <RequiresSignIn>False</RequiresSignIn>
</EsriMapsInfo>
</file>

<file path=customXml/item137.xml><?xml version="1.0" encoding="utf-8"?>
<EsriMapsInfo xmlns="ESRI.ArcGIS.Mapping.OfficeIntegration.PowerPointInfo">
  <Version>Version1</Version>
  <RequiresSignIn>False</RequiresSignIn>
</EsriMapsInfo>
</file>

<file path=customXml/item138.xml><?xml version="1.0" encoding="utf-8"?>
<EsriMapsInfo xmlns="ESRI.ArcGIS.Mapping.OfficeIntegration.PowerPointInfo">
  <Version>Version1</Version>
  <RequiresSignIn>False</RequiresSignIn>
</EsriMapsInfo>
</file>

<file path=customXml/item139.xml><?xml version="1.0" encoding="utf-8"?>
<EsriMapsInfo xmlns="ESRI.ArcGIS.Mapping.OfficeIntegration.PowerPointInfo">
  <Version>Version1</Version>
  <RequiresSignIn>False</RequiresSignIn>
</EsriMapsInfo>
</file>

<file path=customXml/item14.xml><?xml version="1.0" encoding="utf-8"?>
<EsriMapsInfo xmlns="ESRI.ArcGIS.Mapping.OfficeIntegration.PowerPointInfo">
  <Version>Version1</Version>
  <RequiresSignIn>False</RequiresSignIn>
</EsriMapsInfo>
</file>

<file path=customXml/item140.xml><?xml version="1.0" encoding="utf-8"?>
<EsriMapsInfo xmlns="ESRI.ArcGIS.Mapping.OfficeIntegration.PowerPointInfo">
  <Version>Version1</Version>
  <RequiresSignIn>False</RequiresSignIn>
</EsriMapsInfo>
</file>

<file path=customXml/item141.xml><?xml version="1.0" encoding="utf-8"?>
<EsriMapsInfo xmlns="ESRI.ArcGIS.Mapping.OfficeIntegration.PowerPointInfo">
  <Version>Version1</Version>
  <RequiresSignIn>False</RequiresSignIn>
</EsriMapsInfo>
</file>

<file path=customXml/item142.xml><?xml version="1.0" encoding="utf-8"?>
<EsriMapsInfo xmlns="ESRI.ArcGIS.Mapping.OfficeIntegration.PowerPointInfo">
  <Version>Version1</Version>
  <RequiresSignIn>False</RequiresSignIn>
</EsriMapsInfo>
</file>

<file path=customXml/item143.xml><?xml version="1.0" encoding="utf-8"?>
<EsriMapsInfo xmlns="ESRI.ArcGIS.Mapping.OfficeIntegration.PowerPointInfo">
  <Version>Version1</Version>
  <RequiresSignIn>False</RequiresSignIn>
</EsriMapsInfo>
</file>

<file path=customXml/item144.xml><?xml version="1.0" encoding="utf-8"?>
<EsriMapsInfo xmlns="ESRI.ArcGIS.Mapping.OfficeIntegration.PowerPointInfo">
  <Version>Version1</Version>
  <RequiresSignIn>False</RequiresSignIn>
</EsriMapsInfo>
</file>

<file path=customXml/item145.xml><?xml version="1.0" encoding="utf-8"?>
<EsriMapsInfo xmlns="ESRI.ArcGIS.Mapping.OfficeIntegration.PowerPointInfo">
  <Version>Version1</Version>
  <RequiresSignIn>False</RequiresSignIn>
</EsriMapsInfo>
</file>

<file path=customXml/item146.xml><?xml version="1.0" encoding="utf-8"?>
<EsriMapsInfo xmlns="ESRI.ArcGIS.Mapping.OfficeIntegration.PowerPointInfo">
  <Version>Version1</Version>
  <RequiresSignIn>False</RequiresSignIn>
</EsriMapsInfo>
</file>

<file path=customXml/item147.xml><?xml version="1.0" encoding="utf-8"?>
<EsriMapsInfo xmlns="ESRI.ArcGIS.Mapping.OfficeIntegration.PowerPointInfo">
  <Version>Version1</Version>
  <RequiresSignIn>False</RequiresSignIn>
</EsriMapsInfo>
</file>

<file path=customXml/item148.xml><?xml version="1.0" encoding="utf-8"?>
<EsriMapsInfo xmlns="ESRI.ArcGIS.Mapping.OfficeIntegration.PowerPointInfo">
  <Version>Version1</Version>
  <RequiresSignIn>False</RequiresSignIn>
</EsriMapsInfo>
</file>

<file path=customXml/item15.xml><?xml version="1.0" encoding="utf-8"?>
<EsriMapsInfo xmlns="ESRI.ArcGIS.Mapping.OfficeIntegration.PowerPointInfo">
  <Version>Version1</Version>
  <RequiresSignIn>False</RequiresSignIn>
</EsriMapsInfo>
</file>

<file path=customXml/item16.xml><?xml version="1.0" encoding="utf-8"?>
<EsriMapsInfo xmlns="ESRI.ArcGIS.Mapping.OfficeIntegration.PowerPointInfo">
  <Version>Version1</Version>
  <RequiresSignIn>False</RequiresSignIn>
</EsriMapsInfo>
</file>

<file path=customXml/item17.xml><?xml version="1.0" encoding="utf-8"?>
<EsriMapsInfo xmlns="ESRI.ArcGIS.Mapping.OfficeIntegration.PowerPointInfo">
  <Version>Version1</Version>
  <RequiresSignIn>False</RequiresSignIn>
</EsriMapsInfo>
</file>

<file path=customXml/item18.xml><?xml version="1.0" encoding="utf-8"?>
<EsriMapsInfo xmlns="ESRI.ArcGIS.Mapping.OfficeIntegration.PowerPointInfo">
  <Version>Version1</Version>
  <RequiresSignIn>False</RequiresSignIn>
</EsriMapsInfo>
</file>

<file path=customXml/item19.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20.xml><?xml version="1.0" encoding="utf-8"?>
<EsriMapsInfo xmlns="ESRI.ArcGIS.Mapping.OfficeIntegration.PowerPointInfo">
  <Version>Version1</Version>
  <RequiresSignIn>False</RequiresSignIn>
</EsriMapsInfo>
</file>

<file path=customXml/item21.xml><?xml version="1.0" encoding="utf-8"?>
<EsriMapsInfo xmlns="ESRI.ArcGIS.Mapping.OfficeIntegration.PowerPointInfo">
  <Version>Version1</Version>
  <RequiresSignIn>False</RequiresSignIn>
</EsriMapsInfo>
</file>

<file path=customXml/item22.xml><?xml version="1.0" encoding="utf-8"?>
<EsriMapsInfo xmlns="ESRI.ArcGIS.Mapping.OfficeIntegration.PowerPointInfo">
  <Version>Version1</Version>
  <RequiresSignIn>False</RequiresSignIn>
</EsriMapsInfo>
</file>

<file path=customXml/item23.xml><?xml version="1.0" encoding="utf-8"?>
<EsriMapsInfo xmlns="ESRI.ArcGIS.Mapping.OfficeIntegration.PowerPointInfo">
  <Version>Version1</Version>
  <RequiresSignIn>False</RequiresSignIn>
</EsriMapsInfo>
</file>

<file path=customXml/item24.xml><?xml version="1.0" encoding="utf-8"?>
<EsriMapsInfo xmlns="ESRI.ArcGIS.Mapping.OfficeIntegration.PowerPointInfo">
  <Version>Version1</Version>
  <RequiresSignIn>False</RequiresSignIn>
</EsriMapsInfo>
</file>

<file path=customXml/item25.xml><?xml version="1.0" encoding="utf-8"?>
<EsriMapsInfo xmlns="ESRI.ArcGIS.Mapping.OfficeIntegration.PowerPointInfo">
  <Version>Version1</Version>
  <RequiresSignIn>False</RequiresSignIn>
</EsriMapsInfo>
</file>

<file path=customXml/item26.xml><?xml version="1.0" encoding="utf-8"?>
<EsriMapsInfo xmlns="ESRI.ArcGIS.Mapping.OfficeIntegration.PowerPointInfo">
  <Version>Version1</Version>
  <RequiresSignIn>False</RequiresSignIn>
</EsriMapsInfo>
</file>

<file path=customXml/item27.xml><?xml version="1.0" encoding="utf-8"?>
<EsriMapsInfo xmlns="ESRI.ArcGIS.Mapping.OfficeIntegration.PowerPointInfo">
  <Version>Version1</Version>
  <RequiresSignIn>False</RequiresSignIn>
</EsriMapsInfo>
</file>

<file path=customXml/item28.xml><?xml version="1.0" encoding="utf-8"?>
<EsriMapsInfo xmlns="ESRI.ArcGIS.Mapping.OfficeIntegration.PowerPointInfo">
  <Version>Version1</Version>
  <RequiresSignIn>False</RequiresSignIn>
</EsriMapsInfo>
</file>

<file path=customXml/item29.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30.xml><?xml version="1.0" encoding="utf-8"?>
<EsriMapsInfo xmlns="ESRI.ArcGIS.Mapping.OfficeIntegration.PowerPointInfo">
  <Version>Version1</Version>
  <RequiresSignIn>False</RequiresSignIn>
</EsriMapsInfo>
</file>

<file path=customXml/item31.xml><?xml version="1.0" encoding="utf-8"?>
<EsriMapsInfo xmlns="ESRI.ArcGIS.Mapping.OfficeIntegration.PowerPointInfo">
  <Version>Version1</Version>
  <RequiresSignIn>False</RequiresSignIn>
</EsriMapsInfo>
</file>

<file path=customXml/item32.xml><?xml version="1.0" encoding="utf-8"?>
<EsriMapsInfo xmlns="ESRI.ArcGIS.Mapping.OfficeIntegration.PowerPointInfo">
  <Version>Version1</Version>
  <RequiresSignIn>False</RequiresSignIn>
</EsriMapsInfo>
</file>

<file path=customXml/item33.xml><?xml version="1.0" encoding="utf-8"?>
<EsriMapsInfo xmlns="ESRI.ArcGIS.Mapping.OfficeIntegration.PowerPointInfo">
  <Version>Version1</Version>
  <RequiresSignIn>False</RequiresSignIn>
</EsriMapsInfo>
</file>

<file path=customXml/item34.xml><?xml version="1.0" encoding="utf-8"?>
<EsriMapsInfo xmlns="ESRI.ArcGIS.Mapping.OfficeIntegration.PowerPointInfo">
  <Version>Version1</Version>
  <RequiresSignIn>False</RequiresSignIn>
</EsriMapsInfo>
</file>

<file path=customXml/item35.xml><?xml version="1.0" encoding="utf-8"?>
<EsriMapsInfo xmlns="ESRI.ArcGIS.Mapping.OfficeIntegration.PowerPointInfo">
  <Version>Version1</Version>
  <RequiresSignIn>False</RequiresSignIn>
</EsriMapsInfo>
</file>

<file path=customXml/item36.xml><?xml version="1.0" encoding="utf-8"?>
<EsriMapsInfo xmlns="ESRI.ArcGIS.Mapping.OfficeIntegration.PowerPointInfo">
  <Version>Version1</Version>
  <RequiresSignIn>False</RequiresSignIn>
</EsriMapsInfo>
</file>

<file path=customXml/item37.xml><?xml version="1.0" encoding="utf-8"?>
<EsriMapsInfo xmlns="ESRI.ArcGIS.Mapping.OfficeIntegration.PowerPointInfo">
  <Version>Version1</Version>
  <RequiresSignIn>False</RequiresSignIn>
</EsriMapsInfo>
</file>

<file path=customXml/item38.xml><?xml version="1.0" encoding="utf-8"?>
<EsriMapsInfo xmlns="ESRI.ArcGIS.Mapping.OfficeIntegration.PowerPointInfo">
  <Version>Version1</Version>
  <RequiresSignIn>False</RequiresSignIn>
</EsriMapsInfo>
</file>

<file path=customXml/item39.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40.xml><?xml version="1.0" encoding="utf-8"?>
<EsriMapsInfo xmlns="ESRI.ArcGIS.Mapping.OfficeIntegration.PowerPointInfo">
  <Version>Version1</Version>
  <RequiresSignIn>False</RequiresSignIn>
</EsriMapsInfo>
</file>

<file path=customXml/item41.xml><?xml version="1.0" encoding="utf-8"?>
<EsriMapsInfo xmlns="ESRI.ArcGIS.Mapping.OfficeIntegration.PowerPointInfo">
  <Version>Version1</Version>
  <RequiresSignIn>False</RequiresSignIn>
</EsriMapsInfo>
</file>

<file path=customXml/item42.xml><?xml version="1.0" encoding="utf-8"?>
<EsriMapsInfo xmlns="ESRI.ArcGIS.Mapping.OfficeIntegration.PowerPointInfo">
  <Version>Version1</Version>
  <RequiresSignIn>False</RequiresSignIn>
</EsriMapsInfo>
</file>

<file path=customXml/item43.xml><?xml version="1.0" encoding="utf-8"?>
<EsriMapsInfo xmlns="ESRI.ArcGIS.Mapping.OfficeIntegration.PowerPointInfo">
  <Version>Version1</Version>
  <RequiresSignIn>False</RequiresSignIn>
</EsriMapsInfo>
</file>

<file path=customXml/item44.xml><?xml version="1.0" encoding="utf-8"?>
<EsriMapsInfo xmlns="ESRI.ArcGIS.Mapping.OfficeIntegration.PowerPointInfo">
  <Version>Version1</Version>
  <RequiresSignIn>False</RequiresSignIn>
</EsriMapsInfo>
</file>

<file path=customXml/item45.xml><?xml version="1.0" encoding="utf-8"?>
<EsriMapsInfo xmlns="ESRI.ArcGIS.Mapping.OfficeIntegration.PowerPointInfo">
  <Version>Version1</Version>
  <RequiresSignIn>False</RequiresSignIn>
</EsriMapsInfo>
</file>

<file path=customXml/item46.xml><?xml version="1.0" encoding="utf-8"?>
<EsriMapsInfo xmlns="ESRI.ArcGIS.Mapping.OfficeIntegration.PowerPointInfo">
  <Version>Version1</Version>
  <RequiresSignIn>False</RequiresSignIn>
</EsriMapsInfo>
</file>

<file path=customXml/item47.xml><?xml version="1.0" encoding="utf-8"?>
<EsriMapsInfo xmlns="ESRI.ArcGIS.Mapping.OfficeIntegration.PowerPointInfo">
  <Version>Version1</Version>
  <RequiresSignIn>False</RequiresSignIn>
</EsriMapsInfo>
</file>

<file path=customXml/item48.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9.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50.xml><?xml version="1.0" encoding="utf-8"?>
<EsriMapsInfo xmlns="ESRI.ArcGIS.Mapping.OfficeIntegration.PowerPointInfo">
  <Version>Version1</Version>
  <RequiresSignIn>False</RequiresSignIn>
</EsriMapsInfo>
</file>

<file path=customXml/item51.xml><?xml version="1.0" encoding="utf-8"?>
<EsriMapsInfo xmlns="ESRI.ArcGIS.Mapping.OfficeIntegration.PowerPointInfo">
  <Version>Version1</Version>
  <RequiresSignIn>False</RequiresSignIn>
</EsriMapsInfo>
</file>

<file path=customXml/item52.xml><?xml version="1.0" encoding="utf-8"?>
<EsriMapsInfo xmlns="ESRI.ArcGIS.Mapping.OfficeIntegration.PowerPointInfo">
  <Version>Version1</Version>
  <RequiresSignIn>False</RequiresSignIn>
</EsriMapsInfo>
</file>

<file path=customXml/item53.xml><?xml version="1.0" encoding="utf-8"?>
<EsriMapsInfo xmlns="ESRI.ArcGIS.Mapping.OfficeIntegration.PowerPointInfo">
  <Version>Version1</Version>
  <RequiresSignIn>False</RequiresSignIn>
</EsriMapsInfo>
</file>

<file path=customXml/item54.xml><?xml version="1.0" encoding="utf-8"?>
<EsriMapsInfo xmlns="ESRI.ArcGIS.Mapping.OfficeIntegration.PowerPointInfo">
  <Version>Version1</Version>
  <RequiresSignIn>False</RequiresSignIn>
</EsriMapsInfo>
</file>

<file path=customXml/item55.xml><?xml version="1.0" encoding="utf-8"?>
<EsriMapsInfo xmlns="ESRI.ArcGIS.Mapping.OfficeIntegration.PowerPointInfo">
  <Version>Version1</Version>
  <RequiresSignIn>False</RequiresSignIn>
</EsriMapsInfo>
</file>

<file path=customXml/item56.xml><?xml version="1.0" encoding="utf-8"?>
<EsriMapsInfo xmlns="ESRI.ArcGIS.Mapping.OfficeIntegration.PowerPointInfo">
  <Version>Version1</Version>
  <RequiresSignIn>False</RequiresSignIn>
</EsriMapsInfo>
</file>

<file path=customXml/item57.xml><?xml version="1.0" encoding="utf-8"?>
<EsriMapsInfo xmlns="ESRI.ArcGIS.Mapping.OfficeIntegration.PowerPointInfo">
  <Version>Version1</Version>
  <RequiresSignIn>False</RequiresSignIn>
</EsriMapsInfo>
</file>

<file path=customXml/item58.xml><?xml version="1.0" encoding="utf-8"?>
<EsriMapsInfo xmlns="ESRI.ArcGIS.Mapping.OfficeIntegration.PowerPointInfo">
  <Version>Version1</Version>
  <RequiresSignIn>False</RequiresSignIn>
</EsriMapsInfo>
</file>

<file path=customXml/item59.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60.xml><?xml version="1.0" encoding="utf-8"?>
<EsriMapsInfo xmlns="ESRI.ArcGIS.Mapping.OfficeIntegration.PowerPointInfo">
  <Version>Version1</Version>
  <RequiresSignIn>False</RequiresSignIn>
</EsriMapsInfo>
</file>

<file path=customXml/item61.xml><?xml version="1.0" encoding="utf-8"?>
<EsriMapsInfo xmlns="ESRI.ArcGIS.Mapping.OfficeIntegration.PowerPointInfo">
  <Version>Version1</Version>
  <RequiresSignIn>False</RequiresSignIn>
</EsriMapsInfo>
</file>

<file path=customXml/item62.xml><?xml version="1.0" encoding="utf-8"?>
<EsriMapsInfo xmlns="ESRI.ArcGIS.Mapping.OfficeIntegration.PowerPointInfo">
  <Version>Version1</Version>
  <RequiresSignIn>False</RequiresSignIn>
</EsriMapsInfo>
</file>

<file path=customXml/item63.xml><?xml version="1.0" encoding="utf-8"?>
<EsriMapsInfo xmlns="ESRI.ArcGIS.Mapping.OfficeIntegration.PowerPointInfo">
  <Version>Version1</Version>
  <RequiresSignIn>False</RequiresSignIn>
</EsriMapsInfo>
</file>

<file path=customXml/item64.xml><?xml version="1.0" encoding="utf-8"?>
<EsriMapsInfo xmlns="ESRI.ArcGIS.Mapping.OfficeIntegration.PowerPointInfo">
  <Version>Version1</Version>
  <RequiresSignIn>False</RequiresSignIn>
</EsriMapsInfo>
</file>

<file path=customXml/item65.xml><?xml version="1.0" encoding="utf-8"?>
<EsriMapsInfo xmlns="ESRI.ArcGIS.Mapping.OfficeIntegration.PowerPointInfo">
  <Version>Version1</Version>
  <RequiresSignIn>False</RequiresSignIn>
</EsriMapsInfo>
</file>

<file path=customXml/item66.xml><?xml version="1.0" encoding="utf-8"?>
<EsriMapsInfo xmlns="ESRI.ArcGIS.Mapping.OfficeIntegration.PowerPointInfo">
  <Version>Version1</Version>
  <RequiresSignIn>False</RequiresSignIn>
</EsriMapsInfo>
</file>

<file path=customXml/item67.xml><?xml version="1.0" encoding="utf-8"?>
<EsriMapsInfo xmlns="ESRI.ArcGIS.Mapping.OfficeIntegration.PowerPointInfo">
  <Version>Version1</Version>
  <RequiresSignIn>False</RequiresSignIn>
</EsriMapsInfo>
</file>

<file path=customXml/item68.xml><?xml version="1.0" encoding="utf-8"?>
<EsriMapsInfo xmlns="ESRI.ArcGIS.Mapping.OfficeIntegration.PowerPointInfo">
  <Version>Version1</Version>
  <RequiresSignIn>False</RequiresSignIn>
</EsriMapsInfo>
</file>

<file path=customXml/item69.xml><?xml version="1.0" encoding="utf-8"?>
<EsriMapsInfo xmlns="ESRI.ArcGIS.Mapping.OfficeIntegration.PowerPointInfo">
  <Version>Version1</Version>
  <RequiresSignIn>False</RequiresSignIn>
</EsriMapsInfo>
</file>

<file path=customXml/item7.xml><?xml version="1.0" encoding="utf-8"?>
<?mso-contentType ?>
<FormTemplates xmlns="http://schemas.microsoft.com/sharepoint/v3/contenttype/forms">
  <Display>DocumentLibraryForm</Display>
  <Edit>DocumentLibraryForm</Edit>
  <New>DocumentLibraryForm</New>
</FormTemplates>
</file>

<file path=customXml/item70.xml><?xml version="1.0" encoding="utf-8"?>
<EsriMapsInfo xmlns="ESRI.ArcGIS.Mapping.OfficeIntegration.PowerPointInfo">
  <Version>Version1</Version>
  <RequiresSignIn>False</RequiresSignIn>
</EsriMapsInfo>
</file>

<file path=customXml/item71.xml><?xml version="1.0" encoding="utf-8"?>
<p:properties xmlns:p="http://schemas.microsoft.com/office/2006/metadata/properties" xmlns:xsi="http://www.w3.org/2001/XMLSchema-instance">
  <documentManagement>
    <_dlc_DocId xmlns="397c1d49-c51c-4243-b9f3-aba9c87bbb73">Y722YKNTZXEQ-257-75</_dlc_DocId>
    <_dlc_DocIdUrl xmlns="397c1d49-c51c-4243-b9f3-aba9c87bbb73">
      <Url>http://corporate.bc.com/MarketingCentral/thebrandproject/Templates2012/_layouts/DocIdRedir.aspx?ID=Y722YKNTZXEQ-257-75</Url>
      <Description>Y722YKNTZXEQ-257-75</Description>
    </_dlc_DocIdUrl>
  </documentManagement>
</p:properties>
</file>

<file path=customXml/item72.xml><?xml version="1.0" encoding="utf-8"?>
<EsriMapsInfo xmlns="ESRI.ArcGIS.Mapping.OfficeIntegration.PowerPointInfo">
  <Version>Version1</Version>
  <RequiresSignIn>False</RequiresSignIn>
</EsriMapsInfo>
</file>

<file path=customXml/item73.xml><?xml version="1.0" encoding="utf-8"?>
<EsriMapsInfo xmlns="ESRI.ArcGIS.Mapping.OfficeIntegration.PowerPointInfo">
  <Version>Version1</Version>
  <RequiresSignIn>False</RequiresSignIn>
</EsriMapsInfo>
</file>

<file path=customXml/item74.xml><?xml version="1.0" encoding="utf-8"?>
<EsriMapsInfo xmlns="ESRI.ArcGIS.Mapping.OfficeIntegration.PowerPointInfo">
  <Version>Version1</Version>
  <RequiresSignIn>False</RequiresSignIn>
</EsriMapsInfo>
</file>

<file path=customXml/item75.xml><?xml version="1.0" encoding="utf-8"?>
<EsriMapsInfo xmlns="ESRI.ArcGIS.Mapping.OfficeIntegration.PowerPointInfo">
  <Version>Version1</Version>
  <RequiresSignIn>False</RequiresSignIn>
</EsriMapsInfo>
</file>

<file path=customXml/item76.xml><?xml version="1.0" encoding="utf-8"?>
<EsriMapsInfo xmlns="ESRI.ArcGIS.Mapping.OfficeIntegration.PowerPointInfo">
  <Version>Version1</Version>
  <RequiresSignIn>False</RequiresSignIn>
</EsriMapsInfo>
</file>

<file path=customXml/item77.xml><?xml version="1.0" encoding="utf-8"?>
<EsriMapsInfo xmlns="ESRI.ArcGIS.Mapping.OfficeIntegration.PowerPointInfo">
  <Version>Version1</Version>
  <RequiresSignIn>False</RequiresSignIn>
</EsriMapsInfo>
</file>

<file path=customXml/item78.xml><?xml version="1.0" encoding="utf-8"?>
<EsriMapsInfo xmlns="ESRI.ArcGIS.Mapping.OfficeIntegration.PowerPointInfo">
  <Version>Version1</Version>
  <RequiresSignIn>False</RequiresSignIn>
</EsriMapsInfo>
</file>

<file path=customXml/item79.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80.xml><?xml version="1.0" encoding="utf-8"?>
<EsriMapsInfo xmlns="ESRI.ArcGIS.Mapping.OfficeIntegration.PowerPointInfo">
  <Version>Version1</Version>
  <RequiresSignIn>False</RequiresSignIn>
</EsriMapsInfo>
</file>

<file path=customXml/item81.xml><?xml version="1.0" encoding="utf-8"?>
<EsriMapsInfo xmlns="ESRI.ArcGIS.Mapping.OfficeIntegration.PowerPointInfo">
  <Version>Version1</Version>
  <RequiresSignIn>False</RequiresSignIn>
</EsriMapsInfo>
</file>

<file path=customXml/item82.xml><?xml version="1.0" encoding="utf-8"?>
<EsriMapsInfo xmlns="ESRI.ArcGIS.Mapping.OfficeIntegration.PowerPointInfo">
  <Version>Version1</Version>
  <RequiresSignIn>False</RequiresSignIn>
</EsriMapsInfo>
</file>

<file path=customXml/item83.xml><?xml version="1.0" encoding="utf-8"?>
<ct:contentTypeSchema xmlns:ct="http://schemas.microsoft.com/office/2006/metadata/contentType" xmlns:ma="http://schemas.microsoft.com/office/2006/metadata/properties/metaAttributes" ct:_="" ma:_="" ma:contentTypeName="Document" ma:contentTypeID="0x010100CB28576A74A3D34CB95779ACBEDAB3D6" ma:contentTypeVersion="1" ma:contentTypeDescription="Create a new document." ma:contentTypeScope="" ma:versionID="a162192b5d6d5e817dacd66087098808">
  <xsd:schema xmlns:xsd="http://www.w3.org/2001/XMLSchema" xmlns:xs="http://www.w3.org/2001/XMLSchema" xmlns:p="http://schemas.microsoft.com/office/2006/metadata/properties" xmlns:ns2="397c1d49-c51c-4243-b9f3-aba9c87bbb73" targetNamespace="http://schemas.microsoft.com/office/2006/metadata/properties" ma:root="true" ma:fieldsID="4591de083f67a7694053f72cd1670a58" ns2:_="">
    <xsd:import namespace="397c1d49-c51c-4243-b9f3-aba9c87bbb73"/>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7c1d49-c51c-4243-b9f3-aba9c87bbb73"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84.xml><?xml version="1.0" encoding="utf-8"?>
<EsriMapsInfo xmlns="ESRI.ArcGIS.Mapping.OfficeIntegration.PowerPointInfo">
  <Version>Version1</Version>
  <RequiresSignIn>False</RequiresSignIn>
</EsriMapsInfo>
</file>

<file path=customXml/item85.xml><?xml version="1.0" encoding="utf-8"?>
<EsriMapsInfo xmlns="ESRI.ArcGIS.Mapping.OfficeIntegration.PowerPointInfo">
  <Version>Version1</Version>
  <RequiresSignIn>False</RequiresSignIn>
</EsriMapsInfo>
</file>

<file path=customXml/item86.xml><?xml version="1.0" encoding="utf-8"?>
<EsriMapsInfo xmlns="ESRI.ArcGIS.Mapping.OfficeIntegration.PowerPointInfo">
  <Version>Version1</Version>
  <RequiresSignIn>False</RequiresSignIn>
</EsriMapsInfo>
</file>

<file path=customXml/item87.xml><?xml version="1.0" encoding="utf-8"?>
<EsriMapsInfo xmlns="ESRI.ArcGIS.Mapping.OfficeIntegration.PowerPointInfo">
  <Version>Version1</Version>
  <RequiresSignIn>False</RequiresSignIn>
</EsriMapsInfo>
</file>

<file path=customXml/item88.xml><?xml version="1.0" encoding="utf-8"?>
<EsriMapsInfo xmlns="ESRI.ArcGIS.Mapping.OfficeIntegration.PowerPointInfo">
  <Version>Version1</Version>
  <RequiresSignIn>False</RequiresSignIn>
</EsriMapsInfo>
</file>

<file path=customXml/item89.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90.xml><?xml version="1.0" encoding="utf-8"?>
<EsriMapsInfo xmlns="ESRI.ArcGIS.Mapping.OfficeIntegration.PowerPointInfo">
  <Version>Version1</Version>
  <RequiresSignIn>False</RequiresSignIn>
</EsriMapsInfo>
</file>

<file path=customXml/item91.xml><?xml version="1.0" encoding="utf-8"?>
<EsriMapsInfo xmlns="ESRI.ArcGIS.Mapping.OfficeIntegration.PowerPointInfo">
  <Version>Version1</Version>
  <RequiresSignIn>False</RequiresSignIn>
</EsriMapsInfo>
</file>

<file path=customXml/item92.xml><?xml version="1.0" encoding="utf-8"?>
<EsriMapsInfo xmlns="ESRI.ArcGIS.Mapping.OfficeIntegration.PowerPointInfo">
  <Version>Version1</Version>
  <RequiresSignIn>False</RequiresSignIn>
</EsriMapsInfo>
</file>

<file path=customXml/item93.xml><?xml version="1.0" encoding="utf-8"?>
<EsriMapsInfo xmlns="ESRI.ArcGIS.Mapping.OfficeIntegration.PowerPointInfo">
  <Version>Version1</Version>
  <RequiresSignIn>False</RequiresSignIn>
</EsriMapsInfo>
</file>

<file path=customXml/item94.xml><?xml version="1.0" encoding="utf-8"?>
<EsriMapsInfo xmlns="ESRI.ArcGIS.Mapping.OfficeIntegration.PowerPointInfo">
  <Version>Version1</Version>
  <RequiresSignIn>False</RequiresSignIn>
</EsriMapsInfo>
</file>

<file path=customXml/item95.xml><?xml version="1.0" encoding="utf-8"?>
<EsriMapsInfo xmlns="ESRI.ArcGIS.Mapping.OfficeIntegration.PowerPointInfo">
  <Version>Version1</Version>
  <RequiresSignIn>False</RequiresSignIn>
</EsriMapsInfo>
</file>

<file path=customXml/item96.xml><?xml version="1.0" encoding="utf-8"?>
<EsriMapsInfo xmlns="ESRI.ArcGIS.Mapping.OfficeIntegration.PowerPointInfo">
  <Version>Version1</Version>
  <RequiresSignIn>False</RequiresSignIn>
</EsriMapsInfo>
</file>

<file path=customXml/item97.xml><?xml version="1.0" encoding="utf-8"?>
<EsriMapsInfo xmlns="ESRI.ArcGIS.Mapping.OfficeIntegration.PowerPointInfo">
  <Version>Version1</Version>
  <RequiresSignIn>False</RequiresSignIn>
</EsriMapsInfo>
</file>

<file path=customXml/item98.xml><?xml version="1.0" encoding="utf-8"?>
<EsriMapsInfo xmlns="ESRI.ArcGIS.Mapping.OfficeIntegration.PowerPointInfo">
  <Version>Version1</Version>
  <RequiresSignIn>False</RequiresSignIn>
</EsriMapsInfo>
</file>

<file path=customXml/item9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EC78F620-826D-46C6-8F5B-0B69379A1FB1}">
  <ds:schemaRefs>
    <ds:schemaRef ds:uri="ESRI.ArcGIS.Mapping.OfficeIntegration.PowerPointInfo"/>
  </ds:schemaRefs>
</ds:datastoreItem>
</file>

<file path=customXml/itemProps10.xml><?xml version="1.0" encoding="utf-8"?>
<ds:datastoreItem xmlns:ds="http://schemas.openxmlformats.org/officeDocument/2006/customXml" ds:itemID="{21D5CB7A-CA35-49A0-8D3B-E21B14630623}">
  <ds:schemaRefs>
    <ds:schemaRef ds:uri="ESRI.ArcGIS.Mapping.OfficeIntegration.PowerPointInfo"/>
  </ds:schemaRefs>
</ds:datastoreItem>
</file>

<file path=customXml/itemProps100.xml><?xml version="1.0" encoding="utf-8"?>
<ds:datastoreItem xmlns:ds="http://schemas.openxmlformats.org/officeDocument/2006/customXml" ds:itemID="{5E9E3413-4566-4E11-926F-9E190BCBDB16}">
  <ds:schemaRefs>
    <ds:schemaRef ds:uri="ESRI.ArcGIS.Mapping.OfficeIntegration.PowerPointInfo"/>
  </ds:schemaRefs>
</ds:datastoreItem>
</file>

<file path=customXml/itemProps101.xml><?xml version="1.0" encoding="utf-8"?>
<ds:datastoreItem xmlns:ds="http://schemas.openxmlformats.org/officeDocument/2006/customXml" ds:itemID="{C7CFD7FE-6F8E-420C-A131-5DC9039B4E83}">
  <ds:schemaRefs>
    <ds:schemaRef ds:uri="ESRI.ArcGIS.Mapping.OfficeIntegration.PowerPointInfo"/>
  </ds:schemaRefs>
</ds:datastoreItem>
</file>

<file path=customXml/itemProps102.xml><?xml version="1.0" encoding="utf-8"?>
<ds:datastoreItem xmlns:ds="http://schemas.openxmlformats.org/officeDocument/2006/customXml" ds:itemID="{9D86EA42-DD3E-43CF-A558-7027DC19FB15}">
  <ds:schemaRefs>
    <ds:schemaRef ds:uri="ESRI.ArcGIS.Mapping.OfficeIntegration.PowerPointInfo"/>
  </ds:schemaRefs>
</ds:datastoreItem>
</file>

<file path=customXml/itemProps103.xml><?xml version="1.0" encoding="utf-8"?>
<ds:datastoreItem xmlns:ds="http://schemas.openxmlformats.org/officeDocument/2006/customXml" ds:itemID="{05FEEE9E-3625-4700-AAA7-25133A8A410E}">
  <ds:schemaRefs>
    <ds:schemaRef ds:uri="ESRI.ArcGIS.Mapping.OfficeIntegration.PowerPointInfo"/>
  </ds:schemaRefs>
</ds:datastoreItem>
</file>

<file path=customXml/itemProps104.xml><?xml version="1.0" encoding="utf-8"?>
<ds:datastoreItem xmlns:ds="http://schemas.openxmlformats.org/officeDocument/2006/customXml" ds:itemID="{AAD2923B-7811-40D8-A090-C16A2592DC3D}">
  <ds:schemaRefs>
    <ds:schemaRef ds:uri="ESRI.ArcGIS.Mapping.OfficeIntegration.PowerPointInfo"/>
  </ds:schemaRefs>
</ds:datastoreItem>
</file>

<file path=customXml/itemProps105.xml><?xml version="1.0" encoding="utf-8"?>
<ds:datastoreItem xmlns:ds="http://schemas.openxmlformats.org/officeDocument/2006/customXml" ds:itemID="{FD1DEA52-4891-4894-9470-5539747A80BE}">
  <ds:schemaRefs>
    <ds:schemaRef ds:uri="ESRI.ArcGIS.Mapping.OfficeIntegration.PowerPointInfo"/>
  </ds:schemaRefs>
</ds:datastoreItem>
</file>

<file path=customXml/itemProps106.xml><?xml version="1.0" encoding="utf-8"?>
<ds:datastoreItem xmlns:ds="http://schemas.openxmlformats.org/officeDocument/2006/customXml" ds:itemID="{F6273ACA-CD6F-4F23-9A49-8350B7616229}">
  <ds:schemaRefs>
    <ds:schemaRef ds:uri="ESRI.ArcGIS.Mapping.OfficeIntegration.PowerPointInfo"/>
  </ds:schemaRefs>
</ds:datastoreItem>
</file>

<file path=customXml/itemProps107.xml><?xml version="1.0" encoding="utf-8"?>
<ds:datastoreItem xmlns:ds="http://schemas.openxmlformats.org/officeDocument/2006/customXml" ds:itemID="{C3774FA2-D040-409D-B283-994C4E65C71F}">
  <ds:schemaRefs>
    <ds:schemaRef ds:uri="ESRI.ArcGIS.Mapping.OfficeIntegration.PowerPointInfo"/>
  </ds:schemaRefs>
</ds:datastoreItem>
</file>

<file path=customXml/itemProps108.xml><?xml version="1.0" encoding="utf-8"?>
<ds:datastoreItem xmlns:ds="http://schemas.openxmlformats.org/officeDocument/2006/customXml" ds:itemID="{DD48AF16-673F-48AB-B3F0-11B556DBB3D4}">
  <ds:schemaRefs>
    <ds:schemaRef ds:uri="ESRI.ArcGIS.Mapping.OfficeIntegration.PowerPointInfo"/>
  </ds:schemaRefs>
</ds:datastoreItem>
</file>

<file path=customXml/itemProps109.xml><?xml version="1.0" encoding="utf-8"?>
<ds:datastoreItem xmlns:ds="http://schemas.openxmlformats.org/officeDocument/2006/customXml" ds:itemID="{B4707907-7AA6-4391-AAAA-F1F58D824E83}">
  <ds:schemaRefs>
    <ds:schemaRef ds:uri="ESRI.ArcGIS.Mapping.OfficeIntegration.PowerPointInfo"/>
  </ds:schemaRefs>
</ds:datastoreItem>
</file>

<file path=customXml/itemProps11.xml><?xml version="1.0" encoding="utf-8"?>
<ds:datastoreItem xmlns:ds="http://schemas.openxmlformats.org/officeDocument/2006/customXml" ds:itemID="{4F644074-5F5E-4359-9493-62463CF1DCC5}">
  <ds:schemaRefs>
    <ds:schemaRef ds:uri="ESRI.ArcGIS.Mapping.OfficeIntegration.PowerPointInfo"/>
  </ds:schemaRefs>
</ds:datastoreItem>
</file>

<file path=customXml/itemProps110.xml><?xml version="1.0" encoding="utf-8"?>
<ds:datastoreItem xmlns:ds="http://schemas.openxmlformats.org/officeDocument/2006/customXml" ds:itemID="{DEA98938-9811-4F20-BCB2-6E5C07E7933A}">
  <ds:schemaRefs>
    <ds:schemaRef ds:uri="ESRI.ArcGIS.Mapping.OfficeIntegration.PowerPointInfo"/>
  </ds:schemaRefs>
</ds:datastoreItem>
</file>

<file path=customXml/itemProps111.xml><?xml version="1.0" encoding="utf-8"?>
<ds:datastoreItem xmlns:ds="http://schemas.openxmlformats.org/officeDocument/2006/customXml" ds:itemID="{124B5AA8-DCCB-4751-BB0E-67AD92D46CD5}">
  <ds:schemaRefs>
    <ds:schemaRef ds:uri="ESRI.ArcGIS.Mapping.OfficeIntegration.PowerPointInfo"/>
  </ds:schemaRefs>
</ds:datastoreItem>
</file>

<file path=customXml/itemProps112.xml><?xml version="1.0" encoding="utf-8"?>
<ds:datastoreItem xmlns:ds="http://schemas.openxmlformats.org/officeDocument/2006/customXml" ds:itemID="{9994F021-446E-41B3-AF65-EECBD70B3BC3}">
  <ds:schemaRefs>
    <ds:schemaRef ds:uri="ESRI.ArcGIS.Mapping.OfficeIntegration.PowerPointInfo"/>
  </ds:schemaRefs>
</ds:datastoreItem>
</file>

<file path=customXml/itemProps113.xml><?xml version="1.0" encoding="utf-8"?>
<ds:datastoreItem xmlns:ds="http://schemas.openxmlformats.org/officeDocument/2006/customXml" ds:itemID="{32BF6016-0842-4115-8BA2-37ADF531C9F7}">
  <ds:schemaRefs>
    <ds:schemaRef ds:uri="ESRI.ArcGIS.Mapping.OfficeIntegration.PowerPointInfo"/>
  </ds:schemaRefs>
</ds:datastoreItem>
</file>

<file path=customXml/itemProps114.xml><?xml version="1.0" encoding="utf-8"?>
<ds:datastoreItem xmlns:ds="http://schemas.openxmlformats.org/officeDocument/2006/customXml" ds:itemID="{0A875EB0-CA65-45C8-BCDD-AA38B8C60237}">
  <ds:schemaRefs>
    <ds:schemaRef ds:uri="ESRI.ArcGIS.Mapping.OfficeIntegration.PowerPointInfo"/>
  </ds:schemaRefs>
</ds:datastoreItem>
</file>

<file path=customXml/itemProps115.xml><?xml version="1.0" encoding="utf-8"?>
<ds:datastoreItem xmlns:ds="http://schemas.openxmlformats.org/officeDocument/2006/customXml" ds:itemID="{E8DAEF49-293D-4A44-8136-0AAA3F566D87}">
  <ds:schemaRefs>
    <ds:schemaRef ds:uri="ESRI.ArcGIS.Mapping.OfficeIntegration.PowerPointInfo"/>
  </ds:schemaRefs>
</ds:datastoreItem>
</file>

<file path=customXml/itemProps116.xml><?xml version="1.0" encoding="utf-8"?>
<ds:datastoreItem xmlns:ds="http://schemas.openxmlformats.org/officeDocument/2006/customXml" ds:itemID="{3012610F-1129-4052-B517-9EC6AEB7D62E}">
  <ds:schemaRefs>
    <ds:schemaRef ds:uri="ESRI.ArcGIS.Mapping.OfficeIntegration.PowerPointInfo"/>
  </ds:schemaRefs>
</ds:datastoreItem>
</file>

<file path=customXml/itemProps117.xml><?xml version="1.0" encoding="utf-8"?>
<ds:datastoreItem xmlns:ds="http://schemas.openxmlformats.org/officeDocument/2006/customXml" ds:itemID="{6C8AEBBB-ECE0-44CA-9701-1F8A2E20E4C2}">
  <ds:schemaRefs>
    <ds:schemaRef ds:uri="ESRI.ArcGIS.Mapping.OfficeIntegration.PowerPointInfo"/>
  </ds:schemaRefs>
</ds:datastoreItem>
</file>

<file path=customXml/itemProps118.xml><?xml version="1.0" encoding="utf-8"?>
<ds:datastoreItem xmlns:ds="http://schemas.openxmlformats.org/officeDocument/2006/customXml" ds:itemID="{68742D00-985F-4E33-ACB6-25E6F3341564}">
  <ds:schemaRefs>
    <ds:schemaRef ds:uri="ESRI.ArcGIS.Mapping.OfficeIntegration.PowerPointInfo"/>
  </ds:schemaRefs>
</ds:datastoreItem>
</file>

<file path=customXml/itemProps119.xml><?xml version="1.0" encoding="utf-8"?>
<ds:datastoreItem xmlns:ds="http://schemas.openxmlformats.org/officeDocument/2006/customXml" ds:itemID="{726A998E-BFB4-4494-8BCC-80B64C1DE50D}">
  <ds:schemaRefs>
    <ds:schemaRef ds:uri="ESRI.ArcGIS.Mapping.OfficeIntegration.PowerPointInfo"/>
  </ds:schemaRefs>
</ds:datastoreItem>
</file>

<file path=customXml/itemProps12.xml><?xml version="1.0" encoding="utf-8"?>
<ds:datastoreItem xmlns:ds="http://schemas.openxmlformats.org/officeDocument/2006/customXml" ds:itemID="{3D8F0A06-AEB1-4659-9E94-9AD0D71C7EAB}">
  <ds:schemaRefs>
    <ds:schemaRef ds:uri="ESRI.ArcGIS.Mapping.OfficeIntegration.PowerPointInfo"/>
  </ds:schemaRefs>
</ds:datastoreItem>
</file>

<file path=customXml/itemProps120.xml><?xml version="1.0" encoding="utf-8"?>
<ds:datastoreItem xmlns:ds="http://schemas.openxmlformats.org/officeDocument/2006/customXml" ds:itemID="{081E0191-0B1E-4F9E-AAC0-89578BDC8A86}">
  <ds:schemaRefs>
    <ds:schemaRef ds:uri="ESRI.ArcGIS.Mapping.OfficeIntegration.PowerPointInfo"/>
  </ds:schemaRefs>
</ds:datastoreItem>
</file>

<file path=customXml/itemProps121.xml><?xml version="1.0" encoding="utf-8"?>
<ds:datastoreItem xmlns:ds="http://schemas.openxmlformats.org/officeDocument/2006/customXml" ds:itemID="{117EE6E3-D114-452D-85B8-BE5EF36F721E}">
  <ds:schemaRefs>
    <ds:schemaRef ds:uri="ESRI.ArcGIS.Mapping.OfficeIntegration.PowerPointInfo"/>
  </ds:schemaRefs>
</ds:datastoreItem>
</file>

<file path=customXml/itemProps122.xml><?xml version="1.0" encoding="utf-8"?>
<ds:datastoreItem xmlns:ds="http://schemas.openxmlformats.org/officeDocument/2006/customXml" ds:itemID="{3E1257EA-BB2B-43A0-94B6-46F77F2CEA98}">
  <ds:schemaRefs>
    <ds:schemaRef ds:uri="ESRI.ArcGIS.Mapping.OfficeIntegration.PowerPointInfo"/>
  </ds:schemaRefs>
</ds:datastoreItem>
</file>

<file path=customXml/itemProps123.xml><?xml version="1.0" encoding="utf-8"?>
<ds:datastoreItem xmlns:ds="http://schemas.openxmlformats.org/officeDocument/2006/customXml" ds:itemID="{93761AD3-0F10-4595-BF5A-EC86B2C02E39}">
  <ds:schemaRefs>
    <ds:schemaRef ds:uri="ESRI.ArcGIS.Mapping.OfficeIntegration.PowerPointInfo"/>
  </ds:schemaRefs>
</ds:datastoreItem>
</file>

<file path=customXml/itemProps124.xml><?xml version="1.0" encoding="utf-8"?>
<ds:datastoreItem xmlns:ds="http://schemas.openxmlformats.org/officeDocument/2006/customXml" ds:itemID="{FC331677-07A0-4173-89CC-1C9D4C0D33B2}">
  <ds:schemaRefs>
    <ds:schemaRef ds:uri="ESRI.ArcGIS.Mapping.OfficeIntegration.PowerPointInfo"/>
  </ds:schemaRefs>
</ds:datastoreItem>
</file>

<file path=customXml/itemProps125.xml><?xml version="1.0" encoding="utf-8"?>
<ds:datastoreItem xmlns:ds="http://schemas.openxmlformats.org/officeDocument/2006/customXml" ds:itemID="{CD7813B6-F558-4CB0-BE22-C2478A8FBDE4}">
  <ds:schemaRefs>
    <ds:schemaRef ds:uri="ESRI.ArcGIS.Mapping.OfficeIntegration.PowerPointInfo"/>
  </ds:schemaRefs>
</ds:datastoreItem>
</file>

<file path=customXml/itemProps126.xml><?xml version="1.0" encoding="utf-8"?>
<ds:datastoreItem xmlns:ds="http://schemas.openxmlformats.org/officeDocument/2006/customXml" ds:itemID="{3C2A0C5E-EF59-4AB9-ADE5-068F6D74C595}">
  <ds:schemaRefs>
    <ds:schemaRef ds:uri="ESRI.ArcGIS.Mapping.OfficeIntegration.PowerPointInfo"/>
  </ds:schemaRefs>
</ds:datastoreItem>
</file>

<file path=customXml/itemProps127.xml><?xml version="1.0" encoding="utf-8"?>
<ds:datastoreItem xmlns:ds="http://schemas.openxmlformats.org/officeDocument/2006/customXml" ds:itemID="{918A7C16-A0AB-453F-9A5D-6D8899EC1FC2}">
  <ds:schemaRefs>
    <ds:schemaRef ds:uri="ESRI.ArcGIS.Mapping.OfficeIntegration.PowerPointInfo"/>
  </ds:schemaRefs>
</ds:datastoreItem>
</file>

<file path=customXml/itemProps128.xml><?xml version="1.0" encoding="utf-8"?>
<ds:datastoreItem xmlns:ds="http://schemas.openxmlformats.org/officeDocument/2006/customXml" ds:itemID="{E51E5B86-79ED-4FD6-90BF-1E2FABC5A576}">
  <ds:schemaRefs>
    <ds:schemaRef ds:uri="ESRI.ArcGIS.Mapping.OfficeIntegration.PowerPointInfo"/>
  </ds:schemaRefs>
</ds:datastoreItem>
</file>

<file path=customXml/itemProps129.xml><?xml version="1.0" encoding="utf-8"?>
<ds:datastoreItem xmlns:ds="http://schemas.openxmlformats.org/officeDocument/2006/customXml" ds:itemID="{AF1A824F-5250-450E-9DB7-40F661BF8012}">
  <ds:schemaRefs>
    <ds:schemaRef ds:uri="ESRI.ArcGIS.Mapping.OfficeIntegration.PowerPointInfo"/>
  </ds:schemaRefs>
</ds:datastoreItem>
</file>

<file path=customXml/itemProps13.xml><?xml version="1.0" encoding="utf-8"?>
<ds:datastoreItem xmlns:ds="http://schemas.openxmlformats.org/officeDocument/2006/customXml" ds:itemID="{1CF97329-93D7-4EC7-9D87-1A503C01F8B8}">
  <ds:schemaRefs>
    <ds:schemaRef ds:uri="ESRI.ArcGIS.Mapping.OfficeIntegration.PowerPointInfo"/>
  </ds:schemaRefs>
</ds:datastoreItem>
</file>

<file path=customXml/itemProps130.xml><?xml version="1.0" encoding="utf-8"?>
<ds:datastoreItem xmlns:ds="http://schemas.openxmlformats.org/officeDocument/2006/customXml" ds:itemID="{0CC5F24C-1013-4D7B-AC6D-17F8D25ECBBD}">
  <ds:schemaRefs>
    <ds:schemaRef ds:uri="ESRI.ArcGIS.Mapping.OfficeIntegration.PowerPointInfo"/>
  </ds:schemaRefs>
</ds:datastoreItem>
</file>

<file path=customXml/itemProps131.xml><?xml version="1.0" encoding="utf-8"?>
<ds:datastoreItem xmlns:ds="http://schemas.openxmlformats.org/officeDocument/2006/customXml" ds:itemID="{2433BC17-BBB3-411A-B9B4-F56E625242EB}">
  <ds:schemaRefs>
    <ds:schemaRef ds:uri="ESRI.ArcGIS.Mapping.OfficeIntegration.PowerPointInfo"/>
  </ds:schemaRefs>
</ds:datastoreItem>
</file>

<file path=customXml/itemProps132.xml><?xml version="1.0" encoding="utf-8"?>
<ds:datastoreItem xmlns:ds="http://schemas.openxmlformats.org/officeDocument/2006/customXml" ds:itemID="{F848B486-3997-4E94-9D0A-B41E32856A11}">
  <ds:schemaRefs>
    <ds:schemaRef ds:uri="ESRI.ArcGIS.Mapping.OfficeIntegration.PowerPointInfo"/>
  </ds:schemaRefs>
</ds:datastoreItem>
</file>

<file path=customXml/itemProps133.xml><?xml version="1.0" encoding="utf-8"?>
<ds:datastoreItem xmlns:ds="http://schemas.openxmlformats.org/officeDocument/2006/customXml" ds:itemID="{827B4457-1803-4BF6-B161-44CEBCF49C93}">
  <ds:schemaRefs>
    <ds:schemaRef ds:uri="ESRI.ArcGIS.Mapping.OfficeIntegration.PowerPointInfo"/>
  </ds:schemaRefs>
</ds:datastoreItem>
</file>

<file path=customXml/itemProps134.xml><?xml version="1.0" encoding="utf-8"?>
<ds:datastoreItem xmlns:ds="http://schemas.openxmlformats.org/officeDocument/2006/customXml" ds:itemID="{A0CCA508-A684-470C-B963-60AADAB7E541}">
  <ds:schemaRefs>
    <ds:schemaRef ds:uri="ESRI.ArcGIS.Mapping.OfficeIntegration.PowerPointInfo"/>
  </ds:schemaRefs>
</ds:datastoreItem>
</file>

<file path=customXml/itemProps135.xml><?xml version="1.0" encoding="utf-8"?>
<ds:datastoreItem xmlns:ds="http://schemas.openxmlformats.org/officeDocument/2006/customXml" ds:itemID="{4F098146-21B0-475B-A25A-9D3AC603B665}">
  <ds:schemaRefs>
    <ds:schemaRef ds:uri="ESRI.ArcGIS.Mapping.OfficeIntegration.PowerPointInfo"/>
  </ds:schemaRefs>
</ds:datastoreItem>
</file>

<file path=customXml/itemProps136.xml><?xml version="1.0" encoding="utf-8"?>
<ds:datastoreItem xmlns:ds="http://schemas.openxmlformats.org/officeDocument/2006/customXml" ds:itemID="{28EFF226-77A8-433A-8EA4-696C7360B247}">
  <ds:schemaRefs>
    <ds:schemaRef ds:uri="ESRI.ArcGIS.Mapping.OfficeIntegration.PowerPointInfo"/>
  </ds:schemaRefs>
</ds:datastoreItem>
</file>

<file path=customXml/itemProps137.xml><?xml version="1.0" encoding="utf-8"?>
<ds:datastoreItem xmlns:ds="http://schemas.openxmlformats.org/officeDocument/2006/customXml" ds:itemID="{0FAD658A-1466-4FAA-BD4A-7709E814E573}">
  <ds:schemaRefs>
    <ds:schemaRef ds:uri="ESRI.ArcGIS.Mapping.OfficeIntegration.PowerPointInfo"/>
  </ds:schemaRefs>
</ds:datastoreItem>
</file>

<file path=customXml/itemProps138.xml><?xml version="1.0" encoding="utf-8"?>
<ds:datastoreItem xmlns:ds="http://schemas.openxmlformats.org/officeDocument/2006/customXml" ds:itemID="{B22F13EA-63BE-459C-A7EB-5F6F4EB8DCD5}">
  <ds:schemaRefs>
    <ds:schemaRef ds:uri="ESRI.ArcGIS.Mapping.OfficeIntegration.PowerPointInfo"/>
  </ds:schemaRefs>
</ds:datastoreItem>
</file>

<file path=customXml/itemProps139.xml><?xml version="1.0" encoding="utf-8"?>
<ds:datastoreItem xmlns:ds="http://schemas.openxmlformats.org/officeDocument/2006/customXml" ds:itemID="{B36690AA-C595-45A3-9554-86AC7DA6D578}">
  <ds:schemaRefs>
    <ds:schemaRef ds:uri="ESRI.ArcGIS.Mapping.OfficeIntegration.PowerPointInfo"/>
  </ds:schemaRefs>
</ds:datastoreItem>
</file>

<file path=customXml/itemProps14.xml><?xml version="1.0" encoding="utf-8"?>
<ds:datastoreItem xmlns:ds="http://schemas.openxmlformats.org/officeDocument/2006/customXml" ds:itemID="{F734AF65-5AF4-4890-A30D-755F6085614C}">
  <ds:schemaRefs>
    <ds:schemaRef ds:uri="ESRI.ArcGIS.Mapping.OfficeIntegration.PowerPointInfo"/>
  </ds:schemaRefs>
</ds:datastoreItem>
</file>

<file path=customXml/itemProps140.xml><?xml version="1.0" encoding="utf-8"?>
<ds:datastoreItem xmlns:ds="http://schemas.openxmlformats.org/officeDocument/2006/customXml" ds:itemID="{77CF9485-0DB2-462A-B03E-176A546F96DD}">
  <ds:schemaRefs>
    <ds:schemaRef ds:uri="ESRI.ArcGIS.Mapping.OfficeIntegration.PowerPointInfo"/>
  </ds:schemaRefs>
</ds:datastoreItem>
</file>

<file path=customXml/itemProps141.xml><?xml version="1.0" encoding="utf-8"?>
<ds:datastoreItem xmlns:ds="http://schemas.openxmlformats.org/officeDocument/2006/customXml" ds:itemID="{12B959E6-F6A0-4FB3-8F94-F86D6A50CC1C}">
  <ds:schemaRefs>
    <ds:schemaRef ds:uri="ESRI.ArcGIS.Mapping.OfficeIntegration.PowerPointInfo"/>
  </ds:schemaRefs>
</ds:datastoreItem>
</file>

<file path=customXml/itemProps142.xml><?xml version="1.0" encoding="utf-8"?>
<ds:datastoreItem xmlns:ds="http://schemas.openxmlformats.org/officeDocument/2006/customXml" ds:itemID="{006C3960-642B-422B-9CCA-6DECB4546790}">
  <ds:schemaRefs>
    <ds:schemaRef ds:uri="ESRI.ArcGIS.Mapping.OfficeIntegration.PowerPointInfo"/>
  </ds:schemaRefs>
</ds:datastoreItem>
</file>

<file path=customXml/itemProps143.xml><?xml version="1.0" encoding="utf-8"?>
<ds:datastoreItem xmlns:ds="http://schemas.openxmlformats.org/officeDocument/2006/customXml" ds:itemID="{FABAD28C-5F16-4D7E-A618-EEA9B815BC46}">
  <ds:schemaRefs>
    <ds:schemaRef ds:uri="ESRI.ArcGIS.Mapping.OfficeIntegration.PowerPointInfo"/>
  </ds:schemaRefs>
</ds:datastoreItem>
</file>

<file path=customXml/itemProps144.xml><?xml version="1.0" encoding="utf-8"?>
<ds:datastoreItem xmlns:ds="http://schemas.openxmlformats.org/officeDocument/2006/customXml" ds:itemID="{43580139-E791-44A5-BB87-2CE8A716D2B2}">
  <ds:schemaRefs>
    <ds:schemaRef ds:uri="ESRI.ArcGIS.Mapping.OfficeIntegration.PowerPointInfo"/>
  </ds:schemaRefs>
</ds:datastoreItem>
</file>

<file path=customXml/itemProps145.xml><?xml version="1.0" encoding="utf-8"?>
<ds:datastoreItem xmlns:ds="http://schemas.openxmlformats.org/officeDocument/2006/customXml" ds:itemID="{7033B9F0-6E6F-43B5-8858-71A3BBDD68B6}">
  <ds:schemaRefs>
    <ds:schemaRef ds:uri="ESRI.ArcGIS.Mapping.OfficeIntegration.PowerPointInfo"/>
  </ds:schemaRefs>
</ds:datastoreItem>
</file>

<file path=customXml/itemProps146.xml><?xml version="1.0" encoding="utf-8"?>
<ds:datastoreItem xmlns:ds="http://schemas.openxmlformats.org/officeDocument/2006/customXml" ds:itemID="{6214CCD2-4FAF-4A69-A24A-F96F51C7CF99}">
  <ds:schemaRefs>
    <ds:schemaRef ds:uri="ESRI.ArcGIS.Mapping.OfficeIntegration.PowerPointInfo"/>
  </ds:schemaRefs>
</ds:datastoreItem>
</file>

<file path=customXml/itemProps147.xml><?xml version="1.0" encoding="utf-8"?>
<ds:datastoreItem xmlns:ds="http://schemas.openxmlformats.org/officeDocument/2006/customXml" ds:itemID="{8FFE2A31-0330-4A6E-A0C9-D7C412E20598}">
  <ds:schemaRefs>
    <ds:schemaRef ds:uri="ESRI.ArcGIS.Mapping.OfficeIntegration.PowerPointInfo"/>
  </ds:schemaRefs>
</ds:datastoreItem>
</file>

<file path=customXml/itemProps148.xml><?xml version="1.0" encoding="utf-8"?>
<ds:datastoreItem xmlns:ds="http://schemas.openxmlformats.org/officeDocument/2006/customXml" ds:itemID="{4129DB67-2FC1-47DB-9828-AFF4075C9C37}">
  <ds:schemaRefs>
    <ds:schemaRef ds:uri="ESRI.ArcGIS.Mapping.OfficeIntegration.PowerPointInfo"/>
  </ds:schemaRefs>
</ds:datastoreItem>
</file>

<file path=customXml/itemProps15.xml><?xml version="1.0" encoding="utf-8"?>
<ds:datastoreItem xmlns:ds="http://schemas.openxmlformats.org/officeDocument/2006/customXml" ds:itemID="{106B19CC-AA8F-4173-B5AD-71573554DC12}">
  <ds:schemaRefs>
    <ds:schemaRef ds:uri="ESRI.ArcGIS.Mapping.OfficeIntegration.PowerPointInfo"/>
  </ds:schemaRefs>
</ds:datastoreItem>
</file>

<file path=customXml/itemProps16.xml><?xml version="1.0" encoding="utf-8"?>
<ds:datastoreItem xmlns:ds="http://schemas.openxmlformats.org/officeDocument/2006/customXml" ds:itemID="{70086CEB-EF85-4B33-9FF1-B5F62E6D9998}">
  <ds:schemaRefs>
    <ds:schemaRef ds:uri="ESRI.ArcGIS.Mapping.OfficeIntegration.PowerPointInfo"/>
  </ds:schemaRefs>
</ds:datastoreItem>
</file>

<file path=customXml/itemProps17.xml><?xml version="1.0" encoding="utf-8"?>
<ds:datastoreItem xmlns:ds="http://schemas.openxmlformats.org/officeDocument/2006/customXml" ds:itemID="{445A77EA-1C4E-432B-A153-165FCDCD2801}">
  <ds:schemaRefs>
    <ds:schemaRef ds:uri="ESRI.ArcGIS.Mapping.OfficeIntegration.PowerPointInfo"/>
  </ds:schemaRefs>
</ds:datastoreItem>
</file>

<file path=customXml/itemProps18.xml><?xml version="1.0" encoding="utf-8"?>
<ds:datastoreItem xmlns:ds="http://schemas.openxmlformats.org/officeDocument/2006/customXml" ds:itemID="{F486DFA9-045A-4137-BBC9-294FA5957845}">
  <ds:schemaRefs>
    <ds:schemaRef ds:uri="ESRI.ArcGIS.Mapping.OfficeIntegration.PowerPointInfo"/>
  </ds:schemaRefs>
</ds:datastoreItem>
</file>

<file path=customXml/itemProps19.xml><?xml version="1.0" encoding="utf-8"?>
<ds:datastoreItem xmlns:ds="http://schemas.openxmlformats.org/officeDocument/2006/customXml" ds:itemID="{65CD9D6E-6FBB-4C3E-89B1-13BA7C201EEC}">
  <ds:schemaRefs>
    <ds:schemaRef ds:uri="ESRI.ArcGIS.Mapping.OfficeIntegration.PowerPointInfo"/>
  </ds:schemaRefs>
</ds:datastoreItem>
</file>

<file path=customXml/itemProps2.xml><?xml version="1.0" encoding="utf-8"?>
<ds:datastoreItem xmlns:ds="http://schemas.openxmlformats.org/officeDocument/2006/customXml" ds:itemID="{1D2A9188-5D84-4A44-A47B-4CB786F64EB4}">
  <ds:schemaRefs>
    <ds:schemaRef ds:uri="ESRI.ArcGIS.Mapping.OfficeIntegration.PowerPointInfo"/>
  </ds:schemaRefs>
</ds:datastoreItem>
</file>

<file path=customXml/itemProps20.xml><?xml version="1.0" encoding="utf-8"?>
<ds:datastoreItem xmlns:ds="http://schemas.openxmlformats.org/officeDocument/2006/customXml" ds:itemID="{762AC85C-490C-4E82-AE81-B1527CDE2AB4}">
  <ds:schemaRefs>
    <ds:schemaRef ds:uri="ESRI.ArcGIS.Mapping.OfficeIntegration.PowerPointInfo"/>
  </ds:schemaRefs>
</ds:datastoreItem>
</file>

<file path=customXml/itemProps21.xml><?xml version="1.0" encoding="utf-8"?>
<ds:datastoreItem xmlns:ds="http://schemas.openxmlformats.org/officeDocument/2006/customXml" ds:itemID="{C8891D17-C7A2-4D5B-8633-88E97EC22C28}">
  <ds:schemaRefs>
    <ds:schemaRef ds:uri="ESRI.ArcGIS.Mapping.OfficeIntegration.PowerPointInfo"/>
  </ds:schemaRefs>
</ds:datastoreItem>
</file>

<file path=customXml/itemProps22.xml><?xml version="1.0" encoding="utf-8"?>
<ds:datastoreItem xmlns:ds="http://schemas.openxmlformats.org/officeDocument/2006/customXml" ds:itemID="{BC325847-5C4A-4B52-A69A-B329E873D646}">
  <ds:schemaRefs>
    <ds:schemaRef ds:uri="ESRI.ArcGIS.Mapping.OfficeIntegration.PowerPointInfo"/>
  </ds:schemaRefs>
</ds:datastoreItem>
</file>

<file path=customXml/itemProps23.xml><?xml version="1.0" encoding="utf-8"?>
<ds:datastoreItem xmlns:ds="http://schemas.openxmlformats.org/officeDocument/2006/customXml" ds:itemID="{4F49085F-7ED2-4E64-9256-1211D62522E7}">
  <ds:schemaRefs>
    <ds:schemaRef ds:uri="ESRI.ArcGIS.Mapping.OfficeIntegration.PowerPointInfo"/>
  </ds:schemaRefs>
</ds:datastoreItem>
</file>

<file path=customXml/itemProps24.xml><?xml version="1.0" encoding="utf-8"?>
<ds:datastoreItem xmlns:ds="http://schemas.openxmlformats.org/officeDocument/2006/customXml" ds:itemID="{E6FE32A7-D49B-4CDB-8BAF-A28EA9A79AA8}">
  <ds:schemaRefs>
    <ds:schemaRef ds:uri="ESRI.ArcGIS.Mapping.OfficeIntegration.PowerPointInfo"/>
  </ds:schemaRefs>
</ds:datastoreItem>
</file>

<file path=customXml/itemProps25.xml><?xml version="1.0" encoding="utf-8"?>
<ds:datastoreItem xmlns:ds="http://schemas.openxmlformats.org/officeDocument/2006/customXml" ds:itemID="{E3AE6DC8-01AB-4C60-AD7B-88065065F6E9}">
  <ds:schemaRefs>
    <ds:schemaRef ds:uri="ESRI.ArcGIS.Mapping.OfficeIntegration.PowerPointInfo"/>
  </ds:schemaRefs>
</ds:datastoreItem>
</file>

<file path=customXml/itemProps26.xml><?xml version="1.0" encoding="utf-8"?>
<ds:datastoreItem xmlns:ds="http://schemas.openxmlformats.org/officeDocument/2006/customXml" ds:itemID="{E4C32A2E-1B46-4798-92DA-C53EBABD77F7}">
  <ds:schemaRefs>
    <ds:schemaRef ds:uri="ESRI.ArcGIS.Mapping.OfficeIntegration.PowerPointInfo"/>
  </ds:schemaRefs>
</ds:datastoreItem>
</file>

<file path=customXml/itemProps27.xml><?xml version="1.0" encoding="utf-8"?>
<ds:datastoreItem xmlns:ds="http://schemas.openxmlformats.org/officeDocument/2006/customXml" ds:itemID="{857E12C7-C493-459F-990E-9179D2CC2B30}">
  <ds:schemaRefs>
    <ds:schemaRef ds:uri="ESRI.ArcGIS.Mapping.OfficeIntegration.PowerPointInfo"/>
  </ds:schemaRefs>
</ds:datastoreItem>
</file>

<file path=customXml/itemProps28.xml><?xml version="1.0" encoding="utf-8"?>
<ds:datastoreItem xmlns:ds="http://schemas.openxmlformats.org/officeDocument/2006/customXml" ds:itemID="{7E664B28-7404-4494-B29D-C017DB3F2342}">
  <ds:schemaRefs>
    <ds:schemaRef ds:uri="ESRI.ArcGIS.Mapping.OfficeIntegration.PowerPointInfo"/>
  </ds:schemaRefs>
</ds:datastoreItem>
</file>

<file path=customXml/itemProps29.xml><?xml version="1.0" encoding="utf-8"?>
<ds:datastoreItem xmlns:ds="http://schemas.openxmlformats.org/officeDocument/2006/customXml" ds:itemID="{9EAF175F-93C9-415F-95A0-08ADD596F961}">
  <ds:schemaRefs>
    <ds:schemaRef ds:uri="ESRI.ArcGIS.Mapping.OfficeIntegration.PowerPointInfo"/>
  </ds:schemaRefs>
</ds:datastoreItem>
</file>

<file path=customXml/itemProps3.xml><?xml version="1.0" encoding="utf-8"?>
<ds:datastoreItem xmlns:ds="http://schemas.openxmlformats.org/officeDocument/2006/customXml" ds:itemID="{26483370-A2F0-4847-8165-069E451EA8AC}">
  <ds:schemaRefs>
    <ds:schemaRef ds:uri="ESRI.ArcGIS.Mapping.OfficeIntegration.PowerPointInfo"/>
  </ds:schemaRefs>
</ds:datastoreItem>
</file>

<file path=customXml/itemProps30.xml><?xml version="1.0" encoding="utf-8"?>
<ds:datastoreItem xmlns:ds="http://schemas.openxmlformats.org/officeDocument/2006/customXml" ds:itemID="{076EC910-AD41-4A34-860C-A9DF6837772F}">
  <ds:schemaRefs>
    <ds:schemaRef ds:uri="ESRI.ArcGIS.Mapping.OfficeIntegration.PowerPointInfo"/>
  </ds:schemaRefs>
</ds:datastoreItem>
</file>

<file path=customXml/itemProps31.xml><?xml version="1.0" encoding="utf-8"?>
<ds:datastoreItem xmlns:ds="http://schemas.openxmlformats.org/officeDocument/2006/customXml" ds:itemID="{63E35A25-1A69-481B-B636-DF5FF0F1CC6E}">
  <ds:schemaRefs>
    <ds:schemaRef ds:uri="ESRI.ArcGIS.Mapping.OfficeIntegration.PowerPointInfo"/>
  </ds:schemaRefs>
</ds:datastoreItem>
</file>

<file path=customXml/itemProps32.xml><?xml version="1.0" encoding="utf-8"?>
<ds:datastoreItem xmlns:ds="http://schemas.openxmlformats.org/officeDocument/2006/customXml" ds:itemID="{C67016E6-4AC6-4377-8B6E-5B8A66055BEB}">
  <ds:schemaRefs>
    <ds:schemaRef ds:uri="ESRI.ArcGIS.Mapping.OfficeIntegration.PowerPointInfo"/>
  </ds:schemaRefs>
</ds:datastoreItem>
</file>

<file path=customXml/itemProps33.xml><?xml version="1.0" encoding="utf-8"?>
<ds:datastoreItem xmlns:ds="http://schemas.openxmlformats.org/officeDocument/2006/customXml" ds:itemID="{2880CB24-01BE-4C69-A808-77F7778BD2A0}">
  <ds:schemaRefs>
    <ds:schemaRef ds:uri="ESRI.ArcGIS.Mapping.OfficeIntegration.PowerPointInfo"/>
  </ds:schemaRefs>
</ds:datastoreItem>
</file>

<file path=customXml/itemProps34.xml><?xml version="1.0" encoding="utf-8"?>
<ds:datastoreItem xmlns:ds="http://schemas.openxmlformats.org/officeDocument/2006/customXml" ds:itemID="{0818F994-D13C-44BC-814E-83867385BCA9}">
  <ds:schemaRefs>
    <ds:schemaRef ds:uri="ESRI.ArcGIS.Mapping.OfficeIntegration.PowerPointInfo"/>
  </ds:schemaRefs>
</ds:datastoreItem>
</file>

<file path=customXml/itemProps35.xml><?xml version="1.0" encoding="utf-8"?>
<ds:datastoreItem xmlns:ds="http://schemas.openxmlformats.org/officeDocument/2006/customXml" ds:itemID="{DEE5ADAC-1A1D-4860-9F08-A827A9811A3C}">
  <ds:schemaRefs>
    <ds:schemaRef ds:uri="ESRI.ArcGIS.Mapping.OfficeIntegration.PowerPointInfo"/>
  </ds:schemaRefs>
</ds:datastoreItem>
</file>

<file path=customXml/itemProps36.xml><?xml version="1.0" encoding="utf-8"?>
<ds:datastoreItem xmlns:ds="http://schemas.openxmlformats.org/officeDocument/2006/customXml" ds:itemID="{35B0A947-E1EC-4241-AA0D-014650ADE726}">
  <ds:schemaRefs>
    <ds:schemaRef ds:uri="ESRI.ArcGIS.Mapping.OfficeIntegration.PowerPointInfo"/>
  </ds:schemaRefs>
</ds:datastoreItem>
</file>

<file path=customXml/itemProps37.xml><?xml version="1.0" encoding="utf-8"?>
<ds:datastoreItem xmlns:ds="http://schemas.openxmlformats.org/officeDocument/2006/customXml" ds:itemID="{7059F4D1-0E4B-4231-8EDE-DA0B1319A62B}">
  <ds:schemaRefs>
    <ds:schemaRef ds:uri="ESRI.ArcGIS.Mapping.OfficeIntegration.PowerPointInfo"/>
  </ds:schemaRefs>
</ds:datastoreItem>
</file>

<file path=customXml/itemProps38.xml><?xml version="1.0" encoding="utf-8"?>
<ds:datastoreItem xmlns:ds="http://schemas.openxmlformats.org/officeDocument/2006/customXml" ds:itemID="{053AFD25-371E-48A6-B7AE-A908BCEF2770}">
  <ds:schemaRefs>
    <ds:schemaRef ds:uri="ESRI.ArcGIS.Mapping.OfficeIntegration.PowerPointInfo"/>
  </ds:schemaRefs>
</ds:datastoreItem>
</file>

<file path=customXml/itemProps39.xml><?xml version="1.0" encoding="utf-8"?>
<ds:datastoreItem xmlns:ds="http://schemas.openxmlformats.org/officeDocument/2006/customXml" ds:itemID="{590520AA-BADB-4A27-A2BB-BEB709813331}">
  <ds:schemaRefs>
    <ds:schemaRef ds:uri="ESRI.ArcGIS.Mapping.OfficeIntegration.PowerPointInfo"/>
  </ds:schemaRefs>
</ds:datastoreItem>
</file>

<file path=customXml/itemProps4.xml><?xml version="1.0" encoding="utf-8"?>
<ds:datastoreItem xmlns:ds="http://schemas.openxmlformats.org/officeDocument/2006/customXml" ds:itemID="{F3D5B9C5-4ABA-485E-8847-BAAF787AB5DA}">
  <ds:schemaRefs>
    <ds:schemaRef ds:uri="ESRI.ArcGIS.Mapping.OfficeIntegration.PowerPointInfo"/>
  </ds:schemaRefs>
</ds:datastoreItem>
</file>

<file path=customXml/itemProps40.xml><?xml version="1.0" encoding="utf-8"?>
<ds:datastoreItem xmlns:ds="http://schemas.openxmlformats.org/officeDocument/2006/customXml" ds:itemID="{859ACAA8-AD1B-4F7C-88A0-10E26077C6CE}">
  <ds:schemaRefs>
    <ds:schemaRef ds:uri="ESRI.ArcGIS.Mapping.OfficeIntegration.PowerPointInfo"/>
  </ds:schemaRefs>
</ds:datastoreItem>
</file>

<file path=customXml/itemProps41.xml><?xml version="1.0" encoding="utf-8"?>
<ds:datastoreItem xmlns:ds="http://schemas.openxmlformats.org/officeDocument/2006/customXml" ds:itemID="{09108680-8D08-45EB-B22B-A8E3E7B2F757}">
  <ds:schemaRefs>
    <ds:schemaRef ds:uri="ESRI.ArcGIS.Mapping.OfficeIntegration.PowerPointInfo"/>
  </ds:schemaRefs>
</ds:datastoreItem>
</file>

<file path=customXml/itemProps42.xml><?xml version="1.0" encoding="utf-8"?>
<ds:datastoreItem xmlns:ds="http://schemas.openxmlformats.org/officeDocument/2006/customXml" ds:itemID="{0F391675-2BB0-43C1-9D14-976079609FFB}">
  <ds:schemaRefs>
    <ds:schemaRef ds:uri="ESRI.ArcGIS.Mapping.OfficeIntegration.PowerPointInfo"/>
  </ds:schemaRefs>
</ds:datastoreItem>
</file>

<file path=customXml/itemProps43.xml><?xml version="1.0" encoding="utf-8"?>
<ds:datastoreItem xmlns:ds="http://schemas.openxmlformats.org/officeDocument/2006/customXml" ds:itemID="{4ED7C61E-B1F0-48B4-BB39-EEC3CBD81E85}">
  <ds:schemaRefs>
    <ds:schemaRef ds:uri="ESRI.ArcGIS.Mapping.OfficeIntegration.PowerPointInfo"/>
  </ds:schemaRefs>
</ds:datastoreItem>
</file>

<file path=customXml/itemProps44.xml><?xml version="1.0" encoding="utf-8"?>
<ds:datastoreItem xmlns:ds="http://schemas.openxmlformats.org/officeDocument/2006/customXml" ds:itemID="{68EEC0BD-25F0-4895-B700-5011BFCBE56B}">
  <ds:schemaRefs>
    <ds:schemaRef ds:uri="ESRI.ArcGIS.Mapping.OfficeIntegration.PowerPointInfo"/>
  </ds:schemaRefs>
</ds:datastoreItem>
</file>

<file path=customXml/itemProps45.xml><?xml version="1.0" encoding="utf-8"?>
<ds:datastoreItem xmlns:ds="http://schemas.openxmlformats.org/officeDocument/2006/customXml" ds:itemID="{AA36DA89-EE7D-4E5E-A507-59C6D4608D48}">
  <ds:schemaRefs>
    <ds:schemaRef ds:uri="ESRI.ArcGIS.Mapping.OfficeIntegration.PowerPointInfo"/>
  </ds:schemaRefs>
</ds:datastoreItem>
</file>

<file path=customXml/itemProps46.xml><?xml version="1.0" encoding="utf-8"?>
<ds:datastoreItem xmlns:ds="http://schemas.openxmlformats.org/officeDocument/2006/customXml" ds:itemID="{A06832D1-E3F0-4E3D-9AC4-2114DCE085B7}">
  <ds:schemaRefs>
    <ds:schemaRef ds:uri="ESRI.ArcGIS.Mapping.OfficeIntegration.PowerPointInfo"/>
  </ds:schemaRefs>
</ds:datastoreItem>
</file>

<file path=customXml/itemProps47.xml><?xml version="1.0" encoding="utf-8"?>
<ds:datastoreItem xmlns:ds="http://schemas.openxmlformats.org/officeDocument/2006/customXml" ds:itemID="{6CD5620E-B454-4F0B-A27A-E071CA858991}">
  <ds:schemaRefs>
    <ds:schemaRef ds:uri="ESRI.ArcGIS.Mapping.OfficeIntegration.PowerPointInfo"/>
  </ds:schemaRefs>
</ds:datastoreItem>
</file>

<file path=customXml/itemProps48.xml><?xml version="1.0" encoding="utf-8"?>
<ds:datastoreItem xmlns:ds="http://schemas.openxmlformats.org/officeDocument/2006/customXml" ds:itemID="{BB83E8F2-4F39-401B-A0F8-3CB42D29CED5}">
  <ds:schemaRefs>
    <ds:schemaRef ds:uri="http://schemas.microsoft.com/sharepoint/events"/>
  </ds:schemaRefs>
</ds:datastoreItem>
</file>

<file path=customXml/itemProps49.xml><?xml version="1.0" encoding="utf-8"?>
<ds:datastoreItem xmlns:ds="http://schemas.openxmlformats.org/officeDocument/2006/customXml" ds:itemID="{EF07A999-D1E2-4119-ACB3-A7C35D7C3283}">
  <ds:schemaRefs>
    <ds:schemaRef ds:uri="ESRI.ArcGIS.Mapping.OfficeIntegration.PowerPointInfo"/>
  </ds:schemaRefs>
</ds:datastoreItem>
</file>

<file path=customXml/itemProps5.xml><?xml version="1.0" encoding="utf-8"?>
<ds:datastoreItem xmlns:ds="http://schemas.openxmlformats.org/officeDocument/2006/customXml" ds:itemID="{AAF4303A-7A0A-45F1-B7AD-B9FDD9B621BC}">
  <ds:schemaRefs>
    <ds:schemaRef ds:uri="ESRI.ArcGIS.Mapping.OfficeIntegration.PowerPointInfo"/>
  </ds:schemaRefs>
</ds:datastoreItem>
</file>

<file path=customXml/itemProps50.xml><?xml version="1.0" encoding="utf-8"?>
<ds:datastoreItem xmlns:ds="http://schemas.openxmlformats.org/officeDocument/2006/customXml" ds:itemID="{F073BC3F-BF9E-4F30-AFEE-D66672EE246D}">
  <ds:schemaRefs>
    <ds:schemaRef ds:uri="ESRI.ArcGIS.Mapping.OfficeIntegration.PowerPointInfo"/>
  </ds:schemaRefs>
</ds:datastoreItem>
</file>

<file path=customXml/itemProps51.xml><?xml version="1.0" encoding="utf-8"?>
<ds:datastoreItem xmlns:ds="http://schemas.openxmlformats.org/officeDocument/2006/customXml" ds:itemID="{4EE7864F-A8A9-449C-A750-9DA8312E6C4B}">
  <ds:schemaRefs>
    <ds:schemaRef ds:uri="ESRI.ArcGIS.Mapping.OfficeIntegration.PowerPointInfo"/>
  </ds:schemaRefs>
</ds:datastoreItem>
</file>

<file path=customXml/itemProps52.xml><?xml version="1.0" encoding="utf-8"?>
<ds:datastoreItem xmlns:ds="http://schemas.openxmlformats.org/officeDocument/2006/customXml" ds:itemID="{21024AB5-7E81-4AD7-960E-F08D6BCDE1C9}">
  <ds:schemaRefs>
    <ds:schemaRef ds:uri="ESRI.ArcGIS.Mapping.OfficeIntegration.PowerPointInfo"/>
  </ds:schemaRefs>
</ds:datastoreItem>
</file>

<file path=customXml/itemProps53.xml><?xml version="1.0" encoding="utf-8"?>
<ds:datastoreItem xmlns:ds="http://schemas.openxmlformats.org/officeDocument/2006/customXml" ds:itemID="{E6BE5673-5F21-4497-AC89-A01F2AC581C7}">
  <ds:schemaRefs>
    <ds:schemaRef ds:uri="ESRI.ArcGIS.Mapping.OfficeIntegration.PowerPointInfo"/>
  </ds:schemaRefs>
</ds:datastoreItem>
</file>

<file path=customXml/itemProps54.xml><?xml version="1.0" encoding="utf-8"?>
<ds:datastoreItem xmlns:ds="http://schemas.openxmlformats.org/officeDocument/2006/customXml" ds:itemID="{07843F29-2936-4C1E-A22D-5AC6F0F24003}">
  <ds:schemaRefs>
    <ds:schemaRef ds:uri="ESRI.ArcGIS.Mapping.OfficeIntegration.PowerPointInfo"/>
  </ds:schemaRefs>
</ds:datastoreItem>
</file>

<file path=customXml/itemProps55.xml><?xml version="1.0" encoding="utf-8"?>
<ds:datastoreItem xmlns:ds="http://schemas.openxmlformats.org/officeDocument/2006/customXml" ds:itemID="{928ABC15-8F11-4376-9D67-FA836EF19D0C}">
  <ds:schemaRefs>
    <ds:schemaRef ds:uri="ESRI.ArcGIS.Mapping.OfficeIntegration.PowerPointInfo"/>
  </ds:schemaRefs>
</ds:datastoreItem>
</file>

<file path=customXml/itemProps56.xml><?xml version="1.0" encoding="utf-8"?>
<ds:datastoreItem xmlns:ds="http://schemas.openxmlformats.org/officeDocument/2006/customXml" ds:itemID="{861A103D-B620-43AF-94E3-57297E47491D}">
  <ds:schemaRefs>
    <ds:schemaRef ds:uri="ESRI.ArcGIS.Mapping.OfficeIntegration.PowerPointInfo"/>
  </ds:schemaRefs>
</ds:datastoreItem>
</file>

<file path=customXml/itemProps57.xml><?xml version="1.0" encoding="utf-8"?>
<ds:datastoreItem xmlns:ds="http://schemas.openxmlformats.org/officeDocument/2006/customXml" ds:itemID="{BA495FE2-ED3F-4C50-9C7B-2624B49638E3}">
  <ds:schemaRefs>
    <ds:schemaRef ds:uri="ESRI.ArcGIS.Mapping.OfficeIntegration.PowerPointInfo"/>
  </ds:schemaRefs>
</ds:datastoreItem>
</file>

<file path=customXml/itemProps58.xml><?xml version="1.0" encoding="utf-8"?>
<ds:datastoreItem xmlns:ds="http://schemas.openxmlformats.org/officeDocument/2006/customXml" ds:itemID="{BF3E8417-1582-4A24-91FD-12DFE002931A}">
  <ds:schemaRefs>
    <ds:schemaRef ds:uri="ESRI.ArcGIS.Mapping.OfficeIntegration.PowerPointInfo"/>
  </ds:schemaRefs>
</ds:datastoreItem>
</file>

<file path=customXml/itemProps59.xml><?xml version="1.0" encoding="utf-8"?>
<ds:datastoreItem xmlns:ds="http://schemas.openxmlformats.org/officeDocument/2006/customXml" ds:itemID="{13070CC2-2310-4F23-9FDC-A3C60590FA46}">
  <ds:schemaRefs>
    <ds:schemaRef ds:uri="ESRI.ArcGIS.Mapping.OfficeIntegration.PowerPointInfo"/>
  </ds:schemaRefs>
</ds:datastoreItem>
</file>

<file path=customXml/itemProps6.xml><?xml version="1.0" encoding="utf-8"?>
<ds:datastoreItem xmlns:ds="http://schemas.openxmlformats.org/officeDocument/2006/customXml" ds:itemID="{034D14EE-7F5D-408F-8087-04D873729B1F}">
  <ds:schemaRefs>
    <ds:schemaRef ds:uri="ESRI.ArcGIS.Mapping.OfficeIntegration.PowerPointInfo"/>
  </ds:schemaRefs>
</ds:datastoreItem>
</file>

<file path=customXml/itemProps60.xml><?xml version="1.0" encoding="utf-8"?>
<ds:datastoreItem xmlns:ds="http://schemas.openxmlformats.org/officeDocument/2006/customXml" ds:itemID="{8A195547-866E-4570-9453-258FC2111B23}">
  <ds:schemaRefs>
    <ds:schemaRef ds:uri="ESRI.ArcGIS.Mapping.OfficeIntegration.PowerPointInfo"/>
  </ds:schemaRefs>
</ds:datastoreItem>
</file>

<file path=customXml/itemProps61.xml><?xml version="1.0" encoding="utf-8"?>
<ds:datastoreItem xmlns:ds="http://schemas.openxmlformats.org/officeDocument/2006/customXml" ds:itemID="{A7C20457-0BEC-436E-A563-88DCF6F128F8}">
  <ds:schemaRefs>
    <ds:schemaRef ds:uri="ESRI.ArcGIS.Mapping.OfficeIntegration.PowerPointInfo"/>
  </ds:schemaRefs>
</ds:datastoreItem>
</file>

<file path=customXml/itemProps62.xml><?xml version="1.0" encoding="utf-8"?>
<ds:datastoreItem xmlns:ds="http://schemas.openxmlformats.org/officeDocument/2006/customXml" ds:itemID="{A1984917-419D-4BCE-A2FB-199E23B66F09}">
  <ds:schemaRefs>
    <ds:schemaRef ds:uri="ESRI.ArcGIS.Mapping.OfficeIntegration.PowerPointInfo"/>
  </ds:schemaRefs>
</ds:datastoreItem>
</file>

<file path=customXml/itemProps63.xml><?xml version="1.0" encoding="utf-8"?>
<ds:datastoreItem xmlns:ds="http://schemas.openxmlformats.org/officeDocument/2006/customXml" ds:itemID="{339D07A7-FF66-4285-B22C-C163C5D81414}">
  <ds:schemaRefs>
    <ds:schemaRef ds:uri="ESRI.ArcGIS.Mapping.OfficeIntegration.PowerPointInfo"/>
  </ds:schemaRefs>
</ds:datastoreItem>
</file>

<file path=customXml/itemProps64.xml><?xml version="1.0" encoding="utf-8"?>
<ds:datastoreItem xmlns:ds="http://schemas.openxmlformats.org/officeDocument/2006/customXml" ds:itemID="{F3F52561-C0B4-42C5-B8D8-CBE9C6878AB0}">
  <ds:schemaRefs>
    <ds:schemaRef ds:uri="ESRI.ArcGIS.Mapping.OfficeIntegration.PowerPointInfo"/>
  </ds:schemaRefs>
</ds:datastoreItem>
</file>

<file path=customXml/itemProps65.xml><?xml version="1.0" encoding="utf-8"?>
<ds:datastoreItem xmlns:ds="http://schemas.openxmlformats.org/officeDocument/2006/customXml" ds:itemID="{227BF0C9-A28D-4118-8700-E835347B0E39}">
  <ds:schemaRefs>
    <ds:schemaRef ds:uri="ESRI.ArcGIS.Mapping.OfficeIntegration.PowerPointInfo"/>
  </ds:schemaRefs>
</ds:datastoreItem>
</file>

<file path=customXml/itemProps66.xml><?xml version="1.0" encoding="utf-8"?>
<ds:datastoreItem xmlns:ds="http://schemas.openxmlformats.org/officeDocument/2006/customXml" ds:itemID="{9921716F-ACFB-44F6-9C0E-40074D53D529}">
  <ds:schemaRefs>
    <ds:schemaRef ds:uri="ESRI.ArcGIS.Mapping.OfficeIntegration.PowerPointInfo"/>
  </ds:schemaRefs>
</ds:datastoreItem>
</file>

<file path=customXml/itemProps67.xml><?xml version="1.0" encoding="utf-8"?>
<ds:datastoreItem xmlns:ds="http://schemas.openxmlformats.org/officeDocument/2006/customXml" ds:itemID="{4CDCDA77-A156-410D-B4E1-3FAE9012DC22}">
  <ds:schemaRefs>
    <ds:schemaRef ds:uri="ESRI.ArcGIS.Mapping.OfficeIntegration.PowerPointInfo"/>
  </ds:schemaRefs>
</ds:datastoreItem>
</file>

<file path=customXml/itemProps68.xml><?xml version="1.0" encoding="utf-8"?>
<ds:datastoreItem xmlns:ds="http://schemas.openxmlformats.org/officeDocument/2006/customXml" ds:itemID="{5CE04F12-118A-4DE3-871B-7A918888D242}">
  <ds:schemaRefs>
    <ds:schemaRef ds:uri="ESRI.ArcGIS.Mapping.OfficeIntegration.PowerPointInfo"/>
  </ds:schemaRefs>
</ds:datastoreItem>
</file>

<file path=customXml/itemProps69.xml><?xml version="1.0" encoding="utf-8"?>
<ds:datastoreItem xmlns:ds="http://schemas.openxmlformats.org/officeDocument/2006/customXml" ds:itemID="{B167C0E9-943A-4605-94B8-1312E906F0A2}">
  <ds:schemaRefs>
    <ds:schemaRef ds:uri="ESRI.ArcGIS.Mapping.OfficeIntegration.PowerPointInfo"/>
  </ds:schemaRefs>
</ds:datastoreItem>
</file>

<file path=customXml/itemProps7.xml><?xml version="1.0" encoding="utf-8"?>
<ds:datastoreItem xmlns:ds="http://schemas.openxmlformats.org/officeDocument/2006/customXml" ds:itemID="{87481229-8910-43AA-9A3B-CD7A5608F0B4}">
  <ds:schemaRefs>
    <ds:schemaRef ds:uri="http://schemas.microsoft.com/sharepoint/v3/contenttype/forms"/>
  </ds:schemaRefs>
</ds:datastoreItem>
</file>

<file path=customXml/itemProps70.xml><?xml version="1.0" encoding="utf-8"?>
<ds:datastoreItem xmlns:ds="http://schemas.openxmlformats.org/officeDocument/2006/customXml" ds:itemID="{E8D50F72-E670-484B-BAD4-EC9B4ADFEF0E}">
  <ds:schemaRefs>
    <ds:schemaRef ds:uri="ESRI.ArcGIS.Mapping.OfficeIntegration.PowerPointInfo"/>
  </ds:schemaRefs>
</ds:datastoreItem>
</file>

<file path=customXml/itemProps71.xml><?xml version="1.0" encoding="utf-8"?>
<ds:datastoreItem xmlns:ds="http://schemas.openxmlformats.org/officeDocument/2006/customXml" ds:itemID="{A5A8770C-6A8E-4C38-8B98-1C3A50E04770}">
  <ds:schemaRefs>
    <ds:schemaRef ds:uri="http://schemas.openxmlformats.org/package/2006/metadata/core-properties"/>
    <ds:schemaRef ds:uri="397c1d49-c51c-4243-b9f3-aba9c87bbb73"/>
    <ds:schemaRef ds:uri="http://www.w3.org/XML/1998/namespace"/>
    <ds:schemaRef ds:uri="http://schemas.microsoft.com/office/infopath/2007/PartnerControls"/>
    <ds:schemaRef ds:uri="http://schemas.microsoft.com/office/2006/documentManagement/types"/>
    <ds:schemaRef ds:uri="http://purl.org/dc/terms/"/>
    <ds:schemaRef ds:uri="http://purl.org/dc/elements/1.1/"/>
    <ds:schemaRef ds:uri="http://schemas.microsoft.com/office/2006/metadata/properties"/>
    <ds:schemaRef ds:uri="http://purl.org/dc/dcmitype/"/>
  </ds:schemaRefs>
</ds:datastoreItem>
</file>

<file path=customXml/itemProps72.xml><?xml version="1.0" encoding="utf-8"?>
<ds:datastoreItem xmlns:ds="http://schemas.openxmlformats.org/officeDocument/2006/customXml" ds:itemID="{E178AE37-FCD9-4201-B8DD-0AA254CB6376}">
  <ds:schemaRefs>
    <ds:schemaRef ds:uri="ESRI.ArcGIS.Mapping.OfficeIntegration.PowerPointInfo"/>
  </ds:schemaRefs>
</ds:datastoreItem>
</file>

<file path=customXml/itemProps73.xml><?xml version="1.0" encoding="utf-8"?>
<ds:datastoreItem xmlns:ds="http://schemas.openxmlformats.org/officeDocument/2006/customXml" ds:itemID="{094DF20D-E626-4F2E-A5BA-05DEACF98017}">
  <ds:schemaRefs>
    <ds:schemaRef ds:uri="ESRI.ArcGIS.Mapping.OfficeIntegration.PowerPointInfo"/>
  </ds:schemaRefs>
</ds:datastoreItem>
</file>

<file path=customXml/itemProps74.xml><?xml version="1.0" encoding="utf-8"?>
<ds:datastoreItem xmlns:ds="http://schemas.openxmlformats.org/officeDocument/2006/customXml" ds:itemID="{7693D6C0-F651-46D1-8783-BE756AA5825B}">
  <ds:schemaRefs>
    <ds:schemaRef ds:uri="ESRI.ArcGIS.Mapping.OfficeIntegration.PowerPointInfo"/>
  </ds:schemaRefs>
</ds:datastoreItem>
</file>

<file path=customXml/itemProps75.xml><?xml version="1.0" encoding="utf-8"?>
<ds:datastoreItem xmlns:ds="http://schemas.openxmlformats.org/officeDocument/2006/customXml" ds:itemID="{2A810048-C158-4FDF-B7D8-93863315471B}">
  <ds:schemaRefs>
    <ds:schemaRef ds:uri="ESRI.ArcGIS.Mapping.OfficeIntegration.PowerPointInfo"/>
  </ds:schemaRefs>
</ds:datastoreItem>
</file>

<file path=customXml/itemProps76.xml><?xml version="1.0" encoding="utf-8"?>
<ds:datastoreItem xmlns:ds="http://schemas.openxmlformats.org/officeDocument/2006/customXml" ds:itemID="{E757BE5B-34B9-4F16-886E-16919F52080A}">
  <ds:schemaRefs>
    <ds:schemaRef ds:uri="ESRI.ArcGIS.Mapping.OfficeIntegration.PowerPointInfo"/>
  </ds:schemaRefs>
</ds:datastoreItem>
</file>

<file path=customXml/itemProps77.xml><?xml version="1.0" encoding="utf-8"?>
<ds:datastoreItem xmlns:ds="http://schemas.openxmlformats.org/officeDocument/2006/customXml" ds:itemID="{6858DC1B-0DA5-4173-9E8D-6404805B7571}">
  <ds:schemaRefs>
    <ds:schemaRef ds:uri="ESRI.ArcGIS.Mapping.OfficeIntegration.PowerPointInfo"/>
  </ds:schemaRefs>
</ds:datastoreItem>
</file>

<file path=customXml/itemProps78.xml><?xml version="1.0" encoding="utf-8"?>
<ds:datastoreItem xmlns:ds="http://schemas.openxmlformats.org/officeDocument/2006/customXml" ds:itemID="{0723C4A0-6A22-44F9-A945-E936A707184F}">
  <ds:schemaRefs>
    <ds:schemaRef ds:uri="ESRI.ArcGIS.Mapping.OfficeIntegration.PowerPointInfo"/>
  </ds:schemaRefs>
</ds:datastoreItem>
</file>

<file path=customXml/itemProps79.xml><?xml version="1.0" encoding="utf-8"?>
<ds:datastoreItem xmlns:ds="http://schemas.openxmlformats.org/officeDocument/2006/customXml" ds:itemID="{24499943-138E-4762-803E-0158A58C1C74}">
  <ds:schemaRefs>
    <ds:schemaRef ds:uri="ESRI.ArcGIS.Mapping.OfficeIntegration.PowerPointInfo"/>
  </ds:schemaRefs>
</ds:datastoreItem>
</file>

<file path=customXml/itemProps8.xml><?xml version="1.0" encoding="utf-8"?>
<ds:datastoreItem xmlns:ds="http://schemas.openxmlformats.org/officeDocument/2006/customXml" ds:itemID="{72B168F1-9BD3-42FA-846C-48339E35A34A}">
  <ds:schemaRefs>
    <ds:schemaRef ds:uri="ESRI.ArcGIS.Mapping.OfficeIntegration.PowerPointInfo"/>
  </ds:schemaRefs>
</ds:datastoreItem>
</file>

<file path=customXml/itemProps80.xml><?xml version="1.0" encoding="utf-8"?>
<ds:datastoreItem xmlns:ds="http://schemas.openxmlformats.org/officeDocument/2006/customXml" ds:itemID="{9C4F45DC-863A-4150-9E97-87F16A9040DD}">
  <ds:schemaRefs>
    <ds:schemaRef ds:uri="ESRI.ArcGIS.Mapping.OfficeIntegration.PowerPointInfo"/>
  </ds:schemaRefs>
</ds:datastoreItem>
</file>

<file path=customXml/itemProps81.xml><?xml version="1.0" encoding="utf-8"?>
<ds:datastoreItem xmlns:ds="http://schemas.openxmlformats.org/officeDocument/2006/customXml" ds:itemID="{DAB76243-71AC-45A7-8A9D-FA874319D873}">
  <ds:schemaRefs>
    <ds:schemaRef ds:uri="ESRI.ArcGIS.Mapping.OfficeIntegration.PowerPointInfo"/>
  </ds:schemaRefs>
</ds:datastoreItem>
</file>

<file path=customXml/itemProps82.xml><?xml version="1.0" encoding="utf-8"?>
<ds:datastoreItem xmlns:ds="http://schemas.openxmlformats.org/officeDocument/2006/customXml" ds:itemID="{FD207D7D-3C40-4E91-B326-C3EB79DDCFDE}">
  <ds:schemaRefs>
    <ds:schemaRef ds:uri="ESRI.ArcGIS.Mapping.OfficeIntegration.PowerPointInfo"/>
  </ds:schemaRefs>
</ds:datastoreItem>
</file>

<file path=customXml/itemProps83.xml><?xml version="1.0" encoding="utf-8"?>
<ds:datastoreItem xmlns:ds="http://schemas.openxmlformats.org/officeDocument/2006/customXml" ds:itemID="{3459F52E-735B-4A9D-8739-D82AF981FF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7c1d49-c51c-4243-b9f3-aba9c87bbb7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84.xml><?xml version="1.0" encoding="utf-8"?>
<ds:datastoreItem xmlns:ds="http://schemas.openxmlformats.org/officeDocument/2006/customXml" ds:itemID="{38ECB437-CABA-4887-B652-FADC1CDB7E55}">
  <ds:schemaRefs>
    <ds:schemaRef ds:uri="ESRI.ArcGIS.Mapping.OfficeIntegration.PowerPointInfo"/>
  </ds:schemaRefs>
</ds:datastoreItem>
</file>

<file path=customXml/itemProps85.xml><?xml version="1.0" encoding="utf-8"?>
<ds:datastoreItem xmlns:ds="http://schemas.openxmlformats.org/officeDocument/2006/customXml" ds:itemID="{F48CA75C-776E-481F-A71A-B03AD19CD704}">
  <ds:schemaRefs>
    <ds:schemaRef ds:uri="ESRI.ArcGIS.Mapping.OfficeIntegration.PowerPointInfo"/>
  </ds:schemaRefs>
</ds:datastoreItem>
</file>

<file path=customXml/itemProps86.xml><?xml version="1.0" encoding="utf-8"?>
<ds:datastoreItem xmlns:ds="http://schemas.openxmlformats.org/officeDocument/2006/customXml" ds:itemID="{3CA60C83-2719-419B-94B1-3F55D122C716}">
  <ds:schemaRefs>
    <ds:schemaRef ds:uri="ESRI.ArcGIS.Mapping.OfficeIntegration.PowerPointInfo"/>
  </ds:schemaRefs>
</ds:datastoreItem>
</file>

<file path=customXml/itemProps87.xml><?xml version="1.0" encoding="utf-8"?>
<ds:datastoreItem xmlns:ds="http://schemas.openxmlformats.org/officeDocument/2006/customXml" ds:itemID="{EF731867-5002-40FD-BE5E-B72BECB8422B}">
  <ds:schemaRefs>
    <ds:schemaRef ds:uri="ESRI.ArcGIS.Mapping.OfficeIntegration.PowerPointInfo"/>
  </ds:schemaRefs>
</ds:datastoreItem>
</file>

<file path=customXml/itemProps88.xml><?xml version="1.0" encoding="utf-8"?>
<ds:datastoreItem xmlns:ds="http://schemas.openxmlformats.org/officeDocument/2006/customXml" ds:itemID="{09649775-53F0-4CAB-B452-3C8658D5C4D1}">
  <ds:schemaRefs>
    <ds:schemaRef ds:uri="ESRI.ArcGIS.Mapping.OfficeIntegration.PowerPointInfo"/>
  </ds:schemaRefs>
</ds:datastoreItem>
</file>

<file path=customXml/itemProps89.xml><?xml version="1.0" encoding="utf-8"?>
<ds:datastoreItem xmlns:ds="http://schemas.openxmlformats.org/officeDocument/2006/customXml" ds:itemID="{61D22687-07CD-4E07-B303-C2B736E8A736}">
  <ds:schemaRefs>
    <ds:schemaRef ds:uri="ESRI.ArcGIS.Mapping.OfficeIntegration.PowerPointInfo"/>
  </ds:schemaRefs>
</ds:datastoreItem>
</file>

<file path=customXml/itemProps9.xml><?xml version="1.0" encoding="utf-8"?>
<ds:datastoreItem xmlns:ds="http://schemas.openxmlformats.org/officeDocument/2006/customXml" ds:itemID="{D113CE19-4F5D-4CD7-8F81-05B8A5FCBFC4}">
  <ds:schemaRefs>
    <ds:schemaRef ds:uri="ESRI.ArcGIS.Mapping.OfficeIntegration.PowerPointInfo"/>
  </ds:schemaRefs>
</ds:datastoreItem>
</file>

<file path=customXml/itemProps90.xml><?xml version="1.0" encoding="utf-8"?>
<ds:datastoreItem xmlns:ds="http://schemas.openxmlformats.org/officeDocument/2006/customXml" ds:itemID="{CEDE6D19-B528-44B2-AE00-3DE3C5CF2089}">
  <ds:schemaRefs>
    <ds:schemaRef ds:uri="ESRI.ArcGIS.Mapping.OfficeIntegration.PowerPointInfo"/>
  </ds:schemaRefs>
</ds:datastoreItem>
</file>

<file path=customXml/itemProps91.xml><?xml version="1.0" encoding="utf-8"?>
<ds:datastoreItem xmlns:ds="http://schemas.openxmlformats.org/officeDocument/2006/customXml" ds:itemID="{F860E60E-6BB4-43E9-83E2-8BB837F38A5A}">
  <ds:schemaRefs>
    <ds:schemaRef ds:uri="ESRI.ArcGIS.Mapping.OfficeIntegration.PowerPointInfo"/>
  </ds:schemaRefs>
</ds:datastoreItem>
</file>

<file path=customXml/itemProps92.xml><?xml version="1.0" encoding="utf-8"?>
<ds:datastoreItem xmlns:ds="http://schemas.openxmlformats.org/officeDocument/2006/customXml" ds:itemID="{DD204DF9-705D-4AC1-9730-84ECEC7D08E7}">
  <ds:schemaRefs>
    <ds:schemaRef ds:uri="ESRI.ArcGIS.Mapping.OfficeIntegration.PowerPointInfo"/>
  </ds:schemaRefs>
</ds:datastoreItem>
</file>

<file path=customXml/itemProps93.xml><?xml version="1.0" encoding="utf-8"?>
<ds:datastoreItem xmlns:ds="http://schemas.openxmlformats.org/officeDocument/2006/customXml" ds:itemID="{E50BF3B5-E97B-4248-B680-DB133EBDCB09}">
  <ds:schemaRefs>
    <ds:schemaRef ds:uri="ESRI.ArcGIS.Mapping.OfficeIntegration.PowerPointInfo"/>
  </ds:schemaRefs>
</ds:datastoreItem>
</file>

<file path=customXml/itemProps94.xml><?xml version="1.0" encoding="utf-8"?>
<ds:datastoreItem xmlns:ds="http://schemas.openxmlformats.org/officeDocument/2006/customXml" ds:itemID="{685970A9-1C0C-451B-A5C0-309D64A7C247}">
  <ds:schemaRefs>
    <ds:schemaRef ds:uri="ESRI.ArcGIS.Mapping.OfficeIntegration.PowerPointInfo"/>
  </ds:schemaRefs>
</ds:datastoreItem>
</file>

<file path=customXml/itemProps95.xml><?xml version="1.0" encoding="utf-8"?>
<ds:datastoreItem xmlns:ds="http://schemas.openxmlformats.org/officeDocument/2006/customXml" ds:itemID="{7A8D8361-AD5E-4ED4-AD51-D09AE84FE791}">
  <ds:schemaRefs>
    <ds:schemaRef ds:uri="ESRI.ArcGIS.Mapping.OfficeIntegration.PowerPointInfo"/>
  </ds:schemaRefs>
</ds:datastoreItem>
</file>

<file path=customXml/itemProps96.xml><?xml version="1.0" encoding="utf-8"?>
<ds:datastoreItem xmlns:ds="http://schemas.openxmlformats.org/officeDocument/2006/customXml" ds:itemID="{0A3754A6-2655-4AF7-8BDC-2F530702462C}">
  <ds:schemaRefs>
    <ds:schemaRef ds:uri="ESRI.ArcGIS.Mapping.OfficeIntegration.PowerPointInfo"/>
  </ds:schemaRefs>
</ds:datastoreItem>
</file>

<file path=customXml/itemProps97.xml><?xml version="1.0" encoding="utf-8"?>
<ds:datastoreItem xmlns:ds="http://schemas.openxmlformats.org/officeDocument/2006/customXml" ds:itemID="{1F1DE3CC-AC78-4CB0-BB43-DBB8D10B8421}">
  <ds:schemaRefs>
    <ds:schemaRef ds:uri="ESRI.ArcGIS.Mapping.OfficeIntegration.PowerPointInfo"/>
  </ds:schemaRefs>
</ds:datastoreItem>
</file>

<file path=customXml/itemProps98.xml><?xml version="1.0" encoding="utf-8"?>
<ds:datastoreItem xmlns:ds="http://schemas.openxmlformats.org/officeDocument/2006/customXml" ds:itemID="{DB38864E-5190-4EBF-A8FF-CB35A26AAE3E}">
  <ds:schemaRefs>
    <ds:schemaRef ds:uri="ESRI.ArcGIS.Mapping.OfficeIntegration.PowerPointInfo"/>
  </ds:schemaRefs>
</ds:datastoreItem>
</file>

<file path=customXml/itemProps99.xml><?xml version="1.0" encoding="utf-8"?>
<ds:datastoreItem xmlns:ds="http://schemas.openxmlformats.org/officeDocument/2006/customXml" ds:itemID="{1A0128B6-BFCA-48B0-ACA1-973AFD2DCA10}">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TEMPLATE</Template>
  <TotalTime>17880</TotalTime>
  <Words>4335</Words>
  <Application>Microsoft Office PowerPoint</Application>
  <PresentationFormat>On-screen Show (4:3)</PresentationFormat>
  <Paragraphs>436</Paragraphs>
  <Slides>43</Slides>
  <Notes>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43</vt:i4>
      </vt:variant>
    </vt:vector>
  </HeadingPairs>
  <TitlesOfParts>
    <vt:vector size="55" baseType="lpstr">
      <vt:lpstr>Arial</vt:lpstr>
      <vt:lpstr>Calibri</vt:lpstr>
      <vt:lpstr>Calibri Light</vt:lpstr>
      <vt:lpstr>Courier New</vt:lpstr>
      <vt:lpstr>Franklin Gothic Book</vt:lpstr>
      <vt:lpstr>Georgia Pro</vt:lpstr>
      <vt:lpstr>Georgia Pro Cond</vt:lpstr>
      <vt:lpstr>Georgia Pro Cond Black</vt:lpstr>
      <vt:lpstr>Georgia Pro Cond Semibold</vt:lpstr>
      <vt:lpstr>Wingdings</vt:lpstr>
      <vt:lpstr>2_Purple</vt:lpstr>
      <vt:lpstr>Office Theme</vt:lpstr>
      <vt:lpstr>      Chesapeake Bay Program Update  Citizens Advisory Committee Meeting  Berkeley Springs, WV February 21, 2020</vt:lpstr>
      <vt:lpstr>Overview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Company>Brown and Caldwell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Here</dc:title>
  <dc:creator>Jessica A. Rowe</dc:creator>
  <dc:description>BCv2013</dc:description>
  <cp:lastModifiedBy>May, Cynthia</cp:lastModifiedBy>
  <cp:revision>315</cp:revision>
  <cp:lastPrinted>2020-02-14T16:20:37Z</cp:lastPrinted>
  <dcterms:created xsi:type="dcterms:W3CDTF">2019-06-10T16:42:02Z</dcterms:created>
  <dcterms:modified xsi:type="dcterms:W3CDTF">2020-02-18T16:19:10Z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0x010100CB28576A74A3D34CB95779ACBEDAB3D6</vt:lpwstr>
  </property>
  <property fmtid="{D5CDD505-2E9C-101B-9397-08002B2CF9AE}" pid="3" name="_dlc_DocIdItemGuid">
    <vt:lpwstr>7a7b54b0-1146-4f44-bd54-50c63d75d9ab</vt:lpwstr>
  </property>
</Properties>
</file>