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3"/>
  </p:notesMasterIdLst>
  <p:sldIdLst>
    <p:sldId id="323" r:id="rId2"/>
    <p:sldId id="327" r:id="rId3"/>
    <p:sldId id="298" r:id="rId4"/>
    <p:sldId id="360" r:id="rId5"/>
    <p:sldId id="353" r:id="rId6"/>
    <p:sldId id="358" r:id="rId7"/>
    <p:sldId id="361" r:id="rId8"/>
    <p:sldId id="354" r:id="rId9"/>
    <p:sldId id="355" r:id="rId10"/>
    <p:sldId id="310" r:id="rId11"/>
    <p:sldId id="36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ie" initials="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>
      <p:cViewPr>
        <p:scale>
          <a:sx n="60" d="100"/>
          <a:sy n="60" d="100"/>
        </p:scale>
        <p:origin x="-161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E4D4-C7C2-4EFC-852A-F4BCAD965D0F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60A60-CA88-42FE-A217-9D9E22433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2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762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5763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5764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65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66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67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68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5769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70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57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57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57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0B6007-8D9B-47E4-8F06-EC55C6B21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52E17B-ED3B-447A-BE25-FF7C9482B5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D59AAA-D3D0-4191-8961-2B2F3F59D4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AF6A4-7B08-4BB4-BEBE-E4516D49F6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3DD853-5C6E-432B-BB86-AF322A8570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04D69F-F135-4B48-B759-55D39A5703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8B2E58-981C-419D-9CAB-58EECDB24C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F88F18-DFAF-47C5-B107-0221577D85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26F994-8267-4C88-A8E1-E4BB556B5E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9EDE23-9E30-445E-A25D-9526950E8D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F81E55-A625-4068-8AE7-83D854D1FF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955B1A8-7AB6-4993-BF41-E3262B54858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4739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4738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Environmental Literacy in the Chesapeake Watershed </a:t>
            </a:r>
          </a:p>
          <a:p>
            <a:pPr algn="ctr"/>
            <a:r>
              <a:rPr lang="en-US" sz="4800" dirty="0"/>
              <a:t>A</a:t>
            </a:r>
            <a:r>
              <a:rPr lang="en-US" sz="4800" dirty="0" smtClean="0"/>
              <a:t> policy perspective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791200"/>
            <a:ext cx="185659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Charlie Stek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14600"/>
            <a:ext cx="66198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274638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387158"/>
            <a:ext cx="9144793" cy="317019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8376138" cy="4525963"/>
          </a:xfrm>
        </p:spPr>
        <p:txBody>
          <a:bodyPr/>
          <a:lstStyle/>
          <a:p>
            <a:r>
              <a:rPr lang="en-US" sz="3600" dirty="0" smtClean="0"/>
              <a:t>How can we take advantage of the new funding made available under ESSA?  </a:t>
            </a:r>
          </a:p>
          <a:p>
            <a:r>
              <a:rPr lang="en-US" sz="3600" dirty="0" smtClean="0"/>
              <a:t>What more can we do to make EE systemic?  </a:t>
            </a:r>
          </a:p>
          <a:p>
            <a:r>
              <a:rPr lang="en-US" sz="3600" dirty="0" smtClean="0"/>
              <a:t>How can we better engage State Ed leadership in Chesapeake EL and the Bay Program?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276600"/>
          </a:xfrm>
        </p:spPr>
        <p:txBody>
          <a:bodyPr/>
          <a:lstStyle/>
          <a:p>
            <a:r>
              <a:rPr lang="en-US" dirty="0" smtClean="0"/>
              <a:t>Reaffirm and update EC Directive 98 -1</a:t>
            </a:r>
          </a:p>
          <a:p>
            <a:r>
              <a:rPr lang="en-US" dirty="0" smtClean="0"/>
              <a:t>Offer Education leadership of all 6 states, the District of Columbia and U.S. ED, a seat at the Bay Program table. </a:t>
            </a:r>
          </a:p>
          <a:p>
            <a:r>
              <a:rPr lang="en-US" dirty="0" smtClean="0"/>
              <a:t>Better engage community colleges and other institutions of higher education.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4648200"/>
            <a:ext cx="2685696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648200"/>
            <a:ext cx="299565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57" y="228600"/>
            <a:ext cx="5212080" cy="34747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3962400"/>
            <a:ext cx="8686800" cy="289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20" dirty="0"/>
              <a:t>28 years on Capitol Hill </a:t>
            </a:r>
            <a:r>
              <a:rPr lang="en-US" sz="2020" dirty="0" smtClean="0"/>
              <a:t>, Senior Policy Advisor for Senator Sarbanes and Rep. Long</a:t>
            </a:r>
            <a:endParaRPr lang="en-US" sz="202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2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20" dirty="0" smtClean="0"/>
              <a:t>Chesapeake </a:t>
            </a:r>
            <a:r>
              <a:rPr lang="en-US" sz="2020" dirty="0"/>
              <a:t>Bay Citizens Advisory Committee, </a:t>
            </a:r>
            <a:r>
              <a:rPr lang="en-US" sz="2020" dirty="0" smtClean="0"/>
              <a:t>Immediate Past Chair</a:t>
            </a:r>
            <a:endParaRPr lang="en-US" sz="202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2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20" dirty="0" smtClean="0"/>
              <a:t>Chesapeake Conservancy and Numerous other Boards and Advisory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2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20" dirty="0"/>
              <a:t>No Child Left Inside Coalition, Policy Director   2007 - 2013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20" dirty="0"/>
          </a:p>
        </p:txBody>
      </p:sp>
    </p:spTree>
    <p:extLst>
      <p:ext uri="{BB962C8B-B14F-4D97-AF65-F5344CB8AC3E}">
        <p14:creationId xmlns:p14="http://schemas.microsoft.com/office/powerpoint/2010/main" val="36526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54975" cy="1828800"/>
          </a:xfrm>
        </p:spPr>
        <p:txBody>
          <a:bodyPr/>
          <a:lstStyle/>
          <a:p>
            <a:pPr algn="ctr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4 Key Ingredients for </a:t>
            </a:r>
            <a:br>
              <a:rPr lang="en-US" sz="4000" dirty="0" smtClean="0"/>
            </a:br>
            <a:r>
              <a:rPr lang="en-US" sz="4000" dirty="0" smtClean="0"/>
              <a:t> Chesapeake </a:t>
            </a:r>
            <a:r>
              <a:rPr lang="en-US" sz="4000" smtClean="0"/>
              <a:t>Watershed Restoration 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2514600"/>
            <a:ext cx="4267200" cy="32004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962400" cy="4191000"/>
          </a:xfrm>
        </p:spPr>
        <p:txBody>
          <a:bodyPr/>
          <a:lstStyle/>
          <a:p>
            <a:pPr marL="742950" indent="-742950">
              <a:buAutoNum type="arabicParenR"/>
            </a:pPr>
            <a:r>
              <a:rPr lang="en-US" sz="3200" dirty="0" smtClean="0"/>
              <a:t>Leadership</a:t>
            </a:r>
          </a:p>
          <a:p>
            <a:pPr marL="742950" indent="-742950">
              <a:buAutoNum type="arabicParenR"/>
            </a:pPr>
            <a:r>
              <a:rPr lang="en-US" sz="3200" dirty="0" smtClean="0"/>
              <a:t>Money</a:t>
            </a:r>
          </a:p>
          <a:p>
            <a:pPr marL="742950" indent="-742950">
              <a:buAutoNum type="arabicParenR"/>
            </a:pPr>
            <a:r>
              <a:rPr lang="en-US" sz="3200" dirty="0" smtClean="0"/>
              <a:t>Policy/Regulations</a:t>
            </a:r>
          </a:p>
          <a:p>
            <a:pPr marL="742950" indent="-742950">
              <a:buAutoNum type="arabicParenR"/>
            </a:pPr>
            <a:r>
              <a:rPr lang="en-US" sz="3200" dirty="0" smtClean="0"/>
              <a:t>Educated &amp; engaged citizenry</a:t>
            </a:r>
          </a:p>
          <a:p>
            <a:pPr marL="342900" indent="-342900">
              <a:buAutoNum type="arabicParenR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71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9418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Of the billions of dollars invested in Chesapeake watershed restoration since 1983, only a </a:t>
            </a:r>
            <a:r>
              <a:rPr lang="en-US" u="sng" dirty="0" smtClean="0"/>
              <a:t>tiny fraction</a:t>
            </a:r>
            <a:r>
              <a:rPr lang="en-US" dirty="0" smtClean="0"/>
              <a:t> has been devoted to enhancing environmental literacy.   </a:t>
            </a:r>
            <a:endParaRPr lang="en-US" dirty="0"/>
          </a:p>
        </p:txBody>
      </p:sp>
      <p:pic>
        <p:nvPicPr>
          <p:cNvPr id="2050" name="Picture 2" descr="Image result for tiny fraction of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26591"/>
            <a:ext cx="549639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3108" y="3684191"/>
            <a:ext cx="549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graphic purposes only.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685800"/>
            <a:ext cx="8229600" cy="1295400"/>
          </a:xfrm>
        </p:spPr>
        <p:txBody>
          <a:bodyPr/>
          <a:lstStyle/>
          <a:p>
            <a:r>
              <a:rPr lang="en-US" dirty="0" smtClean="0"/>
              <a:t>5 Agreements to make Environmental Literacy a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5" y="2332037"/>
            <a:ext cx="8229600" cy="4525963"/>
          </a:xfrm>
        </p:spPr>
        <p:txBody>
          <a:bodyPr/>
          <a:lstStyle/>
          <a:p>
            <a:r>
              <a:rPr lang="en-US" dirty="0" smtClean="0"/>
              <a:t>1987 Chesapeake Bay Agreement</a:t>
            </a:r>
          </a:p>
          <a:p>
            <a:r>
              <a:rPr lang="en-US" dirty="0" smtClean="0"/>
              <a:t>1998 Chesapeake Bay Program Education Directive 98-1</a:t>
            </a:r>
          </a:p>
          <a:p>
            <a:r>
              <a:rPr lang="en-US" dirty="0" smtClean="0"/>
              <a:t>Chesapeake 2000</a:t>
            </a:r>
          </a:p>
          <a:p>
            <a:r>
              <a:rPr lang="en-US" dirty="0" smtClean="0"/>
              <a:t>Chesapeake Watershed Education Agreement of 2005</a:t>
            </a:r>
          </a:p>
          <a:p>
            <a:r>
              <a:rPr lang="en-US" dirty="0" smtClean="0"/>
              <a:t>Chesapeake Watershed Agreement of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education is often misperceived 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Something “nice” to do, not a necessity; </a:t>
            </a:r>
          </a:p>
          <a:p>
            <a:r>
              <a:rPr lang="en-US" dirty="0" smtClean="0"/>
              <a:t>An extracurricular activity, not part of formal education system;</a:t>
            </a:r>
          </a:p>
          <a:p>
            <a:r>
              <a:rPr lang="en-US" dirty="0" smtClean="0"/>
              <a:t>Another subject to be taught in an already crowded day, not something that can be integrated into the curriculum;</a:t>
            </a:r>
          </a:p>
          <a:p>
            <a:r>
              <a:rPr lang="en-US" dirty="0" smtClean="0"/>
              <a:t>Something to promote environmental stewardship, not to advance educational achievement and other educational goals.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749808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Improves </a:t>
            </a:r>
            <a:r>
              <a:rPr lang="en-US" sz="2400" dirty="0"/>
              <a:t>student </a:t>
            </a:r>
            <a:r>
              <a:rPr lang="en-US" sz="2400" dirty="0" smtClean="0"/>
              <a:t>achievement in core subjects and STEM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Increases </a:t>
            </a:r>
            <a:r>
              <a:rPr lang="en-US" sz="2400" dirty="0"/>
              <a:t>engagement and </a:t>
            </a:r>
            <a:r>
              <a:rPr lang="en-US" sz="2400" dirty="0" smtClean="0"/>
              <a:t>enthusiasm for learning.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Provides </a:t>
            </a:r>
            <a:r>
              <a:rPr lang="en-US" sz="2400" dirty="0"/>
              <a:t>critical tools for a 21st century </a:t>
            </a:r>
            <a:r>
              <a:rPr lang="en-US" sz="2400" dirty="0" smtClean="0"/>
              <a:t>workforce.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Helps </a:t>
            </a:r>
            <a:r>
              <a:rPr lang="en-US" sz="2400" dirty="0"/>
              <a:t>address “nature deficit </a:t>
            </a:r>
            <a:r>
              <a:rPr lang="en-US" sz="2400" dirty="0" smtClean="0"/>
              <a:t>disorder.”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Leads to environmentally responsible behavior. 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of Evidence that EE: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733800"/>
            <a:ext cx="498530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National Environmental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Education Act   NEEA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actions to promote Environmental Literacy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05400"/>
            <a:ext cx="5715000" cy="1463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53001"/>
            <a:ext cx="5715000" cy="63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571814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"/>
            <a:ext cx="3826858" cy="192024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/>
              </a:rPr>
              <a:t>EE included, </a:t>
            </a:r>
            <a:r>
              <a:rPr lang="en-US" sz="2800" u="sng" dirty="0" smtClean="0">
                <a:effectLst/>
              </a:rPr>
              <a:t>for the first time</a:t>
            </a:r>
            <a:r>
              <a:rPr lang="en-US" sz="2800" dirty="0" smtClean="0">
                <a:effectLst/>
              </a:rPr>
              <a:t>, in US ED statute.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/>
              </a:rPr>
              <a:t>Eligible </a:t>
            </a:r>
            <a:r>
              <a:rPr lang="en-US" sz="2800" dirty="0">
                <a:effectLst/>
              </a:rPr>
              <a:t>for funding under </a:t>
            </a:r>
            <a:r>
              <a:rPr lang="en-US" sz="2800" dirty="0" smtClean="0">
                <a:effectLst/>
              </a:rPr>
              <a:t>$1.6B </a:t>
            </a:r>
            <a:r>
              <a:rPr lang="en-US" sz="2800" dirty="0">
                <a:effectLst/>
              </a:rPr>
              <a:t>"well-rounded education" grants </a:t>
            </a:r>
            <a:r>
              <a:rPr lang="en-US" sz="2800" dirty="0" smtClean="0">
                <a:effectLst/>
              </a:rPr>
              <a:t>program.</a:t>
            </a:r>
            <a:endParaRPr lang="en-US" sz="28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/>
              </a:rPr>
              <a:t>Eligible </a:t>
            </a:r>
            <a:r>
              <a:rPr lang="en-US" sz="2800" dirty="0">
                <a:effectLst/>
              </a:rPr>
              <a:t>for funding as part of </a:t>
            </a:r>
            <a:r>
              <a:rPr lang="en-US" sz="2800" dirty="0" smtClean="0">
                <a:effectLst/>
              </a:rPr>
              <a:t>$</a:t>
            </a:r>
            <a:r>
              <a:rPr lang="en-US" sz="2800" dirty="0">
                <a:effectLst/>
              </a:rPr>
              <a:t>1B 21st Century Community Learning Centers program.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/>
              </a:rPr>
              <a:t>“Hands-on </a:t>
            </a:r>
            <a:r>
              <a:rPr lang="en-US" sz="2800" dirty="0">
                <a:effectLst/>
              </a:rPr>
              <a:t>learning" and "field-based or service learning" </a:t>
            </a:r>
            <a:r>
              <a:rPr lang="en-US" sz="2800" dirty="0" smtClean="0">
                <a:effectLst/>
              </a:rPr>
              <a:t>eligible under STEM environmental science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 design template">
  <a:themeElements>
    <a:clrScheme name="Office Them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Office Them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 design template</Template>
  <TotalTime>23564</TotalTime>
  <Words>399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Stream design template</vt:lpstr>
      <vt:lpstr>PowerPoint Presentation</vt:lpstr>
      <vt:lpstr>PowerPoint Presentation</vt:lpstr>
      <vt:lpstr>  4 Key Ingredients for   Chesapeake Watershed Restoration </vt:lpstr>
      <vt:lpstr>PowerPoint Presentation</vt:lpstr>
      <vt:lpstr>5 Agreements to make Environmental Literacy a priority</vt:lpstr>
      <vt:lpstr>Environmental education is often misperceived as:</vt:lpstr>
      <vt:lpstr>Mountain of Evidence that EE:</vt:lpstr>
      <vt:lpstr>Congressional actions to promote Environmental Literacy </vt:lpstr>
      <vt:lpstr>PowerPoint Presentation</vt:lpstr>
      <vt:lpstr>Questions?</vt:lpstr>
      <vt:lpstr>Policy and Leadership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Engagement</dc:title>
  <dc:creator>Charlie</dc:creator>
  <cp:lastModifiedBy>Pizzala, Andrew Michael</cp:lastModifiedBy>
  <cp:revision>260</cp:revision>
  <cp:lastPrinted>1601-01-01T00:00:00Z</cp:lastPrinted>
  <dcterms:created xsi:type="dcterms:W3CDTF">2012-05-28T20:29:04Z</dcterms:created>
  <dcterms:modified xsi:type="dcterms:W3CDTF">2017-04-13T16:13:46Z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TC102037941033</vt:lpwstr>
  </property>
</Properties>
</file>