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1" r:id="rId4"/>
  </p:sldMasterIdLst>
  <p:notesMasterIdLst>
    <p:notesMasterId r:id="rId50"/>
  </p:notesMasterIdLst>
  <p:sldIdLst>
    <p:sldId id="445" r:id="rId5"/>
    <p:sldId id="363" r:id="rId6"/>
    <p:sldId id="349" r:id="rId7"/>
    <p:sldId id="429" r:id="rId8"/>
    <p:sldId id="353" r:id="rId9"/>
    <p:sldId id="354" r:id="rId10"/>
    <p:sldId id="355" r:id="rId11"/>
    <p:sldId id="356" r:id="rId12"/>
    <p:sldId id="425" r:id="rId13"/>
    <p:sldId id="357" r:id="rId14"/>
    <p:sldId id="358" r:id="rId15"/>
    <p:sldId id="359" r:id="rId16"/>
    <p:sldId id="277" r:id="rId17"/>
    <p:sldId id="282" r:id="rId18"/>
    <p:sldId id="281" r:id="rId19"/>
    <p:sldId id="280" r:id="rId20"/>
    <p:sldId id="279" r:id="rId21"/>
    <p:sldId id="278" r:id="rId22"/>
    <p:sldId id="405" r:id="rId23"/>
    <p:sldId id="406" r:id="rId24"/>
    <p:sldId id="407" r:id="rId25"/>
    <p:sldId id="410" r:id="rId26"/>
    <p:sldId id="413" r:id="rId27"/>
    <p:sldId id="415" r:id="rId28"/>
    <p:sldId id="316" r:id="rId29"/>
    <p:sldId id="284" r:id="rId30"/>
    <p:sldId id="419" r:id="rId31"/>
    <p:sldId id="301" r:id="rId32"/>
    <p:sldId id="446" r:id="rId33"/>
    <p:sldId id="447" r:id="rId34"/>
    <p:sldId id="342" r:id="rId35"/>
    <p:sldId id="343" r:id="rId36"/>
    <p:sldId id="344" r:id="rId37"/>
    <p:sldId id="448" r:id="rId38"/>
    <p:sldId id="365" r:id="rId39"/>
    <p:sldId id="450" r:id="rId40"/>
    <p:sldId id="428" r:id="rId41"/>
    <p:sldId id="338" r:id="rId42"/>
    <p:sldId id="361" r:id="rId43"/>
    <p:sldId id="451" r:id="rId44"/>
    <p:sldId id="432" r:id="rId45"/>
    <p:sldId id="433" r:id="rId46"/>
    <p:sldId id="434" r:id="rId47"/>
    <p:sldId id="431" r:id="rId48"/>
    <p:sldId id="40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401"/>
    <a:srgbClr val="FF9900"/>
    <a:srgbClr val="1595D3"/>
    <a:srgbClr val="007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8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9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401185-44B9-464B-B943-615D5C01A146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456098-7DEC-4613-9A19-2057359FDCF9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Community Engagement</a:t>
          </a:r>
        </a:p>
        <a:p>
          <a:r>
            <a: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2012-2013</a:t>
          </a:r>
        </a:p>
      </dgm:t>
    </dgm:pt>
    <dgm:pt modelId="{966D30A0-F383-4CA8-B7B8-804E69E06B0D}" type="parTrans" cxnId="{AE9B18CC-D249-4C29-8BE9-CBB17AE5FBE9}">
      <dgm:prSet/>
      <dgm:spPr/>
      <dgm:t>
        <a:bodyPr/>
        <a:lstStyle/>
        <a:p>
          <a:endParaRPr lang="en-US"/>
        </a:p>
      </dgm:t>
    </dgm:pt>
    <dgm:pt modelId="{B46E6ED2-A3D9-4E0C-A88F-A170B8B3C327}" type="sibTrans" cxnId="{AE9B18CC-D249-4C29-8BE9-CBB17AE5FBE9}">
      <dgm:prSet/>
      <dgm:spPr/>
      <dgm:t>
        <a:bodyPr/>
        <a:lstStyle/>
        <a:p>
          <a:endParaRPr lang="en-US" dirty="0"/>
        </a:p>
      </dgm:t>
    </dgm:pt>
    <dgm:pt modelId="{4361F845-5D89-4AF7-AE40-C59FA055BB2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Design Competition</a:t>
          </a:r>
        </a:p>
        <a:p>
          <a:r>
            <a: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2014</a:t>
          </a:r>
        </a:p>
      </dgm:t>
    </dgm:pt>
    <dgm:pt modelId="{E36EB79F-6ED0-401D-BD38-5EB59EB27359}" type="parTrans" cxnId="{06251834-2779-49D0-9369-88791A3AA620}">
      <dgm:prSet/>
      <dgm:spPr/>
      <dgm:t>
        <a:bodyPr/>
        <a:lstStyle/>
        <a:p>
          <a:endParaRPr lang="en-US"/>
        </a:p>
      </dgm:t>
    </dgm:pt>
    <dgm:pt modelId="{941445E4-E415-4BE7-A55F-B624DA8ABE58}" type="sibTrans" cxnId="{06251834-2779-49D0-9369-88791A3AA620}">
      <dgm:prSet/>
      <dgm:spPr/>
      <dgm:t>
        <a:bodyPr/>
        <a:lstStyle/>
        <a:p>
          <a:endParaRPr lang="en-US" dirty="0"/>
        </a:p>
      </dgm:t>
    </dgm:pt>
    <dgm:pt modelId="{7944DD12-143E-44C5-82FE-4A8835FF6CA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Pre-Construction &amp; Design</a:t>
          </a:r>
        </a:p>
        <a:p>
          <a:r>
            <a: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2016-2019</a:t>
          </a:r>
        </a:p>
      </dgm:t>
    </dgm:pt>
    <dgm:pt modelId="{5A1CD047-1B76-45F5-AE20-2D28ED9ED18A}" type="parTrans" cxnId="{2C9AD5D4-0C85-4CB1-A986-D96FA1F27D91}">
      <dgm:prSet/>
      <dgm:spPr/>
      <dgm:t>
        <a:bodyPr/>
        <a:lstStyle/>
        <a:p>
          <a:endParaRPr lang="en-US"/>
        </a:p>
      </dgm:t>
    </dgm:pt>
    <dgm:pt modelId="{1BE4245D-8F3D-48F8-816E-BB3F32E9BB95}" type="sibTrans" cxnId="{2C9AD5D4-0C85-4CB1-A986-D96FA1F27D91}">
      <dgm:prSet/>
      <dgm:spPr/>
      <dgm:t>
        <a:bodyPr/>
        <a:lstStyle/>
        <a:p>
          <a:endParaRPr lang="en-US" dirty="0"/>
        </a:p>
      </dgm:t>
    </dgm:pt>
    <dgm:pt modelId="{D180583B-7C62-4EA7-A12D-E3AD3304588C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Begin Construction</a:t>
          </a:r>
        </a:p>
        <a:p>
          <a:r>
            <a: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2020</a:t>
          </a:r>
        </a:p>
      </dgm:t>
    </dgm:pt>
    <dgm:pt modelId="{3D573219-9670-42E7-B56D-12BD510C7FD9}" type="parTrans" cxnId="{97E8A421-5351-421B-AF79-BAA2F2CA227C}">
      <dgm:prSet/>
      <dgm:spPr/>
      <dgm:t>
        <a:bodyPr/>
        <a:lstStyle/>
        <a:p>
          <a:endParaRPr lang="en-US"/>
        </a:p>
      </dgm:t>
    </dgm:pt>
    <dgm:pt modelId="{F93FC34E-73EE-4D1C-BF93-F89B635A0D7B}" type="sibTrans" cxnId="{97E8A421-5351-421B-AF79-BAA2F2CA227C}">
      <dgm:prSet/>
      <dgm:spPr/>
      <dgm:t>
        <a:bodyPr/>
        <a:lstStyle/>
        <a:p>
          <a:endParaRPr lang="en-US" dirty="0"/>
        </a:p>
      </dgm:t>
    </dgm:pt>
    <dgm:pt modelId="{7DE55266-416D-48C3-BFC8-3B1A0A249EDA}">
      <dgm:prSet/>
      <dgm:spPr/>
      <dgm:t>
        <a:bodyPr/>
        <a:lstStyle/>
        <a:p>
          <a:endParaRPr lang="en-US" dirty="0"/>
        </a:p>
      </dgm:t>
    </dgm:pt>
    <dgm:pt modelId="{4F9E2DB9-83F4-4558-9F27-E416E541D8CD}" type="parTrans" cxnId="{C031EDCE-AFBF-476E-BC93-27F443E2F9D8}">
      <dgm:prSet/>
      <dgm:spPr/>
      <dgm:t>
        <a:bodyPr/>
        <a:lstStyle/>
        <a:p>
          <a:endParaRPr lang="en-US"/>
        </a:p>
      </dgm:t>
    </dgm:pt>
    <dgm:pt modelId="{91EA9C06-8838-4724-9E59-EB917146A0AC}" type="sibTrans" cxnId="{C031EDCE-AFBF-476E-BC93-27F443E2F9D8}">
      <dgm:prSet/>
      <dgm:spPr/>
      <dgm:t>
        <a:bodyPr/>
        <a:lstStyle/>
        <a:p>
          <a:endParaRPr lang="en-US"/>
        </a:p>
      </dgm:t>
    </dgm:pt>
    <dgm:pt modelId="{6E3E9302-24DE-43BD-9023-5E3B6BDCFBA1}">
      <dgm:prSet/>
      <dgm:spPr/>
      <dgm:t>
        <a:bodyPr/>
        <a:lstStyle/>
        <a:p>
          <a:endParaRPr lang="en-US"/>
        </a:p>
      </dgm:t>
    </dgm:pt>
    <dgm:pt modelId="{7F227FC6-6751-4A65-803A-AF3B7ADDA4DE}" type="parTrans" cxnId="{781F4F2D-55DC-40A4-9551-A4B24D7F3EBC}">
      <dgm:prSet/>
      <dgm:spPr/>
      <dgm:t>
        <a:bodyPr/>
        <a:lstStyle/>
        <a:p>
          <a:endParaRPr lang="en-US"/>
        </a:p>
      </dgm:t>
    </dgm:pt>
    <dgm:pt modelId="{FD5E3394-C02B-4410-996C-F0133458C9AF}" type="sibTrans" cxnId="{781F4F2D-55DC-40A4-9551-A4B24D7F3EBC}">
      <dgm:prSet/>
      <dgm:spPr/>
      <dgm:t>
        <a:bodyPr/>
        <a:lstStyle/>
        <a:p>
          <a:endParaRPr lang="en-US"/>
        </a:p>
      </dgm:t>
    </dgm:pt>
    <dgm:pt modelId="{EBB5FD88-5FDD-4FCD-894A-E9C1D6B05AE4}">
      <dgm:prSet/>
      <dgm:spPr/>
      <dgm:t>
        <a:bodyPr/>
        <a:lstStyle/>
        <a:p>
          <a:endParaRPr lang="en-US"/>
        </a:p>
      </dgm:t>
    </dgm:pt>
    <dgm:pt modelId="{7F274723-1148-4D35-9FB2-64FE366897D6}" type="parTrans" cxnId="{6972B3EA-D8F2-4D73-956E-B7F7E4AEF5C4}">
      <dgm:prSet/>
      <dgm:spPr/>
      <dgm:t>
        <a:bodyPr/>
        <a:lstStyle/>
        <a:p>
          <a:endParaRPr lang="en-US"/>
        </a:p>
      </dgm:t>
    </dgm:pt>
    <dgm:pt modelId="{BE37C7E1-13DB-4D9D-A208-2D3B16270716}" type="sibTrans" cxnId="{6972B3EA-D8F2-4D73-956E-B7F7E4AEF5C4}">
      <dgm:prSet/>
      <dgm:spPr/>
      <dgm:t>
        <a:bodyPr/>
        <a:lstStyle/>
        <a:p>
          <a:endParaRPr lang="en-US"/>
        </a:p>
      </dgm:t>
    </dgm:pt>
    <dgm:pt modelId="{650A321D-FE2A-40BE-98F0-2FF6B571E7C3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Expected Opening</a:t>
          </a:r>
        </a:p>
        <a:p>
          <a:r>
            <a: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2022 / 2023</a:t>
          </a:r>
        </a:p>
      </dgm:t>
    </dgm:pt>
    <dgm:pt modelId="{252BEF0F-6D31-4EBF-90B0-DA1763D2C658}" type="parTrans" cxnId="{DDE17B45-F99E-4626-817C-0B0D6D2EC2A6}">
      <dgm:prSet/>
      <dgm:spPr/>
      <dgm:t>
        <a:bodyPr/>
        <a:lstStyle/>
        <a:p>
          <a:endParaRPr lang="en-US"/>
        </a:p>
      </dgm:t>
    </dgm:pt>
    <dgm:pt modelId="{7E72FA51-3901-412B-BADF-307C13EA5275}" type="sibTrans" cxnId="{DDE17B45-F99E-4626-817C-0B0D6D2EC2A6}">
      <dgm:prSet/>
      <dgm:spPr/>
      <dgm:t>
        <a:bodyPr/>
        <a:lstStyle/>
        <a:p>
          <a:endParaRPr lang="en-US"/>
        </a:p>
      </dgm:t>
    </dgm:pt>
    <dgm:pt modelId="{FACC31FF-7A48-482D-88BC-75093BD2A338}" type="pres">
      <dgm:prSet presAssocID="{FC401185-44B9-464B-B943-615D5C01A14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F26AC2-DE68-4A79-84E1-1E00FC15ED06}" type="pres">
      <dgm:prSet presAssocID="{FC401185-44B9-464B-B943-615D5C01A146}" presName="dummyMaxCanvas" presStyleCnt="0">
        <dgm:presLayoutVars/>
      </dgm:prSet>
      <dgm:spPr/>
    </dgm:pt>
    <dgm:pt modelId="{FED23633-2860-48BE-9754-B5C0AFE4C4CD}" type="pres">
      <dgm:prSet presAssocID="{FC401185-44B9-464B-B943-615D5C01A14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AC4F1-0004-431C-9565-DF69E4AC4291}" type="pres">
      <dgm:prSet presAssocID="{FC401185-44B9-464B-B943-615D5C01A14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F94B9-523B-4DD7-A779-945C96F3322F}" type="pres">
      <dgm:prSet presAssocID="{FC401185-44B9-464B-B943-615D5C01A14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780508-0309-4523-A2F4-B8DA6F1DDAE8}" type="pres">
      <dgm:prSet presAssocID="{FC401185-44B9-464B-B943-615D5C01A146}" presName="FiveNodes_4" presStyleLbl="node1" presStyleIdx="3" presStyleCnt="5" custLinFactNeighborX="-454" custLinFactNeighborY="-4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1AA626-CC29-4FF5-A009-7AEB5446138B}" type="pres">
      <dgm:prSet presAssocID="{FC401185-44B9-464B-B943-615D5C01A146}" presName="FiveNodes_5" presStyleLbl="node1" presStyleIdx="4" presStyleCnt="5" custLinFactNeighborY="26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1B973-9899-4CBD-9E26-1889CBEF6C18}" type="pres">
      <dgm:prSet presAssocID="{FC401185-44B9-464B-B943-615D5C01A14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DBDD9-6E10-41A1-AB70-8D6E0CC6C46B}" type="pres">
      <dgm:prSet presAssocID="{FC401185-44B9-464B-B943-615D5C01A14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28790-65E3-4A77-BBC5-9CDAE18CEFE0}" type="pres">
      <dgm:prSet presAssocID="{FC401185-44B9-464B-B943-615D5C01A14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8214F-205C-46D6-B712-DCF791E25AF8}" type="pres">
      <dgm:prSet presAssocID="{FC401185-44B9-464B-B943-615D5C01A14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E497C-7C51-4C55-BA6F-57106D86E8F4}" type="pres">
      <dgm:prSet presAssocID="{FC401185-44B9-464B-B943-615D5C01A14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7BC2E-1144-473A-A5B0-D08C3EE8F704}" type="pres">
      <dgm:prSet presAssocID="{FC401185-44B9-464B-B943-615D5C01A14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2CD857-2C21-4D94-AFF8-8F8B18AD68A1}" type="pres">
      <dgm:prSet presAssocID="{FC401185-44B9-464B-B943-615D5C01A14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31DC0-CA3A-4397-A2E2-CF4B33F5A5DA}" type="pres">
      <dgm:prSet presAssocID="{FC401185-44B9-464B-B943-615D5C01A14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E0FAE-4A52-4C8C-A722-98204A73939C}" type="pres">
      <dgm:prSet presAssocID="{FC401185-44B9-464B-B943-615D5C01A14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CAC559-1808-43BE-95E2-F0788D6E82FE}" type="presOf" srcId="{B46E6ED2-A3D9-4E0C-A88F-A170B8B3C327}" destId="{64B1B973-9899-4CBD-9E26-1889CBEF6C18}" srcOrd="0" destOrd="0" presId="urn:microsoft.com/office/officeart/2005/8/layout/vProcess5"/>
    <dgm:cxn modelId="{A054A9D2-5440-4C24-963E-0C5411F5FA74}" type="presOf" srcId="{F93FC34E-73EE-4D1C-BF93-F89B635A0D7B}" destId="{E068214F-205C-46D6-B712-DCF791E25AF8}" srcOrd="0" destOrd="0" presId="urn:microsoft.com/office/officeart/2005/8/layout/vProcess5"/>
    <dgm:cxn modelId="{2C9AD5D4-0C85-4CB1-A986-D96FA1F27D91}" srcId="{FC401185-44B9-464B-B943-615D5C01A146}" destId="{7944DD12-143E-44C5-82FE-4A8835FF6CA3}" srcOrd="2" destOrd="0" parTransId="{5A1CD047-1B76-45F5-AE20-2D28ED9ED18A}" sibTransId="{1BE4245D-8F3D-48F8-816E-BB3F32E9BB95}"/>
    <dgm:cxn modelId="{6972B3EA-D8F2-4D73-956E-B7F7E4AEF5C4}" srcId="{FC401185-44B9-464B-B943-615D5C01A146}" destId="{EBB5FD88-5FDD-4FCD-894A-E9C1D6B05AE4}" srcOrd="6" destOrd="0" parTransId="{7F274723-1148-4D35-9FB2-64FE366897D6}" sibTransId="{BE37C7E1-13DB-4D9D-A208-2D3B16270716}"/>
    <dgm:cxn modelId="{F0E14EC8-D0B2-48CB-8306-0C62D9C2DDD7}" type="presOf" srcId="{7944DD12-143E-44C5-82FE-4A8835FF6CA3}" destId="{0F2CD857-2C21-4D94-AFF8-8F8B18AD68A1}" srcOrd="1" destOrd="0" presId="urn:microsoft.com/office/officeart/2005/8/layout/vProcess5"/>
    <dgm:cxn modelId="{6F42E46A-0BFE-4C65-B8AC-6C1783A4275E}" type="presOf" srcId="{1E456098-7DEC-4613-9A19-2057359FDCF9}" destId="{FC3E497C-7C51-4C55-BA6F-57106D86E8F4}" srcOrd="1" destOrd="0" presId="urn:microsoft.com/office/officeart/2005/8/layout/vProcess5"/>
    <dgm:cxn modelId="{06251834-2779-49D0-9369-88791A3AA620}" srcId="{FC401185-44B9-464B-B943-615D5C01A146}" destId="{4361F845-5D89-4AF7-AE40-C59FA055BB24}" srcOrd="1" destOrd="0" parTransId="{E36EB79F-6ED0-401D-BD38-5EB59EB27359}" sibTransId="{941445E4-E415-4BE7-A55F-B624DA8ABE58}"/>
    <dgm:cxn modelId="{5F5DD919-5402-41FD-8B0A-B99324EB12FA}" type="presOf" srcId="{650A321D-FE2A-40BE-98F0-2FF6B571E7C3}" destId="{3C8E0FAE-4A52-4C8C-A722-98204A73939C}" srcOrd="1" destOrd="0" presId="urn:microsoft.com/office/officeart/2005/8/layout/vProcess5"/>
    <dgm:cxn modelId="{41292D7A-AEB7-43BD-986D-1F574F72972C}" type="presOf" srcId="{FC401185-44B9-464B-B943-615D5C01A146}" destId="{FACC31FF-7A48-482D-88BC-75093BD2A338}" srcOrd="0" destOrd="0" presId="urn:microsoft.com/office/officeart/2005/8/layout/vProcess5"/>
    <dgm:cxn modelId="{084D2A77-22FA-4FF5-86C3-D0DBF736F58D}" type="presOf" srcId="{1BE4245D-8F3D-48F8-816E-BB3F32E9BB95}" destId="{24B28790-65E3-4A77-BBC5-9CDAE18CEFE0}" srcOrd="0" destOrd="0" presId="urn:microsoft.com/office/officeart/2005/8/layout/vProcess5"/>
    <dgm:cxn modelId="{A5CAEF98-05F1-470E-83F6-3F1F5631AAC8}" type="presOf" srcId="{1E456098-7DEC-4613-9A19-2057359FDCF9}" destId="{FED23633-2860-48BE-9754-B5C0AFE4C4CD}" srcOrd="0" destOrd="0" presId="urn:microsoft.com/office/officeart/2005/8/layout/vProcess5"/>
    <dgm:cxn modelId="{E08A6383-05D2-4683-B31F-ECEE0AE398CC}" type="presOf" srcId="{650A321D-FE2A-40BE-98F0-2FF6B571E7C3}" destId="{091AA626-CC29-4FF5-A009-7AEB5446138B}" srcOrd="0" destOrd="0" presId="urn:microsoft.com/office/officeart/2005/8/layout/vProcess5"/>
    <dgm:cxn modelId="{C031EDCE-AFBF-476E-BC93-27F443E2F9D8}" srcId="{FC401185-44B9-464B-B943-615D5C01A146}" destId="{7DE55266-416D-48C3-BFC8-3B1A0A249EDA}" srcOrd="7" destOrd="0" parTransId="{4F9E2DB9-83F4-4558-9F27-E416E541D8CD}" sibTransId="{91EA9C06-8838-4724-9E59-EB917146A0AC}"/>
    <dgm:cxn modelId="{97E8A421-5351-421B-AF79-BAA2F2CA227C}" srcId="{FC401185-44B9-464B-B943-615D5C01A146}" destId="{D180583B-7C62-4EA7-A12D-E3AD3304588C}" srcOrd="3" destOrd="0" parTransId="{3D573219-9670-42E7-B56D-12BD510C7FD9}" sibTransId="{F93FC34E-73EE-4D1C-BF93-F89B635A0D7B}"/>
    <dgm:cxn modelId="{AE9B18CC-D249-4C29-8BE9-CBB17AE5FBE9}" srcId="{FC401185-44B9-464B-B943-615D5C01A146}" destId="{1E456098-7DEC-4613-9A19-2057359FDCF9}" srcOrd="0" destOrd="0" parTransId="{966D30A0-F383-4CA8-B7B8-804E69E06B0D}" sibTransId="{B46E6ED2-A3D9-4E0C-A88F-A170B8B3C327}"/>
    <dgm:cxn modelId="{DDE17B45-F99E-4626-817C-0B0D6D2EC2A6}" srcId="{FC401185-44B9-464B-B943-615D5C01A146}" destId="{650A321D-FE2A-40BE-98F0-2FF6B571E7C3}" srcOrd="4" destOrd="0" parTransId="{252BEF0F-6D31-4EBF-90B0-DA1763D2C658}" sibTransId="{7E72FA51-3901-412B-BADF-307C13EA5275}"/>
    <dgm:cxn modelId="{FFD7EA5A-B214-4601-847D-73D30A36E662}" type="presOf" srcId="{4361F845-5D89-4AF7-AE40-C59FA055BB24}" destId="{3F87BC2E-1144-473A-A5B0-D08C3EE8F704}" srcOrd="1" destOrd="0" presId="urn:microsoft.com/office/officeart/2005/8/layout/vProcess5"/>
    <dgm:cxn modelId="{91438F08-48B0-474D-A60D-FCC8793F47AE}" type="presOf" srcId="{4361F845-5D89-4AF7-AE40-C59FA055BB24}" destId="{339AC4F1-0004-431C-9565-DF69E4AC4291}" srcOrd="0" destOrd="0" presId="urn:microsoft.com/office/officeart/2005/8/layout/vProcess5"/>
    <dgm:cxn modelId="{4929034B-CBA5-4E27-B80C-44B0F59B06EC}" type="presOf" srcId="{7944DD12-143E-44C5-82FE-4A8835FF6CA3}" destId="{E13F94B9-523B-4DD7-A779-945C96F3322F}" srcOrd="0" destOrd="0" presId="urn:microsoft.com/office/officeart/2005/8/layout/vProcess5"/>
    <dgm:cxn modelId="{4F59AFBD-8EBA-411D-B156-B1CAADA0C8E7}" type="presOf" srcId="{941445E4-E415-4BE7-A55F-B624DA8ABE58}" destId="{564DBDD9-6E10-41A1-AB70-8D6E0CC6C46B}" srcOrd="0" destOrd="0" presId="urn:microsoft.com/office/officeart/2005/8/layout/vProcess5"/>
    <dgm:cxn modelId="{781F4F2D-55DC-40A4-9551-A4B24D7F3EBC}" srcId="{FC401185-44B9-464B-B943-615D5C01A146}" destId="{6E3E9302-24DE-43BD-9023-5E3B6BDCFBA1}" srcOrd="5" destOrd="0" parTransId="{7F227FC6-6751-4A65-803A-AF3B7ADDA4DE}" sibTransId="{FD5E3394-C02B-4410-996C-F0133458C9AF}"/>
    <dgm:cxn modelId="{AD3C9948-0388-47FD-8B1A-10AF9FABBB81}" type="presOf" srcId="{D180583B-7C62-4EA7-A12D-E3AD3304588C}" destId="{A0780508-0309-4523-A2F4-B8DA6F1DDAE8}" srcOrd="0" destOrd="0" presId="urn:microsoft.com/office/officeart/2005/8/layout/vProcess5"/>
    <dgm:cxn modelId="{48097C0D-FAFF-43C5-A02C-4099D5E2DF09}" type="presOf" srcId="{D180583B-7C62-4EA7-A12D-E3AD3304588C}" destId="{E4931DC0-CA3A-4397-A2E2-CF4B33F5A5DA}" srcOrd="1" destOrd="0" presId="urn:microsoft.com/office/officeart/2005/8/layout/vProcess5"/>
    <dgm:cxn modelId="{CFDD61A5-EF5C-4F16-80F9-1F9AFE950F1B}" type="presParOf" srcId="{FACC31FF-7A48-482D-88BC-75093BD2A338}" destId="{B7F26AC2-DE68-4A79-84E1-1E00FC15ED06}" srcOrd="0" destOrd="0" presId="urn:microsoft.com/office/officeart/2005/8/layout/vProcess5"/>
    <dgm:cxn modelId="{0307ACF6-CE1F-4C89-9ED6-12857E40A116}" type="presParOf" srcId="{FACC31FF-7A48-482D-88BC-75093BD2A338}" destId="{FED23633-2860-48BE-9754-B5C0AFE4C4CD}" srcOrd="1" destOrd="0" presId="urn:microsoft.com/office/officeart/2005/8/layout/vProcess5"/>
    <dgm:cxn modelId="{F009A748-1645-4EBF-A82A-197512243D6A}" type="presParOf" srcId="{FACC31FF-7A48-482D-88BC-75093BD2A338}" destId="{339AC4F1-0004-431C-9565-DF69E4AC4291}" srcOrd="2" destOrd="0" presId="urn:microsoft.com/office/officeart/2005/8/layout/vProcess5"/>
    <dgm:cxn modelId="{5D30D21A-C56E-4ADD-AD68-F6AC4A986714}" type="presParOf" srcId="{FACC31FF-7A48-482D-88BC-75093BD2A338}" destId="{E13F94B9-523B-4DD7-A779-945C96F3322F}" srcOrd="3" destOrd="0" presId="urn:microsoft.com/office/officeart/2005/8/layout/vProcess5"/>
    <dgm:cxn modelId="{CA3D8243-2D01-4155-BBCF-09D67B53DDB1}" type="presParOf" srcId="{FACC31FF-7A48-482D-88BC-75093BD2A338}" destId="{A0780508-0309-4523-A2F4-B8DA6F1DDAE8}" srcOrd="4" destOrd="0" presId="urn:microsoft.com/office/officeart/2005/8/layout/vProcess5"/>
    <dgm:cxn modelId="{DBBCF4AD-D3E3-485E-BF0F-F0CA39560F3B}" type="presParOf" srcId="{FACC31FF-7A48-482D-88BC-75093BD2A338}" destId="{091AA626-CC29-4FF5-A009-7AEB5446138B}" srcOrd="5" destOrd="0" presId="urn:microsoft.com/office/officeart/2005/8/layout/vProcess5"/>
    <dgm:cxn modelId="{EE79651F-CED7-44A2-93E9-D84F5429EE8E}" type="presParOf" srcId="{FACC31FF-7A48-482D-88BC-75093BD2A338}" destId="{64B1B973-9899-4CBD-9E26-1889CBEF6C18}" srcOrd="6" destOrd="0" presId="urn:microsoft.com/office/officeart/2005/8/layout/vProcess5"/>
    <dgm:cxn modelId="{E26A9A6C-523F-4F74-B837-B20556639E78}" type="presParOf" srcId="{FACC31FF-7A48-482D-88BC-75093BD2A338}" destId="{564DBDD9-6E10-41A1-AB70-8D6E0CC6C46B}" srcOrd="7" destOrd="0" presId="urn:microsoft.com/office/officeart/2005/8/layout/vProcess5"/>
    <dgm:cxn modelId="{A22E8E65-F414-4AF9-B1D5-F0AF0E803918}" type="presParOf" srcId="{FACC31FF-7A48-482D-88BC-75093BD2A338}" destId="{24B28790-65E3-4A77-BBC5-9CDAE18CEFE0}" srcOrd="8" destOrd="0" presId="urn:microsoft.com/office/officeart/2005/8/layout/vProcess5"/>
    <dgm:cxn modelId="{9829CED8-539E-463E-AF84-68B7573FD3C2}" type="presParOf" srcId="{FACC31FF-7A48-482D-88BC-75093BD2A338}" destId="{E068214F-205C-46D6-B712-DCF791E25AF8}" srcOrd="9" destOrd="0" presId="urn:microsoft.com/office/officeart/2005/8/layout/vProcess5"/>
    <dgm:cxn modelId="{A92D47B0-97BB-4B79-A89B-223679E0557C}" type="presParOf" srcId="{FACC31FF-7A48-482D-88BC-75093BD2A338}" destId="{FC3E497C-7C51-4C55-BA6F-57106D86E8F4}" srcOrd="10" destOrd="0" presId="urn:microsoft.com/office/officeart/2005/8/layout/vProcess5"/>
    <dgm:cxn modelId="{1556B875-BEEE-4D62-91EA-8FEB795F8414}" type="presParOf" srcId="{FACC31FF-7A48-482D-88BC-75093BD2A338}" destId="{3F87BC2E-1144-473A-A5B0-D08C3EE8F704}" srcOrd="11" destOrd="0" presId="urn:microsoft.com/office/officeart/2005/8/layout/vProcess5"/>
    <dgm:cxn modelId="{0A3FB196-6657-4667-AC8F-035FB54646B1}" type="presParOf" srcId="{FACC31FF-7A48-482D-88BC-75093BD2A338}" destId="{0F2CD857-2C21-4D94-AFF8-8F8B18AD68A1}" srcOrd="12" destOrd="0" presId="urn:microsoft.com/office/officeart/2005/8/layout/vProcess5"/>
    <dgm:cxn modelId="{2BA179FD-0E4B-43A0-BC6B-C67C1EF1178E}" type="presParOf" srcId="{FACC31FF-7A48-482D-88BC-75093BD2A338}" destId="{E4931DC0-CA3A-4397-A2E2-CF4B33F5A5DA}" srcOrd="13" destOrd="0" presId="urn:microsoft.com/office/officeart/2005/8/layout/vProcess5"/>
    <dgm:cxn modelId="{93BAFA2D-382A-4A24-943A-32648943E812}" type="presParOf" srcId="{FACC31FF-7A48-482D-88BC-75093BD2A338}" destId="{3C8E0FAE-4A52-4C8C-A722-98204A73939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A347A-4FA3-4243-B101-2FA3B23FC6A1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AEB82-2351-4B9C-A546-F11BBBC56A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7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4297A-B90F-4F0C-9D20-99B53FA9E4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75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C84-4CCA-4F98-8592-B61FFD115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99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images</a:t>
            </a:r>
            <a:r>
              <a:rPr lang="en-US" baseline="0" dirty="0"/>
              <a:t> from our annual </a:t>
            </a:r>
            <a:r>
              <a:rPr lang="en-US" dirty="0"/>
              <a:t>Anacostia River Festival </a:t>
            </a:r>
            <a:r>
              <a:rPr lang="mr-IN" dirty="0"/>
              <a:t>–</a:t>
            </a:r>
            <a:r>
              <a:rPr lang="en-US" dirty="0"/>
              <a:t> just</a:t>
            </a:r>
            <a:r>
              <a:rPr lang="en-US" baseline="0" dirty="0"/>
              <a:t> held on April 9 - </a:t>
            </a:r>
            <a:r>
              <a:rPr lang="en-US" dirty="0"/>
              <a:t>with over 45 nonprofit partners, National Park Service and National Cherry Blossom Festival.</a:t>
            </a:r>
            <a:r>
              <a:rPr lang="en-US" baseline="0" dirty="0"/>
              <a:t> 8,000 participants on the banks of the Anacostia River celebrating the river and community’s that line the riverbanks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C84-4CCA-4F98-8592-B61FFD115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07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0553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9516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2904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7716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1272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1146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4198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5810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0907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5987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3028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9966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9771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1484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7118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94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40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4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80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59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7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0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6017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16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20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01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09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143000" y="1"/>
            <a:ext cx="6858000" cy="350996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lvl="0">
              <a:defRPr sz="1800"/>
            </a:pPr>
            <a:r>
              <a:rPr sz="4500"/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43000" y="3602038"/>
            <a:ext cx="6858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</a:lstStyle>
          <a:p>
            <a:pPr lvl="0">
              <a:defRPr sz="1800"/>
            </a:pPr>
            <a:r>
              <a:rPr sz="1800"/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050726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23888" y="1"/>
            <a:ext cx="7886700" cy="4562475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lvl="0">
              <a:defRPr sz="1800"/>
            </a:pPr>
            <a:r>
              <a:rPr sz="4500"/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623888" y="4589462"/>
            <a:ext cx="78867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888888"/>
                </a:solidFill>
              </a:rPr>
              <a:t>Edit Master text styles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858870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38862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100"/>
              <a:t>Edit Master text styles</a:t>
            </a:r>
          </a:p>
          <a:p>
            <a:pPr lvl="1">
              <a:defRPr sz="1800"/>
            </a:pPr>
            <a:r>
              <a:rPr sz="2100"/>
              <a:t>Second level</a:t>
            </a:r>
          </a:p>
          <a:p>
            <a:pPr lvl="2">
              <a:defRPr sz="1800"/>
            </a:pPr>
            <a:r>
              <a:rPr sz="2100"/>
              <a:t>Third level</a:t>
            </a:r>
          </a:p>
          <a:p>
            <a:pPr lvl="3">
              <a:defRPr sz="1800"/>
            </a:pPr>
            <a:r>
              <a:rPr sz="2100"/>
              <a:t>Fourth level</a:t>
            </a:r>
          </a:p>
          <a:p>
            <a:pPr lvl="4">
              <a:defRPr sz="1800"/>
            </a:pPr>
            <a:r>
              <a:rPr sz="2100"/>
              <a:t>Fifth level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470991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29841" y="1681164"/>
            <a:ext cx="3868342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</a:lstStyle>
          <a:p>
            <a:pPr lvl="0">
              <a:defRPr sz="1800" b="0"/>
            </a:pPr>
            <a:r>
              <a:rPr sz="1800" b="1"/>
              <a:t>Edit Master text styles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4886608"/>
      </p:ext>
    </p:extLst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054484"/>
      </p:ext>
    </p:extLst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002727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4425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29841" y="0"/>
            <a:ext cx="2949179" cy="2057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887390" y="987426"/>
            <a:ext cx="4629151" cy="5870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pPr lvl="0">
              <a:defRPr sz="1800"/>
            </a:pPr>
            <a:r>
              <a:rPr sz="2400"/>
              <a:t>Edit Master text styles</a:t>
            </a:r>
          </a:p>
          <a:p>
            <a:pPr lvl="1">
              <a:defRPr sz="1800"/>
            </a:pPr>
            <a:r>
              <a:rPr sz="2400"/>
              <a:t>Second level</a:t>
            </a:r>
          </a:p>
          <a:p>
            <a:pPr lvl="2">
              <a:defRPr sz="1800"/>
            </a:pPr>
            <a:r>
              <a:rPr sz="2400"/>
              <a:t>Third level</a:t>
            </a:r>
          </a:p>
          <a:p>
            <a:pPr lvl="3">
              <a:defRPr sz="1800"/>
            </a:pPr>
            <a:r>
              <a:rPr sz="2400"/>
              <a:t>Fourth level</a:t>
            </a:r>
          </a:p>
          <a:p>
            <a:pPr lvl="4">
              <a:defRPr sz="1800"/>
            </a:pPr>
            <a:r>
              <a:rPr sz="2400"/>
              <a:t>Fifth level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9486570"/>
      </p:ext>
    </p:extLst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629841" y="0"/>
            <a:ext cx="2949179" cy="2057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Click to edit Master title style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629841" y="2057400"/>
            <a:ext cx="294917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</a:lstStyle>
          <a:p>
            <a:pPr lvl="0">
              <a:defRPr sz="1800"/>
            </a:pPr>
            <a:r>
              <a:rPr sz="1200"/>
              <a:t>Edit Master text styles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3663537"/>
      </p:ext>
    </p:extLst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Click to edit Master title style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100"/>
              <a:t>Edit Master text styles</a:t>
            </a:r>
          </a:p>
          <a:p>
            <a:pPr lvl="1">
              <a:defRPr sz="1800"/>
            </a:pPr>
            <a:r>
              <a:rPr sz="2100"/>
              <a:t>Second level</a:t>
            </a:r>
          </a:p>
          <a:p>
            <a:pPr lvl="2">
              <a:defRPr sz="1800"/>
            </a:pPr>
            <a:r>
              <a:rPr sz="2100"/>
              <a:t>Third level</a:t>
            </a:r>
          </a:p>
          <a:p>
            <a:pPr lvl="3">
              <a:defRPr sz="1800"/>
            </a:pPr>
            <a:r>
              <a:rPr sz="2100"/>
              <a:t>Fourth level</a:t>
            </a:r>
          </a:p>
          <a:p>
            <a:pPr lvl="4">
              <a:defRPr sz="1800"/>
            </a:pPr>
            <a:r>
              <a:rPr sz="2100"/>
              <a:t>Fifth level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9577879"/>
      </p:ext>
    </p:extLst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543675" y="0"/>
            <a:ext cx="1971675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Click to edit Master title style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28650" y="365126"/>
            <a:ext cx="5800725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100"/>
              <a:t>Edit Master text styles</a:t>
            </a:r>
          </a:p>
          <a:p>
            <a:pPr lvl="1">
              <a:defRPr sz="1800"/>
            </a:pPr>
            <a:r>
              <a:rPr sz="2100"/>
              <a:t>Second level</a:t>
            </a:r>
          </a:p>
          <a:p>
            <a:pPr lvl="2">
              <a:defRPr sz="1800"/>
            </a:pPr>
            <a:r>
              <a:rPr sz="2100"/>
              <a:t>Third level</a:t>
            </a:r>
          </a:p>
          <a:p>
            <a:pPr lvl="3">
              <a:defRPr sz="1800"/>
            </a:pPr>
            <a:r>
              <a:rPr sz="2100"/>
              <a:t>Fourth level</a:t>
            </a:r>
          </a:p>
          <a:p>
            <a:pPr lvl="4">
              <a:defRPr sz="1800"/>
            </a:pPr>
            <a:r>
              <a:rPr sz="2100"/>
              <a:t>Fifth level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052008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184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0365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7915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3140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6315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7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62E52-0899-465C-9E92-15D22374E8A2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1BE6-4A2F-4DA3-AB3C-5F51F6519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8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52848-8175-48F0-B6C4-F4494F294C83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9D82-A1B6-4256-8386-9F51A60EB4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699"/>
            </a:gs>
            <a:gs pos="46000">
              <a:srgbClr val="FFC000"/>
            </a:gs>
            <a:gs pos="100000">
              <a:srgbClr val="BF9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230188"/>
            <a:ext cx="78867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3300"/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100"/>
              <a:t>Edit Master text styles</a:t>
            </a:r>
          </a:p>
          <a:p>
            <a:pPr lvl="1">
              <a:defRPr sz="1800"/>
            </a:pPr>
            <a:r>
              <a:rPr sz="2100"/>
              <a:t>Second level</a:t>
            </a:r>
          </a:p>
          <a:p>
            <a:pPr lvl="2">
              <a:defRPr sz="1800"/>
            </a:pPr>
            <a:r>
              <a:rPr sz="2100"/>
              <a:t>Third level</a:t>
            </a:r>
          </a:p>
          <a:p>
            <a:pPr lvl="3">
              <a:defRPr sz="1800"/>
            </a:pPr>
            <a:r>
              <a:rPr sz="2100"/>
              <a:t>Fourth level</a:t>
            </a:r>
          </a:p>
          <a:p>
            <a:pPr lvl="4">
              <a:defRPr sz="1800"/>
            </a:pPr>
            <a:r>
              <a:rPr sz="210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457950" y="6423497"/>
            <a:ext cx="2057400" cy="230832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281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transition xmlns:p14="http://schemas.microsoft.com/office/powerpoint/2010/main" spd="med"/>
  <p:txStyles>
    <p:titleStyle>
      <a:lvl1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33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indent="-171450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1pPr>
      <a:lvl2pPr marL="542925" indent="-200025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2pPr>
      <a:lvl3pPr marL="925829" indent="-240029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3pPr>
      <a:lvl4pPr marL="1295400" indent="-266700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4pPr>
      <a:lvl5pPr marL="1638300" indent="-266700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5pPr>
      <a:lvl6pPr marL="1981200" indent="-266700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6pPr>
      <a:lvl7pPr marL="2324100" indent="-266700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7pPr>
      <a:lvl8pPr marL="2667000" indent="-266700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8pPr>
      <a:lvl9pPr marL="3009900" indent="-266700">
        <a:lnSpc>
          <a:spcPct val="90000"/>
        </a:lnSpc>
        <a:spcBef>
          <a:spcPts val="750"/>
        </a:spcBef>
        <a:buSzPct val="100000"/>
        <a:buFont typeface="Arial"/>
        <a:buChar char="•"/>
        <a:defRPr sz="21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3429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6858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0287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3716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17145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0574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24003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2743200" algn="r">
        <a:defRPr sz="9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png"/><Relationship Id="rId9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6" Type="http://schemas.openxmlformats.org/officeDocument/2006/relationships/hyperlink" Target="http://www.liscdc.org/elevatingequity" TargetMode="External"/><Relationship Id="rId7" Type="http://schemas.openxmlformats.org/officeDocument/2006/relationships/image" Target="../media/image73.png"/><Relationship Id="rId8" Type="http://schemas.openxmlformats.org/officeDocument/2006/relationships/image" Target="../media/image74.JP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4637849"/>
            <a:ext cx="9144000" cy="1382486"/>
          </a:xfrm>
          <a:prstGeom prst="rect">
            <a:avLst/>
          </a:prstGeom>
          <a:solidFill>
            <a:srgbClr val="5B9BD5"/>
          </a:solidFill>
          <a:ln w="12700">
            <a:miter lim="400000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9" name="image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7368" y="4742215"/>
            <a:ext cx="1143001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14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99" y="4734978"/>
            <a:ext cx="2006128" cy="118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15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156" y="4544790"/>
            <a:ext cx="1492624" cy="1492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16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714" y="4734978"/>
            <a:ext cx="855576" cy="1112249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289783" y="1104424"/>
            <a:ext cx="4721276" cy="340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Building Bridges Across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the River is the 501©3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non-profit organization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that manages </a:t>
            </a:r>
            <a:r>
              <a:rPr kumimoji="0" sz="37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THEARC</a:t>
            </a:r>
            <a:r>
              <a:rPr kumimoji="0" sz="37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75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OUR PROGRAMS INCLUDE: </a:t>
            </a:r>
          </a:p>
        </p:txBody>
      </p:sp>
      <p:pic>
        <p:nvPicPr>
          <p:cNvPr id="85" name="image18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514" y="1218965"/>
            <a:ext cx="3193109" cy="3193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7608676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91337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Goals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836" y="1616362"/>
            <a:ext cx="88853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E7E6E6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reconnect communities</a:t>
            </a:r>
            <a:endParaRPr lang="en-US" sz="1600" dirty="0">
              <a:solidFill>
                <a:srgbClr val="E7E6E6">
                  <a:lumMod val="5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improve public health disparities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re-engage residents with the Anacostia River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serve as an anchor for inclusive economic opportunity</a:t>
            </a:r>
          </a:p>
        </p:txBody>
      </p:sp>
    </p:spTree>
    <p:extLst>
      <p:ext uri="{BB962C8B-B14F-4D97-AF65-F5344CB8AC3E}">
        <p14:creationId xmlns:p14="http://schemas.microsoft.com/office/powerpoint/2010/main" val="257188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91337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Shaped By the Community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937" y="1333697"/>
            <a:ext cx="3339549" cy="2444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969" y="1333697"/>
            <a:ext cx="3803374" cy="2444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315" y="4054371"/>
            <a:ext cx="3593028" cy="2346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938" y="4054371"/>
            <a:ext cx="3517693" cy="23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8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5173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344" y="191337"/>
            <a:ext cx="9320644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Community-Driven Programming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41190"/>
            <a:ext cx="62991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srgbClr val="E7E6E6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Agriculture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Art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Space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Education Center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Kayak &amp; Canoe Launch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r>
              <a:rPr kumimoji="0" lang="en-US" sz="2700" b="1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Century Playground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Café / Restaurant</a:t>
            </a:r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694" y="4712656"/>
            <a:ext cx="2569446" cy="186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001" y="2928539"/>
            <a:ext cx="2673786" cy="169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001" y="968766"/>
            <a:ext cx="2673786" cy="185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Content Placeholder 3" descr="14_Anacostia Crossing_21ST CENTRURY PLAY SPACE_Copyright OLIN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128575" y="4725574"/>
            <a:ext cx="2672212" cy="186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1191"/>
          <p:cNvPicPr>
            <a:picLocks noGrp="1" noChangeAspect="1"/>
          </p:cNvPicPr>
          <p:nvPr isPhoto="1"/>
        </p:nvPicPr>
        <p:blipFill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763" y="4701308"/>
            <a:ext cx="2794385" cy="1865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3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4124" y="234858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Selected Design</a:t>
            </a:r>
            <a:br>
              <a:rPr 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OMA + OLIN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8" y="2037450"/>
            <a:ext cx="8936182" cy="3288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599299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4" y="1252104"/>
            <a:ext cx="8934035" cy="435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652272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4124" y="234858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Reconnecting D.C.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81" y="1111828"/>
            <a:ext cx="7214755" cy="541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976486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47" y="245426"/>
            <a:ext cx="8489530" cy="636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2210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1" y="292244"/>
            <a:ext cx="8364682" cy="62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053949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7" y="161059"/>
            <a:ext cx="8714509" cy="653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632662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3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18"/>
            <a:ext cx="9175173" cy="6858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257"/>
            <a:ext cx="9175173" cy="397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3969651"/>
            <a:ext cx="9175171" cy="363358"/>
          </a:xfrm>
          <a:prstGeom prst="rect">
            <a:avLst/>
          </a:prstGeom>
          <a:solidFill>
            <a:srgbClr val="00703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336290"/>
            <a:ext cx="2602773" cy="3487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653" y="4656778"/>
            <a:ext cx="6115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Street Bridge Park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595D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project of Building Bridges Across the River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76171" y="6519446"/>
            <a:ext cx="1667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www.bridgepark.org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6320313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#BridgingDC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#BridgeParkEquity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00" y="6014728"/>
            <a:ext cx="355327" cy="355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71" y="6125313"/>
            <a:ext cx="252635" cy="205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60" y="6023774"/>
            <a:ext cx="408467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96738"/>
      </p:ext>
    </p:extLst>
  </p:cSld>
  <p:clrMapOvr>
    <a:masterClrMapping/>
  </p:clrMapOvr>
  <p:transition xmlns:p14="http://schemas.microsoft.com/office/powerpoint/2010/main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FT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5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FT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6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FT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531331" y="1238596"/>
            <a:ext cx="922712" cy="9227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305"/>
            <a:ext cx="9144000" cy="60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05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5891"/>
            <a:ext cx="9144000" cy="3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8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5" name="Picture 4" descr="154"/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4576" y="888423"/>
            <a:ext cx="8603672" cy="5081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952006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2" y="460172"/>
            <a:ext cx="8915400" cy="5937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804409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FT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2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5216"/>
          </a:xfrm>
          <a:prstGeom prst="rect">
            <a:avLst/>
          </a:prstGeom>
        </p:spPr>
      </p:pic>
      <p:pic>
        <p:nvPicPr>
          <p:cNvPr id="2" name="Picture 1" descr="14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294" y="1568513"/>
            <a:ext cx="8659412" cy="37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91337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Timeline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97787012"/>
              </p:ext>
            </p:extLst>
          </p:nvPr>
        </p:nvGraphicFramePr>
        <p:xfrm>
          <a:off x="739486" y="1112606"/>
          <a:ext cx="7619999" cy="5238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6722711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4125" y="179907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Reclaiming Space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"/>
          <a:stretch/>
        </p:blipFill>
        <p:spPr>
          <a:xfrm>
            <a:off x="729990" y="976045"/>
            <a:ext cx="3578772" cy="2915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353" y="976045"/>
            <a:ext cx="3958754" cy="292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90" y="4077319"/>
            <a:ext cx="3578772" cy="2594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53" y="4080046"/>
            <a:ext cx="3958754" cy="26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2401"/>
      </p:ext>
    </p:extLst>
  </p:cSld>
  <p:clrMapOvr>
    <a:masterClrMapping/>
  </p:clrMapOvr>
  <p:transition xmlns:p14="http://schemas.microsoft.com/office/powerpoint/2010/main"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5DE994-7D77-4E8D-A1C6-4539CC239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52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34879"/>
            <a:ext cx="7886700" cy="435133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Above/ Underwater Pier Inspections</a:t>
            </a:r>
          </a:p>
          <a:p>
            <a:pPr lvl="1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U.S. Commission of Fine Arts / NCPC Approval</a:t>
            </a:r>
          </a:p>
          <a:p>
            <a:pPr lvl="1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15% Design Complete</a:t>
            </a:r>
          </a:p>
          <a:p>
            <a:pPr lvl="1"/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Design Criteria Development</a:t>
            </a:r>
          </a:p>
          <a:p>
            <a:pPr lvl="2"/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Structural &amp; Geotech Analysis</a:t>
            </a:r>
          </a:p>
          <a:p>
            <a:pPr lvl="2"/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ADA</a:t>
            </a:r>
          </a:p>
          <a:p>
            <a:pPr lvl="2"/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Fire / EMS</a:t>
            </a:r>
          </a:p>
          <a:p>
            <a:pPr lvl="2"/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MPD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</a:endParaRP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89743-BD67-4DF9-AB05-44EFC6812E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33" y="4277561"/>
            <a:ext cx="3076974" cy="2307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8DD75D-0E75-4E2F-A212-BF50F1B61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241" y="4277561"/>
            <a:ext cx="3670815" cy="2307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67690C-EF48-4659-A294-55D1D931A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853" y="1833646"/>
            <a:ext cx="2169254" cy="2307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CEC821-A817-4C2D-8BE3-E72793A31AC2}"/>
              </a:ext>
            </a:extLst>
          </p:cNvPr>
          <p:cNvSpPr txBox="1"/>
          <p:nvPr/>
        </p:nvSpPr>
        <p:spPr>
          <a:xfrm>
            <a:off x="2150166" y="117279"/>
            <a:ext cx="4843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Completed Work</a:t>
            </a:r>
          </a:p>
        </p:txBody>
      </p:sp>
    </p:spTree>
    <p:extLst>
      <p:ext uri="{BB962C8B-B14F-4D97-AF65-F5344CB8AC3E}">
        <p14:creationId xmlns:p14="http://schemas.microsoft.com/office/powerpoint/2010/main" val="1176375461"/>
      </p:ext>
    </p:extLst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4122" y="144047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Equitable Development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664" y="866673"/>
            <a:ext cx="5237014" cy="5849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751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638" y="-297"/>
            <a:ext cx="9175275" cy="6858594"/>
          </a:xfrm>
          <a:prstGeom prst="rect">
            <a:avLst/>
          </a:prstGeom>
        </p:spPr>
      </p:pic>
      <p:pic>
        <p:nvPicPr>
          <p:cNvPr id="3" name="Picture 2" descr="IMG_261515harlan_11thstbridge_equitymtg02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147" y="480291"/>
            <a:ext cx="4212810" cy="2770909"/>
          </a:xfrm>
          <a:prstGeom prst="rect">
            <a:avLst/>
          </a:prstGeom>
        </p:spPr>
      </p:pic>
      <p:pic>
        <p:nvPicPr>
          <p:cNvPr id="4" name="Picture 3" descr="IMG_261215harlan_11thstbridge_equitymtg019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8945" y="489527"/>
            <a:ext cx="4137890" cy="2748675"/>
          </a:xfrm>
          <a:prstGeom prst="rect">
            <a:avLst/>
          </a:prstGeom>
        </p:spPr>
      </p:pic>
      <p:pic>
        <p:nvPicPr>
          <p:cNvPr id="5" name="Picture 4" descr="IMG_273315harlan_11thstbridge_equitymtg031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381" y="3448218"/>
            <a:ext cx="4202546" cy="2777091"/>
          </a:xfrm>
          <a:prstGeom prst="rect">
            <a:avLst/>
          </a:prstGeom>
        </p:spPr>
      </p:pic>
      <p:pic>
        <p:nvPicPr>
          <p:cNvPr id="6" name="Picture 5" descr="IMG_293415harlan_11thstbridge_equitymtg051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18181" y="3438981"/>
            <a:ext cx="4137892" cy="28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6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638" y="-297"/>
            <a:ext cx="9175275" cy="68585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047" y="386123"/>
            <a:ext cx="4849906" cy="60857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934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3" y="0"/>
            <a:ext cx="9175173" cy="6858000"/>
          </a:xfrm>
          <a:prstGeom prst="rect">
            <a:avLst/>
          </a:prstGeom>
        </p:spPr>
      </p:pic>
      <p:pic>
        <p:nvPicPr>
          <p:cNvPr id="2050" name="Picture 2" descr="Image result for housing counseling services dc log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99823" y="3710976"/>
            <a:ext cx="2433451" cy="1284143"/>
          </a:xfrm>
          <a:prstGeom prst="rect">
            <a:avLst/>
          </a:prstGeom>
          <a:noFill/>
        </p:spPr>
      </p:pic>
      <p:pic>
        <p:nvPicPr>
          <p:cNvPr id="2052" name="Picture 4" descr="Image result for City First Homes Log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6424" y="5268287"/>
            <a:ext cx="2433451" cy="1316545"/>
          </a:xfrm>
          <a:prstGeom prst="rect">
            <a:avLst/>
          </a:prstGeom>
          <a:noFill/>
        </p:spPr>
      </p:pic>
      <p:pic>
        <p:nvPicPr>
          <p:cNvPr id="2054" name="Picture 6" descr="Image result for lisc dc logo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2244" y="5268286"/>
            <a:ext cx="1389658" cy="131654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8694" y="222485"/>
            <a:ext cx="762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Wins &amp; Implementation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85" y="1018873"/>
            <a:ext cx="4174470" cy="5565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915" y="5776194"/>
            <a:ext cx="2714140" cy="808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1D1D29-C5CB-47F7-947D-0728F4BB7111}"/>
              </a:ext>
            </a:extLst>
          </p:cNvPr>
          <p:cNvSpPr txBox="1"/>
          <p:nvPr/>
        </p:nvSpPr>
        <p:spPr>
          <a:xfrm>
            <a:off x="4656407" y="1152856"/>
            <a:ext cx="44875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70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Ward 8 Residents purchasing their own homes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Rental Buildings Addressing Issues of Concern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Down payment assistance offered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110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Children Savings Accounts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AE87E6-9CC6-446A-A962-CDB8645FAF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177" y="3708704"/>
            <a:ext cx="1365791" cy="12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47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41" y="948973"/>
            <a:ext cx="3695024" cy="87463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cs typeface="FrankRuehl" panose="020E0503060101010101" pitchFamily="34" charset="-79"/>
              </a:rPr>
              <a:t>Elevating Equity Investments</a:t>
            </a:r>
            <a:br>
              <a:rPr lang="en-US" sz="2400" b="1" dirty="0">
                <a:cs typeface="FrankRuehl" panose="020E0503060101010101" pitchFamily="34" charset="-79"/>
              </a:rPr>
            </a:br>
            <a:r>
              <a:rPr lang="en-US" sz="1000" dirty="0">
                <a:cs typeface="FrankRuehl" panose="020E0503060101010101" pitchFamily="34" charset="-79"/>
              </a:rPr>
              <a:t>March 2017</a:t>
            </a:r>
            <a:br>
              <a:rPr lang="en-US" sz="1000" dirty="0">
                <a:cs typeface="FrankRuehl" panose="020E0503060101010101" pitchFamily="34" charset="-79"/>
              </a:rPr>
            </a:br>
            <a:r>
              <a:rPr lang="en-US" sz="1050" dirty="0">
                <a:cs typeface="FrankRuehl" panose="020E0503060101010101" pitchFamily="34" charset="-79"/>
              </a:rPr>
              <a:t>Total Invested to Date: $11,942,126</a:t>
            </a:r>
            <a:endParaRPr lang="en-US" dirty="0">
              <a:cs typeface="FrankRuehl" panose="020E0503060101010101" pitchFamily="34" charset="-79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4897" y="2099570"/>
            <a:ext cx="3177994" cy="3907773"/>
          </a:xfrm>
        </p:spPr>
        <p:txBody>
          <a:bodyPr>
            <a:noAutofit/>
          </a:bodyPr>
          <a:lstStyle/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58C3D8"/>
                </a:solidFill>
                <a:latin typeface="+mj-lt"/>
              </a:rPr>
              <a:t>1847-1849 Good Hope Road SE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58C3D8"/>
                </a:solidFill>
                <a:latin typeface="+mj-lt"/>
              </a:rPr>
              <a:t>Hunter Place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58C3D8"/>
                </a:solidFill>
                <a:latin typeface="+mj-lt"/>
              </a:rPr>
              <a:t>2255 Martin Luther King Jr Ave SE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58C3D8"/>
                </a:solidFill>
                <a:latin typeface="+mj-lt"/>
              </a:rPr>
              <a:t>Parkchester Apartments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58C3D8"/>
                </a:solidFill>
                <a:latin typeface="+mj-lt"/>
              </a:rPr>
              <a:t>Sasha Bruce Youthworks</a:t>
            </a:r>
            <a:endParaRPr lang="en-US" sz="1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1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12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CC3399"/>
                </a:solidFill>
                <a:latin typeface="+mj-lt"/>
              </a:rPr>
              <a:t>The Commons at Stanton Square (Martha’s Table and Community of Hope)</a:t>
            </a:r>
            <a:endParaRPr lang="en-US" sz="12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CC3399"/>
                </a:solidFill>
                <a:latin typeface="+mj-lt"/>
              </a:rPr>
              <a:t>Far Southeast Family Strengthening Collaborative - Busboys &amp; Poets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CC3399"/>
                </a:solidFill>
                <a:latin typeface="+mj-lt"/>
              </a:rPr>
              <a:t>Anacostia Coordinating Council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CC3399"/>
                </a:solidFill>
                <a:latin typeface="+mj-lt"/>
              </a:rPr>
              <a:t>Bread for the City Expansion</a:t>
            </a:r>
          </a:p>
          <a:p>
            <a:pPr>
              <a:spcBef>
                <a:spcPts val="0"/>
              </a:spcBef>
            </a:pPr>
            <a:endParaRPr lang="en-US" sz="1200" dirty="0">
              <a:solidFill>
                <a:srgbClr val="CC3399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n-US" sz="1200" dirty="0">
              <a:solidFill>
                <a:srgbClr val="CC3399"/>
              </a:solidFill>
              <a:latin typeface="+mj-lt"/>
            </a:endParaRPr>
          </a:p>
          <a:p>
            <a:pPr marL="257175" indent="-257175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rgbClr val="339966"/>
                </a:solidFill>
                <a:latin typeface="+mj-lt"/>
              </a:rPr>
              <a:t>Family Engagement Program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US" sz="1200" dirty="0">
              <a:latin typeface="+mj-lt"/>
            </a:endParaRP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Anacostia River Festivals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Black L.U.V. Festival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Anacostia Playhouse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The DC Poet Project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64" y="5236638"/>
            <a:ext cx="385973" cy="385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67" y="3572453"/>
            <a:ext cx="385832" cy="385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64" y="2379180"/>
            <a:ext cx="388235" cy="38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812" y="651161"/>
            <a:ext cx="1144082" cy="484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8818" y="6162119"/>
            <a:ext cx="2912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www.liscdc.org/elevatingequity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67" y="4513854"/>
            <a:ext cx="394283" cy="3942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493970" y="4070788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2576" y="4287942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25031" y="4564582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30879" y="4329801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97424" y="4655587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74457" y="1529661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67749" y="5058958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34298" y="5339714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70187" y="4117752"/>
            <a:ext cx="80320" cy="17982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86825" y="5078895"/>
            <a:ext cx="275751" cy="19154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80178" y="4171041"/>
            <a:ext cx="228414" cy="276017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29618" y="3599189"/>
            <a:ext cx="275751" cy="19154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19226" y="3837481"/>
            <a:ext cx="275751" cy="19154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30932" y="3922326"/>
            <a:ext cx="275751" cy="19154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964" y="1145485"/>
            <a:ext cx="4026706" cy="4685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063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25271A-6F9D-41F2-ACE6-17DDB0894F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1BF785-1A09-4425-A43C-C52DC0E30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26" y="580597"/>
            <a:ext cx="4109013" cy="2848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99DD11-B705-4C5A-A767-76C153B8E0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80597"/>
            <a:ext cx="4300274" cy="2848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F98F9D-E9B6-4CB3-BE74-1236F2525F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26" y="3758135"/>
            <a:ext cx="5764695" cy="2607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118C90-50F4-423B-A13A-D25EBB439D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469" y="3750084"/>
            <a:ext cx="2703805" cy="26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2660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517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223" y="3813594"/>
            <a:ext cx="5695950" cy="3566298"/>
          </a:xfrm>
          <a:prstGeom prst="rect">
            <a:avLst/>
          </a:prstGeom>
        </p:spPr>
      </p:pic>
      <p:pic>
        <p:nvPicPr>
          <p:cNvPr id="12" name="Picture 11" descr="_DSC698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23672"/>
            <a:ext cx="3479223" cy="2834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773" y="0"/>
            <a:ext cx="5486400" cy="4315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88773" cy="44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5864" y="299484"/>
            <a:ext cx="8648697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Bridge Park Plots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420" y="1037288"/>
            <a:ext cx="2875680" cy="21567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00" y="1036205"/>
            <a:ext cx="2877124" cy="21578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1420" y="3433426"/>
            <a:ext cx="3957319" cy="3190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61" y="3429000"/>
            <a:ext cx="3944951" cy="31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52657"/>
      </p:ext>
    </p:extLst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673" y="233757"/>
            <a:ext cx="6056655" cy="63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84834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39" y="615817"/>
            <a:ext cx="4314806" cy="5673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237" y="615816"/>
            <a:ext cx="4298477" cy="56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60311"/>
      </p:ext>
    </p:extLst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3603425"/>
            <a:ext cx="4881861" cy="3254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06E1F2-F28A-4BB0-8E3E-DFA2C14014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575" y="0"/>
            <a:ext cx="5023077" cy="3733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207CE0-301F-4D8B-92BB-9B5D639C34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467" y="678633"/>
            <a:ext cx="4577933" cy="58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41052"/>
      </p:ext>
    </p:extLst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5864" y="299484"/>
            <a:ext cx="8648697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Art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4232" y="3698101"/>
            <a:ext cx="4331240" cy="336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49845" y="3153737"/>
            <a:ext cx="3004566" cy="3704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9"/>
          <a:stretch/>
        </p:blipFill>
        <p:spPr>
          <a:xfrm>
            <a:off x="320802" y="3503888"/>
            <a:ext cx="4439455" cy="3004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804" y="1306134"/>
            <a:ext cx="2176454" cy="198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02" y="1306133"/>
            <a:ext cx="1985537" cy="1985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108" y="1306286"/>
            <a:ext cx="3690453" cy="19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3660"/>
      </p:ext>
    </p:extLst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9144000" cy="6833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04" y="3507011"/>
            <a:ext cx="4220945" cy="2806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552" y="3507011"/>
            <a:ext cx="4238922" cy="2806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D23610-E267-4EB3-B26F-35A53BE070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04" y="295237"/>
            <a:ext cx="8663764" cy="29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6074"/>
      </p:ext>
    </p:extLst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9144000" cy="6833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57" y="3428999"/>
            <a:ext cx="3933371" cy="2780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058" y="3428999"/>
            <a:ext cx="4021686" cy="2780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200" y="384312"/>
            <a:ext cx="4165600" cy="29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11385"/>
      </p:ext>
    </p:extLst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3" y="0"/>
            <a:ext cx="9175173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63" y="412378"/>
            <a:ext cx="3307902" cy="574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50760" y="288779"/>
            <a:ext cx="2698376" cy="561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Navy Yard Art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2399" y="5087797"/>
            <a:ext cx="5181601" cy="507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295 Underpass Installation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49270" y="2128253"/>
            <a:ext cx="4464424" cy="5790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Anacostia Riverwalk Art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1729984" y="641627"/>
            <a:ext cx="2774669" cy="3418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1921566" y="657108"/>
            <a:ext cx="2634847" cy="1300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2982352" y="2569704"/>
            <a:ext cx="1443874" cy="15510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3119719" y="5383633"/>
            <a:ext cx="1030940" cy="3179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5AA3A5-E29C-49A2-A447-2B405315DDBC}"/>
              </a:ext>
            </a:extLst>
          </p:cNvPr>
          <p:cNvSpPr txBox="1"/>
          <p:nvPr/>
        </p:nvSpPr>
        <p:spPr>
          <a:xfrm>
            <a:off x="4383743" y="4276651"/>
            <a:ext cx="4545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/>
                <a:ea typeface="+mn-ea"/>
                <a:cs typeface="+mn-cs"/>
              </a:rPr>
              <a:t>Anacostia River Festival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7C39FBA3-5020-4AC6-968E-74753B9ACBF4}"/>
              </a:ext>
            </a:extLst>
          </p:cNvPr>
          <p:cNvCxnSpPr>
            <a:cxnSpLocks/>
          </p:cNvCxnSpPr>
          <p:nvPr/>
        </p:nvCxnSpPr>
        <p:spPr>
          <a:xfrm flipH="1">
            <a:off x="2250143" y="4630596"/>
            <a:ext cx="2111058" cy="908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DB660AA-9F7B-487E-80DF-E656FBC657D1}"/>
              </a:ext>
            </a:extLst>
          </p:cNvPr>
          <p:cNvCxnSpPr>
            <a:cxnSpLocks/>
          </p:cNvCxnSpPr>
          <p:nvPr/>
        </p:nvCxnSpPr>
        <p:spPr>
          <a:xfrm flipH="1">
            <a:off x="1749288" y="657108"/>
            <a:ext cx="2807126" cy="7561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825B8B-EE5C-49E6-B061-5001E8B98B64}"/>
              </a:ext>
            </a:extLst>
          </p:cNvPr>
          <p:cNvSpPr txBox="1"/>
          <p:nvPr/>
        </p:nvSpPr>
        <p:spPr>
          <a:xfrm>
            <a:off x="4383743" y="70340"/>
            <a:ext cx="4587979" cy="684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7887BC-3F3F-47D8-80FE-C5FCC61CDF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1032" y="5610617"/>
            <a:ext cx="2513177" cy="11032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3D527E-C2B3-4463-9587-DD936447E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73075" y="2384897"/>
            <a:ext cx="1309089" cy="2113181"/>
          </a:xfrm>
          <a:prstGeom prst="rect">
            <a:avLst/>
          </a:prstGeom>
        </p:spPr>
      </p:pic>
      <p:pic>
        <p:nvPicPr>
          <p:cNvPr id="4100" name="Picture 4099">
            <a:extLst>
              <a:ext uri="{FF2B5EF4-FFF2-40B4-BE49-F238E27FC236}">
                <a16:creationId xmlns:a16="http://schemas.microsoft.com/office/drawing/2014/main" xmlns="" id="{00702D73-87E8-44C5-9850-C860DAC603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995" y="863871"/>
            <a:ext cx="1707742" cy="119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4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11th Street Bridge Park\Free Bridge Park\Public Events\Family Fun Day\2016\Photos\IMG_65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396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4505" y="1019706"/>
            <a:ext cx="8183813" cy="56096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91337"/>
            <a:ext cx="9372600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is the Bridge Park?</a:t>
            </a:r>
          </a:p>
        </p:txBody>
      </p:sp>
    </p:spTree>
    <p:extLst>
      <p:ext uri="{BB962C8B-B14F-4D97-AF65-F5344CB8AC3E}">
        <p14:creationId xmlns:p14="http://schemas.microsoft.com/office/powerpoint/2010/main" val="152144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25" y="1004552"/>
            <a:ext cx="8733698" cy="567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4124" y="234858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Replacing Old with the New</a:t>
            </a:r>
          </a:p>
        </p:txBody>
      </p:sp>
    </p:spTree>
    <p:extLst>
      <p:ext uri="{BB962C8B-B14F-4D97-AF65-F5344CB8AC3E}">
        <p14:creationId xmlns:p14="http://schemas.microsoft.com/office/powerpoint/2010/main" val="1611812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4124" y="234858"/>
            <a:ext cx="8184573" cy="952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Transforming Infrastructure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24" y="1187599"/>
            <a:ext cx="8239087" cy="513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8337" y="5482579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95D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piers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3285" y="2043046"/>
            <a:ext cx="289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95D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 deck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043711" y="4692073"/>
            <a:ext cx="803561" cy="757382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68436" y="4719782"/>
            <a:ext cx="895928" cy="748147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 flipV="1">
            <a:off x="6179135" y="2660073"/>
            <a:ext cx="1320793" cy="95134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7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74" y="0"/>
            <a:ext cx="917517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38579" y="192352"/>
            <a:ext cx="8635665" cy="6473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17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FT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50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2233</TotalTime>
  <Words>369</Words>
  <Application>Microsoft Macintosh PowerPoint</Application>
  <PresentationFormat>On-screen Show (4:3)</PresentationFormat>
  <Paragraphs>109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Office Theme</vt:lpstr>
      <vt:lpstr>2_Office Theme</vt:lpstr>
      <vt:lpstr>1_Office Theme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Elevating Equity Investments March 2017 Total Invested to Date: $11,942,126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Shahara Anderson-Davis</dc:creator>
  <cp:lastModifiedBy>Adam Bray</cp:lastModifiedBy>
  <cp:revision>151</cp:revision>
  <dcterms:created xsi:type="dcterms:W3CDTF">2015-11-19T21:38:12Z</dcterms:created>
  <dcterms:modified xsi:type="dcterms:W3CDTF">2018-12-07T18:47:41Z</dcterms:modified>
</cp:coreProperties>
</file>