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2"/>
  </p:sldMasterIdLst>
  <p:notesMasterIdLst>
    <p:notesMasterId r:id="rId26"/>
  </p:notesMasterIdLst>
  <p:handoutMasterIdLst>
    <p:handoutMasterId r:id="rId27"/>
  </p:handoutMasterIdLst>
  <p:sldIdLst>
    <p:sldId id="281" r:id="rId13"/>
    <p:sldId id="269" r:id="rId14"/>
    <p:sldId id="265" r:id="rId15"/>
    <p:sldId id="264" r:id="rId16"/>
    <p:sldId id="268" r:id="rId17"/>
    <p:sldId id="274" r:id="rId18"/>
    <p:sldId id="280" r:id="rId19"/>
    <p:sldId id="285" r:id="rId20"/>
    <p:sldId id="282" r:id="rId21"/>
    <p:sldId id="283" r:id="rId22"/>
    <p:sldId id="284" r:id="rId23"/>
    <p:sldId id="286" r:id="rId24"/>
    <p:sldId id="275"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9" d="100"/>
          <a:sy n="79" d="100"/>
        </p:scale>
        <p:origin x="126" y="708"/>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12.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presProps" Target="presProps.xml"/><Relationship Id="rId10" Type="http://schemas.openxmlformats.org/officeDocument/2006/relationships/customXml" Target="../customXml/item10.xml"/><Relationship Id="rId19" Type="http://schemas.openxmlformats.org/officeDocument/2006/relationships/slide" Target="slides/slide7.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39F2D4-95CF-462A-9427-4FA01B95FB3E}"/>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2F3EB9-83BB-4068-836B-290A4572E175}"/>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FD9E74F-AB95-4B37-AC38-B8F04A8ED454}" type="datetimeFigureOut">
              <a:rPr lang="en-US" smtClean="0"/>
              <a:t>5/18/2018</a:t>
            </a:fld>
            <a:endParaRPr lang="en-US"/>
          </a:p>
        </p:txBody>
      </p:sp>
      <p:sp>
        <p:nvSpPr>
          <p:cNvPr id="4" name="Footer Placeholder 3">
            <a:extLst>
              <a:ext uri="{FF2B5EF4-FFF2-40B4-BE49-F238E27FC236}">
                <a16:creationId xmlns:a16="http://schemas.microsoft.com/office/drawing/2014/main" id="{8E0B7871-2701-4898-A570-CE0BBF372C9B}"/>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26A2793-2F57-48AA-9555-A745A7D53D47}"/>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DC4AA90-69C1-41B6-AD26-61FF69F740F2}" type="slidenum">
              <a:rPr lang="en-US" smtClean="0"/>
              <a:t>‹#›</a:t>
            </a:fld>
            <a:endParaRPr lang="en-US"/>
          </a:p>
        </p:txBody>
      </p:sp>
    </p:spTree>
    <p:extLst>
      <p:ext uri="{BB962C8B-B14F-4D97-AF65-F5344CB8AC3E}">
        <p14:creationId xmlns:p14="http://schemas.microsoft.com/office/powerpoint/2010/main" val="2068322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AF865FA-EFE9-4344-A925-4D71364BA624}" type="datetimeFigureOut">
              <a:rPr lang="en-US" smtClean="0"/>
              <a:t>5/18/2018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5E8ABEE-4E8F-409C-9C19-19F511BDACA6}" type="slidenum">
              <a:rPr lang="en-US" smtClean="0"/>
              <a:t>‹#›</a:t>
            </a:fld>
            <a:endParaRPr lang="en-US"/>
          </a:p>
        </p:txBody>
      </p:sp>
    </p:spTree>
    <p:extLst>
      <p:ext uri="{BB962C8B-B14F-4D97-AF65-F5344CB8AC3E}">
        <p14:creationId xmlns:p14="http://schemas.microsoft.com/office/powerpoint/2010/main" val="1765034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F43CF7-ABA6-4365-B821-6AE8EE6FCA6A}" type="datetime1">
              <a:rPr lang="en-US" smtClean="0"/>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3021541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FC7FA8-5AE1-4296-B666-A378CAA33E06}" type="datetime1">
              <a:rPr lang="en-US" smtClean="0"/>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3630159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DBEC3F-C3A8-437F-AA4E-4DB07E284EBD}" type="datetime1">
              <a:rPr lang="en-US" smtClean="0"/>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1245698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D0FF3E-4A46-4194-9676-EBB3780F07EA}" type="datetime1">
              <a:rPr lang="en-US" smtClean="0"/>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1602113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CF97415-A566-4CBE-A527-D298FBC9624A}" type="datetime1">
              <a:rPr lang="en-US" smtClean="0"/>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1734832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E30E1E-015C-4893-8E15-DD447D7FB96C}" type="datetime1">
              <a:rPr lang="en-US" smtClean="0"/>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2218098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F79D3E-8D01-4229-B731-2FE19128AEE7}" type="datetime1">
              <a:rPr lang="en-US" smtClean="0"/>
              <a:t>5/18/2018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3738459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D37787-C021-41B9-A0A0-63783566F3F2}" type="datetime1">
              <a:rPr lang="en-US" smtClean="0"/>
              <a:t>5/18/2018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632241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19D5E2-34D1-4AF6-905B-D1008CE7EBAD}" type="datetime1">
              <a:rPr lang="en-US" smtClean="0"/>
              <a:t>5/18/2018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1094823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AF822-B133-4DF6-83ED-E6DA9BD590E7}" type="datetime1">
              <a:rPr lang="en-US" smtClean="0"/>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2105528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4C67C6-C37E-4898-9A93-E91D6BFD3233}" type="datetime1">
              <a:rPr lang="en-US" smtClean="0"/>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7AA28-9F1E-4EF2-B877-D2F67E5191AC}" type="slidenum">
              <a:rPr lang="en-US" smtClean="0"/>
              <a:t>‹#›</a:t>
            </a:fld>
            <a:endParaRPr lang="en-US"/>
          </a:p>
        </p:txBody>
      </p:sp>
    </p:spTree>
    <p:extLst>
      <p:ext uri="{BB962C8B-B14F-4D97-AF65-F5344CB8AC3E}">
        <p14:creationId xmlns:p14="http://schemas.microsoft.com/office/powerpoint/2010/main" val="2454040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F8092B-CF91-44F1-A5EF-51236BA3B247}" type="datetime1">
              <a:rPr lang="en-US" smtClean="0"/>
              <a:t>5/18/2018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7AA28-9F1E-4EF2-B877-D2F67E5191AC}" type="slidenum">
              <a:rPr lang="en-US" smtClean="0"/>
              <a:t>‹#›</a:t>
            </a:fld>
            <a:endParaRPr lang="en-US"/>
          </a:p>
        </p:txBody>
      </p:sp>
    </p:spTree>
    <p:extLst>
      <p:ext uri="{BB962C8B-B14F-4D97-AF65-F5344CB8AC3E}">
        <p14:creationId xmlns:p14="http://schemas.microsoft.com/office/powerpoint/2010/main" val="3973687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2AA77F-4044-479D-8763-383FE615F6AD}"/>
              </a:ext>
            </a:extLst>
          </p:cNvPr>
          <p:cNvSpPr txBox="1"/>
          <p:nvPr/>
        </p:nvSpPr>
        <p:spPr>
          <a:xfrm>
            <a:off x="2170176" y="902208"/>
            <a:ext cx="8412480" cy="4708981"/>
          </a:xfrm>
          <a:prstGeom prst="rect">
            <a:avLst/>
          </a:prstGeom>
          <a:noFill/>
        </p:spPr>
        <p:txBody>
          <a:bodyPr wrap="square" rtlCol="0">
            <a:spAutoFit/>
          </a:bodyPr>
          <a:lstStyle/>
          <a:p>
            <a:pPr algn="ctr"/>
            <a:r>
              <a:rPr lang="en-US" sz="4000" b="1" dirty="0">
                <a:solidFill>
                  <a:srgbClr val="0070C0"/>
                </a:solidFill>
              </a:rPr>
              <a:t>Final Enhancements to Bay Jurisdictions’ BMP Implementation Program Plans</a:t>
            </a:r>
          </a:p>
          <a:p>
            <a:pPr algn="ctr"/>
            <a:endParaRPr lang="en-US" sz="4000" b="1" dirty="0">
              <a:solidFill>
                <a:srgbClr val="0070C0"/>
              </a:solidFill>
            </a:endParaRPr>
          </a:p>
          <a:p>
            <a:pPr algn="ctr"/>
            <a:endParaRPr lang="en-US" sz="2000" b="1" dirty="0">
              <a:solidFill>
                <a:srgbClr val="0070C0"/>
              </a:solidFill>
            </a:endParaRPr>
          </a:p>
          <a:p>
            <a:pPr algn="ctr"/>
            <a:r>
              <a:rPr lang="en-US" sz="4000" b="1" dirty="0">
                <a:solidFill>
                  <a:srgbClr val="0070C0"/>
                </a:solidFill>
              </a:rPr>
              <a:t>Jim Edward</a:t>
            </a:r>
          </a:p>
          <a:p>
            <a:pPr algn="ctr"/>
            <a:r>
              <a:rPr lang="en-US" sz="4000" b="1" dirty="0">
                <a:solidFill>
                  <a:srgbClr val="0070C0"/>
                </a:solidFill>
              </a:rPr>
              <a:t>Acting Director</a:t>
            </a:r>
          </a:p>
          <a:p>
            <a:pPr algn="ctr"/>
            <a:r>
              <a:rPr lang="en-US" sz="4000" b="1" dirty="0">
                <a:solidFill>
                  <a:srgbClr val="0070C0"/>
                </a:solidFill>
              </a:rPr>
              <a:t>Chesapeake Bay Program</a:t>
            </a:r>
          </a:p>
        </p:txBody>
      </p:sp>
      <p:pic>
        <p:nvPicPr>
          <p:cNvPr id="3" name="Picture 5" descr="cbplogoSRPPERIODS.png">
            <a:extLst>
              <a:ext uri="{FF2B5EF4-FFF2-40B4-BE49-F238E27FC236}">
                <a16:creationId xmlns:a16="http://schemas.microsoft.com/office/drawing/2014/main" id="{A4EFC6A0-2D08-4E4E-BB80-69D96EA3A0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2703" y="5784948"/>
            <a:ext cx="1246523" cy="971555"/>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936671AC-35B5-4599-B1DF-EA98F600474F}"/>
              </a:ext>
            </a:extLst>
          </p:cNvPr>
          <p:cNvSpPr>
            <a:spLocks noGrp="1"/>
          </p:cNvSpPr>
          <p:nvPr>
            <p:ph type="sldNum" sz="quarter" idx="12"/>
          </p:nvPr>
        </p:nvSpPr>
        <p:spPr/>
        <p:txBody>
          <a:bodyPr/>
          <a:lstStyle/>
          <a:p>
            <a:fld id="{D1E7AA28-9F1E-4EF2-B877-D2F67E5191AC}" type="slidenum">
              <a:rPr lang="en-US" smtClean="0"/>
              <a:t>1</a:t>
            </a:fld>
            <a:endParaRPr lang="en-US"/>
          </a:p>
        </p:txBody>
      </p:sp>
    </p:spTree>
    <p:extLst>
      <p:ext uri="{BB962C8B-B14F-4D97-AF65-F5344CB8AC3E}">
        <p14:creationId xmlns:p14="http://schemas.microsoft.com/office/powerpoint/2010/main" val="168735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69703D-5389-47F5-A04C-A6A6B8746A97}"/>
              </a:ext>
            </a:extLst>
          </p:cNvPr>
          <p:cNvSpPr txBox="1"/>
          <p:nvPr/>
        </p:nvSpPr>
        <p:spPr>
          <a:xfrm>
            <a:off x="231648" y="85344"/>
            <a:ext cx="11692128" cy="6678751"/>
          </a:xfrm>
          <a:prstGeom prst="rect">
            <a:avLst/>
          </a:prstGeom>
          <a:noFill/>
        </p:spPr>
        <p:txBody>
          <a:bodyPr wrap="square" rtlCol="0">
            <a:spAutoFit/>
          </a:bodyPr>
          <a:lstStyle/>
          <a:p>
            <a:pPr algn="ctr"/>
            <a:r>
              <a:rPr lang="en-US" sz="4000" b="1" dirty="0">
                <a:solidFill>
                  <a:srgbClr val="0070C0"/>
                </a:solidFill>
              </a:rPr>
              <a:t>Letter Clarifications</a:t>
            </a:r>
          </a:p>
          <a:p>
            <a:pPr marL="285750" indent="-285750">
              <a:buFont typeface="Wingdings" panose="05000000000000000000" pitchFamily="2" charset="2"/>
              <a:buChar char="§"/>
            </a:pPr>
            <a:endParaRPr lang="en-US" sz="2400" dirty="0"/>
          </a:p>
          <a:p>
            <a:pPr marL="285750" indent="-285750">
              <a:buFont typeface="Wingdings" panose="05000000000000000000" pitchFamily="2" charset="2"/>
              <a:buChar char="§"/>
            </a:pPr>
            <a:r>
              <a:rPr lang="en-US" sz="2800" dirty="0"/>
              <a:t>From now and into the future, all these reported practices will expire at the end of their assigned lifespan and be removed from current crediting for nutrient and sediment pollutant load reductions in our BMP accountability system unless a jurisdiction reports that BMP as having been verified as still in place and fully functioning.  </a:t>
            </a:r>
          </a:p>
          <a:p>
            <a:pPr marL="285750" indent="-285750">
              <a:buFont typeface="Wingdings" panose="05000000000000000000" pitchFamily="2" charset="2"/>
              <a:buChar char="§"/>
            </a:pPr>
            <a:endParaRPr lang="en-US" sz="2800" dirty="0"/>
          </a:p>
          <a:p>
            <a:pPr marL="285750" indent="-285750">
              <a:buFont typeface="Wingdings" panose="05000000000000000000" pitchFamily="2" charset="2"/>
              <a:buChar char="§"/>
            </a:pPr>
            <a:r>
              <a:rPr lang="en-US" sz="2800" dirty="0"/>
              <a:t>If BMPs are not operating according to specifications, the responsible party’s maintenance and compliance programs should remediate the situation and report that practice for continued crediting.  </a:t>
            </a:r>
          </a:p>
          <a:p>
            <a:pPr marL="285750" indent="-285750">
              <a:buFont typeface="Wingdings" panose="05000000000000000000" pitchFamily="2" charset="2"/>
              <a:buChar char="§"/>
            </a:pPr>
            <a:endParaRPr lang="en-US" sz="2800" dirty="0"/>
          </a:p>
          <a:p>
            <a:pPr marL="285750" indent="-285750">
              <a:buFont typeface="Wingdings" panose="05000000000000000000" pitchFamily="2" charset="2"/>
              <a:buChar char="§"/>
            </a:pPr>
            <a:r>
              <a:rPr lang="en-US" sz="2800" dirty="0"/>
              <a:t>As agreed to by the Partnership in our </a:t>
            </a:r>
            <a:r>
              <a:rPr lang="en-US" sz="2800" i="1" dirty="0"/>
              <a:t>BMP Verification Framework</a:t>
            </a:r>
            <a:r>
              <a:rPr lang="en-US" sz="2800" dirty="0"/>
              <a:t>, this is the insurance that protects private and public financial investments, habitats, and drinking water, and improves the quality of our streams and the estuary.  </a:t>
            </a:r>
          </a:p>
        </p:txBody>
      </p:sp>
      <p:sp>
        <p:nvSpPr>
          <p:cNvPr id="3" name="Slide Number Placeholder 2">
            <a:extLst>
              <a:ext uri="{FF2B5EF4-FFF2-40B4-BE49-F238E27FC236}">
                <a16:creationId xmlns:a16="http://schemas.microsoft.com/office/drawing/2014/main" id="{AA343245-2E41-405E-97F6-2F6D4B1EBDE0}"/>
              </a:ext>
            </a:extLst>
          </p:cNvPr>
          <p:cNvSpPr>
            <a:spLocks noGrp="1"/>
          </p:cNvSpPr>
          <p:nvPr>
            <p:ph type="sldNum" sz="quarter" idx="12"/>
          </p:nvPr>
        </p:nvSpPr>
        <p:spPr/>
        <p:txBody>
          <a:bodyPr/>
          <a:lstStyle/>
          <a:p>
            <a:fld id="{D1E7AA28-9F1E-4EF2-B877-D2F67E5191AC}" type="slidenum">
              <a:rPr lang="en-US" smtClean="0"/>
              <a:t>10</a:t>
            </a:fld>
            <a:endParaRPr lang="en-US"/>
          </a:p>
        </p:txBody>
      </p:sp>
    </p:spTree>
    <p:extLst>
      <p:ext uri="{BB962C8B-B14F-4D97-AF65-F5344CB8AC3E}">
        <p14:creationId xmlns:p14="http://schemas.microsoft.com/office/powerpoint/2010/main" val="1216497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999FB3-635C-499F-914F-6D748CB5CDDA}"/>
              </a:ext>
            </a:extLst>
          </p:cNvPr>
          <p:cNvSpPr txBox="1"/>
          <p:nvPr/>
        </p:nvSpPr>
        <p:spPr>
          <a:xfrm>
            <a:off x="195072" y="134112"/>
            <a:ext cx="11777472" cy="6093976"/>
          </a:xfrm>
          <a:prstGeom prst="rect">
            <a:avLst/>
          </a:prstGeom>
          <a:noFill/>
        </p:spPr>
        <p:txBody>
          <a:bodyPr wrap="square" rtlCol="0">
            <a:spAutoFit/>
          </a:bodyPr>
          <a:lstStyle/>
          <a:p>
            <a:pPr algn="ctr"/>
            <a:r>
              <a:rPr lang="en-US" sz="3600" b="1" dirty="0">
                <a:solidFill>
                  <a:srgbClr val="0070C0"/>
                </a:solidFill>
              </a:rPr>
              <a:t>Key Dates</a:t>
            </a:r>
          </a:p>
          <a:p>
            <a:endParaRPr lang="en-US" dirty="0"/>
          </a:p>
          <a:p>
            <a:pPr marL="285750" indent="-285750">
              <a:buFont typeface="Wingdings" panose="05000000000000000000" pitchFamily="2" charset="2"/>
              <a:buChar char="§"/>
            </a:pPr>
            <a:r>
              <a:rPr lang="en-US" sz="2800" dirty="0"/>
              <a:t>Starting with the 2018 progress year, EPA expects that BMPs reported as new or re-inspected implementation are accurate with respect to the amount of fully-functioning BMPs, their location and the dates of implementation and verification.  </a:t>
            </a:r>
          </a:p>
          <a:p>
            <a:pPr marL="285750" indent="-285750">
              <a:buFont typeface="Wingdings" panose="05000000000000000000" pitchFamily="2" charset="2"/>
              <a:buChar char="§"/>
            </a:pPr>
            <a:endParaRPr lang="en-US" sz="2800" dirty="0"/>
          </a:p>
          <a:p>
            <a:pPr marL="285750" indent="-285750">
              <a:buFont typeface="Wingdings" panose="05000000000000000000" pitchFamily="2" charset="2"/>
              <a:buChar char="§"/>
            </a:pPr>
            <a:r>
              <a:rPr lang="en-US" sz="2800" dirty="0"/>
              <a:t>As stated in the 2018 Chesapeake Bay Program’s Grant Guidance, BMP data reported through NEIEN are to be assured for quality, submitted no later than December 1, 2018, and cover the reporting period July 1, 2017 – June 30, 2018.  </a:t>
            </a:r>
          </a:p>
          <a:p>
            <a:pPr marL="285750" indent="-285750">
              <a:buFont typeface="Wingdings" panose="05000000000000000000" pitchFamily="2" charset="2"/>
              <a:buChar char="§"/>
            </a:pPr>
            <a:endParaRPr lang="en-US" sz="2800" dirty="0"/>
          </a:p>
          <a:p>
            <a:pPr marL="285750" indent="-285750">
              <a:buFont typeface="Wingdings" panose="05000000000000000000" pitchFamily="2" charset="2"/>
              <a:buChar char="§"/>
            </a:pPr>
            <a:r>
              <a:rPr lang="en-US" sz="2800" dirty="0"/>
              <a:t>All outstanding issues identified in the attachments to the letters need to be addressed in written responses to Jeff Sweeney by June 30, 2018.</a:t>
            </a:r>
          </a:p>
        </p:txBody>
      </p:sp>
      <p:sp>
        <p:nvSpPr>
          <p:cNvPr id="3" name="Slide Number Placeholder 2">
            <a:extLst>
              <a:ext uri="{FF2B5EF4-FFF2-40B4-BE49-F238E27FC236}">
                <a16:creationId xmlns:a16="http://schemas.microsoft.com/office/drawing/2014/main" id="{12D2C687-A384-4183-8792-22AACF2775FC}"/>
              </a:ext>
            </a:extLst>
          </p:cNvPr>
          <p:cNvSpPr>
            <a:spLocks noGrp="1"/>
          </p:cNvSpPr>
          <p:nvPr>
            <p:ph type="sldNum" sz="quarter" idx="12"/>
          </p:nvPr>
        </p:nvSpPr>
        <p:spPr/>
        <p:txBody>
          <a:bodyPr/>
          <a:lstStyle/>
          <a:p>
            <a:fld id="{D1E7AA28-9F1E-4EF2-B877-D2F67E5191AC}" type="slidenum">
              <a:rPr lang="en-US" smtClean="0"/>
              <a:t>11</a:t>
            </a:fld>
            <a:endParaRPr lang="en-US"/>
          </a:p>
        </p:txBody>
      </p:sp>
    </p:spTree>
    <p:extLst>
      <p:ext uri="{BB962C8B-B14F-4D97-AF65-F5344CB8AC3E}">
        <p14:creationId xmlns:p14="http://schemas.microsoft.com/office/powerpoint/2010/main" val="2508982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12F657-32E8-47A3-ADBD-867085E3F211}"/>
              </a:ext>
            </a:extLst>
          </p:cNvPr>
          <p:cNvSpPr txBox="1"/>
          <p:nvPr/>
        </p:nvSpPr>
        <p:spPr>
          <a:xfrm>
            <a:off x="987552" y="646176"/>
            <a:ext cx="10229088" cy="5355312"/>
          </a:xfrm>
          <a:prstGeom prst="rect">
            <a:avLst/>
          </a:prstGeom>
          <a:noFill/>
        </p:spPr>
        <p:txBody>
          <a:bodyPr wrap="square" rtlCol="0">
            <a:spAutoFit/>
          </a:bodyPr>
          <a:lstStyle/>
          <a:p>
            <a:pPr algn="ctr"/>
            <a:r>
              <a:rPr lang="en-US" sz="3600" b="1" dirty="0">
                <a:solidFill>
                  <a:srgbClr val="0070C0"/>
                </a:solidFill>
              </a:rPr>
              <a:t>EPA/CBPO Assistance and Funding </a:t>
            </a:r>
          </a:p>
          <a:p>
            <a:pPr algn="ctr"/>
            <a:r>
              <a:rPr lang="en-US" sz="3600" b="1" dirty="0">
                <a:solidFill>
                  <a:srgbClr val="0070C0"/>
                </a:solidFill>
              </a:rPr>
              <a:t>for BMPV Enhancements</a:t>
            </a:r>
          </a:p>
          <a:p>
            <a:endParaRPr lang="en-US" dirty="0"/>
          </a:p>
          <a:p>
            <a:pPr marL="285750" indent="-285750">
              <a:buFont typeface="Wingdings" panose="05000000000000000000" pitchFamily="2" charset="2"/>
              <a:buChar char="§"/>
            </a:pPr>
            <a:r>
              <a:rPr lang="en-US" sz="2800" dirty="0"/>
              <a:t>Letter encourages the jurisdictions to seek technical assistance from the appropriate staff at the Chesapeake Bay Program Office to help in enhancing their BMP verification programs.  </a:t>
            </a:r>
          </a:p>
          <a:p>
            <a:pPr marL="285750" indent="-285750">
              <a:buFont typeface="Wingdings" panose="05000000000000000000" pitchFamily="2" charset="2"/>
              <a:buChar char="§"/>
            </a:pPr>
            <a:endParaRPr lang="en-US" sz="2800" dirty="0"/>
          </a:p>
          <a:p>
            <a:pPr marL="285750" indent="-285750">
              <a:buFont typeface="Wingdings" panose="05000000000000000000" pitchFamily="2" charset="2"/>
              <a:buChar char="§"/>
            </a:pPr>
            <a:r>
              <a:rPr lang="en-US" sz="2800" dirty="0"/>
              <a:t>Also encourages them to utilize each jurisdiction’s Chesapeake Bay Regulatory and Accountability Program grant funds as well as future Watershed Implementation Plan assistance funds to support enhancement and operation of your BMP verification program.  </a:t>
            </a:r>
          </a:p>
          <a:p>
            <a:endParaRPr lang="en-US" sz="2800" dirty="0"/>
          </a:p>
        </p:txBody>
      </p:sp>
      <p:sp>
        <p:nvSpPr>
          <p:cNvPr id="3" name="Slide Number Placeholder 2">
            <a:extLst>
              <a:ext uri="{FF2B5EF4-FFF2-40B4-BE49-F238E27FC236}">
                <a16:creationId xmlns:a16="http://schemas.microsoft.com/office/drawing/2014/main" id="{7C640936-6EFF-4943-81A5-3C26CC0A3D2C}"/>
              </a:ext>
            </a:extLst>
          </p:cNvPr>
          <p:cNvSpPr>
            <a:spLocks noGrp="1"/>
          </p:cNvSpPr>
          <p:nvPr>
            <p:ph type="sldNum" sz="quarter" idx="12"/>
          </p:nvPr>
        </p:nvSpPr>
        <p:spPr/>
        <p:txBody>
          <a:bodyPr/>
          <a:lstStyle/>
          <a:p>
            <a:fld id="{D1E7AA28-9F1E-4EF2-B877-D2F67E5191AC}" type="slidenum">
              <a:rPr lang="en-US" smtClean="0"/>
              <a:t>12</a:t>
            </a:fld>
            <a:endParaRPr lang="en-US"/>
          </a:p>
        </p:txBody>
      </p:sp>
    </p:spTree>
    <p:extLst>
      <p:ext uri="{BB962C8B-B14F-4D97-AF65-F5344CB8AC3E}">
        <p14:creationId xmlns:p14="http://schemas.microsoft.com/office/powerpoint/2010/main" val="1463434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7" name="Picture 2" descr="oysterboat"/>
          <p:cNvPicPr>
            <a:picLocks noChangeAspect="1" noChangeArrowheads="1"/>
          </p:cNvPicPr>
          <p:nvPr/>
        </p:nvPicPr>
        <p:blipFill>
          <a:blip r:embed="rId2" cstate="print"/>
          <a:srcRect/>
          <a:stretch>
            <a:fillRect/>
          </a:stretch>
        </p:blipFill>
        <p:spPr bwMode="auto">
          <a:xfrm>
            <a:off x="2570413" y="4733107"/>
            <a:ext cx="3581400" cy="2133600"/>
          </a:xfrm>
          <a:prstGeom prst="rect">
            <a:avLst/>
          </a:prstGeom>
          <a:noFill/>
          <a:ln w="9525">
            <a:noFill/>
            <a:miter lim="800000"/>
            <a:headEnd/>
            <a:tailEnd/>
          </a:ln>
        </p:spPr>
      </p:pic>
      <p:sp>
        <p:nvSpPr>
          <p:cNvPr id="80899" name="Rectangle 4"/>
          <p:cNvSpPr>
            <a:spLocks noChangeArrowheads="1"/>
          </p:cNvSpPr>
          <p:nvPr/>
        </p:nvSpPr>
        <p:spPr bwMode="auto">
          <a:xfrm>
            <a:off x="5791200" y="6477000"/>
            <a:ext cx="609600" cy="381000"/>
          </a:xfrm>
          <a:prstGeom prst="rect">
            <a:avLst/>
          </a:prstGeom>
          <a:noFill/>
          <a:ln w="9525">
            <a:noFill/>
            <a:miter lim="800000"/>
            <a:headEnd/>
            <a:tailEnd/>
          </a:ln>
        </p:spPr>
        <p:txBody>
          <a:bodyPr wrap="none" anchor="ctr"/>
          <a:lstStyle/>
          <a:p>
            <a:pPr algn="ctr"/>
            <a:fld id="{32DE5762-CE4F-47F8-A597-74C3334ADB49}" type="slidenum">
              <a:rPr lang="en-US">
                <a:cs typeface="Arial" charset="0"/>
              </a:rPr>
              <a:pPr algn="ctr"/>
              <a:t>13</a:t>
            </a:fld>
            <a:endParaRPr lang="en-US">
              <a:cs typeface="Arial" charset="0"/>
            </a:endParaRPr>
          </a:p>
        </p:txBody>
      </p:sp>
      <p:pic>
        <p:nvPicPr>
          <p:cNvPr id="80900" name="Picture 5"/>
          <p:cNvPicPr>
            <a:picLocks noChangeAspect="1" noChangeArrowheads="1"/>
          </p:cNvPicPr>
          <p:nvPr/>
        </p:nvPicPr>
        <p:blipFill>
          <a:blip r:embed="rId3" cstate="print"/>
          <a:srcRect/>
          <a:stretch>
            <a:fillRect/>
          </a:stretch>
        </p:blipFill>
        <p:spPr bwMode="auto">
          <a:xfrm>
            <a:off x="0" y="0"/>
            <a:ext cx="3352800" cy="5142806"/>
          </a:xfrm>
          <a:prstGeom prst="rect">
            <a:avLst/>
          </a:prstGeom>
          <a:noFill/>
          <a:ln w="9525">
            <a:noFill/>
            <a:miter lim="800000"/>
            <a:headEnd/>
            <a:tailEnd/>
          </a:ln>
        </p:spPr>
      </p:pic>
      <p:pic>
        <p:nvPicPr>
          <p:cNvPr id="80901" name="Picture 6"/>
          <p:cNvPicPr>
            <a:picLocks noChangeAspect="1" noChangeArrowheads="1"/>
          </p:cNvPicPr>
          <p:nvPr/>
        </p:nvPicPr>
        <p:blipFill>
          <a:blip r:embed="rId4" cstate="print"/>
          <a:srcRect/>
          <a:stretch>
            <a:fillRect/>
          </a:stretch>
        </p:blipFill>
        <p:spPr bwMode="auto">
          <a:xfrm>
            <a:off x="5794342" y="-15498"/>
            <a:ext cx="6400800" cy="5044698"/>
          </a:xfrm>
          <a:prstGeom prst="rect">
            <a:avLst/>
          </a:prstGeom>
          <a:noFill/>
          <a:ln w="9525">
            <a:noFill/>
            <a:miter lim="800000"/>
            <a:headEnd/>
            <a:tailEnd/>
          </a:ln>
        </p:spPr>
      </p:pic>
      <p:pic>
        <p:nvPicPr>
          <p:cNvPr id="80902" name="Picture 7" descr="MCj04315480000[1]"/>
          <p:cNvPicPr>
            <a:picLocks noChangeAspect="1" noChangeArrowheads="1"/>
          </p:cNvPicPr>
          <p:nvPr/>
        </p:nvPicPr>
        <p:blipFill>
          <a:blip r:embed="rId5" cstate="print"/>
          <a:srcRect/>
          <a:stretch>
            <a:fillRect/>
          </a:stretch>
        </p:blipFill>
        <p:spPr bwMode="auto">
          <a:xfrm>
            <a:off x="10556842" y="-15498"/>
            <a:ext cx="1752600" cy="1752600"/>
          </a:xfrm>
          <a:prstGeom prst="rect">
            <a:avLst/>
          </a:prstGeom>
          <a:noFill/>
          <a:ln w="9525">
            <a:noFill/>
            <a:miter lim="800000"/>
            <a:headEnd/>
            <a:tailEnd/>
          </a:ln>
        </p:spPr>
      </p:pic>
      <p:pic>
        <p:nvPicPr>
          <p:cNvPr id="80903" name="Picture 8" descr="cbp_556"/>
          <p:cNvPicPr>
            <a:picLocks noChangeAspect="1" noChangeArrowheads="1"/>
          </p:cNvPicPr>
          <p:nvPr/>
        </p:nvPicPr>
        <p:blipFill>
          <a:blip r:embed="rId6" cstate="print"/>
          <a:srcRect/>
          <a:stretch>
            <a:fillRect/>
          </a:stretch>
        </p:blipFill>
        <p:spPr bwMode="auto">
          <a:xfrm>
            <a:off x="3277963" y="0"/>
            <a:ext cx="2591217" cy="3825436"/>
          </a:xfrm>
          <a:prstGeom prst="rect">
            <a:avLst/>
          </a:prstGeom>
          <a:noFill/>
          <a:ln w="9525">
            <a:noFill/>
            <a:miter lim="800000"/>
            <a:headEnd/>
            <a:tailEnd/>
          </a:ln>
        </p:spPr>
      </p:pic>
      <p:pic>
        <p:nvPicPr>
          <p:cNvPr id="80904" name="Picture 10" descr="bass_striped_denalsky_greg_1"/>
          <p:cNvPicPr>
            <a:picLocks noChangeAspect="1" noChangeArrowheads="1"/>
          </p:cNvPicPr>
          <p:nvPr/>
        </p:nvPicPr>
        <p:blipFill>
          <a:blip r:embed="rId7" cstate="print"/>
          <a:srcRect/>
          <a:stretch>
            <a:fillRect/>
          </a:stretch>
        </p:blipFill>
        <p:spPr bwMode="auto">
          <a:xfrm>
            <a:off x="3354370" y="3448073"/>
            <a:ext cx="2526467" cy="1659639"/>
          </a:xfrm>
          <a:prstGeom prst="rect">
            <a:avLst/>
          </a:prstGeom>
          <a:noFill/>
          <a:ln w="9525">
            <a:noFill/>
            <a:miter lim="800000"/>
            <a:headEnd/>
            <a:tailEnd/>
          </a:ln>
        </p:spPr>
      </p:pic>
      <p:pic>
        <p:nvPicPr>
          <p:cNvPr id="80905" name="Picture 9"/>
          <p:cNvPicPr>
            <a:picLocks noChangeAspect="1" noChangeArrowheads="1"/>
          </p:cNvPicPr>
          <p:nvPr/>
        </p:nvPicPr>
        <p:blipFill>
          <a:blip r:embed="rId8" cstate="print"/>
          <a:srcRect/>
          <a:stretch>
            <a:fillRect/>
          </a:stretch>
        </p:blipFill>
        <p:spPr bwMode="auto">
          <a:xfrm>
            <a:off x="-38100" y="4448721"/>
            <a:ext cx="3581400" cy="2389187"/>
          </a:xfrm>
          <a:prstGeom prst="rect">
            <a:avLst/>
          </a:prstGeom>
          <a:noFill/>
          <a:ln w="9525">
            <a:noFill/>
            <a:miter lim="800000"/>
            <a:headEnd/>
            <a:tailEnd/>
          </a:ln>
        </p:spPr>
      </p:pic>
      <p:pic>
        <p:nvPicPr>
          <p:cNvPr id="80906" name="Picture 8"/>
          <p:cNvPicPr>
            <a:picLocks noChangeAspect="1" noChangeArrowheads="1"/>
          </p:cNvPicPr>
          <p:nvPr/>
        </p:nvPicPr>
        <p:blipFill>
          <a:blip r:embed="rId9" cstate="print"/>
          <a:srcRect/>
          <a:stretch>
            <a:fillRect/>
          </a:stretch>
        </p:blipFill>
        <p:spPr bwMode="auto">
          <a:xfrm>
            <a:off x="6148707" y="4939645"/>
            <a:ext cx="4408135" cy="1918355"/>
          </a:xfrm>
          <a:prstGeom prst="rect">
            <a:avLst/>
          </a:prstGeom>
          <a:noFill/>
          <a:ln w="9525">
            <a:noFill/>
            <a:miter lim="800000"/>
            <a:headEnd/>
            <a:tailEnd/>
          </a:ln>
        </p:spPr>
      </p:pic>
      <p:pic>
        <p:nvPicPr>
          <p:cNvPr id="80907" name="Picture 2"/>
          <p:cNvPicPr>
            <a:picLocks noChangeAspect="1" noChangeArrowheads="1"/>
          </p:cNvPicPr>
          <p:nvPr/>
        </p:nvPicPr>
        <p:blipFill>
          <a:blip r:embed="rId10" cstate="print"/>
          <a:srcRect/>
          <a:stretch>
            <a:fillRect/>
          </a:stretch>
        </p:blipFill>
        <p:spPr bwMode="auto">
          <a:xfrm>
            <a:off x="8738338" y="4176074"/>
            <a:ext cx="3456804" cy="2676915"/>
          </a:xfrm>
          <a:prstGeom prst="rect">
            <a:avLst/>
          </a:prstGeom>
          <a:noFill/>
          <a:ln w="9525">
            <a:noFill/>
            <a:miter lim="800000"/>
            <a:headEnd/>
            <a:tailEnd/>
          </a:ln>
        </p:spPr>
      </p:pic>
      <p:sp>
        <p:nvSpPr>
          <p:cNvPr id="3" name="TextBox 2"/>
          <p:cNvSpPr txBox="1"/>
          <p:nvPr/>
        </p:nvSpPr>
        <p:spPr>
          <a:xfrm>
            <a:off x="6908669" y="197962"/>
            <a:ext cx="3648173" cy="923330"/>
          </a:xfrm>
          <a:prstGeom prst="rect">
            <a:avLst/>
          </a:prstGeom>
          <a:noFill/>
        </p:spPr>
        <p:txBody>
          <a:bodyPr wrap="square" rtlCol="0">
            <a:spAutoFit/>
          </a:bodyPr>
          <a:lstStyle/>
          <a:p>
            <a:r>
              <a:rPr lang="en-US" sz="5400" b="1" dirty="0"/>
              <a:t>Questions?</a:t>
            </a:r>
          </a:p>
        </p:txBody>
      </p:sp>
      <p:sp>
        <p:nvSpPr>
          <p:cNvPr id="2" name="Slide Number Placeholder 1">
            <a:extLst>
              <a:ext uri="{FF2B5EF4-FFF2-40B4-BE49-F238E27FC236}">
                <a16:creationId xmlns:a16="http://schemas.microsoft.com/office/drawing/2014/main" id="{D508DF84-DBA5-4867-BB45-9C06C1F35894}"/>
              </a:ext>
            </a:extLst>
          </p:cNvPr>
          <p:cNvSpPr>
            <a:spLocks noGrp="1"/>
          </p:cNvSpPr>
          <p:nvPr>
            <p:ph type="sldNum" sz="quarter" idx="12"/>
          </p:nvPr>
        </p:nvSpPr>
        <p:spPr/>
        <p:txBody>
          <a:bodyPr/>
          <a:lstStyle/>
          <a:p>
            <a:fld id="{D1E7AA28-9F1E-4EF2-B877-D2F67E5191AC}" type="slidenum">
              <a:rPr lang="en-US" smtClean="0"/>
              <a:t>13</a:t>
            </a:fld>
            <a:endParaRPr lang="en-US"/>
          </a:p>
        </p:txBody>
      </p:sp>
    </p:spTree>
    <p:extLst>
      <p:ext uri="{BB962C8B-B14F-4D97-AF65-F5344CB8AC3E}">
        <p14:creationId xmlns:p14="http://schemas.microsoft.com/office/powerpoint/2010/main" val="2768324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1572768" y="914400"/>
            <a:ext cx="8766048"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4000" b="1" dirty="0">
                <a:solidFill>
                  <a:srgbClr val="0070C0"/>
                </a:solidFill>
              </a:rPr>
              <a:t>CBP BMP Verification Programs:</a:t>
            </a:r>
          </a:p>
          <a:p>
            <a:pPr>
              <a:spcBef>
                <a:spcPct val="0"/>
              </a:spcBef>
              <a:buFontTx/>
              <a:buNone/>
            </a:pPr>
            <a:endParaRPr lang="en-US" altLang="en-US" sz="2400" b="1" dirty="0"/>
          </a:p>
          <a:p>
            <a:pPr>
              <a:spcBef>
                <a:spcPct val="0"/>
              </a:spcBef>
              <a:buFontTx/>
              <a:buNone/>
            </a:pPr>
            <a:r>
              <a:rPr lang="en-US" altLang="en-US" sz="4000" b="1" dirty="0"/>
              <a:t>“Process through which agency partners ensure practices, treatments and technologies resulting in reductions of nitrogen, phosphorus and sediment pollutant loads are implemented and operating correctly.”</a:t>
            </a:r>
          </a:p>
        </p:txBody>
      </p:sp>
      <p:sp>
        <p:nvSpPr>
          <p:cNvPr id="2" name="Slide Number Placeholder 1">
            <a:extLst>
              <a:ext uri="{FF2B5EF4-FFF2-40B4-BE49-F238E27FC236}">
                <a16:creationId xmlns:a16="http://schemas.microsoft.com/office/drawing/2014/main" id="{85C9551E-91E1-411A-9EFC-B2E113F96085}"/>
              </a:ext>
            </a:extLst>
          </p:cNvPr>
          <p:cNvSpPr>
            <a:spLocks noGrp="1"/>
          </p:cNvSpPr>
          <p:nvPr>
            <p:ph type="sldNum" sz="quarter" idx="12"/>
          </p:nvPr>
        </p:nvSpPr>
        <p:spPr/>
        <p:txBody>
          <a:bodyPr/>
          <a:lstStyle/>
          <a:p>
            <a:fld id="{D1E7AA28-9F1E-4EF2-B877-D2F67E5191AC}" type="slidenum">
              <a:rPr lang="en-US" smtClean="0"/>
              <a:t>2</a:t>
            </a:fld>
            <a:endParaRPr lang="en-US"/>
          </a:p>
        </p:txBody>
      </p:sp>
    </p:spTree>
    <p:extLst>
      <p:ext uri="{BB962C8B-B14F-4D97-AF65-F5344CB8AC3E}">
        <p14:creationId xmlns:p14="http://schemas.microsoft.com/office/powerpoint/2010/main" val="3531400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D205C77-CCE4-4280-9B70-5CCD553BAC70}" type="slidenum">
              <a:rPr lang="en-US" smtClean="0">
                <a:solidFill>
                  <a:prstClr val="black">
                    <a:tint val="75000"/>
                  </a:prstClr>
                </a:solidFill>
              </a:rPr>
              <a:pPr/>
              <a:t>3</a:t>
            </a:fld>
            <a:endParaRPr lang="en-US">
              <a:solidFill>
                <a:prstClr val="black">
                  <a:tint val="75000"/>
                </a:prstClr>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830500143"/>
              </p:ext>
            </p:extLst>
          </p:nvPr>
        </p:nvGraphicFramePr>
        <p:xfrm>
          <a:off x="2136321" y="237745"/>
          <a:ext cx="8229600" cy="2337436"/>
        </p:xfrm>
        <a:graphic>
          <a:graphicData uri="http://schemas.openxmlformats.org/drawingml/2006/table">
            <a:tbl>
              <a:tblPr firstRow="1" firstCol="1" bandRow="1"/>
              <a:tblGrid>
                <a:gridCol w="8229600">
                  <a:extLst>
                    <a:ext uri="{9D8B030D-6E8A-4147-A177-3AD203B41FA5}">
                      <a16:colId xmlns:a16="http://schemas.microsoft.com/office/drawing/2014/main" val="20000"/>
                    </a:ext>
                  </a:extLst>
                </a:gridCol>
              </a:tblGrid>
              <a:tr h="275554">
                <a:tc>
                  <a:txBody>
                    <a:bodyPr/>
                    <a:lstStyle/>
                    <a:p>
                      <a:pPr marL="0" marR="0">
                        <a:lnSpc>
                          <a:spcPct val="115000"/>
                        </a:lnSpc>
                        <a:spcBef>
                          <a:spcPts val="0"/>
                        </a:spcBef>
                        <a:spcAft>
                          <a:spcPts val="0"/>
                        </a:spcAft>
                      </a:pPr>
                      <a:r>
                        <a:rPr lang="en-US" sz="1100" cap="all"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133" marR="66133" marT="0" marB="0">
                    <a:lnL>
                      <a:noFill/>
                    </a:lnL>
                    <a:lnR>
                      <a:noFill/>
                    </a:lnR>
                    <a:lnT>
                      <a:noFill/>
                    </a:lnT>
                    <a:lnB>
                      <a:noFill/>
                    </a:lnB>
                  </a:tcPr>
                </a:tc>
                <a:extLst>
                  <a:ext uri="{0D108BD9-81ED-4DB2-BD59-A6C34878D82A}">
                    <a16:rowId xmlns:a16="http://schemas.microsoft.com/office/drawing/2014/main" val="10000"/>
                  </a:ext>
                </a:extLst>
              </a:tr>
              <a:tr h="1216849">
                <a:tc>
                  <a:txBody>
                    <a:bodyPr/>
                    <a:lstStyle/>
                    <a:p>
                      <a:pPr marL="0" marR="0" algn="ctr">
                        <a:lnSpc>
                          <a:spcPct val="115000"/>
                        </a:lnSpc>
                        <a:spcBef>
                          <a:spcPts val="0"/>
                        </a:spcBef>
                        <a:spcAft>
                          <a:spcPts val="0"/>
                        </a:spcAft>
                      </a:pPr>
                      <a:r>
                        <a:rPr lang="en-US" sz="2300" b="1" dirty="0">
                          <a:effectLst/>
                          <a:latin typeface="Calibri" panose="020F0502020204030204" pitchFamily="34" charset="0"/>
                          <a:ea typeface="Times New Roman" panose="02020603050405020304" pitchFamily="18" charset="0"/>
                          <a:cs typeface="Calibri" panose="020F0502020204030204" pitchFamily="34" charset="0"/>
                        </a:rPr>
                        <a:t>Strengthening Verification of Best Management Practices Implemented in the Chesapeake Bay Watershed:                               A Basinwide Framework</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txBody>
                  <a:tcPr marL="66133" marR="66133" marT="0" marB="0" anchor="ctr">
                    <a:lnL>
                      <a:noFill/>
                    </a:lnL>
                    <a:lnR>
                      <a:noFill/>
                    </a:lnR>
                    <a:lnT>
                      <a:noFill/>
                    </a:lnT>
                    <a:lnB w="1270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10001"/>
                  </a:ext>
                </a:extLst>
              </a:tr>
              <a:tr h="608424">
                <a:tc>
                  <a:txBody>
                    <a:bodyPr/>
                    <a:lstStyle/>
                    <a:p>
                      <a:pPr marL="0" marR="0" algn="ctr">
                        <a:lnSpc>
                          <a:spcPct val="115000"/>
                        </a:lnSpc>
                        <a:spcBef>
                          <a:spcPts val="0"/>
                        </a:spcBef>
                        <a:spcAft>
                          <a:spcPts val="0"/>
                        </a:spcAft>
                      </a:pPr>
                      <a:r>
                        <a:rPr lang="en-US" sz="1700" dirty="0">
                          <a:effectLst/>
                          <a:latin typeface="Calibri" panose="020F0502020204030204" pitchFamily="34" charset="0"/>
                          <a:ea typeface="Times New Roman" panose="02020603050405020304" pitchFamily="18" charset="0"/>
                          <a:cs typeface="Calibri" panose="020F0502020204030204" pitchFamily="34" charset="0"/>
                        </a:rPr>
                        <a:t>Report and Documentation from the Chesapeake Bay Program Water Quality Goal Implementation Team’s  BMP Verification Committee</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txBody>
                  <a:tcPr marL="66133" marR="66133" marT="0" marB="0" anchor="ctr">
                    <a:lnL>
                      <a:noFill/>
                    </a:lnL>
                    <a:lnR>
                      <a:noFill/>
                    </a:lnR>
                    <a:lnT w="12700" cap="flat" cmpd="sng" algn="ctr">
                      <a:solidFill>
                        <a:srgbClr val="4F81BD"/>
                      </a:solidFill>
                      <a:prstDash val="solid"/>
                      <a:round/>
                      <a:headEnd type="none" w="med" len="med"/>
                      <a:tailEnd type="none" w="med" len="med"/>
                    </a:lnT>
                    <a:lnB>
                      <a:noFill/>
                    </a:lnB>
                  </a:tcPr>
                </a:tc>
                <a:extLst>
                  <a:ext uri="{0D108BD9-81ED-4DB2-BD59-A6C34878D82A}">
                    <a16:rowId xmlns:a16="http://schemas.microsoft.com/office/drawing/2014/main" val="10002"/>
                  </a:ext>
                </a:extLst>
              </a:tr>
              <a:tr h="236609">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October 2014</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txBody>
                  <a:tcPr marL="66133" marR="66133" marT="0" marB="0" anchor="ctr">
                    <a:lnL>
                      <a:noFill/>
                    </a:lnL>
                    <a:lnR>
                      <a:noFill/>
                    </a:lnR>
                    <a:lnT>
                      <a:noFill/>
                    </a:lnT>
                    <a:lnB>
                      <a:noFill/>
                    </a:lnB>
                  </a:tcPr>
                </a:tc>
                <a:extLst>
                  <a:ext uri="{0D108BD9-81ED-4DB2-BD59-A6C34878D82A}">
                    <a16:rowId xmlns:a16="http://schemas.microsoft.com/office/drawing/2014/main" val="10003"/>
                  </a:ext>
                </a:extLst>
              </a:tr>
            </a:tbl>
          </a:graphicData>
        </a:graphic>
      </p:graphicFrame>
      <p:pic>
        <p:nvPicPr>
          <p:cNvPr id="1029" name="Picture 1" descr="NRCSMI01029.TIF_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58616" y="2602504"/>
            <a:ext cx="2085975" cy="15418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2" descr="RainGarden"/>
          <p:cNvPicPr>
            <a:picLocks noChangeAspect="1" noChangeArrowheads="1"/>
          </p:cNvPicPr>
          <p:nvPr/>
        </p:nvPicPr>
        <p:blipFill>
          <a:blip r:embed="rId3">
            <a:extLst>
              <a:ext uri="{28A0092B-C50C-407E-A947-70E740481C1C}">
                <a14:useLocalDpi xmlns:a14="http://schemas.microsoft.com/office/drawing/2010/main" val="0"/>
              </a:ext>
            </a:extLst>
          </a:blip>
          <a:srcRect l="2397" t="2531" r="3101" b="4305"/>
          <a:stretch>
            <a:fillRect/>
          </a:stretch>
        </p:blipFill>
        <p:spPr bwMode="auto">
          <a:xfrm>
            <a:off x="6231527" y="2602504"/>
            <a:ext cx="2083684" cy="1545282"/>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58616" y="4148469"/>
            <a:ext cx="2101215" cy="1558284"/>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4" descr="BluePlains_bird_ey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51122" y="4144313"/>
            <a:ext cx="2106821" cy="1562441"/>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5" descr="cbplogoSRPPERIODS.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32703" y="5833716"/>
            <a:ext cx="1246523" cy="97155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p:cNvSpPr>
            <a:spLocks noChangeArrowheads="1"/>
          </p:cNvSpPr>
          <p:nvPr/>
        </p:nvSpPr>
        <p:spPr bwMode="auto">
          <a:xfrm>
            <a:off x="1981200" y="1857876"/>
            <a:ext cx="1846142" cy="21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112" tIns="914112" rIns="914112" bIns="914112" numCol="1" anchor="ctr" anchorCtr="0" compatLnSpc="1">
            <a:prstTxWarp prst="textNoShape">
              <a:avLst/>
            </a:prstTxWarp>
            <a:spAutoFit/>
          </a:bodyPr>
          <a:lstStyle/>
          <a:p>
            <a:endParaRPr lang="en-US">
              <a:solidFill>
                <a:prstClr val="black"/>
              </a:solidFill>
            </a:endParaRPr>
          </a:p>
        </p:txBody>
      </p:sp>
      <p:sp>
        <p:nvSpPr>
          <p:cNvPr id="5" name="Rectangle 7"/>
          <p:cNvSpPr>
            <a:spLocks noChangeArrowheads="1"/>
          </p:cNvSpPr>
          <p:nvPr/>
        </p:nvSpPr>
        <p:spPr bwMode="auto">
          <a:xfrm>
            <a:off x="1981201" y="7081064"/>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en-US" altLang="en-US" sz="1200">
                <a:solidFill>
                  <a:prstClr val="black"/>
                </a:solidFill>
                <a:latin typeface="Arial" panose="020B0604020202020204" pitchFamily="34" charset="0"/>
                <a:ea typeface="Calibri" panose="020F0502020204030204" pitchFamily="34" charset="0"/>
                <a:cs typeface="Times New Roman" panose="02020603050405020304" pitchFamily="18" charset="0"/>
              </a:rPr>
            </a:br>
            <a:endParaRPr lang="en-US" altLang="en-US">
              <a:solidFill>
                <a:prstClr val="black"/>
              </a:solidFill>
              <a:latin typeface="Arial" panose="020B0604020202020204" pitchFamily="34" charset="0"/>
            </a:endParaRPr>
          </a:p>
        </p:txBody>
      </p:sp>
      <p:sp>
        <p:nvSpPr>
          <p:cNvPr id="6" name="Rectangle 8"/>
          <p:cNvSpPr>
            <a:spLocks noChangeArrowheads="1"/>
          </p:cNvSpPr>
          <p:nvPr/>
        </p:nvSpPr>
        <p:spPr bwMode="auto">
          <a:xfrm>
            <a:off x="1981201" y="116120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sp>
        <p:nvSpPr>
          <p:cNvPr id="7" name="Rectangle 9"/>
          <p:cNvSpPr>
            <a:spLocks noChangeArrowheads="1"/>
          </p:cNvSpPr>
          <p:nvPr/>
        </p:nvSpPr>
        <p:spPr bwMode="auto">
          <a:xfrm>
            <a:off x="1981201" y="12757964"/>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en-US" altLang="en-US" sz="1200">
                <a:solidFill>
                  <a:prstClr val="black"/>
                </a:solidFill>
                <a:latin typeface="Times New Roman" panose="02020603050405020304" pitchFamily="18" charset="0"/>
                <a:ea typeface="Calibri" panose="020F0502020204030204" pitchFamily="34" charset="0"/>
                <a:cs typeface="Times New Roman" panose="02020603050405020304" pitchFamily="18" charset="0"/>
              </a:rPr>
            </a:br>
            <a:endParaRPr lang="en-US" altLang="en-US">
              <a:solidFill>
                <a:prstClr val="black"/>
              </a:solidFill>
              <a:latin typeface="Arial" panose="020B0604020202020204" pitchFamily="34" charset="0"/>
            </a:endParaRPr>
          </a:p>
        </p:txBody>
      </p:sp>
      <p:sp>
        <p:nvSpPr>
          <p:cNvPr id="13" name="Title 1"/>
          <p:cNvSpPr txBox="1">
            <a:spLocks/>
          </p:cNvSpPr>
          <p:nvPr/>
        </p:nvSpPr>
        <p:spPr>
          <a:xfrm>
            <a:off x="4343400" y="-54863"/>
            <a:ext cx="3443544" cy="6096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0070C0"/>
                </a:solidFill>
                <a:latin typeface="Calibri" panose="020F0502020204030204" pitchFamily="34" charset="0"/>
                <a:cs typeface="Calibri" panose="020F0502020204030204" pitchFamily="34" charset="0"/>
              </a:rPr>
              <a:t>What?</a:t>
            </a:r>
          </a:p>
        </p:txBody>
      </p:sp>
    </p:spTree>
    <p:extLst>
      <p:ext uri="{BB962C8B-B14F-4D97-AF65-F5344CB8AC3E}">
        <p14:creationId xmlns:p14="http://schemas.microsoft.com/office/powerpoint/2010/main" val="377706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xtBox 72"/>
          <p:cNvSpPr txBox="1"/>
          <p:nvPr/>
        </p:nvSpPr>
        <p:spPr>
          <a:xfrm>
            <a:off x="3234146" y="127955"/>
            <a:ext cx="5571309" cy="707886"/>
          </a:xfrm>
          <a:prstGeom prst="rect">
            <a:avLst/>
          </a:prstGeom>
          <a:noFill/>
        </p:spPr>
        <p:txBody>
          <a:bodyPr wrap="square" rtlCol="0">
            <a:spAutoFit/>
          </a:bodyPr>
          <a:lstStyle/>
          <a:p>
            <a:pPr algn="ctr"/>
            <a:r>
              <a:rPr lang="en-US" sz="4000" b="1" dirty="0">
                <a:solidFill>
                  <a:srgbClr val="0070C0"/>
                </a:solidFill>
                <a:cs typeface="Arial" panose="020B0604020202020204" pitchFamily="34" charset="0"/>
              </a:rPr>
              <a:t>How?</a:t>
            </a:r>
          </a:p>
        </p:txBody>
      </p:sp>
      <p:grpSp>
        <p:nvGrpSpPr>
          <p:cNvPr id="46" name="Group 45"/>
          <p:cNvGrpSpPr/>
          <p:nvPr/>
        </p:nvGrpSpPr>
        <p:grpSpPr>
          <a:xfrm>
            <a:off x="1600200" y="627830"/>
            <a:ext cx="8991600" cy="6165013"/>
            <a:chOff x="-76200" y="653518"/>
            <a:chExt cx="8991600" cy="6165013"/>
          </a:xfrm>
        </p:grpSpPr>
        <p:sp>
          <p:nvSpPr>
            <p:cNvPr id="14" name="TextBox 13"/>
            <p:cNvSpPr txBox="1"/>
            <p:nvPr/>
          </p:nvSpPr>
          <p:spPr>
            <a:xfrm>
              <a:off x="3429000" y="1210270"/>
              <a:ext cx="1447799" cy="1477328"/>
            </a:xfrm>
            <a:prstGeom prst="rect">
              <a:avLst/>
            </a:prstGeom>
            <a:noFill/>
            <a:effectLst/>
          </p:spPr>
          <p:txBody>
            <a:bodyPr wrap="square" rtlCol="0">
              <a:spAutoFit/>
            </a:bodyPr>
            <a:lstStyle/>
            <a:p>
              <a:pPr algn="ctr"/>
              <a:r>
                <a:rPr lang="en-US" dirty="0">
                  <a:solidFill>
                    <a:prstClr val="black"/>
                  </a:solidFill>
                </a:rPr>
                <a:t>BMP </a:t>
              </a:r>
            </a:p>
            <a:p>
              <a:pPr algn="ctr"/>
              <a:r>
                <a:rPr lang="en-US" dirty="0">
                  <a:solidFill>
                    <a:prstClr val="black"/>
                  </a:solidFill>
                </a:rPr>
                <a:t>installed,</a:t>
              </a:r>
            </a:p>
            <a:p>
              <a:pPr algn="ctr"/>
              <a:r>
                <a:rPr lang="en-US" dirty="0">
                  <a:solidFill>
                    <a:prstClr val="black"/>
                  </a:solidFill>
                </a:rPr>
                <a:t>verified, and reported by Jurisdiction</a:t>
              </a:r>
            </a:p>
          </p:txBody>
        </p:sp>
        <p:sp>
          <p:nvSpPr>
            <p:cNvPr id="17" name="TextBox 16"/>
            <p:cNvSpPr txBox="1"/>
            <p:nvPr/>
          </p:nvSpPr>
          <p:spPr>
            <a:xfrm>
              <a:off x="7543800" y="2743200"/>
              <a:ext cx="1371600" cy="923330"/>
            </a:xfrm>
            <a:prstGeom prst="rect">
              <a:avLst/>
            </a:prstGeom>
            <a:noFill/>
          </p:spPr>
          <p:txBody>
            <a:bodyPr wrap="square" rtlCol="0">
              <a:spAutoFit/>
            </a:bodyPr>
            <a:lstStyle/>
            <a:p>
              <a:r>
                <a:rPr lang="en-US" dirty="0">
                  <a:solidFill>
                    <a:prstClr val="black"/>
                  </a:solidFill>
                </a:rPr>
                <a:t>Data quality assurance/ validation</a:t>
              </a:r>
            </a:p>
          </p:txBody>
        </p:sp>
        <p:sp>
          <p:nvSpPr>
            <p:cNvPr id="21" name="TextBox 20"/>
            <p:cNvSpPr txBox="1"/>
            <p:nvPr/>
          </p:nvSpPr>
          <p:spPr>
            <a:xfrm>
              <a:off x="-76200" y="3505200"/>
              <a:ext cx="1676400" cy="646331"/>
            </a:xfrm>
            <a:prstGeom prst="rect">
              <a:avLst/>
            </a:prstGeom>
            <a:noFill/>
          </p:spPr>
          <p:txBody>
            <a:bodyPr wrap="square" rtlCol="0">
              <a:spAutoFit/>
            </a:bodyPr>
            <a:lstStyle/>
            <a:p>
              <a:r>
                <a:rPr lang="en-US" dirty="0">
                  <a:solidFill>
                    <a:prstClr val="black"/>
                  </a:solidFill>
                </a:rPr>
                <a:t>BMP lifespan ends – re-verify</a:t>
              </a:r>
            </a:p>
          </p:txBody>
        </p:sp>
        <p:sp>
          <p:nvSpPr>
            <p:cNvPr id="22" name="TextBox 21"/>
            <p:cNvSpPr txBox="1"/>
            <p:nvPr/>
          </p:nvSpPr>
          <p:spPr>
            <a:xfrm>
              <a:off x="130" y="2179493"/>
              <a:ext cx="1764133" cy="923330"/>
            </a:xfrm>
            <a:prstGeom prst="rect">
              <a:avLst/>
            </a:prstGeom>
            <a:noFill/>
          </p:spPr>
          <p:txBody>
            <a:bodyPr wrap="square" rtlCol="0">
              <a:spAutoFit/>
            </a:bodyPr>
            <a:lstStyle/>
            <a:p>
              <a:r>
                <a:rPr lang="en-US" dirty="0">
                  <a:solidFill>
                    <a:prstClr val="black"/>
                  </a:solidFill>
                </a:rPr>
                <a:t>BMP verified/</a:t>
              </a:r>
            </a:p>
            <a:p>
              <a:r>
                <a:rPr lang="en-US" dirty="0">
                  <a:solidFill>
                    <a:prstClr val="black"/>
                  </a:solidFill>
                </a:rPr>
                <a:t>upgraded with new technology</a:t>
              </a:r>
            </a:p>
          </p:txBody>
        </p:sp>
        <p:sp>
          <p:nvSpPr>
            <p:cNvPr id="23" name="TextBox 22"/>
            <p:cNvSpPr txBox="1"/>
            <p:nvPr/>
          </p:nvSpPr>
          <p:spPr>
            <a:xfrm>
              <a:off x="152402" y="653518"/>
              <a:ext cx="2438398" cy="1415772"/>
            </a:xfrm>
            <a:prstGeom prst="rect">
              <a:avLst/>
            </a:prstGeom>
            <a:noFill/>
          </p:spPr>
          <p:txBody>
            <a:bodyPr wrap="square" rtlCol="0">
              <a:spAutoFit/>
            </a:bodyPr>
            <a:lstStyle/>
            <a:p>
              <a:r>
                <a:rPr lang="en-US" dirty="0">
                  <a:solidFill>
                    <a:prstClr val="black"/>
                  </a:solidFill>
                </a:rPr>
                <a:t>BMP no longer present/functional  removed from database</a:t>
              </a:r>
            </a:p>
            <a:p>
              <a:endParaRPr lang="en-US" sz="1600" dirty="0">
                <a:solidFill>
                  <a:prstClr val="black"/>
                </a:solidFill>
              </a:endParaRPr>
            </a:p>
            <a:p>
              <a:r>
                <a:rPr lang="en-US" sz="1600" b="1" dirty="0">
                  <a:solidFill>
                    <a:prstClr val="black"/>
                  </a:solidFill>
                </a:rPr>
                <a:t>    OR</a:t>
              </a:r>
            </a:p>
          </p:txBody>
        </p:sp>
        <p:sp>
          <p:nvSpPr>
            <p:cNvPr id="24" name="TextBox 23"/>
            <p:cNvSpPr txBox="1"/>
            <p:nvPr/>
          </p:nvSpPr>
          <p:spPr>
            <a:xfrm>
              <a:off x="4953000" y="2491300"/>
              <a:ext cx="1670437" cy="646331"/>
            </a:xfrm>
            <a:prstGeom prst="rect">
              <a:avLst/>
            </a:prstGeom>
            <a:noFill/>
          </p:spPr>
          <p:txBody>
            <a:bodyPr wrap="square" rtlCol="0">
              <a:spAutoFit/>
            </a:bodyPr>
            <a:lstStyle/>
            <a:p>
              <a:pPr algn="ctr"/>
              <a:r>
                <a:rPr lang="en-US" dirty="0">
                  <a:solidFill>
                    <a:prstClr val="black"/>
                  </a:solidFill>
                </a:rPr>
                <a:t>BMP gains efficiency</a:t>
              </a:r>
            </a:p>
          </p:txBody>
        </p:sp>
        <p:sp>
          <p:nvSpPr>
            <p:cNvPr id="25" name="TextBox 24"/>
            <p:cNvSpPr txBox="1"/>
            <p:nvPr/>
          </p:nvSpPr>
          <p:spPr>
            <a:xfrm>
              <a:off x="4968273" y="4765785"/>
              <a:ext cx="1265712" cy="646331"/>
            </a:xfrm>
            <a:prstGeom prst="rect">
              <a:avLst/>
            </a:prstGeom>
            <a:noFill/>
          </p:spPr>
          <p:txBody>
            <a:bodyPr wrap="square" rtlCol="0">
              <a:spAutoFit/>
            </a:bodyPr>
            <a:lstStyle/>
            <a:p>
              <a:pPr algn="ctr"/>
              <a:r>
                <a:rPr lang="en-US" dirty="0">
                  <a:solidFill>
                    <a:prstClr val="black"/>
                  </a:solidFill>
                </a:rPr>
                <a:t>BMP fully functional</a:t>
              </a:r>
            </a:p>
          </p:txBody>
        </p:sp>
        <p:sp>
          <p:nvSpPr>
            <p:cNvPr id="26" name="TextBox 25"/>
            <p:cNvSpPr txBox="1"/>
            <p:nvPr/>
          </p:nvSpPr>
          <p:spPr>
            <a:xfrm>
              <a:off x="2667000" y="4495800"/>
              <a:ext cx="1676400" cy="646331"/>
            </a:xfrm>
            <a:prstGeom prst="rect">
              <a:avLst/>
            </a:prstGeom>
            <a:noFill/>
          </p:spPr>
          <p:txBody>
            <a:bodyPr wrap="square" rtlCol="0">
              <a:spAutoFit/>
            </a:bodyPr>
            <a:lstStyle/>
            <a:p>
              <a:pPr algn="ctr"/>
              <a:r>
                <a:rPr lang="en-US" dirty="0">
                  <a:solidFill>
                    <a:prstClr val="black"/>
                  </a:solidFill>
                </a:rPr>
                <a:t>BMP nears end of life span</a:t>
              </a:r>
            </a:p>
          </p:txBody>
        </p:sp>
        <p:grpSp>
          <p:nvGrpSpPr>
            <p:cNvPr id="99" name="Group 98"/>
            <p:cNvGrpSpPr/>
            <p:nvPr/>
          </p:nvGrpSpPr>
          <p:grpSpPr>
            <a:xfrm>
              <a:off x="1828800" y="914400"/>
              <a:ext cx="5410201" cy="5781972"/>
              <a:chOff x="1828800" y="914400"/>
              <a:chExt cx="5410201" cy="5781972"/>
            </a:xfrm>
            <a:effectLst>
              <a:outerShdw blurRad="50800" dist="38100" dir="5400000" algn="t" rotWithShape="0">
                <a:prstClr val="black">
                  <a:alpha val="40000"/>
                </a:prstClr>
              </a:outerShdw>
            </a:effectLst>
          </p:grpSpPr>
          <p:sp>
            <p:nvSpPr>
              <p:cNvPr id="15" name="Right Arrow 14"/>
              <p:cNvSpPr/>
              <p:nvPr/>
            </p:nvSpPr>
            <p:spPr>
              <a:xfrm rot="19111212">
                <a:off x="2691161" y="1188241"/>
                <a:ext cx="608261" cy="763457"/>
              </a:xfrm>
              <a:prstGeom prst="rightArrow">
                <a:avLst>
                  <a:gd name="adj1" fmla="val 52807"/>
                  <a:gd name="adj2" fmla="val 67736"/>
                </a:avLst>
              </a:prstGeom>
              <a:noFill/>
              <a:ln w="19050">
                <a:solidFill>
                  <a:schemeClr val="tx2">
                    <a:lumMod val="75000"/>
                  </a:schemeClr>
                </a:solidFill>
              </a:ln>
              <a:effectLst>
                <a:glow rad="101600">
                  <a:srgbClr val="92D050">
                    <a:alpha val="6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7"/>
              <p:cNvGrpSpPr/>
              <p:nvPr/>
            </p:nvGrpSpPr>
            <p:grpSpPr>
              <a:xfrm rot="13912882">
                <a:off x="1642915" y="1100285"/>
                <a:ext cx="5781972" cy="5410201"/>
                <a:chOff x="1066800" y="304800"/>
                <a:chExt cx="6324600" cy="5562600"/>
              </a:xfrm>
            </p:grpSpPr>
            <p:sp>
              <p:nvSpPr>
                <p:cNvPr id="2" name="Block Arc 1"/>
                <p:cNvSpPr/>
                <p:nvPr/>
              </p:nvSpPr>
              <p:spPr>
                <a:xfrm>
                  <a:off x="1066800" y="304800"/>
                  <a:ext cx="6324600" cy="5562600"/>
                </a:xfrm>
                <a:prstGeom prst="blockArc">
                  <a:avLst>
                    <a:gd name="adj1" fmla="val 10061181"/>
                    <a:gd name="adj2" fmla="val 21331239"/>
                    <a:gd name="adj3" fmla="val 7382"/>
                  </a:avLst>
                </a:prstGeom>
                <a:solidFill>
                  <a:schemeClr val="accent3">
                    <a:lumMod val="60000"/>
                    <a:lumOff val="4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t" anchorCtr="0">
                  <a:normAutofit/>
                </a:bodyPr>
                <a:lstStyle/>
                <a:p>
                  <a:pPr algn="ctr"/>
                  <a:endParaRPr lang="en-US" dirty="0">
                    <a:solidFill>
                      <a:prstClr val="black"/>
                    </a:solidFill>
                  </a:endParaRPr>
                </a:p>
              </p:txBody>
            </p:sp>
            <p:sp>
              <p:nvSpPr>
                <p:cNvPr id="5" name="Block Arc 4"/>
                <p:cNvSpPr/>
                <p:nvPr/>
              </p:nvSpPr>
              <p:spPr>
                <a:xfrm rot="10800000">
                  <a:off x="1066800" y="304800"/>
                  <a:ext cx="6324600" cy="5562600"/>
                </a:xfrm>
                <a:prstGeom prst="blockArc">
                  <a:avLst>
                    <a:gd name="adj1" fmla="val 17521491"/>
                    <a:gd name="adj2" fmla="val 3711302"/>
                    <a:gd name="adj3" fmla="val 7300"/>
                  </a:avLst>
                </a:prstGeom>
                <a:solidFill>
                  <a:schemeClr val="accent5">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ctr">
                  <a:normAutofit/>
                </a:bodyPr>
                <a:lstStyle/>
                <a:p>
                  <a:pPr algn="ctr"/>
                  <a:endParaRPr lang="en-US">
                    <a:solidFill>
                      <a:prstClr val="black"/>
                    </a:solidFill>
                  </a:endParaRPr>
                </a:p>
              </p:txBody>
            </p:sp>
            <p:sp>
              <p:nvSpPr>
                <p:cNvPr id="7" name="Block Arc 6"/>
                <p:cNvSpPr/>
                <p:nvPr/>
              </p:nvSpPr>
              <p:spPr>
                <a:xfrm rot="10800000">
                  <a:off x="1066800" y="304800"/>
                  <a:ext cx="6324600" cy="5562600"/>
                </a:xfrm>
                <a:prstGeom prst="blockArc">
                  <a:avLst>
                    <a:gd name="adj1" fmla="val 13898480"/>
                    <a:gd name="adj2" fmla="val 17525208"/>
                    <a:gd name="adj3" fmla="val 7560"/>
                  </a:avLst>
                </a:prstGeom>
                <a:solidFill>
                  <a:srgbClr val="FFFF99"/>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ctr">
                  <a:normAutofit/>
                </a:bodyPr>
                <a:lstStyle/>
                <a:p>
                  <a:pPr algn="ctr"/>
                  <a:endParaRPr lang="en-US">
                    <a:solidFill>
                      <a:prstClr val="black"/>
                    </a:solidFill>
                  </a:endParaRPr>
                </a:p>
              </p:txBody>
            </p:sp>
          </p:grpSp>
          <p:sp>
            <p:nvSpPr>
              <p:cNvPr id="9" name="TextBox 8"/>
              <p:cNvSpPr txBox="1"/>
              <p:nvPr/>
            </p:nvSpPr>
            <p:spPr>
              <a:xfrm rot="2704832">
                <a:off x="4683893" y="2347878"/>
                <a:ext cx="2134300" cy="336301"/>
              </a:xfrm>
              <a:prstGeom prst="rect">
                <a:avLst/>
              </a:prstGeom>
              <a:noFill/>
            </p:spPr>
            <p:txBody>
              <a:bodyPr wrap="none" rtlCol="0">
                <a:prstTxWarp prst="textArchUp">
                  <a:avLst>
                    <a:gd name="adj" fmla="val 11588874"/>
                  </a:avLst>
                </a:prstTxWarp>
                <a:spAutoFit/>
              </a:bodyPr>
              <a:lstStyle/>
              <a:p>
                <a:pPr algn="ctr"/>
                <a:r>
                  <a:rPr lang="en-US" b="1" dirty="0">
                    <a:solidFill>
                      <a:prstClr val="black"/>
                    </a:solidFill>
                  </a:rPr>
                  <a:t>Initial Inspection</a:t>
                </a:r>
              </a:p>
              <a:p>
                <a:pPr algn="ctr"/>
                <a:endParaRPr lang="en-US" b="1" dirty="0">
                  <a:solidFill>
                    <a:prstClr val="black"/>
                  </a:solidFill>
                </a:endParaRPr>
              </a:p>
              <a:p>
                <a:endParaRPr lang="en-US" b="1" dirty="0">
                  <a:solidFill>
                    <a:prstClr val="black"/>
                  </a:solidFill>
                </a:endParaRPr>
              </a:p>
            </p:txBody>
          </p:sp>
          <p:sp>
            <p:nvSpPr>
              <p:cNvPr id="10" name="TextBox 9"/>
              <p:cNvSpPr txBox="1"/>
              <p:nvPr/>
            </p:nvSpPr>
            <p:spPr>
              <a:xfrm rot="6704387">
                <a:off x="5836821" y="4609728"/>
                <a:ext cx="1829904" cy="340777"/>
              </a:xfrm>
              <a:prstGeom prst="rect">
                <a:avLst/>
              </a:prstGeom>
              <a:noFill/>
            </p:spPr>
            <p:txBody>
              <a:bodyPr wrap="none" rtlCol="0">
                <a:prstTxWarp prst="textArchUp">
                  <a:avLst>
                    <a:gd name="adj" fmla="val 10708853"/>
                  </a:avLst>
                </a:prstTxWarp>
                <a:spAutoFit/>
              </a:bodyPr>
              <a:lstStyle/>
              <a:p>
                <a:r>
                  <a:rPr lang="en-US" b="1" dirty="0">
                    <a:solidFill>
                      <a:prstClr val="black"/>
                    </a:solidFill>
                  </a:rPr>
                  <a:t> Follow-up Checks</a:t>
                </a:r>
              </a:p>
            </p:txBody>
          </p:sp>
          <p:sp>
            <p:nvSpPr>
              <p:cNvPr id="11" name="TextBox 10"/>
              <p:cNvSpPr txBox="1"/>
              <p:nvPr/>
            </p:nvSpPr>
            <p:spPr>
              <a:xfrm rot="15774014">
                <a:off x="1356029" y="3871861"/>
                <a:ext cx="1705530" cy="322881"/>
              </a:xfrm>
              <a:prstGeom prst="rect">
                <a:avLst/>
              </a:prstGeom>
              <a:noFill/>
            </p:spPr>
            <p:txBody>
              <a:bodyPr wrap="none" rtlCol="0">
                <a:prstTxWarp prst="textArchUp">
                  <a:avLst>
                    <a:gd name="adj" fmla="val 10890356"/>
                  </a:avLst>
                </a:prstTxWarp>
                <a:spAutoFit/>
              </a:bodyPr>
              <a:lstStyle/>
              <a:p>
                <a:r>
                  <a:rPr lang="en-US" b="1" dirty="0">
                    <a:solidFill>
                      <a:prstClr val="black"/>
                    </a:solidFill>
                  </a:rPr>
                  <a:t>BMP Performance</a:t>
                </a:r>
              </a:p>
            </p:txBody>
          </p:sp>
          <p:grpSp>
            <p:nvGrpSpPr>
              <p:cNvPr id="53" name="Group 52"/>
              <p:cNvGrpSpPr/>
              <p:nvPr/>
            </p:nvGrpSpPr>
            <p:grpSpPr>
              <a:xfrm>
                <a:off x="5900903" y="4951719"/>
                <a:ext cx="580957" cy="641151"/>
                <a:chOff x="5715000" y="4625163"/>
                <a:chExt cx="664535" cy="708837"/>
              </a:xfrm>
            </p:grpSpPr>
            <p:sp>
              <p:nvSpPr>
                <p:cNvPr id="49" name="Freeform 48"/>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cxnSp>
              <p:nvCxnSpPr>
                <p:cNvPr id="50" name="Straight Arrow Connector 49"/>
                <p:cNvCxnSpPr>
                  <a:stCxn id="49" idx="2"/>
                </p:cNvCxnSpPr>
                <p:nvPr/>
              </p:nvCxnSpPr>
              <p:spPr>
                <a:xfrm flipH="1">
                  <a:off x="5715000" y="5231219"/>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54" name="Group 53"/>
              <p:cNvGrpSpPr/>
              <p:nvPr/>
            </p:nvGrpSpPr>
            <p:grpSpPr>
              <a:xfrm rot="17277834">
                <a:off x="6015432" y="2359446"/>
                <a:ext cx="601080" cy="619687"/>
                <a:chOff x="5715000" y="4625163"/>
                <a:chExt cx="664535" cy="708837"/>
              </a:xfrm>
            </p:grpSpPr>
            <p:sp>
              <p:nvSpPr>
                <p:cNvPr id="55" name="Freeform 54"/>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cxnSp>
              <p:nvCxnSpPr>
                <p:cNvPr id="56" name="Straight Arrow Connector 55"/>
                <p:cNvCxnSpPr>
                  <a:stCxn id="55" idx="2"/>
                </p:cNvCxnSpPr>
                <p:nvPr/>
              </p:nvCxnSpPr>
              <p:spPr>
                <a:xfrm flipH="1">
                  <a:off x="5715000" y="5231219"/>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57" name="Group 56"/>
              <p:cNvGrpSpPr/>
              <p:nvPr/>
            </p:nvGrpSpPr>
            <p:grpSpPr>
              <a:xfrm rot="6463889">
                <a:off x="2470396" y="4545586"/>
                <a:ext cx="601080" cy="619687"/>
                <a:chOff x="5715000" y="4625163"/>
                <a:chExt cx="664535" cy="708837"/>
              </a:xfrm>
            </p:grpSpPr>
            <p:sp>
              <p:nvSpPr>
                <p:cNvPr id="58" name="Freeform 57"/>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cxnSp>
              <p:nvCxnSpPr>
                <p:cNvPr id="59" name="Straight Arrow Connector 58"/>
                <p:cNvCxnSpPr>
                  <a:stCxn id="58" idx="2"/>
                </p:cNvCxnSpPr>
                <p:nvPr/>
              </p:nvCxnSpPr>
              <p:spPr>
                <a:xfrm flipH="1">
                  <a:off x="5715000" y="5231219"/>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62" name="Straight Arrow Connector 61"/>
            <p:cNvCxnSpPr/>
            <p:nvPr/>
          </p:nvCxnSpPr>
          <p:spPr>
            <a:xfrm flipH="1">
              <a:off x="7239000" y="2971800"/>
              <a:ext cx="304799" cy="930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0" name="Straight Arrow Connector 69"/>
            <p:cNvCxnSpPr/>
            <p:nvPr/>
          </p:nvCxnSpPr>
          <p:spPr>
            <a:xfrm flipV="1">
              <a:off x="2514600" y="6019800"/>
              <a:ext cx="228600" cy="2286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4" name="Straight Arrow Connector 73"/>
            <p:cNvCxnSpPr/>
            <p:nvPr/>
          </p:nvCxnSpPr>
          <p:spPr>
            <a:xfrm>
              <a:off x="1371600" y="3733800"/>
              <a:ext cx="3048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3" name="Straight Arrow Connector 82"/>
            <p:cNvCxnSpPr/>
            <p:nvPr/>
          </p:nvCxnSpPr>
          <p:spPr>
            <a:xfrm flipV="1">
              <a:off x="1524000" y="2057400"/>
              <a:ext cx="609600" cy="304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6" name="Straight Arrow Connector 85"/>
            <p:cNvCxnSpPr/>
            <p:nvPr/>
          </p:nvCxnSpPr>
          <p:spPr>
            <a:xfrm>
              <a:off x="2057400" y="1600200"/>
              <a:ext cx="152400" cy="304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2" name="TextBox 91"/>
            <p:cNvSpPr txBox="1"/>
            <p:nvPr/>
          </p:nvSpPr>
          <p:spPr>
            <a:xfrm>
              <a:off x="838200" y="6172200"/>
              <a:ext cx="1905000" cy="646331"/>
            </a:xfrm>
            <a:prstGeom prst="rect">
              <a:avLst/>
            </a:prstGeom>
            <a:noFill/>
          </p:spPr>
          <p:txBody>
            <a:bodyPr wrap="square" rtlCol="0">
              <a:spAutoFit/>
            </a:bodyPr>
            <a:lstStyle/>
            <a:p>
              <a:r>
                <a:rPr lang="en-US" dirty="0">
                  <a:solidFill>
                    <a:prstClr val="black"/>
                  </a:solidFill>
                </a:rPr>
                <a:t>BMP performance metrics collected</a:t>
              </a:r>
            </a:p>
          </p:txBody>
        </p:sp>
      </p:grpSp>
      <p:sp>
        <p:nvSpPr>
          <p:cNvPr id="36" name="TextBox 35"/>
          <p:cNvSpPr txBox="1"/>
          <p:nvPr/>
        </p:nvSpPr>
        <p:spPr>
          <a:xfrm>
            <a:off x="4671691" y="3237327"/>
            <a:ext cx="2809528" cy="954107"/>
          </a:xfrm>
          <a:prstGeom prst="rect">
            <a:avLst/>
          </a:prstGeom>
          <a:noFill/>
        </p:spPr>
        <p:txBody>
          <a:bodyPr wrap="square" rtlCol="0">
            <a:spAutoFit/>
          </a:bodyPr>
          <a:lstStyle/>
          <a:p>
            <a:pPr algn="ctr"/>
            <a:r>
              <a:rPr lang="en-US" sz="2800" b="1" dirty="0">
                <a:solidFill>
                  <a:prstClr val="black"/>
                </a:solidFill>
              </a:rPr>
              <a:t>BMP Verification</a:t>
            </a:r>
          </a:p>
          <a:p>
            <a:pPr algn="ctr"/>
            <a:r>
              <a:rPr lang="en-US" sz="2800" b="1" dirty="0">
                <a:solidFill>
                  <a:prstClr val="black"/>
                </a:solidFill>
              </a:rPr>
              <a:t> Life Cycle</a:t>
            </a:r>
          </a:p>
        </p:txBody>
      </p:sp>
      <p:sp>
        <p:nvSpPr>
          <p:cNvPr id="3" name="Slide Number Placeholder 2">
            <a:extLst>
              <a:ext uri="{FF2B5EF4-FFF2-40B4-BE49-F238E27FC236}">
                <a16:creationId xmlns:a16="http://schemas.microsoft.com/office/drawing/2014/main" id="{58465025-5E5A-4BD4-88CD-DEE150B47294}"/>
              </a:ext>
            </a:extLst>
          </p:cNvPr>
          <p:cNvSpPr>
            <a:spLocks noGrp="1"/>
          </p:cNvSpPr>
          <p:nvPr>
            <p:ph type="sldNum" sz="quarter" idx="12"/>
          </p:nvPr>
        </p:nvSpPr>
        <p:spPr/>
        <p:txBody>
          <a:bodyPr/>
          <a:lstStyle/>
          <a:p>
            <a:fld id="{D1E7AA28-9F1E-4EF2-B877-D2F67E5191AC}" type="slidenum">
              <a:rPr lang="en-US" smtClean="0"/>
              <a:t>4</a:t>
            </a:fld>
            <a:endParaRPr lang="en-US"/>
          </a:p>
        </p:txBody>
      </p:sp>
    </p:spTree>
    <p:extLst>
      <p:ext uri="{BB962C8B-B14F-4D97-AF65-F5344CB8AC3E}">
        <p14:creationId xmlns:p14="http://schemas.microsoft.com/office/powerpoint/2010/main" val="3542972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810591687"/>
              </p:ext>
            </p:extLst>
          </p:nvPr>
        </p:nvGraphicFramePr>
        <p:xfrm>
          <a:off x="2057401" y="1143001"/>
          <a:ext cx="7848601" cy="5105401"/>
        </p:xfrm>
        <a:graphic>
          <a:graphicData uri="http://schemas.openxmlformats.org/drawingml/2006/table">
            <a:tbl>
              <a:tblPr/>
              <a:tblGrid>
                <a:gridCol w="816062">
                  <a:extLst>
                    <a:ext uri="{9D8B030D-6E8A-4147-A177-3AD203B41FA5}">
                      <a16:colId xmlns:a16="http://schemas.microsoft.com/office/drawing/2014/main" val="20000"/>
                    </a:ext>
                  </a:extLst>
                </a:gridCol>
                <a:gridCol w="855464">
                  <a:extLst>
                    <a:ext uri="{9D8B030D-6E8A-4147-A177-3AD203B41FA5}">
                      <a16:colId xmlns:a16="http://schemas.microsoft.com/office/drawing/2014/main" val="20001"/>
                    </a:ext>
                  </a:extLst>
                </a:gridCol>
                <a:gridCol w="820784">
                  <a:extLst>
                    <a:ext uri="{9D8B030D-6E8A-4147-A177-3AD203B41FA5}">
                      <a16:colId xmlns:a16="http://schemas.microsoft.com/office/drawing/2014/main" val="20002"/>
                    </a:ext>
                  </a:extLst>
                </a:gridCol>
                <a:gridCol w="682060">
                  <a:extLst>
                    <a:ext uri="{9D8B030D-6E8A-4147-A177-3AD203B41FA5}">
                      <a16:colId xmlns:a16="http://schemas.microsoft.com/office/drawing/2014/main" val="20003"/>
                    </a:ext>
                  </a:extLst>
                </a:gridCol>
                <a:gridCol w="1040431">
                  <a:extLst>
                    <a:ext uri="{9D8B030D-6E8A-4147-A177-3AD203B41FA5}">
                      <a16:colId xmlns:a16="http://schemas.microsoft.com/office/drawing/2014/main" val="20004"/>
                    </a:ext>
                  </a:extLst>
                </a:gridCol>
                <a:gridCol w="1086672">
                  <a:extLst>
                    <a:ext uri="{9D8B030D-6E8A-4147-A177-3AD203B41FA5}">
                      <a16:colId xmlns:a16="http://schemas.microsoft.com/office/drawing/2014/main" val="20005"/>
                    </a:ext>
                  </a:extLst>
                </a:gridCol>
                <a:gridCol w="1448896">
                  <a:extLst>
                    <a:ext uri="{9D8B030D-6E8A-4147-A177-3AD203B41FA5}">
                      <a16:colId xmlns:a16="http://schemas.microsoft.com/office/drawing/2014/main" val="20006"/>
                    </a:ext>
                  </a:extLst>
                </a:gridCol>
                <a:gridCol w="1098232">
                  <a:extLst>
                    <a:ext uri="{9D8B030D-6E8A-4147-A177-3AD203B41FA5}">
                      <a16:colId xmlns:a16="http://schemas.microsoft.com/office/drawing/2014/main" val="20007"/>
                    </a:ext>
                  </a:extLst>
                </a:gridCol>
              </a:tblGrid>
              <a:tr h="514399">
                <a:tc gridSpan="8">
                  <a:txBody>
                    <a:bodyPr/>
                    <a:lstStyle/>
                    <a:p>
                      <a:pPr algn="ctr" fontAlgn="ctr"/>
                      <a:r>
                        <a:rPr lang="en-US" sz="1600" b="1" i="0" u="none" strike="noStrike" dirty="0">
                          <a:solidFill>
                            <a:srgbClr val="000000"/>
                          </a:solidFill>
                          <a:latin typeface="Arial" panose="020B0604020202020204" pitchFamily="34" charset="0"/>
                          <a:ea typeface="Arial Unicode MS" pitchFamily="34" charset="-128"/>
                          <a:cs typeface="Arial" panose="020B0604020202020204" pitchFamily="34" charset="0"/>
                        </a:rPr>
                        <a:t>Illustration of Diversity of Verification Approaches Tailored to Reflect Practices</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75818">
                <a:tc>
                  <a:txBody>
                    <a:bodyPr/>
                    <a:lstStyle/>
                    <a:p>
                      <a:pPr algn="ctr" fontAlgn="ctr"/>
                      <a:r>
                        <a:rPr lang="en-US" sz="1200" b="1" i="0" u="none" strike="noStrike" dirty="0">
                          <a:solidFill>
                            <a:srgbClr val="000000"/>
                          </a:solidFill>
                          <a:latin typeface="Calibri"/>
                        </a:rPr>
                        <a:t>Sector</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n-US" sz="1200" b="1" i="0" u="none" strike="noStrike" dirty="0">
                          <a:solidFill>
                            <a:srgbClr val="000000"/>
                          </a:solidFill>
                          <a:latin typeface="Calibri"/>
                        </a:rPr>
                        <a:t>Inspected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Frequency</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Timing</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Method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Inspector</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Data Recorded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Scale</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7199">
                <a:tc rowSpan="4">
                  <a:txBody>
                    <a:bodyPr/>
                    <a:lstStyle/>
                    <a:p>
                      <a:pPr algn="ctr" fontAlgn="b"/>
                      <a:r>
                        <a:rPr lang="en-US" sz="1200" b="0" i="0" u="none" strike="noStrike" dirty="0" err="1">
                          <a:solidFill>
                            <a:srgbClr val="000000"/>
                          </a:solidFill>
                          <a:latin typeface="Calibri"/>
                        </a:rPr>
                        <a:t>Stormwater</a:t>
                      </a:r>
                      <a:endParaRPr lang="en-US" sz="1200" b="0" i="0" u="none" strike="noStrike" dirty="0">
                        <a:solidFill>
                          <a:srgbClr val="000000"/>
                        </a:solidFill>
                        <a:latin typeface="Calibri"/>
                      </a:endParaRPr>
                    </a:p>
                    <a:p>
                      <a:pPr algn="ctr" fontAlgn="b"/>
                      <a:endParaRPr lang="en-US" sz="1200" b="0" i="0" u="none" strike="noStrike" dirty="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dirty="0">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CD5B4"/>
                    </a:solidFill>
                  </a:tcPr>
                </a:tc>
                <a:tc>
                  <a:txBody>
                    <a:bodyPr/>
                    <a:lstStyle/>
                    <a:p>
                      <a:pPr algn="ctr" fontAlgn="b"/>
                      <a:r>
                        <a:rPr lang="en-US" sz="1200" b="0" i="0" u="none" strike="noStrike" dirty="0">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CD5B4"/>
                    </a:solidFill>
                  </a:tcPr>
                </a:tc>
                <a:extLst>
                  <a:ext uri="{0D108BD9-81ED-4DB2-BD59-A6C34878D82A}">
                    <a16:rowId xmlns:a16="http://schemas.microsoft.com/office/drawing/2014/main" val="10002"/>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dirty="0" err="1">
                          <a:solidFill>
                            <a:srgbClr val="000000"/>
                          </a:solidFill>
                          <a:latin typeface="Calibri"/>
                        </a:rPr>
                        <a:t>Subwatershed</a:t>
                      </a:r>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dirty="0">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6"/>
                  </a:ext>
                </a:extLst>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57199">
                <a:tc rowSpan="4">
                  <a:txBody>
                    <a:bodyPr/>
                    <a:lstStyle/>
                    <a:p>
                      <a:pPr algn="ctr" fontAlgn="b"/>
                      <a:r>
                        <a:rPr lang="en-US" sz="1200" b="0" i="0" u="none" strike="noStrike" dirty="0">
                          <a:solidFill>
                            <a:srgbClr val="000000"/>
                          </a:solidFill>
                          <a:latin typeface="Calibri"/>
                        </a:rPr>
                        <a:t>Agriculture</a:t>
                      </a:r>
                    </a:p>
                    <a:p>
                      <a:pPr algn="ctr" fontAlgn="b"/>
                      <a:endParaRPr lang="en-US" sz="1200" b="0" i="0" u="none" strike="noStrike" dirty="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en-US" sz="1200" b="0" i="0" u="none" strike="noStrike">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8"/>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Subwatershed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dirty="0">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extLst>
                  <a:ext uri="{0D108BD9-81ED-4DB2-BD59-A6C34878D82A}">
                    <a16:rowId xmlns:a16="http://schemas.microsoft.com/office/drawing/2014/main" val="10010"/>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2"/>
                  </a:ext>
                </a:extLst>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57199">
                <a:tc rowSpan="4">
                  <a:txBody>
                    <a:bodyPr/>
                    <a:lstStyle/>
                    <a:p>
                      <a:pPr algn="ctr" fontAlgn="b"/>
                      <a:r>
                        <a:rPr lang="en-US" sz="1200" b="0" i="0" u="none" strike="noStrike" dirty="0">
                          <a:solidFill>
                            <a:srgbClr val="000000"/>
                          </a:solidFill>
                          <a:latin typeface="Calibri"/>
                        </a:rPr>
                        <a:t>Forestry</a:t>
                      </a:r>
                    </a:p>
                    <a:p>
                      <a:pPr algn="ctr" fontAlgn="b"/>
                      <a:endParaRPr lang="en-US" sz="1200" b="0" i="0" u="none" strike="noStrike" dirty="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6B9B8"/>
                    </a:solidFill>
                  </a:tcPr>
                </a:tc>
                <a:tc>
                  <a:txBody>
                    <a:bodyPr/>
                    <a:lstStyle/>
                    <a:p>
                      <a:pPr algn="ctr" fontAlgn="b"/>
                      <a:r>
                        <a:rPr lang="en-US" sz="1200" b="0" i="0" u="none" strike="noStrike">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4"/>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200" b="0" i="0" u="none" strike="noStrike">
                          <a:solidFill>
                            <a:srgbClr val="000000"/>
                          </a:solidFill>
                          <a:latin typeface="Calibri"/>
                        </a:rPr>
                        <a:t>Subwatershed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6B9B8"/>
                    </a:solidFill>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6B9B8"/>
                    </a:solidFill>
                  </a:tcPr>
                </a:tc>
                <a:tc>
                  <a:txBody>
                    <a:bodyPr/>
                    <a:lstStyle/>
                    <a:p>
                      <a:pPr algn="ctr" fontAlgn="b"/>
                      <a:r>
                        <a:rPr lang="en-US" sz="1200" b="0" i="0" u="none" strike="noStrike" dirty="0">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6B9B8"/>
                    </a:solidFill>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6"/>
                  </a:ext>
                </a:extLst>
              </a:tr>
              <a:tr h="257199">
                <a:tc vMerge="1">
                  <a:txBody>
                    <a:bodyPr/>
                    <a:lstStyle/>
                    <a:p>
                      <a:endParaRPr lang="en-US"/>
                    </a:p>
                  </a:txBody>
                  <a:tcPr/>
                </a:tc>
                <a:tc>
                  <a:txBody>
                    <a:bodyPr/>
                    <a:lstStyle/>
                    <a:p>
                      <a:pPr algn="ctr" fontAlgn="b"/>
                      <a:r>
                        <a:rPr lang="en-US" sz="1200" b="0" i="0" u="none" strike="noStrike" dirty="0">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c>
                  <a:txBody>
                    <a:bodyPr/>
                    <a:lstStyle/>
                    <a:p>
                      <a:pPr algn="ctr" fontAlgn="b"/>
                      <a:r>
                        <a:rPr lang="en-US" sz="1200" b="0" i="0" u="none" strike="noStrike">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c>
                  <a:txBody>
                    <a:bodyPr/>
                    <a:lstStyle/>
                    <a:p>
                      <a:pPr algn="ctr" fontAlgn="b"/>
                      <a:r>
                        <a:rPr lang="en-US" sz="1200" b="0" i="0" u="none" strike="noStrike">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extLst>
                  <a:ext uri="{0D108BD9-81ED-4DB2-BD59-A6C34878D82A}">
                    <a16:rowId xmlns:a16="http://schemas.microsoft.com/office/drawing/2014/main" val="10017"/>
                  </a:ext>
                </a:extLst>
              </a:tr>
            </a:tbl>
          </a:graphicData>
        </a:graphic>
      </p:graphicFrame>
      <p:sp>
        <p:nvSpPr>
          <p:cNvPr id="3" name="Title 1"/>
          <p:cNvSpPr txBox="1">
            <a:spLocks/>
          </p:cNvSpPr>
          <p:nvPr/>
        </p:nvSpPr>
        <p:spPr>
          <a:xfrm>
            <a:off x="1973249" y="227275"/>
            <a:ext cx="8229600" cy="762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0070C0"/>
                </a:solidFill>
                <a:latin typeface="+mn-lt"/>
                <a:cs typeface="Arial" panose="020B0604020202020204" pitchFamily="34" charset="0"/>
              </a:rPr>
              <a:t>How?</a:t>
            </a:r>
          </a:p>
        </p:txBody>
      </p:sp>
      <p:sp>
        <p:nvSpPr>
          <p:cNvPr id="2" name="Slide Number Placeholder 1">
            <a:extLst>
              <a:ext uri="{FF2B5EF4-FFF2-40B4-BE49-F238E27FC236}">
                <a16:creationId xmlns:a16="http://schemas.microsoft.com/office/drawing/2014/main" id="{CA52A75D-4DF7-4441-BD5B-63F6CD1E79F0}"/>
              </a:ext>
            </a:extLst>
          </p:cNvPr>
          <p:cNvSpPr>
            <a:spLocks noGrp="1"/>
          </p:cNvSpPr>
          <p:nvPr>
            <p:ph type="sldNum" sz="quarter" idx="12"/>
          </p:nvPr>
        </p:nvSpPr>
        <p:spPr/>
        <p:txBody>
          <a:bodyPr/>
          <a:lstStyle/>
          <a:p>
            <a:fld id="{D1E7AA28-9F1E-4EF2-B877-D2F67E5191AC}" type="slidenum">
              <a:rPr lang="en-US" smtClean="0"/>
              <a:t>5</a:t>
            </a:fld>
            <a:endParaRPr lang="en-US"/>
          </a:p>
        </p:txBody>
      </p:sp>
    </p:spTree>
    <p:extLst>
      <p:ext uri="{BB962C8B-B14F-4D97-AF65-F5344CB8AC3E}">
        <p14:creationId xmlns:p14="http://schemas.microsoft.com/office/powerpoint/2010/main" val="2538844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539011" y="216522"/>
          <a:ext cx="10963177" cy="6178693"/>
        </p:xfrm>
        <a:graphic>
          <a:graphicData uri="http://schemas.openxmlformats.org/drawingml/2006/table">
            <a:tbl>
              <a:tblPr firstRow="1" firstCol="1" bandRow="1"/>
              <a:tblGrid>
                <a:gridCol w="723984">
                  <a:extLst>
                    <a:ext uri="{9D8B030D-6E8A-4147-A177-3AD203B41FA5}">
                      <a16:colId xmlns:a16="http://schemas.microsoft.com/office/drawing/2014/main" val="3816983671"/>
                    </a:ext>
                  </a:extLst>
                </a:gridCol>
                <a:gridCol w="930836">
                  <a:extLst>
                    <a:ext uri="{9D8B030D-6E8A-4147-A177-3AD203B41FA5}">
                      <a16:colId xmlns:a16="http://schemas.microsoft.com/office/drawing/2014/main" val="1461636221"/>
                    </a:ext>
                  </a:extLst>
                </a:gridCol>
                <a:gridCol w="926725">
                  <a:extLst>
                    <a:ext uri="{9D8B030D-6E8A-4147-A177-3AD203B41FA5}">
                      <a16:colId xmlns:a16="http://schemas.microsoft.com/office/drawing/2014/main" val="440865708"/>
                    </a:ext>
                  </a:extLst>
                </a:gridCol>
                <a:gridCol w="955844">
                  <a:extLst>
                    <a:ext uri="{9D8B030D-6E8A-4147-A177-3AD203B41FA5}">
                      <a16:colId xmlns:a16="http://schemas.microsoft.com/office/drawing/2014/main" val="2220389462"/>
                    </a:ext>
                  </a:extLst>
                </a:gridCol>
                <a:gridCol w="902703">
                  <a:extLst>
                    <a:ext uri="{9D8B030D-6E8A-4147-A177-3AD203B41FA5}">
                      <a16:colId xmlns:a16="http://schemas.microsoft.com/office/drawing/2014/main" val="320119104"/>
                    </a:ext>
                  </a:extLst>
                </a:gridCol>
                <a:gridCol w="1038352">
                  <a:extLst>
                    <a:ext uri="{9D8B030D-6E8A-4147-A177-3AD203B41FA5}">
                      <a16:colId xmlns:a16="http://schemas.microsoft.com/office/drawing/2014/main" val="2657383766"/>
                    </a:ext>
                  </a:extLst>
                </a:gridCol>
                <a:gridCol w="1038352">
                  <a:extLst>
                    <a:ext uri="{9D8B030D-6E8A-4147-A177-3AD203B41FA5}">
                      <a16:colId xmlns:a16="http://schemas.microsoft.com/office/drawing/2014/main" val="717484803"/>
                    </a:ext>
                  </a:extLst>
                </a:gridCol>
                <a:gridCol w="859349">
                  <a:extLst>
                    <a:ext uri="{9D8B030D-6E8A-4147-A177-3AD203B41FA5}">
                      <a16:colId xmlns:a16="http://schemas.microsoft.com/office/drawing/2014/main" val="3986090407"/>
                    </a:ext>
                  </a:extLst>
                </a:gridCol>
                <a:gridCol w="828585">
                  <a:extLst>
                    <a:ext uri="{9D8B030D-6E8A-4147-A177-3AD203B41FA5}">
                      <a16:colId xmlns:a16="http://schemas.microsoft.com/office/drawing/2014/main" val="1090092368"/>
                    </a:ext>
                  </a:extLst>
                </a:gridCol>
                <a:gridCol w="818095">
                  <a:extLst>
                    <a:ext uri="{9D8B030D-6E8A-4147-A177-3AD203B41FA5}">
                      <a16:colId xmlns:a16="http://schemas.microsoft.com/office/drawing/2014/main" val="3934133124"/>
                    </a:ext>
                  </a:extLst>
                </a:gridCol>
                <a:gridCol w="694332">
                  <a:extLst>
                    <a:ext uri="{9D8B030D-6E8A-4147-A177-3AD203B41FA5}">
                      <a16:colId xmlns:a16="http://schemas.microsoft.com/office/drawing/2014/main" val="1900111010"/>
                    </a:ext>
                  </a:extLst>
                </a:gridCol>
                <a:gridCol w="1246020">
                  <a:extLst>
                    <a:ext uri="{9D8B030D-6E8A-4147-A177-3AD203B41FA5}">
                      <a16:colId xmlns:a16="http://schemas.microsoft.com/office/drawing/2014/main" val="4105963274"/>
                    </a:ext>
                  </a:extLst>
                </a:gridCol>
              </a:tblGrid>
              <a:tr h="316589">
                <a:tc gridSpan="12">
                  <a:txBody>
                    <a:bodyPr/>
                    <a:lstStyle/>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Table B-3. Jurisdictional Agriculture Verification Protocol Design Table: Visual Assessment BMPs—Single Year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Chesapeake Bay Program Agriculture Workgroup</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37806616"/>
                  </a:ext>
                </a:extLst>
              </a:tr>
              <a:tr h="314683">
                <a:tc rowSpan="3">
                  <a:txBody>
                    <a:bodyPr/>
                    <a:lstStyle/>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 BMP Priority</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rowSpan="3">
                  <a:txBody>
                    <a:bodyPr/>
                    <a:lstStyle/>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 Data Grouping</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rowSpan="3">
                  <a:txBody>
                    <a:bodyPr/>
                    <a:lstStyle/>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 BMP Type</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gridSpan="4">
                  <a:txBody>
                    <a:bodyPr/>
                    <a:lstStyle/>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 Initial Inspection</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6D9F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endPar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 Follow-up Check</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5DFEC"/>
                    </a:solidFill>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 Lifespan/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CC"/>
                    </a:solidFill>
                  </a:tcPr>
                </a:tc>
                <a:tc rowSpan="3">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 Data QA, Recording &amp; Reporting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576197194"/>
                  </a:ext>
                </a:extLst>
              </a:tr>
              <a:tr h="157342">
                <a:tc vMerge="1">
                  <a:txBody>
                    <a:bodyPr/>
                    <a:lstStyle/>
                    <a:p>
                      <a:endParaRPr lang="en-US"/>
                    </a:p>
                  </a:txBody>
                  <a:tcPr/>
                </a:tc>
                <a:tc vMerge="1">
                  <a:txBody>
                    <a:bodyPr/>
                    <a:lstStyle/>
                    <a:p>
                      <a:endParaRPr lang="en-US"/>
                    </a:p>
                  </a:txBody>
                  <a:tcPr/>
                </a:tc>
                <a:tc vMerge="1">
                  <a:txBody>
                    <a:bodyPr/>
                    <a:lstStyle/>
                    <a:p>
                      <a:endParaRPr lang="en-US"/>
                    </a:p>
                  </a:txBody>
                  <a:tcPr/>
                </a:tc>
                <a:tc gridSpan="4">
                  <a:txBody>
                    <a:bodyPr/>
                    <a:lstStyle/>
                    <a:p>
                      <a:pPr marL="0" marR="0" algn="ctr">
                        <a:lnSpc>
                          <a:spcPct val="115000"/>
                        </a:lnSpc>
                        <a:spcBef>
                          <a:spcPts val="0"/>
                        </a:spcBef>
                        <a:spcAft>
                          <a:spcPts val="0"/>
                        </a:spcAft>
                      </a:pPr>
                      <a:r>
                        <a:rPr lang="en-US" sz="1000" i="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(Is the BMP there?)</a:t>
                      </a: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6D9F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000" i="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(Is the BMP still there?)</a:t>
                      </a: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Sunset</a:t>
                      </a: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CC"/>
                    </a:solidFill>
                  </a:tcPr>
                </a:tc>
                <a:tc vMerge="1">
                  <a:txBody>
                    <a:bodyPr/>
                    <a:lstStyle/>
                    <a:p>
                      <a:endParaRPr lang="en-US"/>
                    </a:p>
                  </a:txBody>
                  <a:tcPr/>
                </a:tc>
                <a:extLst>
                  <a:ext uri="{0D108BD9-81ED-4DB2-BD59-A6C34878D82A}">
                    <a16:rowId xmlns:a16="http://schemas.microsoft.com/office/drawing/2014/main" val="3252498688"/>
                  </a:ext>
                </a:extLst>
              </a:tr>
              <a:tr h="47202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Method</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Frequency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Who inspects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Documentation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Follow-up Inspection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Statistical Sub-sample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Response if Problem</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lnSpc>
                          <a:spcPct val="115000"/>
                        </a:lnSpc>
                        <a:spcBef>
                          <a:spcPts val="0"/>
                        </a:spcBef>
                        <a:spcAft>
                          <a:spcPts val="0"/>
                        </a:spcAft>
                      </a:pPr>
                      <a:r>
                        <a:rPr lang="en-US" sz="1000" i="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(Is the BMP no longer there?)</a:t>
                      </a: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CC"/>
                    </a:solidFill>
                  </a:tcPr>
                </a:tc>
                <a:tc vMerge="1">
                  <a:txBody>
                    <a:bodyPr/>
                    <a:lstStyle/>
                    <a:p>
                      <a:endParaRPr lang="en-US"/>
                    </a:p>
                  </a:txBody>
                  <a:tcPr/>
                </a:tc>
                <a:extLst>
                  <a:ext uri="{0D108BD9-81ED-4DB2-BD59-A6C34878D82A}">
                    <a16:rowId xmlns:a16="http://schemas.microsoft.com/office/drawing/2014/main" val="3958968582"/>
                  </a:ext>
                </a:extLst>
              </a:tr>
              <a:tr h="1258732">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High / Low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Visual Assessment: 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Non-Cost Shared BMPs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On-Site Visual Assessment (Limited Statistical Sampling)</a:t>
                      </a:r>
                      <a:endParaRPr lang="en-US"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 of All Tracked &amp; Reported BMPs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Trained and certified technical agency/NGO field staff or engineers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BMPs meet appropriate government and/or CBP practice standards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 / 5% QA of All Tracked &amp; Reported BMPs (within the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Bring into compliance within one year or less, or remove from reported BMPs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Document inspections/follow-up checks, prevent double counting, and QA reported data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4565258"/>
                  </a:ext>
                </a:extLst>
              </a:tr>
              <a:tr h="1258732">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High / Low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Visual Assessment: 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Cost-Shared Programs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On-Site Visual Assessment Only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 of All Tracked &amp; Reported BMPs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Trained and certified technical agency/NGO field staff or engineers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BMPs meet appropriate government and/or CBP practice standards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 / 5% QA of All Active Contractual BMPs (within the year)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Bring into compliance within one year or less, or remove from reported BMPs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Document inspections/follow-up checks, prevent double counting, and QA reported data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8319857"/>
                  </a:ext>
                </a:extLst>
              </a:tr>
              <a:tr h="1258732">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High / Low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Visual Assessment: 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Permit-Issuing Programs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On-Site Visual Assessment Only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 of All Tracked &amp; Reported BMPs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Trained and certified technical agency field staff or engineers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BMPs meet the appropriate government and/or CBP practice standards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Single Year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 Annually of All Active Permits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Bring into compliance within one year or less, or remove from reported BMPs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Single Year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Document inspections/follow-up checks, prevent double counting, and QA reported data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2410476"/>
                  </a:ext>
                </a:extLst>
              </a:tr>
              <a:tr h="1041565">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EXAMPLE BMP</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Visual Assessment: Single 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Cost-Shared Programs: Traditional Cover Crop- Early Drilled Rye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On-Site Visual Assessment: Cover Crop Establishment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 of All Active Contracts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County Conservation District USDA-NRCS Certified Field Technician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Cost-Share Program BMP Certification Form</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On-Site Visual Assessment: Cover Crop Termination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 QA of All Active Contractual BMPs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Cost-Share Program Contract Compliance Policy</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Contract Year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Cost-Share Program Documentation / 10% QAQC Compliance Checks by State Agency / Tracking &amp; Reporting Protocol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211" marR="322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9999217"/>
                  </a:ext>
                </a:extLst>
              </a:tr>
            </a:tbl>
          </a:graphicData>
        </a:graphic>
      </p:graphicFrame>
      <p:sp>
        <p:nvSpPr>
          <p:cNvPr id="22619" name="Rectangle 1"/>
          <p:cNvSpPr>
            <a:spLocks noChangeArrowheads="1"/>
          </p:cNvSpPr>
          <p:nvPr/>
        </p:nvSpPr>
        <p:spPr bwMode="auto">
          <a:xfrm>
            <a:off x="2209801" y="294373"/>
            <a:ext cx="1459706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br>
              <a:rPr lang="en-US" altLang="en-US" sz="1800"/>
            </a:br>
            <a:endParaRPr lang="en-US" altLang="en-US" sz="1800"/>
          </a:p>
        </p:txBody>
      </p:sp>
      <p:sp>
        <p:nvSpPr>
          <p:cNvPr id="3" name="Slide Number Placeholder 2">
            <a:extLst>
              <a:ext uri="{FF2B5EF4-FFF2-40B4-BE49-F238E27FC236}">
                <a16:creationId xmlns:a16="http://schemas.microsoft.com/office/drawing/2014/main" id="{82D4999B-188C-4FBD-9BB7-F371D5A19421}"/>
              </a:ext>
            </a:extLst>
          </p:cNvPr>
          <p:cNvSpPr>
            <a:spLocks noGrp="1"/>
          </p:cNvSpPr>
          <p:nvPr>
            <p:ph type="sldNum" sz="quarter" idx="12"/>
          </p:nvPr>
        </p:nvSpPr>
        <p:spPr/>
        <p:txBody>
          <a:bodyPr/>
          <a:lstStyle/>
          <a:p>
            <a:fld id="{D1E7AA28-9F1E-4EF2-B877-D2F67E5191AC}" type="slidenum">
              <a:rPr lang="en-US" smtClean="0"/>
              <a:t>6</a:t>
            </a:fld>
            <a:endParaRPr lang="en-US"/>
          </a:p>
        </p:txBody>
      </p:sp>
    </p:spTree>
    <p:extLst>
      <p:ext uri="{BB962C8B-B14F-4D97-AF65-F5344CB8AC3E}">
        <p14:creationId xmlns:p14="http://schemas.microsoft.com/office/powerpoint/2010/main" val="2872155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96484" y="676595"/>
            <a:ext cx="5571309" cy="707886"/>
          </a:xfrm>
          <a:prstGeom prst="rect">
            <a:avLst/>
          </a:prstGeom>
          <a:noFill/>
        </p:spPr>
        <p:txBody>
          <a:bodyPr wrap="square" rtlCol="0">
            <a:spAutoFit/>
          </a:bodyPr>
          <a:lstStyle/>
          <a:p>
            <a:pPr algn="ctr"/>
            <a:r>
              <a:rPr lang="en-US" sz="4000" b="1" dirty="0">
                <a:solidFill>
                  <a:srgbClr val="0070C0"/>
                </a:solidFill>
                <a:latin typeface="Calibri" panose="020F0502020204030204" pitchFamily="34" charset="0"/>
                <a:cs typeface="Calibri" panose="020F0502020204030204" pitchFamily="34" charset="0"/>
              </a:rPr>
              <a:t>When?</a:t>
            </a:r>
          </a:p>
        </p:txBody>
      </p:sp>
      <p:sp>
        <p:nvSpPr>
          <p:cNvPr id="3" name="Rectangle 2"/>
          <p:cNvSpPr/>
          <p:nvPr/>
        </p:nvSpPr>
        <p:spPr>
          <a:xfrm>
            <a:off x="787179" y="1844704"/>
            <a:ext cx="10789920" cy="3539430"/>
          </a:xfrm>
          <a:prstGeom prst="rect">
            <a:avLst/>
          </a:prstGeom>
        </p:spPr>
        <p:txBody>
          <a:bodyPr wrap="square">
            <a:spAutoFit/>
          </a:bodyPr>
          <a:lstStyle/>
          <a:p>
            <a:r>
              <a:rPr lang="en-US" sz="3200" b="1" dirty="0">
                <a:ea typeface="Calibri" panose="020F0502020204030204" pitchFamily="34" charset="0"/>
              </a:rPr>
              <a:t>“Only Verified Practices may be Credited After the Initial Two Year Ramp-up Period.</a:t>
            </a:r>
            <a:r>
              <a:rPr lang="en-US" sz="3200" dirty="0">
                <a:ea typeface="Calibri" panose="020F0502020204030204" pitchFamily="34" charset="0"/>
              </a:rPr>
              <a:t> </a:t>
            </a:r>
            <a:r>
              <a:rPr lang="en-US" sz="3200" b="1" dirty="0">
                <a:ea typeface="Calibri" panose="020F0502020204030204" pitchFamily="34" charset="0"/>
              </a:rPr>
              <a:t>Starting with the 2018 annual progress reporting cycle,</a:t>
            </a:r>
            <a:r>
              <a:rPr lang="en-US" sz="3200" dirty="0">
                <a:ea typeface="Calibri" panose="020F0502020204030204" pitchFamily="34" charset="0"/>
              </a:rPr>
              <a:t> those reported practices, treatments or technologies for which documentation of verification has not been provided through each jurisdictions’ NEIEN-based report systems may not be credited for nitrogen, phosphorus or sediment pollutant load reductions for that year.”</a:t>
            </a:r>
            <a:endParaRPr lang="en-US" sz="3200" dirty="0"/>
          </a:p>
        </p:txBody>
      </p:sp>
      <p:sp>
        <p:nvSpPr>
          <p:cNvPr id="4" name="Slide Number Placeholder 3">
            <a:extLst>
              <a:ext uri="{FF2B5EF4-FFF2-40B4-BE49-F238E27FC236}">
                <a16:creationId xmlns:a16="http://schemas.microsoft.com/office/drawing/2014/main" id="{326B7D2B-6D33-42DA-B653-AC2128501872}"/>
              </a:ext>
            </a:extLst>
          </p:cNvPr>
          <p:cNvSpPr>
            <a:spLocks noGrp="1"/>
          </p:cNvSpPr>
          <p:nvPr>
            <p:ph type="sldNum" sz="quarter" idx="12"/>
          </p:nvPr>
        </p:nvSpPr>
        <p:spPr/>
        <p:txBody>
          <a:bodyPr/>
          <a:lstStyle/>
          <a:p>
            <a:fld id="{D1E7AA28-9F1E-4EF2-B877-D2F67E5191AC}" type="slidenum">
              <a:rPr lang="en-US" smtClean="0"/>
              <a:t>7</a:t>
            </a:fld>
            <a:endParaRPr lang="en-US"/>
          </a:p>
        </p:txBody>
      </p:sp>
    </p:spTree>
    <p:extLst>
      <p:ext uri="{BB962C8B-B14F-4D97-AF65-F5344CB8AC3E}">
        <p14:creationId xmlns:p14="http://schemas.microsoft.com/office/powerpoint/2010/main" val="1922401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DAD109-2E15-4720-96F5-61AF94191B78}"/>
              </a:ext>
            </a:extLst>
          </p:cNvPr>
          <p:cNvSpPr txBox="1"/>
          <p:nvPr/>
        </p:nvSpPr>
        <p:spPr>
          <a:xfrm>
            <a:off x="304800" y="524256"/>
            <a:ext cx="11570208" cy="5663089"/>
          </a:xfrm>
          <a:prstGeom prst="rect">
            <a:avLst/>
          </a:prstGeom>
          <a:noFill/>
        </p:spPr>
        <p:txBody>
          <a:bodyPr wrap="square" rtlCol="0">
            <a:spAutoFit/>
          </a:bodyPr>
          <a:lstStyle/>
          <a:p>
            <a:pPr algn="ctr"/>
            <a:r>
              <a:rPr lang="en-US" sz="3600" b="1" dirty="0">
                <a:solidFill>
                  <a:srgbClr val="0070C0"/>
                </a:solidFill>
              </a:rPr>
              <a:t>2017 CBPO Email on BMP Verification</a:t>
            </a:r>
          </a:p>
          <a:p>
            <a:endParaRPr lang="en-US" dirty="0"/>
          </a:p>
          <a:p>
            <a:pPr marL="285750" indent="-285750">
              <a:buFont typeface="Wingdings" panose="05000000000000000000" pitchFamily="2" charset="2"/>
              <a:buChar char="§"/>
            </a:pPr>
            <a:r>
              <a:rPr lang="en-US" sz="2800" dirty="0"/>
              <a:t>In 2017, the CBPO Director sent an email to the CBP Management Board and Water Quality Goal Team to refocus the Partnership on BMP Verification. In that email, he indicated that each jurisdiction would be receiving a more detailed follow-up letter outlining specific actions and steps to be taken to ensure that each jurisdiction has a robust operational BMP verification program.  </a:t>
            </a:r>
          </a:p>
          <a:p>
            <a:pPr marL="285750" indent="-285750">
              <a:buFont typeface="Wingdings" panose="05000000000000000000" pitchFamily="2" charset="2"/>
              <a:buChar char="§"/>
            </a:pPr>
            <a:endParaRPr lang="en-US" sz="2800" dirty="0"/>
          </a:p>
          <a:p>
            <a:pPr marL="285750" indent="-285750">
              <a:buFont typeface="Wingdings" panose="05000000000000000000" pitchFamily="2" charset="2"/>
              <a:buChar char="§"/>
            </a:pPr>
            <a:r>
              <a:rPr lang="en-US" sz="2800" dirty="0"/>
              <a:t>These actions and steps are based on EPA’s feedback provided when we approved, or conditionally approved, each jurisdiction’s respective BMP verification quality assurance plan. </a:t>
            </a:r>
          </a:p>
          <a:p>
            <a:endParaRPr lang="en-US" sz="2800" dirty="0"/>
          </a:p>
        </p:txBody>
      </p:sp>
      <p:sp>
        <p:nvSpPr>
          <p:cNvPr id="3" name="Slide Number Placeholder 2">
            <a:extLst>
              <a:ext uri="{FF2B5EF4-FFF2-40B4-BE49-F238E27FC236}">
                <a16:creationId xmlns:a16="http://schemas.microsoft.com/office/drawing/2014/main" id="{BA890C9D-9682-4E13-BB68-087F4717D1F5}"/>
              </a:ext>
            </a:extLst>
          </p:cNvPr>
          <p:cNvSpPr>
            <a:spLocks noGrp="1"/>
          </p:cNvSpPr>
          <p:nvPr>
            <p:ph type="sldNum" sz="quarter" idx="12"/>
          </p:nvPr>
        </p:nvSpPr>
        <p:spPr/>
        <p:txBody>
          <a:bodyPr/>
          <a:lstStyle/>
          <a:p>
            <a:fld id="{D1E7AA28-9F1E-4EF2-B877-D2F67E5191AC}" type="slidenum">
              <a:rPr lang="en-US" smtClean="0"/>
              <a:t>8</a:t>
            </a:fld>
            <a:endParaRPr lang="en-US"/>
          </a:p>
        </p:txBody>
      </p:sp>
    </p:spTree>
    <p:extLst>
      <p:ext uri="{BB962C8B-B14F-4D97-AF65-F5344CB8AC3E}">
        <p14:creationId xmlns:p14="http://schemas.microsoft.com/office/powerpoint/2010/main" val="18637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4E3DD0-4D85-4C0E-9937-DB221B716C25}"/>
              </a:ext>
            </a:extLst>
          </p:cNvPr>
          <p:cNvSpPr txBox="1"/>
          <p:nvPr/>
        </p:nvSpPr>
        <p:spPr>
          <a:xfrm>
            <a:off x="195072" y="268224"/>
            <a:ext cx="11814048" cy="6370975"/>
          </a:xfrm>
          <a:prstGeom prst="rect">
            <a:avLst/>
          </a:prstGeom>
          <a:noFill/>
        </p:spPr>
        <p:txBody>
          <a:bodyPr wrap="square" rtlCol="0">
            <a:spAutoFit/>
          </a:bodyPr>
          <a:lstStyle/>
          <a:p>
            <a:pPr algn="ctr"/>
            <a:r>
              <a:rPr lang="en-US" sz="3600" b="1" dirty="0">
                <a:solidFill>
                  <a:srgbClr val="0070C0"/>
                </a:solidFill>
              </a:rPr>
              <a:t>Letters to Bay Jurisdiction on </a:t>
            </a:r>
          </a:p>
          <a:p>
            <a:pPr algn="ctr"/>
            <a:r>
              <a:rPr lang="en-US" sz="3600" b="1" dirty="0">
                <a:solidFill>
                  <a:srgbClr val="0070C0"/>
                </a:solidFill>
              </a:rPr>
              <a:t>BMP Verification Plan Enhancements</a:t>
            </a:r>
          </a:p>
          <a:p>
            <a:pPr algn="ctr"/>
            <a:endParaRPr lang="en-US" sz="2800" dirty="0"/>
          </a:p>
          <a:p>
            <a:pPr marL="285750" indent="-285750">
              <a:buFont typeface="Wingdings" panose="05000000000000000000" pitchFamily="2" charset="2"/>
              <a:buChar char="§"/>
            </a:pPr>
            <a:r>
              <a:rPr lang="en-US" sz="2800" dirty="0"/>
              <a:t>On May 18, 2018, EPA Acting CBPO Director sent letters to each of the Bay jurisdictions, asking them to continue to put into place the needed enhancements to their BMP verification programs to ensure all future practices submitted for crediting have a documented record of verification.</a:t>
            </a:r>
          </a:p>
          <a:p>
            <a:pPr marL="285750" indent="-285750">
              <a:buFont typeface="Wingdings" panose="05000000000000000000" pitchFamily="2" charset="2"/>
              <a:buChar char="§"/>
            </a:pPr>
            <a:endParaRPr lang="en-US" sz="2800" dirty="0"/>
          </a:p>
          <a:p>
            <a:pPr marL="285750" indent="-285750">
              <a:buFont typeface="Wingdings" panose="05000000000000000000" pitchFamily="2" charset="2"/>
              <a:buChar char="§"/>
            </a:pPr>
            <a:r>
              <a:rPr lang="en-US" sz="2800" dirty="0"/>
              <a:t>Attached to each letter is a bulleted listing of specific BMP verification program elements that EPA has found to be needing further attention.</a:t>
            </a:r>
          </a:p>
          <a:p>
            <a:endParaRPr lang="en-US" sz="2800" dirty="0"/>
          </a:p>
          <a:p>
            <a:pPr marL="285750" indent="-285750">
              <a:buFont typeface="Wingdings" panose="05000000000000000000" pitchFamily="2" charset="2"/>
              <a:buChar char="§"/>
            </a:pPr>
            <a:r>
              <a:rPr lang="en-US" sz="2800" dirty="0"/>
              <a:t>A lot </a:t>
            </a:r>
            <a:r>
              <a:rPr lang="en-US" sz="2800"/>
              <a:t>of work </a:t>
            </a:r>
            <a:r>
              <a:rPr lang="en-US" sz="2800" dirty="0"/>
              <a:t>went into cleaning up the jurisdictions’ records of historic BMP implementation for the period 1985 </a:t>
            </a:r>
            <a:r>
              <a:rPr lang="en-US" sz="2800"/>
              <a:t>– 2017, </a:t>
            </a:r>
            <a:r>
              <a:rPr lang="en-US" sz="2800" dirty="0"/>
              <a:t>as submitted through the NEIEN (National Environmental Information Exchange Network).</a:t>
            </a:r>
          </a:p>
        </p:txBody>
      </p:sp>
      <p:sp>
        <p:nvSpPr>
          <p:cNvPr id="3" name="Slide Number Placeholder 2">
            <a:extLst>
              <a:ext uri="{FF2B5EF4-FFF2-40B4-BE49-F238E27FC236}">
                <a16:creationId xmlns:a16="http://schemas.microsoft.com/office/drawing/2014/main" id="{73978CD5-2771-4919-B6B4-2D62649B381B}"/>
              </a:ext>
            </a:extLst>
          </p:cNvPr>
          <p:cNvSpPr>
            <a:spLocks noGrp="1"/>
          </p:cNvSpPr>
          <p:nvPr>
            <p:ph type="sldNum" sz="quarter" idx="12"/>
          </p:nvPr>
        </p:nvSpPr>
        <p:spPr/>
        <p:txBody>
          <a:bodyPr/>
          <a:lstStyle/>
          <a:p>
            <a:fld id="{D1E7AA28-9F1E-4EF2-B877-D2F67E5191AC}" type="slidenum">
              <a:rPr lang="en-US" smtClean="0"/>
              <a:t>9</a:t>
            </a:fld>
            <a:endParaRPr lang="en-US"/>
          </a:p>
        </p:txBody>
      </p:sp>
    </p:spTree>
    <p:extLst>
      <p:ext uri="{BB962C8B-B14F-4D97-AF65-F5344CB8AC3E}">
        <p14:creationId xmlns:p14="http://schemas.microsoft.com/office/powerpoint/2010/main" val="2215786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FEFCE59-BF71-444C-86FF-2692712F75CD}">
  <ds:schemaRefs>
    <ds:schemaRef ds:uri="ESRI.ArcGIS.Mapping.OfficeIntegration.PowerPointInfo"/>
  </ds:schemaRefs>
</ds:datastoreItem>
</file>

<file path=customXml/itemProps10.xml><?xml version="1.0" encoding="utf-8"?>
<ds:datastoreItem xmlns:ds="http://schemas.openxmlformats.org/officeDocument/2006/customXml" ds:itemID="{4A08B932-501A-4702-BFB6-2882C8F20F6E}">
  <ds:schemaRefs>
    <ds:schemaRef ds:uri="ESRI.ArcGIS.Mapping.OfficeIntegration.PowerPointInfo"/>
  </ds:schemaRefs>
</ds:datastoreItem>
</file>

<file path=customXml/itemProps11.xml><?xml version="1.0" encoding="utf-8"?>
<ds:datastoreItem xmlns:ds="http://schemas.openxmlformats.org/officeDocument/2006/customXml" ds:itemID="{28D00655-B08D-4A01-97E0-0D95D8E3F7B4}">
  <ds:schemaRefs>
    <ds:schemaRef ds:uri="ESRI.ArcGIS.Mapping.OfficeIntegration.PowerPointInfo"/>
  </ds:schemaRefs>
</ds:datastoreItem>
</file>

<file path=customXml/itemProps2.xml><?xml version="1.0" encoding="utf-8"?>
<ds:datastoreItem xmlns:ds="http://schemas.openxmlformats.org/officeDocument/2006/customXml" ds:itemID="{E7276B32-64BA-429E-B05E-C0B890BE0025}">
  <ds:schemaRefs>
    <ds:schemaRef ds:uri="ESRI.ArcGIS.Mapping.OfficeIntegration.PowerPointInfo"/>
  </ds:schemaRefs>
</ds:datastoreItem>
</file>

<file path=customXml/itemProps3.xml><?xml version="1.0" encoding="utf-8"?>
<ds:datastoreItem xmlns:ds="http://schemas.openxmlformats.org/officeDocument/2006/customXml" ds:itemID="{D1B3D86B-03E4-4270-B106-CEC9ECDF971F}">
  <ds:schemaRefs>
    <ds:schemaRef ds:uri="ESRI.ArcGIS.Mapping.OfficeIntegration.PowerPointInfo"/>
  </ds:schemaRefs>
</ds:datastoreItem>
</file>

<file path=customXml/itemProps4.xml><?xml version="1.0" encoding="utf-8"?>
<ds:datastoreItem xmlns:ds="http://schemas.openxmlformats.org/officeDocument/2006/customXml" ds:itemID="{80FA7FDD-D71F-4B05-91ED-19BC2460AE76}">
  <ds:schemaRefs>
    <ds:schemaRef ds:uri="ESRI.ArcGIS.Mapping.OfficeIntegration.PowerPointInfo"/>
  </ds:schemaRefs>
</ds:datastoreItem>
</file>

<file path=customXml/itemProps5.xml><?xml version="1.0" encoding="utf-8"?>
<ds:datastoreItem xmlns:ds="http://schemas.openxmlformats.org/officeDocument/2006/customXml" ds:itemID="{56704A4F-E6D2-4EAB-8ED9-0675345B4D38}">
  <ds:schemaRefs>
    <ds:schemaRef ds:uri="ESRI.ArcGIS.Mapping.OfficeIntegration.PowerPointInfo"/>
  </ds:schemaRefs>
</ds:datastoreItem>
</file>

<file path=customXml/itemProps6.xml><?xml version="1.0" encoding="utf-8"?>
<ds:datastoreItem xmlns:ds="http://schemas.openxmlformats.org/officeDocument/2006/customXml" ds:itemID="{525FF557-63EF-44DE-84AF-C5519D3BF7F2}">
  <ds:schemaRefs>
    <ds:schemaRef ds:uri="ESRI.ArcGIS.Mapping.OfficeIntegration.PowerPointInfo"/>
  </ds:schemaRefs>
</ds:datastoreItem>
</file>

<file path=customXml/itemProps7.xml><?xml version="1.0" encoding="utf-8"?>
<ds:datastoreItem xmlns:ds="http://schemas.openxmlformats.org/officeDocument/2006/customXml" ds:itemID="{911ABF92-D32B-4841-B6D5-CC9E37D0AD9C}">
  <ds:schemaRefs>
    <ds:schemaRef ds:uri="ESRI.ArcGIS.Mapping.OfficeIntegration.PowerPointInfo"/>
  </ds:schemaRefs>
</ds:datastoreItem>
</file>

<file path=customXml/itemProps8.xml><?xml version="1.0" encoding="utf-8"?>
<ds:datastoreItem xmlns:ds="http://schemas.openxmlformats.org/officeDocument/2006/customXml" ds:itemID="{7AF4E4A9-94FD-4DF8-9B42-B3BC0CE78570}">
  <ds:schemaRefs>
    <ds:schemaRef ds:uri="ESRI.ArcGIS.Mapping.OfficeIntegration.PowerPointInfo"/>
  </ds:schemaRefs>
</ds:datastoreItem>
</file>

<file path=customXml/itemProps9.xml><?xml version="1.0" encoding="utf-8"?>
<ds:datastoreItem xmlns:ds="http://schemas.openxmlformats.org/officeDocument/2006/customXml" ds:itemID="{721BE22B-9E7C-434D-B9A8-F4191EF2F914}">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390</TotalTime>
  <Words>1136</Words>
  <Application>Microsoft Office PowerPoint</Application>
  <PresentationFormat>Widescreen</PresentationFormat>
  <Paragraphs>285</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 Unicode MS</vt: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Batiuk, Rich</dc:creator>
  <cp:lastModifiedBy>May, Cynthia</cp:lastModifiedBy>
  <cp:revision>22</cp:revision>
  <cp:lastPrinted>2018-05-18T16:44:13Z</cp:lastPrinted>
  <dcterms:created xsi:type="dcterms:W3CDTF">2018-01-31T21:28:15Z</dcterms:created>
  <dcterms:modified xsi:type="dcterms:W3CDTF">2018-05-18T17:26:40Z</dcterms:modified>
</cp:coreProperties>
</file>