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61" r:id="rId4"/>
    <p:sldId id="262" r:id="rId5"/>
    <p:sldId id="263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5">
          <p15:clr>
            <a:srgbClr val="A4A3A4"/>
          </p15:clr>
        </p15:guide>
        <p15:guide id="2" pos="4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9900"/>
    <a:srgbClr val="FFFF00"/>
    <a:srgbClr val="FF6699"/>
    <a:srgbClr val="99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08" y="72"/>
      </p:cViewPr>
      <p:guideLst>
        <p:guide orient="horz" pos="1615"/>
        <p:guide pos="43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33B9B52-9B1E-4E5D-AB9A-37CA8C80E3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965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5EB01-F925-47DF-A844-DC5CEA3D01E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30" tIns="46415" rIns="92830" bIns="46415" anchor="b"/>
          <a:lstStyle/>
          <a:p>
            <a:pPr algn="r" defTabSz="928688"/>
            <a:fld id="{8BC1EB4E-D1FE-4AAE-BCF4-AFBB90AB5A0F}" type="slidenum">
              <a:rPr lang="en-US" sz="1200"/>
              <a:pPr algn="r" defTabSz="928688"/>
              <a:t>1</a:t>
            </a:fld>
            <a:endParaRPr lang="en-US" sz="1200" dirty="0"/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830" tIns="46415" rIns="92830" bIns="46415"/>
          <a:lstStyle/>
          <a:p>
            <a:pPr eaLnBrk="1" hangingPunct="1">
              <a:lnSpc>
                <a:spcPct val="90000"/>
              </a:lnSpc>
            </a:pPr>
            <a:endParaRPr 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1900158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F5A00A-B355-4A41-9712-88ABC02E8E6B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819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819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2830" tIns="46415" rIns="92830" bIns="46415"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8197" name="Slide Number Placeholder 3"/>
          <p:cNvSpPr txBox="1">
            <a:spLocks noGrp="1"/>
          </p:cNvSpPr>
          <p:nvPr/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30" tIns="46415" rIns="92830" bIns="46415" anchor="b"/>
          <a:lstStyle/>
          <a:p>
            <a:pPr algn="r" defTabSz="928688"/>
            <a:fld id="{DF26D0FE-D74D-408C-8B35-6BA6E5B8298A}" type="slidenum">
              <a:rPr lang="en-US" sz="1200"/>
              <a:pPr algn="r" defTabSz="928688"/>
              <a:t>4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49561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D29F4-EEC7-4062-B30F-322EBF454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5199-C352-4D47-9B4C-06355AE3C6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0793F-62BF-4997-89B0-821E8329D7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1DBEE-E858-4679-A834-E65AAA5D9B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DA57A-116A-4329-8189-69F9C6BCA2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4CCE5-CD88-4EBB-9057-A90A2CB21E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952F4-6DDA-44B3-A2E3-A9E4D56570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4166D-799C-4099-A7C3-1CB39B3894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CF6E9-DA42-46CD-A4FF-D25B572A6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D133F-D29F-48E4-B0AB-E1A106E299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5DC7C-09C8-4071-B7F8-176AF9F8C9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B3ECA5B-2A98-4917-ABD0-F3FE98112D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683569" y="3899562"/>
            <a:ext cx="1436916" cy="647700"/>
          </a:xfrm>
          <a:prstGeom prst="rect">
            <a:avLst/>
          </a:prstGeom>
          <a:solidFill>
            <a:srgbClr val="FF6699"/>
          </a:solidFill>
          <a:ln w="9525" algn="ctr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 lIns="0" rIns="0"/>
          <a:lstStyle/>
          <a:p>
            <a:pPr algn="ctr" eaLnBrk="0" hangingPunct="0">
              <a:defRPr/>
            </a:pPr>
            <a:r>
              <a:rPr lang="en-US" sz="1000" b="1" dirty="0" smtClean="0"/>
              <a:t>Scientific, </a:t>
            </a:r>
          </a:p>
          <a:p>
            <a:pPr algn="ctr" eaLnBrk="0" hangingPunct="0">
              <a:defRPr/>
            </a:pPr>
            <a:r>
              <a:rPr lang="en-US" sz="1000" b="1" dirty="0" smtClean="0"/>
              <a:t>Technical Assessment, </a:t>
            </a:r>
          </a:p>
          <a:p>
            <a:pPr algn="ctr" eaLnBrk="0" hangingPunct="0">
              <a:defRPr/>
            </a:pPr>
            <a:r>
              <a:rPr lang="en-US" sz="1000" b="1" dirty="0" smtClean="0"/>
              <a:t>and Reporting</a:t>
            </a:r>
            <a:endParaRPr lang="en-US" sz="1000" b="1" dirty="0"/>
          </a:p>
        </p:txBody>
      </p:sp>
      <p:sp>
        <p:nvSpPr>
          <p:cNvPr id="77851" name="Rectangle 34"/>
          <p:cNvSpPr>
            <a:spLocks noChangeArrowheads="1"/>
          </p:cNvSpPr>
          <p:nvPr/>
        </p:nvSpPr>
        <p:spPr bwMode="auto">
          <a:xfrm>
            <a:off x="6477000" y="4257469"/>
            <a:ext cx="1143000" cy="557722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Partnering</a:t>
            </a:r>
            <a:r>
              <a:rPr lang="en-US" sz="1000" b="1" dirty="0">
                <a:solidFill>
                  <a:srgbClr val="000000"/>
                </a:solidFill>
              </a:rPr>
              <a:t>,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Leadership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&amp; Management</a:t>
            </a:r>
          </a:p>
        </p:txBody>
      </p:sp>
      <p:sp>
        <p:nvSpPr>
          <p:cNvPr id="2053" name="Line 7"/>
          <p:cNvSpPr>
            <a:spLocks noChangeShapeType="1"/>
          </p:cNvSpPr>
          <p:nvPr/>
        </p:nvSpPr>
        <p:spPr bwMode="auto">
          <a:xfrm>
            <a:off x="6400800" y="17526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54" name="Line 8"/>
          <p:cNvSpPr>
            <a:spLocks noChangeShapeType="1"/>
          </p:cNvSpPr>
          <p:nvPr/>
        </p:nvSpPr>
        <p:spPr bwMode="auto">
          <a:xfrm>
            <a:off x="6324600" y="16764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55" name="Line 12"/>
          <p:cNvSpPr>
            <a:spLocks noChangeShapeType="1"/>
          </p:cNvSpPr>
          <p:nvPr/>
        </p:nvSpPr>
        <p:spPr bwMode="auto">
          <a:xfrm>
            <a:off x="762000" y="51816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77837" name="Rectangle 30"/>
          <p:cNvSpPr>
            <a:spLocks noChangeArrowheads="1"/>
          </p:cNvSpPr>
          <p:nvPr/>
        </p:nvSpPr>
        <p:spPr bwMode="auto">
          <a:xfrm>
            <a:off x="4267200" y="4267200"/>
            <a:ext cx="990600" cy="6096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Maintain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Healthy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Watersheds</a:t>
            </a:r>
          </a:p>
        </p:txBody>
      </p:sp>
      <p:sp>
        <p:nvSpPr>
          <p:cNvPr id="77838" name="Rectangle 31"/>
          <p:cNvSpPr>
            <a:spLocks noChangeArrowheads="1"/>
          </p:cNvSpPr>
          <p:nvPr/>
        </p:nvSpPr>
        <p:spPr bwMode="auto">
          <a:xfrm>
            <a:off x="2895600" y="4267200"/>
            <a:ext cx="1295400" cy="6096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Restore Water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Quality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694397" y="4267200"/>
            <a:ext cx="990600" cy="6858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Sustainable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Fisheries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752600" y="4267200"/>
            <a:ext cx="1066800" cy="609600"/>
          </a:xfrm>
          <a:prstGeom prst="rect">
            <a:avLst/>
          </a:prstGeom>
          <a:solidFill>
            <a:srgbClr val="6699FF"/>
          </a:solidFill>
          <a:ln w="19050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Restore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Vital </a:t>
            </a:r>
            <a:r>
              <a:rPr lang="en-US" sz="1000" b="1" dirty="0" smtClean="0">
                <a:solidFill>
                  <a:srgbClr val="000000"/>
                </a:solidFill>
              </a:rPr>
              <a:t>Habitats 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77841" name="Rectangle 34"/>
          <p:cNvSpPr>
            <a:spLocks noChangeArrowheads="1"/>
          </p:cNvSpPr>
          <p:nvPr/>
        </p:nvSpPr>
        <p:spPr bwMode="auto">
          <a:xfrm>
            <a:off x="5334000" y="4267200"/>
            <a:ext cx="1066800" cy="6096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Foster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Chesapeake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Stewardship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685800" y="3895725"/>
            <a:ext cx="6934200" cy="371475"/>
          </a:xfrm>
          <a:prstGeom prst="flowChart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Goal Implementation Teams</a:t>
            </a:r>
          </a:p>
        </p:txBody>
      </p:sp>
      <p:sp>
        <p:nvSpPr>
          <p:cNvPr id="77853" name="AutoShape 13"/>
          <p:cNvSpPr>
            <a:spLocks noChangeArrowheads="1"/>
          </p:cNvSpPr>
          <p:nvPr/>
        </p:nvSpPr>
        <p:spPr bwMode="auto">
          <a:xfrm>
            <a:off x="7695210" y="4579960"/>
            <a:ext cx="1401289" cy="1600200"/>
          </a:xfrm>
          <a:prstGeom prst="flowChartProcess">
            <a:avLst/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 lIns="182880" tIns="0" rIns="182880" bIns="0"/>
          <a:lstStyle/>
          <a:p>
            <a:pPr eaLnBrk="0" hangingPunct="0">
              <a:defRPr/>
            </a:pPr>
            <a:endParaRPr lang="en-US" sz="1100" b="1" dirty="0">
              <a:solidFill>
                <a:srgbClr val="660066"/>
              </a:solidFill>
            </a:endParaRP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Dennison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          </a:t>
            </a:r>
            <a:r>
              <a:rPr lang="en-US" sz="1100" b="1" dirty="0" err="1" smtClean="0">
                <a:solidFill>
                  <a:srgbClr val="FFFF00"/>
                </a:solidFill>
              </a:rPr>
              <a:t>Md</a:t>
            </a:r>
            <a:r>
              <a:rPr lang="en-US" sz="1100" b="1" dirty="0" smtClean="0">
                <a:solidFill>
                  <a:srgbClr val="FFFF00"/>
                </a:solidFill>
              </a:rPr>
              <a:t> UMCES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Bennett</a:t>
            </a:r>
            <a:endParaRPr lang="en-US" sz="1100" b="1" dirty="0">
              <a:solidFill>
                <a:srgbClr val="660066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660066"/>
                </a:solidFill>
              </a:rPr>
              <a:t>      </a:t>
            </a:r>
            <a:r>
              <a:rPr lang="en-US" sz="1100" b="1" dirty="0" smtClean="0">
                <a:solidFill>
                  <a:srgbClr val="660066"/>
                </a:solidFill>
              </a:rPr>
              <a:t>          </a:t>
            </a:r>
            <a:r>
              <a:rPr lang="en-US" sz="1100" b="1" dirty="0" smtClean="0">
                <a:solidFill>
                  <a:srgbClr val="FFFF00"/>
                </a:solidFill>
              </a:rPr>
              <a:t>USGS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Tango</a:t>
            </a:r>
            <a:endParaRPr lang="en-US" sz="1100" b="1" dirty="0">
              <a:solidFill>
                <a:srgbClr val="660066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660066"/>
                </a:solidFill>
              </a:rPr>
              <a:t>                </a:t>
            </a:r>
            <a:r>
              <a:rPr lang="en-US" sz="1100" b="1" dirty="0" smtClean="0">
                <a:solidFill>
                  <a:srgbClr val="FFFF00"/>
                </a:solidFill>
              </a:rPr>
              <a:t>USGS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Rubin/Pruzinsky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660066"/>
                </a:solidFill>
              </a:rPr>
              <a:t>                </a:t>
            </a: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sp>
        <p:nvSpPr>
          <p:cNvPr id="2063" name="Line 47"/>
          <p:cNvSpPr>
            <a:spLocks noChangeShapeType="1"/>
          </p:cNvSpPr>
          <p:nvPr/>
        </p:nvSpPr>
        <p:spPr bwMode="auto">
          <a:xfrm>
            <a:off x="121920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64" name="Line 49"/>
          <p:cNvSpPr>
            <a:spLocks noChangeShapeType="1"/>
          </p:cNvSpPr>
          <p:nvPr/>
        </p:nvSpPr>
        <p:spPr bwMode="auto">
          <a:xfrm>
            <a:off x="358140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65" name="Line 50"/>
          <p:cNvSpPr>
            <a:spLocks noChangeShapeType="1"/>
          </p:cNvSpPr>
          <p:nvPr/>
        </p:nvSpPr>
        <p:spPr bwMode="auto">
          <a:xfrm>
            <a:off x="4724400" y="5638800"/>
            <a:ext cx="0" cy="3810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66" name="Line 51"/>
          <p:cNvSpPr>
            <a:spLocks noChangeShapeType="1"/>
          </p:cNvSpPr>
          <p:nvPr/>
        </p:nvSpPr>
        <p:spPr bwMode="auto">
          <a:xfrm>
            <a:off x="594360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67" name="Line 52"/>
          <p:cNvSpPr>
            <a:spLocks noChangeShapeType="1"/>
          </p:cNvSpPr>
          <p:nvPr/>
        </p:nvSpPr>
        <p:spPr bwMode="auto">
          <a:xfrm>
            <a:off x="7086600" y="5791200"/>
            <a:ext cx="0" cy="304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76200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79" name="AutoShape 13"/>
          <p:cNvSpPr>
            <a:spLocks noChangeArrowheads="1"/>
          </p:cNvSpPr>
          <p:nvPr/>
        </p:nvSpPr>
        <p:spPr bwMode="auto">
          <a:xfrm>
            <a:off x="190500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0" name="AutoShape 13"/>
          <p:cNvSpPr>
            <a:spLocks noChangeArrowheads="1"/>
          </p:cNvSpPr>
          <p:nvPr/>
        </p:nvSpPr>
        <p:spPr bwMode="auto">
          <a:xfrm>
            <a:off x="312420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1" name="AutoShape 13"/>
          <p:cNvSpPr>
            <a:spLocks noChangeArrowheads="1"/>
          </p:cNvSpPr>
          <p:nvPr/>
        </p:nvSpPr>
        <p:spPr bwMode="auto">
          <a:xfrm>
            <a:off x="426720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2" name="AutoShape 13"/>
          <p:cNvSpPr>
            <a:spLocks noChangeArrowheads="1"/>
          </p:cNvSpPr>
          <p:nvPr/>
        </p:nvSpPr>
        <p:spPr bwMode="auto">
          <a:xfrm>
            <a:off x="5486400" y="624840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7883" name="AutoShape 13"/>
          <p:cNvSpPr>
            <a:spLocks noChangeArrowheads="1"/>
          </p:cNvSpPr>
          <p:nvPr/>
        </p:nvSpPr>
        <p:spPr bwMode="auto">
          <a:xfrm>
            <a:off x="6629400" y="6252518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Implementation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Workgroups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2074" name="Text Box 60"/>
          <p:cNvSpPr txBox="1">
            <a:spLocks noChangeArrowheads="1"/>
          </p:cNvSpPr>
          <p:nvPr/>
        </p:nvSpPr>
        <p:spPr bwMode="auto">
          <a:xfrm>
            <a:off x="914400" y="152400"/>
            <a:ext cx="7467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</a:rPr>
              <a:t>CBP Organizational Structure and Leadership </a:t>
            </a:r>
            <a:r>
              <a:rPr lang="en-US" sz="1000" b="1" dirty="0" smtClean="0">
                <a:solidFill>
                  <a:srgbClr val="000000"/>
                </a:solidFill>
              </a:rPr>
              <a:t>1-17-14</a:t>
            </a:r>
            <a:endParaRPr lang="en-US" sz="1000" b="1" i="1" dirty="0">
              <a:solidFill>
                <a:srgbClr val="000000"/>
              </a:solidFill>
            </a:endParaRPr>
          </a:p>
        </p:txBody>
      </p:sp>
      <p:sp>
        <p:nvSpPr>
          <p:cNvPr id="2075" name="Line 62"/>
          <p:cNvSpPr>
            <a:spLocks noChangeShapeType="1"/>
          </p:cNvSpPr>
          <p:nvPr/>
        </p:nvSpPr>
        <p:spPr bwMode="auto">
          <a:xfrm flipV="1">
            <a:off x="5467350" y="2905125"/>
            <a:ext cx="720725" cy="952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76" name="Line 63"/>
          <p:cNvSpPr>
            <a:spLocks noChangeShapeType="1"/>
          </p:cNvSpPr>
          <p:nvPr/>
        </p:nvSpPr>
        <p:spPr bwMode="auto">
          <a:xfrm>
            <a:off x="2514600" y="2809875"/>
            <a:ext cx="1392382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77" name="Line 7"/>
          <p:cNvSpPr>
            <a:spLocks noChangeShapeType="1"/>
          </p:cNvSpPr>
          <p:nvPr/>
        </p:nvSpPr>
        <p:spPr bwMode="auto">
          <a:xfrm>
            <a:off x="6324600" y="15240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078" name="Line 8"/>
          <p:cNvSpPr>
            <a:spLocks noChangeShapeType="1"/>
          </p:cNvSpPr>
          <p:nvPr/>
        </p:nvSpPr>
        <p:spPr bwMode="auto">
          <a:xfrm>
            <a:off x="6248400" y="14478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77890" name="AutoShape 2"/>
          <p:cNvSpPr>
            <a:spLocks noChangeArrowheads="1"/>
          </p:cNvSpPr>
          <p:nvPr/>
        </p:nvSpPr>
        <p:spPr bwMode="auto">
          <a:xfrm>
            <a:off x="3892365" y="2295648"/>
            <a:ext cx="1644650" cy="1076325"/>
          </a:xfrm>
          <a:prstGeom prst="flowChartProcess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Management Board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336600"/>
              </a:solidFill>
            </a:endParaRPr>
          </a:p>
          <a:p>
            <a:pPr algn="ctr" eaLnBrk="0" hangingPunct="0">
              <a:defRPr/>
            </a:pPr>
            <a:r>
              <a:rPr lang="en-US" sz="1100" dirty="0" smtClean="0"/>
              <a:t>Chair </a:t>
            </a:r>
            <a:endParaRPr lang="en-US" sz="1100" dirty="0"/>
          </a:p>
          <a:p>
            <a:pPr algn="ctr" eaLnBrk="0" hangingPunct="0">
              <a:defRPr/>
            </a:pPr>
            <a:r>
              <a:rPr lang="en-US" sz="1100" dirty="0" smtClean="0"/>
              <a:t>Nick DiPasquale, </a:t>
            </a:r>
            <a:r>
              <a:rPr lang="en-US" sz="1100" dirty="0"/>
              <a:t>EPA</a:t>
            </a:r>
          </a:p>
        </p:txBody>
      </p:sp>
      <p:sp>
        <p:nvSpPr>
          <p:cNvPr id="77891" name="Rectangle 4"/>
          <p:cNvSpPr>
            <a:spLocks noChangeArrowheads="1"/>
          </p:cNvSpPr>
          <p:nvPr/>
        </p:nvSpPr>
        <p:spPr bwMode="auto">
          <a:xfrm>
            <a:off x="457200" y="2667000"/>
            <a:ext cx="1676400" cy="838200"/>
          </a:xfrm>
          <a:prstGeom prst="rect">
            <a:avLst/>
          </a:prstGeom>
          <a:solidFill>
            <a:srgbClr val="A5BBA7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Scientific &amp; Technical</a:t>
            </a: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Advisory Committee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</a:t>
            </a:r>
            <a:r>
              <a:rPr lang="en-US" sz="1100" dirty="0" smtClean="0">
                <a:solidFill>
                  <a:srgbClr val="000000"/>
                </a:solidFill>
              </a:rPr>
              <a:t>Kirk Havens</a:t>
            </a:r>
            <a:endParaRPr lang="en-US" sz="1100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rgbClr val="000000"/>
                </a:solidFill>
              </a:rPr>
              <a:t>VIMS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77892" name="Rectangle 5"/>
          <p:cNvSpPr>
            <a:spLocks noChangeArrowheads="1"/>
          </p:cNvSpPr>
          <p:nvPr/>
        </p:nvSpPr>
        <p:spPr bwMode="auto">
          <a:xfrm>
            <a:off x="457200" y="1752600"/>
            <a:ext cx="1676400" cy="838200"/>
          </a:xfrm>
          <a:prstGeom prst="rect">
            <a:avLst/>
          </a:prstGeom>
          <a:solidFill>
            <a:srgbClr val="A5BBA7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Local Government</a:t>
            </a: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Advisory Committee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</a:t>
            </a:r>
            <a:r>
              <a:rPr lang="en-US" sz="1100" dirty="0" smtClean="0">
                <a:solidFill>
                  <a:srgbClr val="000000"/>
                </a:solidFill>
              </a:rPr>
              <a:t>Richard Gray 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rgbClr val="000000"/>
                </a:solidFill>
              </a:rPr>
              <a:t>Mayor of Lancaster City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77893" name="Rectangle 6"/>
          <p:cNvSpPr>
            <a:spLocks noChangeArrowheads="1"/>
          </p:cNvSpPr>
          <p:nvPr/>
        </p:nvSpPr>
        <p:spPr bwMode="auto">
          <a:xfrm>
            <a:off x="457200" y="838200"/>
            <a:ext cx="1676400" cy="838200"/>
          </a:xfrm>
          <a:prstGeom prst="rect">
            <a:avLst/>
          </a:prstGeom>
          <a:solidFill>
            <a:srgbClr val="A5BBA7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/>
              <a:t>Citizens’ Advisory </a:t>
            </a:r>
          </a:p>
          <a:p>
            <a:pPr algn="ctr" eaLnBrk="0" hangingPunct="0">
              <a:defRPr/>
            </a:pPr>
            <a:r>
              <a:rPr lang="en-US" sz="1200" b="1" dirty="0"/>
              <a:t>Committee</a:t>
            </a:r>
          </a:p>
          <a:p>
            <a:pPr algn="ctr" eaLnBrk="0" hangingPunct="0">
              <a:defRPr/>
            </a:pPr>
            <a:r>
              <a:rPr lang="en-US" sz="1100" dirty="0"/>
              <a:t>Chair </a:t>
            </a:r>
            <a:r>
              <a:rPr lang="en-US" sz="1100" dirty="0" smtClean="0"/>
              <a:t>– John Dawes </a:t>
            </a:r>
          </a:p>
          <a:p>
            <a:pPr algn="ctr" eaLnBrk="0" hangingPunct="0">
              <a:defRPr/>
            </a:pPr>
            <a:r>
              <a:rPr lang="en-US" sz="1100" dirty="0" smtClean="0"/>
              <a:t>PA Watersheds</a:t>
            </a:r>
            <a:endParaRPr lang="en-US" sz="1100" dirty="0"/>
          </a:p>
        </p:txBody>
      </p:sp>
      <p:sp>
        <p:nvSpPr>
          <p:cNvPr id="77894" name="AutoShape 13"/>
          <p:cNvSpPr>
            <a:spLocks noChangeArrowheads="1"/>
          </p:cNvSpPr>
          <p:nvPr/>
        </p:nvSpPr>
        <p:spPr bwMode="auto">
          <a:xfrm>
            <a:off x="5735782" y="2114550"/>
            <a:ext cx="2636321" cy="15113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 lIns="182880" tIns="137160" rIns="182880" bIns="137160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Action</a:t>
            </a:r>
            <a:r>
              <a:rPr lang="en-US" sz="1200" dirty="0">
                <a:solidFill>
                  <a:srgbClr val="000000"/>
                </a:solidFill>
              </a:rPr>
              <a:t> </a:t>
            </a:r>
            <a:r>
              <a:rPr lang="en-US" sz="1200" b="1" dirty="0">
                <a:solidFill>
                  <a:srgbClr val="000000"/>
                </a:solidFill>
              </a:rPr>
              <a:t>Teams</a:t>
            </a:r>
          </a:p>
          <a:p>
            <a:pPr algn="ctr" eaLnBrk="0" hangingPunct="0"/>
            <a:endParaRPr lang="en-US" sz="1100" dirty="0">
              <a:solidFill>
                <a:srgbClr val="003300"/>
              </a:solidFill>
            </a:endParaRPr>
          </a:p>
          <a:p>
            <a:pPr algn="ctr" eaLnBrk="0" hangingPunct="0"/>
            <a:r>
              <a:rPr lang="en-US" sz="1000" b="1" dirty="0" smtClean="0">
                <a:solidFill>
                  <a:srgbClr val="003300"/>
                </a:solidFill>
              </a:rPr>
              <a:t>Social Sciences</a:t>
            </a:r>
            <a:endParaRPr lang="en-US" sz="1000" b="1" dirty="0">
              <a:solidFill>
                <a:srgbClr val="003300"/>
              </a:solidFill>
            </a:endParaRPr>
          </a:p>
          <a:p>
            <a:pPr algn="ctr" eaLnBrk="0" hangingPunct="0"/>
            <a:r>
              <a:rPr lang="en-US" sz="1100" dirty="0" smtClean="0">
                <a:solidFill>
                  <a:srgbClr val="003300"/>
                </a:solidFill>
              </a:rPr>
              <a:t>Co- Chair </a:t>
            </a:r>
            <a:r>
              <a:rPr lang="en-US" sz="1100" dirty="0">
                <a:solidFill>
                  <a:srgbClr val="003300"/>
                </a:solidFill>
              </a:rPr>
              <a:t>– </a:t>
            </a:r>
            <a:r>
              <a:rPr lang="en-US" sz="1100" dirty="0" smtClean="0">
                <a:solidFill>
                  <a:srgbClr val="003300"/>
                </a:solidFill>
              </a:rPr>
              <a:t>Power, EPA</a:t>
            </a:r>
          </a:p>
          <a:p>
            <a:pPr algn="ctr" eaLnBrk="0" hangingPunct="0"/>
            <a:r>
              <a:rPr lang="en-US" sz="1100" dirty="0" smtClean="0">
                <a:solidFill>
                  <a:srgbClr val="003300"/>
                </a:solidFill>
              </a:rPr>
              <a:t>Co-Chair – Paolisso, UMd</a:t>
            </a:r>
          </a:p>
          <a:p>
            <a:pPr algn="ctr" eaLnBrk="0" hangingPunct="0"/>
            <a:endParaRPr lang="en-US" sz="1100" dirty="0">
              <a:solidFill>
                <a:srgbClr val="003300"/>
              </a:solidFill>
            </a:endParaRPr>
          </a:p>
          <a:p>
            <a:pPr algn="ctr" eaLnBrk="0" hangingPunct="0"/>
            <a:r>
              <a:rPr lang="en-US" sz="1000" b="1" dirty="0" smtClean="0">
                <a:solidFill>
                  <a:srgbClr val="003300"/>
                </a:solidFill>
              </a:rPr>
              <a:t>Modeling Lab Action Team</a:t>
            </a:r>
            <a:endParaRPr lang="en-US" sz="1000" b="1" dirty="0">
              <a:solidFill>
                <a:srgbClr val="003300"/>
              </a:solidFill>
            </a:endParaRPr>
          </a:p>
          <a:p>
            <a:pPr algn="ctr" eaLnBrk="0" hangingPunct="0"/>
            <a:r>
              <a:rPr lang="en-US" sz="1100" dirty="0">
                <a:solidFill>
                  <a:srgbClr val="003300"/>
                </a:solidFill>
              </a:rPr>
              <a:t>Chair – </a:t>
            </a:r>
            <a:r>
              <a:rPr lang="en-US" sz="1100" dirty="0" smtClean="0">
                <a:solidFill>
                  <a:srgbClr val="003300"/>
                </a:solidFill>
              </a:rPr>
              <a:t> Bennett, USGS</a:t>
            </a:r>
            <a:endParaRPr lang="en-US" sz="1100" dirty="0">
              <a:solidFill>
                <a:srgbClr val="003300"/>
              </a:solidFill>
            </a:endParaRPr>
          </a:p>
        </p:txBody>
      </p:sp>
      <p:sp>
        <p:nvSpPr>
          <p:cNvPr id="77895" name="Rectangle 71"/>
          <p:cNvSpPr>
            <a:spLocks noChangeArrowheads="1"/>
          </p:cNvSpPr>
          <p:nvPr/>
        </p:nvSpPr>
        <p:spPr bwMode="auto">
          <a:xfrm>
            <a:off x="3124200" y="914400"/>
            <a:ext cx="3048000" cy="914400"/>
          </a:xfrm>
          <a:prstGeom prst="rect">
            <a:avLst/>
          </a:prstGeom>
          <a:solidFill>
            <a:srgbClr val="A5BBA7"/>
          </a:solidFill>
          <a:ln w="9525" algn="ctr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Chesapeake Executive Council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</a:t>
            </a:r>
            <a:r>
              <a:rPr lang="en-US" sz="1100" dirty="0" smtClean="0">
                <a:solidFill>
                  <a:srgbClr val="000000"/>
                </a:solidFill>
              </a:rPr>
              <a:t>Gov. Martin O’Malley, MD</a:t>
            </a:r>
            <a:endParaRPr lang="en-US" sz="1100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endParaRPr lang="en-US" sz="1000" b="1" dirty="0">
              <a:solidFill>
                <a:srgbClr val="000000"/>
              </a:solidFill>
            </a:endParaRPr>
          </a:p>
          <a:p>
            <a:pPr algn="ctr" eaLnBrk="0" hangingPunct="0">
              <a:defRPr/>
            </a:pPr>
            <a:r>
              <a:rPr lang="en-US" sz="1200" b="1" dirty="0">
                <a:solidFill>
                  <a:srgbClr val="000000"/>
                </a:solidFill>
              </a:rPr>
              <a:t>Principals’ Staff Committee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rgbClr val="000000"/>
                </a:solidFill>
              </a:rPr>
              <a:t>Chair – </a:t>
            </a:r>
            <a:r>
              <a:rPr lang="en-US" sz="1100" dirty="0" smtClean="0">
                <a:solidFill>
                  <a:srgbClr val="000000"/>
                </a:solidFill>
              </a:rPr>
              <a:t>Joe Gill, MD DNR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2086" name="Line 73"/>
          <p:cNvSpPr>
            <a:spLocks noChangeShapeType="1"/>
          </p:cNvSpPr>
          <p:nvPr/>
        </p:nvSpPr>
        <p:spPr bwMode="auto">
          <a:xfrm>
            <a:off x="3352800" y="1371600"/>
            <a:ext cx="2362200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cxnSp>
        <p:nvCxnSpPr>
          <p:cNvPr id="2087" name="AutoShape 74"/>
          <p:cNvCxnSpPr>
            <a:cxnSpLocks noChangeShapeType="1"/>
            <a:stCxn id="77895" idx="1"/>
          </p:cNvCxnSpPr>
          <p:nvPr/>
        </p:nvCxnSpPr>
        <p:spPr bwMode="auto">
          <a:xfrm rot="10800000" flipV="1">
            <a:off x="2514600" y="1371600"/>
            <a:ext cx="609600" cy="1447800"/>
          </a:xfrm>
          <a:prstGeom prst="bentConnector2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</p:spPr>
      </p:cxnSp>
      <p:cxnSp>
        <p:nvCxnSpPr>
          <p:cNvPr id="2088" name="AutoShape 75"/>
          <p:cNvCxnSpPr>
            <a:cxnSpLocks noChangeShapeType="1"/>
          </p:cNvCxnSpPr>
          <p:nvPr/>
        </p:nvCxnSpPr>
        <p:spPr bwMode="auto">
          <a:xfrm>
            <a:off x="2143125" y="2809875"/>
            <a:ext cx="381000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089" name="AutoShape 76"/>
          <p:cNvCxnSpPr>
            <a:cxnSpLocks noChangeShapeType="1"/>
            <a:stCxn id="77892" idx="3"/>
          </p:cNvCxnSpPr>
          <p:nvPr/>
        </p:nvCxnSpPr>
        <p:spPr bwMode="auto">
          <a:xfrm>
            <a:off x="2133600" y="2171700"/>
            <a:ext cx="373063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090" name="AutoShape 77"/>
          <p:cNvCxnSpPr>
            <a:cxnSpLocks noChangeShapeType="1"/>
          </p:cNvCxnSpPr>
          <p:nvPr/>
        </p:nvCxnSpPr>
        <p:spPr bwMode="auto">
          <a:xfrm>
            <a:off x="2133600" y="1371600"/>
            <a:ext cx="381000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091" name="AutoShape 78"/>
          <p:cNvCxnSpPr>
            <a:cxnSpLocks noChangeShapeType="1"/>
            <a:endCxn id="77895" idx="2"/>
          </p:cNvCxnSpPr>
          <p:nvPr/>
        </p:nvCxnSpPr>
        <p:spPr bwMode="auto">
          <a:xfrm flipV="1">
            <a:off x="4648200" y="1828800"/>
            <a:ext cx="0" cy="467833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</p:cxnSp>
      <p:sp>
        <p:nvSpPr>
          <p:cNvPr id="77910" name="Rectangle 32"/>
          <p:cNvSpPr>
            <a:spLocks noChangeArrowheads="1"/>
          </p:cNvSpPr>
          <p:nvPr/>
        </p:nvSpPr>
        <p:spPr bwMode="auto">
          <a:xfrm>
            <a:off x="685800" y="4800600"/>
            <a:ext cx="9906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82880" tIns="0" rIns="182880" bIns="0" anchor="ctr" anchorCtr="1"/>
          <a:lstStyle/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Robertson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 smtClean="0">
                <a:solidFill>
                  <a:srgbClr val="FFFF00"/>
                </a:solidFill>
              </a:rPr>
              <a:t>NOAA 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O’Connell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 err="1" smtClean="0">
                <a:solidFill>
                  <a:srgbClr val="FFFF00"/>
                </a:solidFill>
              </a:rPr>
              <a:t>MdDNR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Vogt</a:t>
            </a: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>
                <a:solidFill>
                  <a:srgbClr val="FFFF00"/>
                </a:solidFill>
              </a:rPr>
              <a:t>NOAA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Franke</a:t>
            </a:r>
            <a:endParaRPr lang="en-US" sz="1100" b="1" dirty="0">
              <a:solidFill>
                <a:srgbClr val="FFC000"/>
              </a:solidFill>
            </a:endParaRPr>
          </a:p>
          <a:p>
            <a:pPr eaLnBrk="0" hangingPunct="0">
              <a:defRPr/>
            </a:pPr>
            <a:r>
              <a:rPr lang="en-US" sz="1100" dirty="0">
                <a:solidFill>
                  <a:srgbClr val="000099"/>
                </a:solidFill>
              </a:rPr>
              <a:t>         </a:t>
            </a:r>
            <a:r>
              <a:rPr lang="en-US" sz="1100" b="1" dirty="0" smtClean="0">
                <a:solidFill>
                  <a:srgbClr val="FFFF00"/>
                </a:solidFill>
              </a:rPr>
              <a:t>CRC</a:t>
            </a:r>
            <a:endParaRPr lang="en-US" sz="1100" b="1" dirty="0">
              <a:solidFill>
                <a:srgbClr val="FFFF00"/>
              </a:solidFill>
            </a:endParaRPr>
          </a:p>
        </p:txBody>
      </p:sp>
      <p:sp>
        <p:nvSpPr>
          <p:cNvPr id="77911" name="Rectangle 32"/>
          <p:cNvSpPr>
            <a:spLocks noChangeArrowheads="1"/>
          </p:cNvSpPr>
          <p:nvPr/>
        </p:nvSpPr>
        <p:spPr bwMode="auto">
          <a:xfrm>
            <a:off x="1752600" y="4800600"/>
            <a:ext cx="10668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82880" tIns="0" rIns="182880" bIns="0" anchor="ctr" anchorCtr="1"/>
          <a:lstStyle/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Slattery</a:t>
            </a:r>
            <a:endParaRPr lang="en-US" sz="1100" b="1" dirty="0">
              <a:solidFill>
                <a:srgbClr val="000099"/>
              </a:solidFill>
            </a:endParaRPr>
          </a:p>
          <a:p>
            <a:pPr marL="742950" lvl="1" indent="-285750" eaLnBrk="0" hangingPunct="0">
              <a:defRPr/>
            </a:pPr>
            <a:r>
              <a:rPr lang="en-US" sz="1100" b="1" dirty="0" smtClean="0">
                <a:solidFill>
                  <a:srgbClr val="FFFF00"/>
                </a:solidFill>
              </a:rPr>
              <a:t>USFWS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Davis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            </a:t>
            </a:r>
            <a:r>
              <a:rPr lang="en-US" sz="1100" b="1" dirty="0" smtClean="0">
                <a:solidFill>
                  <a:srgbClr val="FFFF00"/>
                </a:solidFill>
              </a:rPr>
              <a:t>CBT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Greiner</a:t>
            </a:r>
          </a:p>
          <a:p>
            <a:pPr marL="742950" lvl="1" indent="-285750" eaLnBrk="0" hangingPunct="0">
              <a:defRPr/>
            </a:pPr>
            <a:r>
              <a:rPr lang="en-US" sz="1100" b="1" dirty="0">
                <a:solidFill>
                  <a:srgbClr val="FFFF00"/>
                </a:solidFill>
              </a:rPr>
              <a:t>USFWS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Martin</a:t>
            </a:r>
            <a:endParaRPr lang="en-US" sz="1100" b="1" dirty="0">
              <a:solidFill>
                <a:srgbClr val="000099"/>
              </a:solidFill>
            </a:endParaRPr>
          </a:p>
          <a:p>
            <a:pPr marL="742950" lvl="1" indent="-285750" eaLnBrk="0" hangingPunct="0">
              <a:defRPr/>
            </a:pP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sp>
        <p:nvSpPr>
          <p:cNvPr id="77914" name="Rectangle 32"/>
          <p:cNvSpPr>
            <a:spLocks noChangeArrowheads="1"/>
          </p:cNvSpPr>
          <p:nvPr/>
        </p:nvSpPr>
        <p:spPr bwMode="auto">
          <a:xfrm>
            <a:off x="4267200" y="4800600"/>
            <a:ext cx="9906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82880" tIns="0" rIns="182880" bIns="0" anchor="ctr" anchorCtr="1"/>
          <a:lstStyle/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Bryer</a:t>
            </a: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</a:t>
            </a:r>
            <a:r>
              <a:rPr lang="en-US" sz="1100" b="1" dirty="0" smtClean="0">
                <a:solidFill>
                  <a:srgbClr val="000099"/>
                </a:solidFill>
              </a:rPr>
              <a:t>     </a:t>
            </a:r>
            <a:r>
              <a:rPr lang="en-US" sz="1100" b="1" dirty="0" smtClean="0">
                <a:solidFill>
                  <a:srgbClr val="FFFF00"/>
                </a:solidFill>
              </a:rPr>
              <a:t>TNC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Hall</a:t>
            </a:r>
          </a:p>
          <a:p>
            <a:pPr eaLnBrk="0" hangingPunct="0"/>
            <a:r>
              <a:rPr lang="en-US" sz="1100" b="1" dirty="0">
                <a:solidFill>
                  <a:schemeClr val="bg1"/>
                </a:solidFill>
              </a:rPr>
              <a:t>           </a:t>
            </a:r>
            <a:r>
              <a:rPr lang="en-US" sz="1100" b="1" dirty="0">
                <a:solidFill>
                  <a:srgbClr val="FFFF00"/>
                </a:solidFill>
              </a:rPr>
              <a:t>MdDP</a:t>
            </a: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Thompson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 </a:t>
            </a:r>
            <a:r>
              <a:rPr lang="en-US" sz="1100" b="1" dirty="0" smtClean="0">
                <a:solidFill>
                  <a:srgbClr val="FFFF00"/>
                </a:solidFill>
              </a:rPr>
              <a:t>USGS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Phillips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 </a:t>
            </a:r>
            <a:r>
              <a:rPr lang="en-US" sz="1100" b="1" dirty="0" smtClean="0">
                <a:solidFill>
                  <a:srgbClr val="FFFF00"/>
                </a:solidFill>
              </a:rPr>
              <a:t>CRC</a:t>
            </a:r>
            <a:endParaRPr lang="en-US" sz="1100" b="1" dirty="0">
              <a:solidFill>
                <a:srgbClr val="FFFF00"/>
              </a:solidFill>
            </a:endParaRPr>
          </a:p>
        </p:txBody>
      </p:sp>
      <p:sp>
        <p:nvSpPr>
          <p:cNvPr id="77913" name="Rectangle 32"/>
          <p:cNvSpPr>
            <a:spLocks noChangeArrowheads="1"/>
          </p:cNvSpPr>
          <p:nvPr/>
        </p:nvSpPr>
        <p:spPr bwMode="auto">
          <a:xfrm>
            <a:off x="5334000" y="4800600"/>
            <a:ext cx="10668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82880" tIns="0" rIns="182880" bIns="0" anchor="ctr" anchorCtr="1"/>
          <a:lstStyle/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Saunders </a:t>
            </a:r>
            <a:endParaRPr lang="en-US" sz="1100" b="1" dirty="0">
              <a:solidFill>
                <a:srgbClr val="FFC000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</a:t>
            </a:r>
            <a:r>
              <a:rPr lang="en-US" sz="1100" b="1" dirty="0" err="1" smtClean="0">
                <a:solidFill>
                  <a:srgbClr val="FFFF00"/>
                </a:solidFill>
              </a:rPr>
              <a:t>MdDNR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Hunt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</a:t>
            </a:r>
            <a:r>
              <a:rPr lang="en-US" sz="1100" b="1" dirty="0" smtClean="0">
                <a:solidFill>
                  <a:srgbClr val="FFFF00"/>
                </a:solidFill>
              </a:rPr>
              <a:t>NPS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Handen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 </a:t>
            </a:r>
            <a:r>
              <a:rPr lang="en-US" sz="1100" b="1" dirty="0" smtClean="0">
                <a:solidFill>
                  <a:srgbClr val="FFFF00"/>
                </a:solidFill>
              </a:rPr>
              <a:t>NPS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Walker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/>
            <a:r>
              <a:rPr lang="en-US" sz="1100" b="1" dirty="0">
                <a:solidFill>
                  <a:srgbClr val="000099"/>
                </a:solidFill>
              </a:rPr>
              <a:t>         </a:t>
            </a:r>
            <a:r>
              <a:rPr lang="en-US" sz="1100" b="1" dirty="0" smtClean="0">
                <a:solidFill>
                  <a:srgbClr val="000099"/>
                </a:solidFill>
              </a:rPr>
              <a:t> </a:t>
            </a: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sp>
        <p:nvSpPr>
          <p:cNvPr id="2099" name="TextBox 54"/>
          <p:cNvSpPr txBox="1">
            <a:spLocks noChangeArrowheads="1"/>
          </p:cNvSpPr>
          <p:nvPr/>
        </p:nvSpPr>
        <p:spPr bwMode="auto">
          <a:xfrm>
            <a:off x="-228600" y="4800600"/>
            <a:ext cx="91440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lnSpc>
                <a:spcPct val="115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Chair</a:t>
            </a:r>
          </a:p>
          <a:p>
            <a:pPr algn="r" eaLnBrk="0" hangingPunct="0">
              <a:lnSpc>
                <a:spcPct val="115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15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ViceChair</a:t>
            </a:r>
          </a:p>
          <a:p>
            <a:pPr algn="r" eaLnBrk="0" hangingPunct="0">
              <a:lnSpc>
                <a:spcPct val="115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20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Cdtr</a:t>
            </a:r>
          </a:p>
          <a:p>
            <a:pPr algn="r" eaLnBrk="0" hangingPunct="0">
              <a:lnSpc>
                <a:spcPct val="120000"/>
              </a:lnSpc>
            </a:pPr>
            <a:endParaRPr lang="en-US" sz="900" b="1" i="1" dirty="0">
              <a:solidFill>
                <a:srgbClr val="000000"/>
              </a:solidFill>
            </a:endParaRPr>
          </a:p>
          <a:p>
            <a:pPr algn="r" eaLnBrk="0" hangingPunct="0">
              <a:lnSpc>
                <a:spcPct val="120000"/>
              </a:lnSpc>
            </a:pPr>
            <a:r>
              <a:rPr lang="en-US" sz="900" b="1" i="1" dirty="0">
                <a:solidFill>
                  <a:srgbClr val="000000"/>
                </a:solidFill>
              </a:rPr>
              <a:t>Staff</a:t>
            </a:r>
          </a:p>
        </p:txBody>
      </p:sp>
      <p:sp>
        <p:nvSpPr>
          <p:cNvPr id="77912" name="Rectangle 32"/>
          <p:cNvSpPr>
            <a:spLocks noChangeArrowheads="1"/>
          </p:cNvSpPr>
          <p:nvPr/>
        </p:nvSpPr>
        <p:spPr bwMode="auto">
          <a:xfrm>
            <a:off x="6477000" y="4810328"/>
            <a:ext cx="11430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 anchorCtr="1"/>
          <a:lstStyle/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Foreman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</a:t>
            </a:r>
            <a:r>
              <a:rPr lang="en-US" sz="1100" b="1" dirty="0" smtClean="0">
                <a:solidFill>
                  <a:srgbClr val="000099"/>
                </a:solidFill>
              </a:rPr>
              <a:t> </a:t>
            </a:r>
            <a:r>
              <a:rPr lang="en-US" sz="1100" b="1" dirty="0" err="1" smtClean="0">
                <a:solidFill>
                  <a:srgbClr val="FFFF00"/>
                </a:solidFill>
              </a:rPr>
              <a:t>VaDCR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Bisland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r>
              <a:rPr lang="en-US" sz="1100" b="1" dirty="0">
                <a:solidFill>
                  <a:srgbClr val="FFFF00"/>
                </a:solidFill>
              </a:rPr>
              <a:t>EPA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Allen </a:t>
            </a: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r>
              <a:rPr lang="en-US" sz="1100" b="1" dirty="0">
                <a:solidFill>
                  <a:srgbClr val="FFFF00"/>
                </a:solidFill>
              </a:rPr>
              <a:t>EPA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Taneyhill/</a:t>
            </a:r>
            <a:r>
              <a:rPr lang="en-US" sz="1100" b="1" dirty="0" err="1" smtClean="0">
                <a:solidFill>
                  <a:srgbClr val="000099"/>
                </a:solidFill>
              </a:rPr>
              <a:t>Wilke</a:t>
            </a:r>
            <a:r>
              <a:rPr lang="en-US" sz="1100" b="1" dirty="0" smtClean="0">
                <a:solidFill>
                  <a:srgbClr val="000099"/>
                </a:solidFill>
              </a:rPr>
              <a:t>   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</a:t>
            </a: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cxnSp>
        <p:nvCxnSpPr>
          <p:cNvPr id="2101" name="Straight Connector 53"/>
          <p:cNvCxnSpPr>
            <a:cxnSpLocks noChangeShapeType="1"/>
          </p:cNvCxnSpPr>
          <p:nvPr/>
        </p:nvCxnSpPr>
        <p:spPr bwMode="auto">
          <a:xfrm rot="5400000">
            <a:off x="118268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2" name="Straight Connector 53"/>
          <p:cNvCxnSpPr>
            <a:cxnSpLocks noChangeShapeType="1"/>
          </p:cNvCxnSpPr>
          <p:nvPr/>
        </p:nvCxnSpPr>
        <p:spPr bwMode="auto">
          <a:xfrm rot="5400000">
            <a:off x="1335088" y="63611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3" name="Straight Connector 53"/>
          <p:cNvCxnSpPr>
            <a:cxnSpLocks noChangeShapeType="1"/>
          </p:cNvCxnSpPr>
          <p:nvPr/>
        </p:nvCxnSpPr>
        <p:spPr bwMode="auto">
          <a:xfrm rot="5400000">
            <a:off x="232568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4" name="Straight Connector 53"/>
          <p:cNvCxnSpPr>
            <a:cxnSpLocks noChangeShapeType="1"/>
          </p:cNvCxnSpPr>
          <p:nvPr/>
        </p:nvCxnSpPr>
        <p:spPr bwMode="auto">
          <a:xfrm rot="5400000">
            <a:off x="354488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5" name="Straight Connector 53"/>
          <p:cNvCxnSpPr>
            <a:cxnSpLocks noChangeShapeType="1"/>
          </p:cNvCxnSpPr>
          <p:nvPr/>
        </p:nvCxnSpPr>
        <p:spPr bwMode="auto">
          <a:xfrm rot="5400000">
            <a:off x="468788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6" name="Straight Connector 53"/>
          <p:cNvCxnSpPr>
            <a:cxnSpLocks noChangeShapeType="1"/>
          </p:cNvCxnSpPr>
          <p:nvPr/>
        </p:nvCxnSpPr>
        <p:spPr bwMode="auto">
          <a:xfrm rot="5400000">
            <a:off x="5907088" y="6208712"/>
            <a:ext cx="76200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107" name="Straight Connector 53"/>
          <p:cNvCxnSpPr>
            <a:cxnSpLocks noChangeShapeType="1"/>
          </p:cNvCxnSpPr>
          <p:nvPr/>
        </p:nvCxnSpPr>
        <p:spPr bwMode="auto">
          <a:xfrm rot="5400000">
            <a:off x="7048500" y="6215910"/>
            <a:ext cx="76200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sp>
        <p:nvSpPr>
          <p:cNvPr id="2108" name="Line 62"/>
          <p:cNvSpPr>
            <a:spLocks noChangeShapeType="1"/>
          </p:cNvSpPr>
          <p:nvPr/>
        </p:nvSpPr>
        <p:spPr bwMode="auto">
          <a:xfrm flipV="1">
            <a:off x="3190875" y="3333750"/>
            <a:ext cx="225425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110" name="Line 62"/>
          <p:cNvSpPr>
            <a:spLocks noChangeShapeType="1"/>
          </p:cNvSpPr>
          <p:nvPr/>
        </p:nvSpPr>
        <p:spPr bwMode="auto">
          <a:xfrm>
            <a:off x="3823855" y="3590925"/>
            <a:ext cx="833248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2" name="AutoShape 2"/>
          <p:cNvSpPr>
            <a:spLocks noChangeArrowheads="1"/>
          </p:cNvSpPr>
          <p:nvPr/>
        </p:nvSpPr>
        <p:spPr bwMode="auto">
          <a:xfrm>
            <a:off x="2188399" y="3000375"/>
            <a:ext cx="1671081" cy="835356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200" b="1" dirty="0"/>
              <a:t>Communications </a:t>
            </a:r>
          </a:p>
          <a:p>
            <a:pPr algn="ctr" eaLnBrk="0" hangingPunct="0">
              <a:defRPr/>
            </a:pPr>
            <a:r>
              <a:rPr lang="en-US" sz="1200" b="1" dirty="0"/>
              <a:t>Workgroup</a:t>
            </a:r>
            <a:endParaRPr lang="en-US" sz="1000" b="1" dirty="0"/>
          </a:p>
          <a:p>
            <a:pPr algn="ctr" eaLnBrk="0" hangingPunct="0">
              <a:defRPr/>
            </a:pPr>
            <a:r>
              <a:rPr lang="en-US" sz="1100" dirty="0" smtClean="0"/>
              <a:t>Chair – Land, NPS</a:t>
            </a:r>
            <a:endParaRPr lang="en-US" sz="1100" dirty="0"/>
          </a:p>
          <a:p>
            <a:pPr algn="ctr" eaLnBrk="0" hangingPunct="0">
              <a:defRPr/>
            </a:pPr>
            <a:r>
              <a:rPr lang="en-US" sz="1100" dirty="0" smtClean="0"/>
              <a:t>Vice –  Kappalman, MDE</a:t>
            </a:r>
          </a:p>
        </p:txBody>
      </p:sp>
      <p:sp>
        <p:nvSpPr>
          <p:cNvPr id="63" name="Rectangle 32"/>
          <p:cNvSpPr>
            <a:spLocks noChangeArrowheads="1"/>
          </p:cNvSpPr>
          <p:nvPr/>
        </p:nvSpPr>
        <p:spPr bwMode="auto">
          <a:xfrm>
            <a:off x="2895600" y="4800600"/>
            <a:ext cx="1295400" cy="1371600"/>
          </a:xfrm>
          <a:prstGeom prst="rect">
            <a:avLst/>
          </a:prstGeom>
          <a:solidFill>
            <a:srgbClr val="6699FF"/>
          </a:solidFill>
          <a:ln w="9525" algn="ctr">
            <a:solidFill>
              <a:srgbClr val="000099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0" tIns="0" rIns="0" bIns="0" anchor="ctr" anchorCtr="1"/>
          <a:lstStyle/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Baxter</a:t>
            </a:r>
            <a:endParaRPr lang="en-US" sz="1100" b="1" dirty="0">
              <a:solidFill>
                <a:srgbClr val="000099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       </a:t>
            </a:r>
            <a:r>
              <a:rPr lang="en-US" sz="1100" b="1" dirty="0" err="1" smtClean="0">
                <a:solidFill>
                  <a:srgbClr val="FFFF00"/>
                </a:solidFill>
              </a:rPr>
              <a:t>VaDEQ</a:t>
            </a:r>
            <a:endParaRPr lang="en-US" sz="1100" b="1" dirty="0" smtClean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Volk 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                   </a:t>
            </a:r>
            <a:r>
              <a:rPr lang="en-US" sz="1100" b="1" dirty="0" smtClean="0">
                <a:solidFill>
                  <a:srgbClr val="FFFF00"/>
                </a:solidFill>
              </a:rPr>
              <a:t>UDe</a:t>
            </a:r>
            <a:endParaRPr lang="en-US" sz="1100" b="1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Power</a:t>
            </a:r>
            <a:endParaRPr lang="en-US" sz="1100" b="1" dirty="0">
              <a:solidFill>
                <a:srgbClr val="FF0000"/>
              </a:solidFill>
            </a:endParaRPr>
          </a:p>
          <a:p>
            <a:pPr eaLnBrk="0" hangingPunct="0">
              <a:defRPr/>
            </a:pPr>
            <a:r>
              <a:rPr lang="en-US" sz="1100" b="1" dirty="0">
                <a:solidFill>
                  <a:srgbClr val="000099"/>
                </a:solidFill>
              </a:rPr>
              <a:t>                   </a:t>
            </a:r>
            <a:r>
              <a:rPr lang="en-US" sz="1100" b="1" dirty="0">
                <a:solidFill>
                  <a:srgbClr val="FFFF00"/>
                </a:solidFill>
              </a:rPr>
              <a:t>EPA</a:t>
            </a:r>
          </a:p>
          <a:p>
            <a:pPr eaLnBrk="0" hangingPunct="0"/>
            <a:r>
              <a:rPr lang="en-US" sz="1100" b="1" dirty="0" smtClean="0">
                <a:solidFill>
                  <a:srgbClr val="000099"/>
                </a:solidFill>
              </a:rPr>
              <a:t>Giese/Hanson</a:t>
            </a:r>
          </a:p>
          <a:p>
            <a:pPr eaLnBrk="0" hangingPunct="0">
              <a:defRPr/>
            </a:pPr>
            <a:r>
              <a:rPr lang="en-US" sz="1100" b="1" dirty="0" smtClean="0">
                <a:solidFill>
                  <a:srgbClr val="000099"/>
                </a:solidFill>
              </a:rPr>
              <a:t>                   </a:t>
            </a:r>
            <a:r>
              <a:rPr lang="en-US" sz="1100" b="1" dirty="0">
                <a:solidFill>
                  <a:srgbClr val="FFFF00"/>
                </a:solidFill>
              </a:rPr>
              <a:t>CRC</a:t>
            </a:r>
          </a:p>
        </p:txBody>
      </p:sp>
      <p:sp>
        <p:nvSpPr>
          <p:cNvPr id="65" name="AutoShape 13"/>
          <p:cNvSpPr>
            <a:spLocks noChangeArrowheads="1"/>
          </p:cNvSpPr>
          <p:nvPr/>
        </p:nvSpPr>
        <p:spPr bwMode="auto">
          <a:xfrm>
            <a:off x="7899360" y="6267380"/>
            <a:ext cx="914400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STAR </a:t>
            </a:r>
          </a:p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Workgroups</a:t>
            </a:r>
            <a:endParaRPr lang="en-US" sz="900" b="1" dirty="0">
              <a:solidFill>
                <a:srgbClr val="000000"/>
              </a:solidFill>
            </a:endParaRPr>
          </a:p>
        </p:txBody>
      </p:sp>
      <p:cxnSp>
        <p:nvCxnSpPr>
          <p:cNvPr id="66" name="Straight Connector 53"/>
          <p:cNvCxnSpPr>
            <a:cxnSpLocks noChangeShapeType="1"/>
          </p:cNvCxnSpPr>
          <p:nvPr/>
        </p:nvCxnSpPr>
        <p:spPr bwMode="auto">
          <a:xfrm rot="5400000">
            <a:off x="8317150" y="6224983"/>
            <a:ext cx="76200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68" name="AutoShape 76"/>
          <p:cNvCxnSpPr>
            <a:cxnSpLocks noChangeShapeType="1"/>
          </p:cNvCxnSpPr>
          <p:nvPr/>
        </p:nvCxnSpPr>
        <p:spPr bwMode="auto">
          <a:xfrm>
            <a:off x="7608838" y="4094500"/>
            <a:ext cx="80138" cy="0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73" name="AutoShape 78"/>
          <p:cNvCxnSpPr>
            <a:cxnSpLocks noChangeShapeType="1"/>
          </p:cNvCxnSpPr>
          <p:nvPr/>
        </p:nvCxnSpPr>
        <p:spPr bwMode="auto">
          <a:xfrm flipV="1">
            <a:off x="4664026" y="3396340"/>
            <a:ext cx="0" cy="498766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506413" y="201613"/>
            <a:ext cx="8229600" cy="803275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>CBP GIT Implementation Workgroup Structure </a:t>
            </a:r>
            <a:r>
              <a:rPr lang="en-US" sz="900" b="1" dirty="0" smtClean="0">
                <a:solidFill>
                  <a:srgbClr val="000000"/>
                </a:solidFill>
              </a:rPr>
              <a:t>1-17-14</a:t>
            </a:r>
            <a:endParaRPr lang="en-US" sz="100" b="1" dirty="0" smtClean="0"/>
          </a:p>
        </p:txBody>
      </p:sp>
      <p:sp>
        <p:nvSpPr>
          <p:cNvPr id="77851" name="Rectangle 34"/>
          <p:cNvSpPr>
            <a:spLocks noChangeArrowheads="1"/>
          </p:cNvSpPr>
          <p:nvPr/>
        </p:nvSpPr>
        <p:spPr bwMode="auto">
          <a:xfrm>
            <a:off x="7529513" y="1608544"/>
            <a:ext cx="1143000" cy="674687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Enhance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Partnering,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Leadership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&amp; Management</a:t>
            </a:r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471488" y="1214438"/>
            <a:ext cx="8232775" cy="371475"/>
          </a:xfrm>
          <a:prstGeom prst="flowChart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 b="1" dirty="0">
                <a:solidFill>
                  <a:srgbClr val="000000"/>
                </a:solidFill>
              </a:rPr>
              <a:t>Goal Implementation Teams</a:t>
            </a:r>
          </a:p>
        </p:txBody>
      </p:sp>
      <p:sp>
        <p:nvSpPr>
          <p:cNvPr id="77837" name="Rectangle 30"/>
          <p:cNvSpPr>
            <a:spLocks noChangeArrowheads="1"/>
          </p:cNvSpPr>
          <p:nvPr/>
        </p:nvSpPr>
        <p:spPr bwMode="auto">
          <a:xfrm>
            <a:off x="4845050" y="1608544"/>
            <a:ext cx="1076325" cy="6096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Maintain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Healthy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Watersheds</a:t>
            </a:r>
          </a:p>
        </p:txBody>
      </p:sp>
      <p:sp>
        <p:nvSpPr>
          <p:cNvPr id="77838" name="Rectangle 31"/>
          <p:cNvSpPr>
            <a:spLocks noChangeArrowheads="1"/>
          </p:cNvSpPr>
          <p:nvPr/>
        </p:nvSpPr>
        <p:spPr bwMode="auto">
          <a:xfrm>
            <a:off x="3206750" y="1608544"/>
            <a:ext cx="1295400" cy="6096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Restore Water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Quality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463550" y="1606956"/>
            <a:ext cx="990600" cy="601663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Sustainable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Fisheries</a:t>
            </a: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719263" y="1608544"/>
            <a:ext cx="1184275" cy="609600"/>
          </a:xfrm>
          <a:prstGeom prst="rect">
            <a:avLst/>
          </a:prstGeom>
          <a:solidFill>
            <a:srgbClr val="6699FF"/>
          </a:solidFill>
          <a:ln w="19050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Protect &amp; Restore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 Vital Habitats </a:t>
            </a:r>
          </a:p>
        </p:txBody>
      </p:sp>
      <p:sp>
        <p:nvSpPr>
          <p:cNvPr id="77841" name="Rectangle 34"/>
          <p:cNvSpPr>
            <a:spLocks noChangeArrowheads="1"/>
          </p:cNvSpPr>
          <p:nvPr/>
        </p:nvSpPr>
        <p:spPr bwMode="auto">
          <a:xfrm>
            <a:off x="6143625" y="1611719"/>
            <a:ext cx="1143000" cy="609600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Foster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Chesapeake </a:t>
            </a: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000000"/>
                </a:solidFill>
              </a:rPr>
              <a:t>Stewardship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494678" y="2398713"/>
            <a:ext cx="979487" cy="7239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Ches. Bay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Stock Assessment  Committee</a:t>
            </a:r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auto">
          <a:xfrm>
            <a:off x="1798638" y="3021013"/>
            <a:ext cx="1116012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Stream </a:t>
            </a:r>
            <a:r>
              <a:rPr lang="en-US" sz="900" b="1" dirty="0" smtClean="0">
                <a:solidFill>
                  <a:srgbClr val="000000"/>
                </a:solidFill>
              </a:rPr>
              <a:t>Health </a:t>
            </a:r>
            <a:r>
              <a:rPr lang="en-US" sz="900" b="1" dirty="0">
                <a:solidFill>
                  <a:srgbClr val="000000"/>
                </a:solidFill>
              </a:rPr>
              <a:t>Workgroup</a:t>
            </a: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1816100" y="2376488"/>
            <a:ext cx="1095375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Fish Passage Workgroup</a:t>
            </a:r>
          </a:p>
        </p:txBody>
      </p:sp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3284741" y="2377872"/>
            <a:ext cx="1209675" cy="345872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Agriculture Workgroup</a:t>
            </a:r>
          </a:p>
        </p:txBody>
      </p:sp>
      <p:sp>
        <p:nvSpPr>
          <p:cNvPr id="3087" name="Line 21"/>
          <p:cNvSpPr>
            <a:spLocks noChangeShapeType="1"/>
          </p:cNvSpPr>
          <p:nvPr/>
        </p:nvSpPr>
        <p:spPr bwMode="auto">
          <a:xfrm flipH="1">
            <a:off x="1591255" y="2009775"/>
            <a:ext cx="35931" cy="27889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91" name="Line 29"/>
          <p:cNvSpPr>
            <a:spLocks noChangeShapeType="1"/>
          </p:cNvSpPr>
          <p:nvPr/>
        </p:nvSpPr>
        <p:spPr bwMode="auto">
          <a:xfrm flipH="1">
            <a:off x="1481760" y="3678238"/>
            <a:ext cx="117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94" name="Line 32"/>
          <p:cNvSpPr>
            <a:spLocks noChangeShapeType="1"/>
          </p:cNvSpPr>
          <p:nvPr/>
        </p:nvSpPr>
        <p:spPr bwMode="auto">
          <a:xfrm flipH="1">
            <a:off x="1483907" y="2787650"/>
            <a:ext cx="117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95" name="Line 33"/>
          <p:cNvSpPr>
            <a:spLocks noChangeShapeType="1"/>
          </p:cNvSpPr>
          <p:nvPr/>
        </p:nvSpPr>
        <p:spPr bwMode="auto">
          <a:xfrm flipH="1">
            <a:off x="1466850" y="2009775"/>
            <a:ext cx="16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>
            <a:off x="1803400" y="3659188"/>
            <a:ext cx="1116013" cy="657225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Submerged Aquatic Vegetation Workgroup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1812925" y="4516235"/>
            <a:ext cx="1116013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Wetland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3098" name="Line 37"/>
          <p:cNvSpPr>
            <a:spLocks noChangeShapeType="1"/>
          </p:cNvSpPr>
          <p:nvPr/>
        </p:nvSpPr>
        <p:spPr bwMode="auto">
          <a:xfrm>
            <a:off x="2933903" y="1914525"/>
            <a:ext cx="114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99" name="Line 38"/>
          <p:cNvSpPr>
            <a:spLocks noChangeShapeType="1"/>
          </p:cNvSpPr>
          <p:nvPr/>
        </p:nvSpPr>
        <p:spPr bwMode="auto">
          <a:xfrm>
            <a:off x="3057526" y="1914525"/>
            <a:ext cx="6688" cy="2861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00" name="Line 39"/>
          <p:cNvSpPr>
            <a:spLocks noChangeShapeType="1"/>
          </p:cNvSpPr>
          <p:nvPr/>
        </p:nvSpPr>
        <p:spPr bwMode="auto">
          <a:xfrm>
            <a:off x="2933700" y="262890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01" name="Line 40"/>
          <p:cNvSpPr>
            <a:spLocks noChangeShapeType="1"/>
          </p:cNvSpPr>
          <p:nvPr/>
        </p:nvSpPr>
        <p:spPr bwMode="auto">
          <a:xfrm>
            <a:off x="2933700" y="3276600"/>
            <a:ext cx="114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02" name="Line 41"/>
          <p:cNvSpPr>
            <a:spLocks noChangeShapeType="1"/>
          </p:cNvSpPr>
          <p:nvPr/>
        </p:nvSpPr>
        <p:spPr bwMode="auto">
          <a:xfrm>
            <a:off x="2933700" y="4010025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03" name="Line 43"/>
          <p:cNvSpPr>
            <a:spLocks noChangeShapeType="1"/>
          </p:cNvSpPr>
          <p:nvPr/>
        </p:nvSpPr>
        <p:spPr bwMode="auto">
          <a:xfrm>
            <a:off x="2933700" y="4771619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3294265" y="2823115"/>
            <a:ext cx="1209675" cy="328646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Forestry Workgroup</a:t>
            </a:r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3294264" y="3247889"/>
            <a:ext cx="1209675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Land Use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3313719" y="3835245"/>
            <a:ext cx="1209675" cy="333003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Urban Stormwater Workgroup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3315305" y="4246402"/>
            <a:ext cx="1209675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Wastewater Treatment Workgroup</a:t>
            </a: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3313719" y="4801991"/>
            <a:ext cx="1209675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Watershed Technical Workgroup</a:t>
            </a:r>
          </a:p>
        </p:txBody>
      </p:sp>
      <p:sp>
        <p:nvSpPr>
          <p:cNvPr id="3110" name="Line 50"/>
          <p:cNvSpPr>
            <a:spLocks noChangeShapeType="1"/>
          </p:cNvSpPr>
          <p:nvPr/>
        </p:nvSpPr>
        <p:spPr bwMode="auto">
          <a:xfrm>
            <a:off x="4686300" y="1895475"/>
            <a:ext cx="0" cy="45884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11" name="Line 51"/>
          <p:cNvSpPr>
            <a:spLocks noChangeShapeType="1"/>
          </p:cNvSpPr>
          <p:nvPr/>
        </p:nvSpPr>
        <p:spPr bwMode="auto">
          <a:xfrm flipH="1">
            <a:off x="4524375" y="1895475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12" name="Line 52"/>
          <p:cNvSpPr>
            <a:spLocks noChangeShapeType="1"/>
          </p:cNvSpPr>
          <p:nvPr/>
        </p:nvSpPr>
        <p:spPr bwMode="auto">
          <a:xfrm flipH="1">
            <a:off x="4524375" y="2521693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13" name="Line 53"/>
          <p:cNvSpPr>
            <a:spLocks noChangeShapeType="1"/>
          </p:cNvSpPr>
          <p:nvPr/>
        </p:nvSpPr>
        <p:spPr bwMode="auto">
          <a:xfrm flipH="1">
            <a:off x="4514647" y="3035232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14" name="Line 54"/>
          <p:cNvSpPr>
            <a:spLocks noChangeShapeType="1"/>
          </p:cNvSpPr>
          <p:nvPr/>
        </p:nvSpPr>
        <p:spPr bwMode="auto">
          <a:xfrm flipH="1">
            <a:off x="4524375" y="3489595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15" name="Line 55"/>
          <p:cNvSpPr>
            <a:spLocks noChangeShapeType="1"/>
          </p:cNvSpPr>
          <p:nvPr/>
        </p:nvSpPr>
        <p:spPr bwMode="auto">
          <a:xfrm flipH="1">
            <a:off x="4524375" y="4001919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16" name="Line 56"/>
          <p:cNvSpPr>
            <a:spLocks noChangeShapeType="1"/>
          </p:cNvSpPr>
          <p:nvPr/>
        </p:nvSpPr>
        <p:spPr bwMode="auto">
          <a:xfrm flipH="1">
            <a:off x="4524375" y="4455674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17" name="Line 57"/>
          <p:cNvSpPr>
            <a:spLocks noChangeShapeType="1"/>
          </p:cNvSpPr>
          <p:nvPr/>
        </p:nvSpPr>
        <p:spPr bwMode="auto">
          <a:xfrm flipH="1">
            <a:off x="4524375" y="5021007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18" name="Line 58"/>
          <p:cNvSpPr>
            <a:spLocks noChangeShapeType="1"/>
          </p:cNvSpPr>
          <p:nvPr/>
        </p:nvSpPr>
        <p:spPr bwMode="auto">
          <a:xfrm flipH="1">
            <a:off x="4524375" y="5547881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7494588" y="2382838"/>
            <a:ext cx="1162050" cy="680996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Decision Framework Implementation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3124" name="Line 68"/>
          <p:cNvSpPr>
            <a:spLocks noChangeShapeType="1"/>
          </p:cNvSpPr>
          <p:nvPr/>
        </p:nvSpPr>
        <p:spPr bwMode="auto">
          <a:xfrm>
            <a:off x="7315200" y="1943100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26" name="Line 71"/>
          <p:cNvSpPr>
            <a:spLocks noChangeShapeType="1"/>
          </p:cNvSpPr>
          <p:nvPr/>
        </p:nvSpPr>
        <p:spPr bwMode="auto">
          <a:xfrm flipH="1">
            <a:off x="7305675" y="2628900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27" name="Line 72"/>
          <p:cNvSpPr>
            <a:spLocks noChangeShapeType="1"/>
          </p:cNvSpPr>
          <p:nvPr/>
        </p:nvSpPr>
        <p:spPr bwMode="auto">
          <a:xfrm>
            <a:off x="8696325" y="1952625"/>
            <a:ext cx="10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28" name="Line 73"/>
          <p:cNvSpPr>
            <a:spLocks noChangeShapeType="1"/>
          </p:cNvSpPr>
          <p:nvPr/>
        </p:nvSpPr>
        <p:spPr bwMode="auto">
          <a:xfrm flipH="1">
            <a:off x="8810623" y="1952625"/>
            <a:ext cx="0" cy="15387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32" name="Line 78"/>
          <p:cNvSpPr>
            <a:spLocks noChangeShapeType="1"/>
          </p:cNvSpPr>
          <p:nvPr/>
        </p:nvSpPr>
        <p:spPr bwMode="auto">
          <a:xfrm flipH="1">
            <a:off x="8667750" y="2602675"/>
            <a:ext cx="133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36" name="Line 83"/>
          <p:cNvSpPr>
            <a:spLocks noChangeShapeType="1"/>
          </p:cNvSpPr>
          <p:nvPr/>
        </p:nvSpPr>
        <p:spPr bwMode="auto">
          <a:xfrm>
            <a:off x="5934075" y="1971675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37" name="Line 84"/>
          <p:cNvSpPr>
            <a:spLocks noChangeShapeType="1"/>
          </p:cNvSpPr>
          <p:nvPr/>
        </p:nvSpPr>
        <p:spPr bwMode="auto">
          <a:xfrm>
            <a:off x="6038850" y="1971676"/>
            <a:ext cx="0" cy="724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38" name="Line 86"/>
          <p:cNvSpPr>
            <a:spLocks noChangeShapeType="1"/>
          </p:cNvSpPr>
          <p:nvPr/>
        </p:nvSpPr>
        <p:spPr bwMode="auto">
          <a:xfrm>
            <a:off x="5943600" y="2695575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9" name="AutoShape 13"/>
          <p:cNvSpPr>
            <a:spLocks noChangeArrowheads="1"/>
          </p:cNvSpPr>
          <p:nvPr/>
        </p:nvSpPr>
        <p:spPr bwMode="auto">
          <a:xfrm>
            <a:off x="6186622" y="2387295"/>
            <a:ext cx="1123950" cy="428625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000000"/>
                </a:solidFill>
              </a:rPr>
              <a:t>Education Workgroup</a:t>
            </a:r>
          </a:p>
        </p:txBody>
      </p:sp>
      <p:sp>
        <p:nvSpPr>
          <p:cNvPr id="71" name="AutoShape 13"/>
          <p:cNvSpPr>
            <a:spLocks noChangeArrowheads="1"/>
          </p:cNvSpPr>
          <p:nvPr/>
        </p:nvSpPr>
        <p:spPr bwMode="auto">
          <a:xfrm>
            <a:off x="6185241" y="2904064"/>
            <a:ext cx="1123950" cy="554915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Public Access  Planning Action Team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2" name="AutoShape 13"/>
          <p:cNvSpPr>
            <a:spLocks noChangeArrowheads="1"/>
          </p:cNvSpPr>
          <p:nvPr/>
        </p:nvSpPr>
        <p:spPr bwMode="auto">
          <a:xfrm>
            <a:off x="6177094" y="3545007"/>
            <a:ext cx="1123950" cy="684618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Land Conservation Action Team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73" name="Line 71"/>
          <p:cNvSpPr>
            <a:spLocks noChangeShapeType="1"/>
          </p:cNvSpPr>
          <p:nvPr/>
        </p:nvSpPr>
        <p:spPr bwMode="auto">
          <a:xfrm flipH="1">
            <a:off x="7312160" y="3142866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4" name="Line 71"/>
          <p:cNvSpPr>
            <a:spLocks noChangeShapeType="1"/>
          </p:cNvSpPr>
          <p:nvPr/>
        </p:nvSpPr>
        <p:spPr bwMode="auto">
          <a:xfrm flipH="1">
            <a:off x="7311128" y="3805852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8" name="AutoShape 13"/>
          <p:cNvSpPr>
            <a:spLocks noChangeArrowheads="1"/>
          </p:cNvSpPr>
          <p:nvPr/>
        </p:nvSpPr>
        <p:spPr bwMode="auto">
          <a:xfrm>
            <a:off x="3320203" y="5388851"/>
            <a:ext cx="1209675" cy="347698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Milestone </a:t>
            </a:r>
            <a:r>
              <a:rPr lang="en-US" sz="900" b="1" dirty="0">
                <a:solidFill>
                  <a:srgbClr val="000000"/>
                </a:solidFill>
              </a:rPr>
              <a:t>Workgroup</a:t>
            </a:r>
          </a:p>
        </p:txBody>
      </p:sp>
      <p:sp>
        <p:nvSpPr>
          <p:cNvPr id="79" name="AutoShape 13"/>
          <p:cNvSpPr>
            <a:spLocks noChangeArrowheads="1"/>
          </p:cNvSpPr>
          <p:nvPr/>
        </p:nvSpPr>
        <p:spPr bwMode="auto">
          <a:xfrm>
            <a:off x="3316952" y="5862626"/>
            <a:ext cx="1209675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Trading and Offsets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84" name="AutoShape 13"/>
          <p:cNvSpPr>
            <a:spLocks noChangeArrowheads="1"/>
          </p:cNvSpPr>
          <p:nvPr/>
        </p:nvSpPr>
        <p:spPr bwMode="auto">
          <a:xfrm>
            <a:off x="502419" y="3295355"/>
            <a:ext cx="968375" cy="997726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>
              <a:defRPr/>
            </a:pPr>
            <a:r>
              <a:rPr lang="en-US" sz="900" b="1" dirty="0" smtClean="0"/>
              <a:t>Maryland and Virginia Interagency Oyster Teams</a:t>
            </a:r>
            <a:endParaRPr lang="en-US" sz="900" b="1" dirty="0"/>
          </a:p>
        </p:txBody>
      </p:sp>
      <p:sp>
        <p:nvSpPr>
          <p:cNvPr id="85" name="AutoShape 13"/>
          <p:cNvSpPr>
            <a:spLocks noChangeArrowheads="1"/>
          </p:cNvSpPr>
          <p:nvPr/>
        </p:nvSpPr>
        <p:spPr bwMode="auto">
          <a:xfrm>
            <a:off x="502209" y="4487629"/>
            <a:ext cx="968375" cy="533738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>
              <a:defRPr/>
            </a:pPr>
            <a:r>
              <a:rPr lang="en-US" sz="900" b="1" dirty="0" smtClean="0"/>
              <a:t>Invasive Catfish Task Force</a:t>
            </a:r>
            <a:endParaRPr lang="en-US" sz="900" b="1" dirty="0"/>
          </a:p>
        </p:txBody>
      </p:sp>
      <p:sp>
        <p:nvSpPr>
          <p:cNvPr id="87" name="Line 29"/>
          <p:cNvSpPr>
            <a:spLocks noChangeShapeType="1"/>
          </p:cNvSpPr>
          <p:nvPr/>
        </p:nvSpPr>
        <p:spPr bwMode="auto">
          <a:xfrm flipH="1">
            <a:off x="1472591" y="4788410"/>
            <a:ext cx="117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9" name="AutoShape 13"/>
          <p:cNvSpPr>
            <a:spLocks noChangeArrowheads="1"/>
          </p:cNvSpPr>
          <p:nvPr/>
        </p:nvSpPr>
        <p:spPr bwMode="auto">
          <a:xfrm>
            <a:off x="4797633" y="2393139"/>
            <a:ext cx="1151906" cy="55245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Communications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90" name="Line 38"/>
          <p:cNvSpPr>
            <a:spLocks noChangeShapeType="1"/>
          </p:cNvSpPr>
          <p:nvPr/>
        </p:nvSpPr>
        <p:spPr bwMode="auto">
          <a:xfrm>
            <a:off x="7406617" y="1948171"/>
            <a:ext cx="0" cy="185573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" name="AutoShape 13"/>
          <p:cNvSpPr>
            <a:spLocks noChangeArrowheads="1"/>
          </p:cNvSpPr>
          <p:nvPr/>
        </p:nvSpPr>
        <p:spPr bwMode="auto">
          <a:xfrm>
            <a:off x="7492609" y="3224007"/>
            <a:ext cx="1162050" cy="680996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/>
              <a:t>Budget and Assistance Agreement Workgroup</a:t>
            </a:r>
            <a:endParaRPr lang="en-US" sz="900" b="1" dirty="0"/>
          </a:p>
        </p:txBody>
      </p:sp>
      <p:sp>
        <p:nvSpPr>
          <p:cNvPr id="83" name="Line 78"/>
          <p:cNvSpPr>
            <a:spLocks noChangeShapeType="1"/>
          </p:cNvSpPr>
          <p:nvPr/>
        </p:nvSpPr>
        <p:spPr bwMode="auto">
          <a:xfrm flipH="1">
            <a:off x="8677646" y="3503221"/>
            <a:ext cx="133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5" name="AutoShape 13"/>
          <p:cNvSpPr>
            <a:spLocks noChangeArrowheads="1"/>
          </p:cNvSpPr>
          <p:nvPr/>
        </p:nvSpPr>
        <p:spPr bwMode="auto">
          <a:xfrm>
            <a:off x="3320028" y="6396799"/>
            <a:ext cx="1209675" cy="319582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BMP Verification Committee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81" name="Line 58"/>
          <p:cNvSpPr>
            <a:spLocks noChangeShapeType="1"/>
          </p:cNvSpPr>
          <p:nvPr/>
        </p:nvSpPr>
        <p:spPr bwMode="auto">
          <a:xfrm flipH="1">
            <a:off x="4526647" y="6109721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1" name="Line 58"/>
          <p:cNvSpPr>
            <a:spLocks noChangeShapeType="1"/>
          </p:cNvSpPr>
          <p:nvPr/>
        </p:nvSpPr>
        <p:spPr bwMode="auto">
          <a:xfrm flipH="1">
            <a:off x="4528919" y="6487313"/>
            <a:ext cx="161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6" name="AutoShape 13"/>
          <p:cNvSpPr>
            <a:spLocks noChangeArrowheads="1"/>
          </p:cNvSpPr>
          <p:nvPr/>
        </p:nvSpPr>
        <p:spPr bwMode="auto">
          <a:xfrm>
            <a:off x="7528051" y="4072812"/>
            <a:ext cx="1162050" cy="680996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/>
              <a:t>Evaluator Function Workgroup</a:t>
            </a:r>
            <a:endParaRPr lang="en-US" sz="900" b="1" dirty="0"/>
          </a:p>
        </p:txBody>
      </p:sp>
      <p:sp>
        <p:nvSpPr>
          <p:cNvPr id="67" name="Line 73"/>
          <p:cNvSpPr>
            <a:spLocks noChangeShapeType="1"/>
          </p:cNvSpPr>
          <p:nvPr/>
        </p:nvSpPr>
        <p:spPr bwMode="auto">
          <a:xfrm flipH="1">
            <a:off x="8808443" y="3487598"/>
            <a:ext cx="0" cy="8320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8" name="Line 78"/>
          <p:cNvSpPr>
            <a:spLocks noChangeShapeType="1"/>
          </p:cNvSpPr>
          <p:nvPr/>
        </p:nvSpPr>
        <p:spPr bwMode="auto">
          <a:xfrm flipH="1">
            <a:off x="8693006" y="4321839"/>
            <a:ext cx="1214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ine 39"/>
          <p:cNvSpPr>
            <a:spLocks noChangeShapeType="1"/>
          </p:cNvSpPr>
          <p:nvPr/>
        </p:nvSpPr>
        <p:spPr bwMode="auto">
          <a:xfrm>
            <a:off x="2931725" y="309005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506413" y="201613"/>
            <a:ext cx="8229600" cy="803275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>Other CBP Workgroups  </a:t>
            </a:r>
            <a:r>
              <a:rPr lang="en-US" sz="800" b="1" dirty="0" smtClean="0"/>
              <a:t>1-17-14</a:t>
            </a:r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471488" y="1214438"/>
            <a:ext cx="8232775" cy="371475"/>
          </a:xfrm>
          <a:prstGeom prst="flowChartProcess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200" b="1" dirty="0" smtClean="0">
                <a:solidFill>
                  <a:srgbClr val="000000"/>
                </a:solidFill>
              </a:rPr>
              <a:t>Other Workgroups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77839" name="Rectangle 32"/>
          <p:cNvSpPr>
            <a:spLocks noChangeArrowheads="1"/>
          </p:cNvSpPr>
          <p:nvPr/>
        </p:nvSpPr>
        <p:spPr bwMode="auto">
          <a:xfrm>
            <a:off x="463549" y="1606956"/>
            <a:ext cx="1103993" cy="601663"/>
          </a:xfrm>
          <a:prstGeom prst="rect">
            <a:avLst/>
          </a:prstGeom>
          <a:solidFill>
            <a:srgbClr val="6699FF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bIns="0" anchorCtr="1"/>
          <a:lstStyle/>
          <a:p>
            <a:pPr algn="ctr" eaLnBrk="0" hangingPunct="0"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Communications </a:t>
            </a:r>
          </a:p>
          <a:p>
            <a:pPr algn="ctr" eaLnBrk="0" hangingPunct="0"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Workgroup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77840" name="Rectangle 33"/>
          <p:cNvSpPr>
            <a:spLocks noChangeArrowheads="1"/>
          </p:cNvSpPr>
          <p:nvPr/>
        </p:nvSpPr>
        <p:spPr bwMode="auto">
          <a:xfrm>
            <a:off x="1719263" y="1608544"/>
            <a:ext cx="1184275" cy="609600"/>
          </a:xfrm>
          <a:prstGeom prst="rect">
            <a:avLst/>
          </a:prstGeom>
          <a:solidFill>
            <a:srgbClr val="6699FF"/>
          </a:solidFill>
          <a:ln w="19050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Ctr="1"/>
          <a:lstStyle/>
          <a:p>
            <a:pPr algn="ctr" eaLnBrk="0" hangingPunct="0"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Science Technical</a:t>
            </a:r>
          </a:p>
          <a:p>
            <a:pPr algn="ctr" eaLnBrk="0" hangingPunct="0"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 Analysis and </a:t>
            </a:r>
          </a:p>
          <a:p>
            <a:pPr algn="ctr" eaLnBrk="0" hangingPunct="0">
              <a:defRPr/>
            </a:pPr>
            <a:r>
              <a:rPr lang="en-US" sz="1000" b="1" dirty="0" smtClean="0">
                <a:solidFill>
                  <a:srgbClr val="000000"/>
                </a:solidFill>
              </a:rPr>
              <a:t>Reporting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77878" name="AutoShape 13"/>
          <p:cNvSpPr>
            <a:spLocks noChangeArrowheads="1"/>
          </p:cNvSpPr>
          <p:nvPr/>
        </p:nvSpPr>
        <p:spPr bwMode="auto">
          <a:xfrm>
            <a:off x="499239" y="2458090"/>
            <a:ext cx="1056429" cy="7239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NO SUB GROUPS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3098" name="Line 37"/>
          <p:cNvSpPr>
            <a:spLocks noChangeShapeType="1"/>
          </p:cNvSpPr>
          <p:nvPr/>
        </p:nvSpPr>
        <p:spPr bwMode="auto">
          <a:xfrm>
            <a:off x="2933903" y="1914525"/>
            <a:ext cx="114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1812924" y="3463914"/>
            <a:ext cx="1116013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Modeling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3099" name="Line 38"/>
          <p:cNvSpPr>
            <a:spLocks noChangeShapeType="1"/>
          </p:cNvSpPr>
          <p:nvPr/>
        </p:nvSpPr>
        <p:spPr bwMode="auto">
          <a:xfrm>
            <a:off x="3057526" y="1914524"/>
            <a:ext cx="0" cy="389787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auto">
          <a:xfrm>
            <a:off x="1834263" y="2902263"/>
            <a:ext cx="1116012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Indicators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1827976" y="4573433"/>
            <a:ext cx="1095375" cy="889226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Analytical Methods &amp; Quality Assurance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3100" name="Line 39"/>
          <p:cNvSpPr>
            <a:spLocks noChangeShapeType="1"/>
          </p:cNvSpPr>
          <p:nvPr/>
        </p:nvSpPr>
        <p:spPr bwMode="auto">
          <a:xfrm>
            <a:off x="2933700" y="262890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02" name="Line 41"/>
          <p:cNvSpPr>
            <a:spLocks noChangeShapeType="1"/>
          </p:cNvSpPr>
          <p:nvPr/>
        </p:nvSpPr>
        <p:spPr bwMode="auto">
          <a:xfrm>
            <a:off x="2933700" y="3689150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AutoShape 13"/>
          <p:cNvSpPr>
            <a:spLocks noChangeArrowheads="1"/>
          </p:cNvSpPr>
          <p:nvPr/>
        </p:nvSpPr>
        <p:spPr bwMode="auto">
          <a:xfrm>
            <a:off x="1832284" y="2342141"/>
            <a:ext cx="1116012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Tidal Monitoring and Analysis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21" name="AutoShape 13"/>
          <p:cNvSpPr>
            <a:spLocks noChangeArrowheads="1"/>
          </p:cNvSpPr>
          <p:nvPr/>
        </p:nvSpPr>
        <p:spPr bwMode="auto">
          <a:xfrm>
            <a:off x="1837870" y="4025187"/>
            <a:ext cx="1095375" cy="457200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Nontidal Water Quality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22" name="Line 39"/>
          <p:cNvSpPr>
            <a:spLocks noChangeShapeType="1"/>
          </p:cNvSpPr>
          <p:nvPr/>
        </p:nvSpPr>
        <p:spPr bwMode="auto">
          <a:xfrm>
            <a:off x="2931720" y="4253849"/>
            <a:ext cx="12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" name="Line 40"/>
          <p:cNvSpPr>
            <a:spLocks noChangeShapeType="1"/>
          </p:cNvSpPr>
          <p:nvPr/>
        </p:nvSpPr>
        <p:spPr bwMode="auto">
          <a:xfrm>
            <a:off x="2931721" y="4944349"/>
            <a:ext cx="114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Line 38"/>
          <p:cNvSpPr>
            <a:spLocks noChangeShapeType="1"/>
          </p:cNvSpPr>
          <p:nvPr/>
        </p:nvSpPr>
        <p:spPr bwMode="auto">
          <a:xfrm>
            <a:off x="1057284" y="2208811"/>
            <a:ext cx="0" cy="225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" name="AutoShape 13"/>
          <p:cNvSpPr>
            <a:spLocks noChangeArrowheads="1"/>
          </p:cNvSpPr>
          <p:nvPr/>
        </p:nvSpPr>
        <p:spPr bwMode="auto">
          <a:xfrm>
            <a:off x="1837872" y="5553149"/>
            <a:ext cx="1095375" cy="681408"/>
          </a:xfrm>
          <a:prstGeom prst="flowChartProcess">
            <a:avLst/>
          </a:prstGeom>
          <a:solidFill>
            <a:srgbClr val="00CC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pPr algn="ctr" eaLnBrk="0" hangingPunct="0">
              <a:defRPr/>
            </a:pPr>
            <a:r>
              <a:rPr lang="en-US" sz="900" b="1" dirty="0" smtClean="0">
                <a:solidFill>
                  <a:srgbClr val="000000"/>
                </a:solidFill>
              </a:rPr>
              <a:t>Criteria Assessment Protocol Workgroup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2941621" y="5819000"/>
            <a:ext cx="114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GIT Leaders </a:t>
            </a:r>
            <a:r>
              <a:rPr lang="en-US" sz="800" dirty="0" smtClean="0"/>
              <a:t>1-17-14</a:t>
            </a:r>
            <a:endParaRPr lang="en-US" sz="1200" dirty="0" smtClean="0"/>
          </a:p>
        </p:txBody>
      </p:sp>
      <p:graphicFrame>
        <p:nvGraphicFramePr>
          <p:cNvPr id="4166" name="Group 70"/>
          <p:cNvGraphicFramePr>
            <a:graphicFrameLocks noGrp="1"/>
          </p:cNvGraphicFramePr>
          <p:nvPr/>
        </p:nvGraphicFramePr>
        <p:xfrm>
          <a:off x="790575" y="676908"/>
          <a:ext cx="7391400" cy="6057267"/>
        </p:xfrm>
        <a:graphic>
          <a:graphicData uri="http://schemas.openxmlformats.org/drawingml/2006/table">
            <a:tbl>
              <a:tblPr/>
              <a:tblGrid>
                <a:gridCol w="1752600"/>
                <a:gridCol w="1714500"/>
                <a:gridCol w="38100"/>
                <a:gridCol w="1676400"/>
                <a:gridCol w="2209800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Team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Chair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Vice- Chair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Coordinator and Staffer(s)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–Sustainable Fisheries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Robertson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NOAA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O’Connell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Md DNR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Vogt/Franke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NOAA/CRC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– Protect and Restore Vital Habitats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Slattery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USFWS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Davis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Chesapeake Bay Trust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Greiner/Martin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USFWS/CRC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 – Protect and Restore Water Quality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Baxter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VaDEQ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Volk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UDe.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Power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Giese/Hanson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EPA/CRC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 – Maintain Healthy Watersheds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Bryer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Nature Conservancy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Hall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Md DP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Thompson/Phillips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USGS/CRC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 – Foster Stewardship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Saunders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MdDNR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Hunt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NPS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Handen/Walker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NPS/CRC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 – Enhance Partnering, Leadership, and Management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Foreman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VaDCR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Bisland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EPA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Allen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Wilke/Taneyhill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EPA/CRC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Science, Technical Analysis, and Reporting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Dennison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UMd.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Bennett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USGS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Tango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Rubin/Pruzinsky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USGS/CRC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Communications Workgroup</a:t>
                      </a:r>
                    </a:p>
                  </a:txBody>
                  <a:tcPr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Land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NPS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Kappalman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MDE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Enloe/Valente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ACB/CRC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</a:tbl>
          </a:graphicData>
        </a:graphic>
      </p:graphicFrame>
      <p:pic>
        <p:nvPicPr>
          <p:cNvPr id="4146" name="Picture 53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0" y="139382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7" name="Picture 54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05475" y="1404938"/>
            <a:ext cx="2667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8" name="Picture 55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1450" y="197167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0" name="Picture 57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1925" y="199072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1" name="Picture 59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90512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2" name="Picture 60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3188" y="4292600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3" name="Picture 62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33825" y="3727450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4" name="Picture 63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450" y="2857500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5" name="Picture 64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1763" y="580707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6" name="Picture 65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27688" y="5816600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7" name="Picture 66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76675" y="5702300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8" name="Picture 67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4775" y="5148263"/>
            <a:ext cx="2667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9" name="Picture 69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29275" y="5149850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60" name="Picture 70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4775" y="5033963"/>
            <a:ext cx="2667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61" name="Picture 69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76900" y="4462463"/>
            <a:ext cx="2667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62" name="Picture 59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7850" y="3803650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67" name="Picture 63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450" y="368617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68" name="Picture 63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00975" y="444817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55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8480" y="2756373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66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0" y="630237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6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10225" y="6311900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66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0" y="628332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55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77642" y="2088449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57" descr="MCj043471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8075" y="1359375"/>
            <a:ext cx="2667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09600" y="1524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GIT Leadership Profile</a:t>
            </a:r>
            <a:r>
              <a:rPr lang="en-US" sz="1000" dirty="0" smtClean="0"/>
              <a:t> </a:t>
            </a:r>
            <a:r>
              <a:rPr lang="en-US" sz="1000" b="1" dirty="0" smtClean="0"/>
              <a:t>1-17-14</a:t>
            </a:r>
            <a:endParaRPr lang="en-US" b="1" dirty="0" smtClean="0"/>
          </a:p>
        </p:txBody>
      </p:sp>
      <p:graphicFrame>
        <p:nvGraphicFramePr>
          <p:cNvPr id="8575" name="Group 383"/>
          <p:cNvGraphicFramePr>
            <a:graphicFrameLocks noGrp="1"/>
          </p:cNvGraphicFramePr>
          <p:nvPr/>
        </p:nvGraphicFramePr>
        <p:xfrm>
          <a:off x="630238" y="1371600"/>
          <a:ext cx="7751763" cy="5087944"/>
        </p:xfrm>
        <a:graphic>
          <a:graphicData uri="http://schemas.openxmlformats.org/drawingml/2006/table">
            <a:tbl>
              <a:tblPr/>
              <a:tblGrid>
                <a:gridCol w="720725"/>
                <a:gridCol w="1971676"/>
                <a:gridCol w="1649412"/>
                <a:gridCol w="1746250"/>
                <a:gridCol w="1663700"/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GIT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Chairs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Vice-Chairs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Coordinators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Staffers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NOAA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MD (DNR)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NOAA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USFWS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NGO (Bay Trust)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USFWS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VA (DEQ)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Academic (UDe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EPA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NGO (Nature Con.)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MD (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MdDP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USGS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MD (DNR)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NPS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NPS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 (DCNR)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EPA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EPA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Academic (UMd)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USGS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USGS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CRC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NPS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MD (MDE)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NGO (ACB)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CRC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63538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Summary</a:t>
                      </a:r>
                    </a:p>
                  </a:txBody>
                  <a:tcPr vert="eaVert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Fed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Fed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Fed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Fed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State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State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State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State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NGO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NGO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NGO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NGO-Grantee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Academic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Academic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Academic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Academic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4298</TotalTime>
  <Words>634</Words>
  <Application>Microsoft Office PowerPoint</Application>
  <PresentationFormat>On-screen Show (4:3)</PresentationFormat>
  <Paragraphs>324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CBP GIT Implementation Workgroup Structure 1-17-14</vt:lpstr>
      <vt:lpstr>Other CBP Workgroups  1-17-14</vt:lpstr>
      <vt:lpstr>GIT Leaders 1-17-14</vt:lpstr>
      <vt:lpstr>GIT Leadership Profile 1-17-14</vt:lpstr>
    </vt:vector>
  </TitlesOfParts>
  <Company>U.S. EPA, Region 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gallen</dc:creator>
  <cp:lastModifiedBy>arobins</cp:lastModifiedBy>
  <cp:revision>501</cp:revision>
  <dcterms:created xsi:type="dcterms:W3CDTF">2009-10-07T15:05:38Z</dcterms:created>
  <dcterms:modified xsi:type="dcterms:W3CDTF">2014-02-19T20:59:11Z</dcterms:modified>
</cp:coreProperties>
</file>