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7"/>
  </p:notesMasterIdLst>
  <p:sldIdLst>
    <p:sldId id="256" r:id="rId2"/>
    <p:sldId id="257" r:id="rId3"/>
    <p:sldId id="260" r:id="rId4"/>
    <p:sldId id="275" r:id="rId5"/>
    <p:sldId id="261" r:id="rId6"/>
    <p:sldId id="262" r:id="rId7"/>
    <p:sldId id="263" r:id="rId8"/>
    <p:sldId id="264" r:id="rId9"/>
    <p:sldId id="258" r:id="rId10"/>
    <p:sldId id="259" r:id="rId11"/>
    <p:sldId id="265" r:id="rId12"/>
    <p:sldId id="267" r:id="rId13"/>
    <p:sldId id="274" r:id="rId14"/>
    <p:sldId id="276" r:id="rId15"/>
    <p:sldId id="271" r:id="rId16"/>
    <p:sldId id="272" r:id="rId17"/>
    <p:sldId id="273" r:id="rId18"/>
    <p:sldId id="282" r:id="rId19"/>
    <p:sldId id="283" r:id="rId20"/>
    <p:sldId id="284" r:id="rId21"/>
    <p:sldId id="279" r:id="rId22"/>
    <p:sldId id="280" r:id="rId23"/>
    <p:sldId id="281" r:id="rId24"/>
    <p:sldId id="268" r:id="rId25"/>
    <p:sldId id="27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F1BC8E-0A78-454A-981C-2F8DA54C0B0D}" type="datetimeFigureOut">
              <a:rPr lang="en-US" smtClean="0"/>
              <a:pPr/>
              <a:t>1/3/2012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EBE495-5E72-4B3A-AE77-0D8614C8DEFA}"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DEBE495-5E72-4B3A-AE77-0D8614C8DEFA}" type="slidenum">
              <a:rPr lang="en-US" smtClean="0"/>
              <a:pPr/>
              <a:t>5</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2E87CD7-0DB1-4ECA-8F22-DA0089EAB345}" type="datetime1">
              <a:rPr lang="en-US" smtClean="0"/>
              <a:pPr/>
              <a:t>1/3/2012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C7FA602-1E09-4CBC-84FE-772522582C2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3E3ECC-22A3-46B5-81EE-39B1760D8D57}" type="datetime1">
              <a:rPr lang="en-US" smtClean="0"/>
              <a:pPr/>
              <a:t>1/3/2012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C7FA602-1E09-4CBC-84FE-772522582C2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3954D7-25F8-4BA6-9878-C5DAFD570362}" type="datetime1">
              <a:rPr lang="en-US" smtClean="0"/>
              <a:pPr/>
              <a:t>1/3/2012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C7FA602-1E09-4CBC-84FE-772522582C2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F7E50B-CA93-4163-8318-99DE388915CF}" type="datetime1">
              <a:rPr lang="en-US" smtClean="0"/>
              <a:pPr/>
              <a:t>1/3/2012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C7FA602-1E09-4CBC-84FE-772522582C2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E84F50-6A7C-41E8-8C7E-7050DB8590FE}" type="datetime1">
              <a:rPr lang="en-US" smtClean="0"/>
              <a:pPr/>
              <a:t>1/3/2012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C7FA602-1E09-4CBC-84FE-772522582C2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41ABF1-3E56-4996-A714-1AD077EA65E5}" type="datetime1">
              <a:rPr lang="en-US" smtClean="0"/>
              <a:pPr/>
              <a:t>1/3/2012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C7FA602-1E09-4CBC-84FE-772522582C2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9AB5E4C-F6E9-42BE-B060-5827492F974A}" type="datetime1">
              <a:rPr lang="en-US" smtClean="0"/>
              <a:pPr/>
              <a:t>1/3/2012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C7FA602-1E09-4CBC-84FE-772522582C2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D0B6FC-CDAA-4486-A074-4A4351FC9FC2}" type="datetime1">
              <a:rPr lang="en-US" smtClean="0"/>
              <a:pPr/>
              <a:t>1/3/2012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C7FA602-1E09-4CBC-84FE-772522582C2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290025-AF7D-49D5-826A-C3906E5E3B4F}" type="datetime1">
              <a:rPr lang="en-US" smtClean="0"/>
              <a:pPr/>
              <a:t>1/3/2012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C7FA602-1E09-4CBC-84FE-772522582C2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E810E4-BE50-42FA-8D24-009F1D677BCA}" type="datetime1">
              <a:rPr lang="en-US" smtClean="0"/>
              <a:pPr/>
              <a:t>1/3/2012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C7FA602-1E09-4CBC-84FE-772522582C2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3FAFB4-7188-4A3A-B44F-2C43B9B463D4}" type="datetime1">
              <a:rPr lang="en-US" smtClean="0"/>
              <a:pPr/>
              <a:t>1/3/2012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C7FA602-1E09-4CBC-84FE-772522582C2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7172C9-176B-4D2C-9E3E-53781E7C3607}" type="datetime1">
              <a:rPr lang="en-US" smtClean="0"/>
              <a:pPr/>
              <a:t>1/3/2012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7FA602-1E09-4CBC-84FE-772522582C2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772400" cy="2514599"/>
          </a:xfrm>
        </p:spPr>
        <p:txBody>
          <a:bodyPr>
            <a:normAutofit fontScale="90000"/>
          </a:bodyPr>
          <a:lstStyle/>
          <a:p>
            <a:r>
              <a:rPr lang="en-US" sz="4000" b="1" dirty="0" smtClean="0">
                <a:latin typeface="Arial" pitchFamily="34" charset="0"/>
                <a:cs typeface="Arial" pitchFamily="34" charset="0"/>
              </a:rPr>
              <a:t>CBP Partnership Proposal for Ensuring Full Accountability of Best Practices and Technologies Implemented</a:t>
            </a:r>
            <a:endParaRPr lang="en-US" sz="4000" b="1" dirty="0">
              <a:latin typeface="Arial" pitchFamily="34" charset="0"/>
              <a:cs typeface="Arial" pitchFamily="34" charset="0"/>
            </a:endParaRPr>
          </a:p>
        </p:txBody>
      </p:sp>
      <p:sp>
        <p:nvSpPr>
          <p:cNvPr id="3" name="Subtitle 2"/>
          <p:cNvSpPr>
            <a:spLocks noGrp="1"/>
          </p:cNvSpPr>
          <p:nvPr>
            <p:ph type="subTitle" idx="1"/>
          </p:nvPr>
        </p:nvSpPr>
        <p:spPr>
          <a:xfrm>
            <a:off x="1447800" y="4419600"/>
            <a:ext cx="6400800" cy="1752600"/>
          </a:xfrm>
        </p:spPr>
        <p:txBody>
          <a:bodyPr/>
          <a:lstStyle/>
          <a:p>
            <a:r>
              <a:rPr lang="en-US" dirty="0" smtClean="0"/>
              <a:t>CBP Water Quality Goal Implementation Team Briefing</a:t>
            </a:r>
          </a:p>
          <a:p>
            <a:r>
              <a:rPr lang="en-US" dirty="0" smtClean="0"/>
              <a:t>January 9, 2012 Conference Call</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0" y="1219200"/>
            <a:ext cx="4191000" cy="1077218"/>
          </a:xfrm>
          <a:prstGeom prst="rect">
            <a:avLst/>
          </a:prstGeom>
          <a:noFill/>
        </p:spPr>
        <p:txBody>
          <a:bodyPr wrap="square" rtlCol="0">
            <a:spAutoFit/>
          </a:bodyPr>
          <a:lstStyle/>
          <a:p>
            <a:r>
              <a:rPr lang="en-US" sz="1600" dirty="0" smtClean="0">
                <a:latin typeface="Arial" pitchFamily="34" charset="0"/>
                <a:cs typeface="Arial" pitchFamily="34" charset="0"/>
              </a:rPr>
              <a:t>6a) WQGIT review/discussion/modification/ approval to present revised draft BMP verification principles, protocols and program to Management Board</a:t>
            </a:r>
            <a:endParaRPr lang="en-US" sz="1600" dirty="0">
              <a:latin typeface="Arial" pitchFamily="34" charset="0"/>
              <a:cs typeface="Arial" pitchFamily="34" charset="0"/>
            </a:endParaRPr>
          </a:p>
        </p:txBody>
      </p:sp>
      <p:sp>
        <p:nvSpPr>
          <p:cNvPr id="11" name="TextBox 10"/>
          <p:cNvSpPr txBox="1"/>
          <p:nvPr/>
        </p:nvSpPr>
        <p:spPr>
          <a:xfrm>
            <a:off x="1676400" y="2667000"/>
            <a:ext cx="5562600" cy="830997"/>
          </a:xfrm>
          <a:prstGeom prst="rect">
            <a:avLst/>
          </a:prstGeom>
          <a:noFill/>
        </p:spPr>
        <p:txBody>
          <a:bodyPr wrap="square" rtlCol="0">
            <a:spAutoFit/>
          </a:bodyPr>
          <a:lstStyle/>
          <a:p>
            <a:r>
              <a:rPr lang="en-US" sz="1600" dirty="0">
                <a:latin typeface="Arial" pitchFamily="34" charset="0"/>
                <a:cs typeface="Arial" pitchFamily="34" charset="0"/>
              </a:rPr>
              <a:t>7</a:t>
            </a:r>
            <a:r>
              <a:rPr lang="en-US" sz="1600" dirty="0" smtClean="0">
                <a:latin typeface="Arial" pitchFamily="34" charset="0"/>
                <a:cs typeface="Arial" pitchFamily="34" charset="0"/>
              </a:rPr>
              <a:t>) MB review/discussion/modification/approval to present proposed BMP verification principles, protocols and program to Principals’ Staff Committee</a:t>
            </a:r>
            <a:endParaRPr lang="en-US" sz="1600" dirty="0">
              <a:latin typeface="Arial" pitchFamily="34" charset="0"/>
              <a:cs typeface="Arial" pitchFamily="34" charset="0"/>
            </a:endParaRPr>
          </a:p>
        </p:txBody>
      </p:sp>
      <p:sp>
        <p:nvSpPr>
          <p:cNvPr id="10" name="Rectangle 9"/>
          <p:cNvSpPr/>
          <p:nvPr/>
        </p:nvSpPr>
        <p:spPr>
          <a:xfrm>
            <a:off x="0" y="2"/>
            <a:ext cx="4800600" cy="838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p:cNvSpPr txBox="1"/>
          <p:nvPr/>
        </p:nvSpPr>
        <p:spPr>
          <a:xfrm>
            <a:off x="0" y="0"/>
            <a:ext cx="4876800" cy="830997"/>
          </a:xfrm>
          <a:prstGeom prst="rect">
            <a:avLst/>
          </a:prstGeom>
          <a:noFill/>
        </p:spPr>
        <p:txBody>
          <a:bodyPr wrap="square" rtlCol="0">
            <a:spAutoFit/>
          </a:bodyPr>
          <a:lstStyle/>
          <a:p>
            <a:r>
              <a:rPr lang="en-US" sz="1600" dirty="0">
                <a:latin typeface="Arial" pitchFamily="34" charset="0"/>
                <a:cs typeface="Arial" pitchFamily="34" charset="0"/>
              </a:rPr>
              <a:t>5</a:t>
            </a:r>
            <a:r>
              <a:rPr lang="en-US" sz="1600" dirty="0" smtClean="0">
                <a:latin typeface="Arial" pitchFamily="34" charset="0"/>
                <a:cs typeface="Arial" pitchFamily="34" charset="0"/>
              </a:rPr>
              <a:t>) Outcomes from all the WQGIT/Vital Habitat GIT’s workgroups/teams woven together into draft BMP verification principles protocols</a:t>
            </a:r>
            <a:endParaRPr lang="en-US" sz="1600" dirty="0">
              <a:latin typeface="Arial" pitchFamily="34" charset="0"/>
              <a:cs typeface="Arial" pitchFamily="34" charset="0"/>
            </a:endParaRPr>
          </a:p>
        </p:txBody>
      </p:sp>
      <p:sp>
        <p:nvSpPr>
          <p:cNvPr id="13" name="TextBox 12"/>
          <p:cNvSpPr txBox="1"/>
          <p:nvPr/>
        </p:nvSpPr>
        <p:spPr>
          <a:xfrm>
            <a:off x="2514600" y="3886200"/>
            <a:ext cx="5562600" cy="830997"/>
          </a:xfrm>
          <a:prstGeom prst="rect">
            <a:avLst/>
          </a:prstGeom>
          <a:noFill/>
        </p:spPr>
        <p:txBody>
          <a:bodyPr wrap="square" rtlCol="0">
            <a:spAutoFit/>
          </a:bodyPr>
          <a:lstStyle/>
          <a:p>
            <a:r>
              <a:rPr lang="en-US" sz="1600" dirty="0" smtClean="0">
                <a:latin typeface="Arial" pitchFamily="34" charset="0"/>
                <a:cs typeface="Arial" pitchFamily="34" charset="0"/>
              </a:rPr>
              <a:t>8) PSC review/discussion/modification/adoption of BMP verification principles, protocols, and program for the Partnership </a:t>
            </a:r>
            <a:endParaRPr lang="en-US" sz="1600" dirty="0">
              <a:latin typeface="Arial" pitchFamily="34" charset="0"/>
              <a:cs typeface="Arial" pitchFamily="34" charset="0"/>
            </a:endParaRPr>
          </a:p>
        </p:txBody>
      </p:sp>
      <p:sp>
        <p:nvSpPr>
          <p:cNvPr id="14" name="TextBox 13"/>
          <p:cNvSpPr txBox="1"/>
          <p:nvPr/>
        </p:nvSpPr>
        <p:spPr>
          <a:xfrm>
            <a:off x="3276600" y="5029200"/>
            <a:ext cx="5334000" cy="830997"/>
          </a:xfrm>
          <a:prstGeom prst="rect">
            <a:avLst/>
          </a:prstGeom>
          <a:noFill/>
        </p:spPr>
        <p:txBody>
          <a:bodyPr wrap="square" rtlCol="0">
            <a:spAutoFit/>
          </a:bodyPr>
          <a:lstStyle/>
          <a:p>
            <a:r>
              <a:rPr lang="en-US" sz="1600" dirty="0" smtClean="0">
                <a:latin typeface="Arial" pitchFamily="34" charset="0"/>
                <a:cs typeface="Arial" pitchFamily="34" charset="0"/>
              </a:rPr>
              <a:t>9) PSC communication of the Partnership’s BMP Verification Program to partners and stakeholders through some formal agreement mechanism </a:t>
            </a:r>
            <a:endParaRPr lang="en-US" sz="1600" dirty="0">
              <a:latin typeface="Arial" pitchFamily="34" charset="0"/>
              <a:cs typeface="Arial" pitchFamily="34" charset="0"/>
            </a:endParaRPr>
          </a:p>
        </p:txBody>
      </p:sp>
      <p:sp>
        <p:nvSpPr>
          <p:cNvPr id="19" name="Rectangle 18"/>
          <p:cNvSpPr/>
          <p:nvPr/>
        </p:nvSpPr>
        <p:spPr>
          <a:xfrm>
            <a:off x="4495800" y="1219200"/>
            <a:ext cx="4038600" cy="1066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p:cNvSpPr/>
          <p:nvPr/>
        </p:nvSpPr>
        <p:spPr>
          <a:xfrm>
            <a:off x="1676400" y="2667000"/>
            <a:ext cx="5257800" cy="762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p:cNvSpPr/>
          <p:nvPr/>
        </p:nvSpPr>
        <p:spPr>
          <a:xfrm>
            <a:off x="2590800" y="3886200"/>
            <a:ext cx="5181600" cy="762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p:cNvSpPr/>
          <p:nvPr/>
        </p:nvSpPr>
        <p:spPr>
          <a:xfrm>
            <a:off x="3352800" y="5029200"/>
            <a:ext cx="5257800" cy="838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p:cNvSpPr txBox="1"/>
          <p:nvPr/>
        </p:nvSpPr>
        <p:spPr>
          <a:xfrm>
            <a:off x="4800600" y="2"/>
            <a:ext cx="4343400" cy="830997"/>
          </a:xfrm>
          <a:prstGeom prst="rect">
            <a:avLst/>
          </a:prstGeom>
          <a:noFill/>
        </p:spPr>
        <p:txBody>
          <a:bodyPr wrap="square" rtlCol="0">
            <a:spAutoFit/>
          </a:bodyPr>
          <a:lstStyle/>
          <a:p>
            <a:pPr algn="ctr"/>
            <a:r>
              <a:rPr lang="en-US" sz="2400" b="1" dirty="0" smtClean="0">
                <a:latin typeface="Arial" pitchFamily="34" charset="0"/>
                <a:cs typeface="Arial" pitchFamily="34" charset="0"/>
              </a:rPr>
              <a:t>PROPOSED PARTNERSHIP APPROACH (Con’t)</a:t>
            </a:r>
            <a:endParaRPr lang="en-US" sz="2400" b="1" dirty="0">
              <a:latin typeface="Arial" pitchFamily="34" charset="0"/>
              <a:cs typeface="Arial" pitchFamily="34" charset="0"/>
            </a:endParaRPr>
          </a:p>
        </p:txBody>
      </p:sp>
      <p:sp>
        <p:nvSpPr>
          <p:cNvPr id="29" name="Slide Number Placeholder 28"/>
          <p:cNvSpPr>
            <a:spLocks noGrp="1"/>
          </p:cNvSpPr>
          <p:nvPr>
            <p:ph type="sldNum" sz="quarter" idx="12"/>
          </p:nvPr>
        </p:nvSpPr>
        <p:spPr>
          <a:xfrm>
            <a:off x="6400800" y="6203952"/>
            <a:ext cx="2133600" cy="365125"/>
          </a:xfrm>
        </p:spPr>
        <p:txBody>
          <a:bodyPr/>
          <a:lstStyle/>
          <a:p>
            <a:fld id="{BC7FA602-1E09-4CBC-84FE-772522582C20}" type="slidenum">
              <a:rPr lang="en-US" smtClean="0"/>
              <a:pPr/>
              <a:t>10</a:t>
            </a:fld>
            <a:endParaRPr lang="en-US" dirty="0"/>
          </a:p>
        </p:txBody>
      </p:sp>
      <p:sp>
        <p:nvSpPr>
          <p:cNvPr id="23" name="Rectangle 22"/>
          <p:cNvSpPr/>
          <p:nvPr/>
        </p:nvSpPr>
        <p:spPr>
          <a:xfrm>
            <a:off x="0" y="1219200"/>
            <a:ext cx="4038600" cy="1066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p:cNvSpPr txBox="1"/>
          <p:nvPr/>
        </p:nvSpPr>
        <p:spPr>
          <a:xfrm>
            <a:off x="4495800" y="1219200"/>
            <a:ext cx="4191000" cy="1077218"/>
          </a:xfrm>
          <a:prstGeom prst="rect">
            <a:avLst/>
          </a:prstGeom>
          <a:noFill/>
        </p:spPr>
        <p:txBody>
          <a:bodyPr wrap="square" rtlCol="0">
            <a:spAutoFit/>
          </a:bodyPr>
          <a:lstStyle/>
          <a:p>
            <a:r>
              <a:rPr lang="en-US" sz="1600" dirty="0" smtClean="0">
                <a:latin typeface="Arial" pitchFamily="34" charset="0"/>
                <a:cs typeface="Arial" pitchFamily="34" charset="0"/>
              </a:rPr>
              <a:t>6b) Parallel review of draft BMP verification principles, protocols and program by the other Goal Implementation Teams; </a:t>
            </a:r>
          </a:p>
          <a:p>
            <a:r>
              <a:rPr lang="en-US" sz="1600" dirty="0" smtClean="0">
                <a:latin typeface="Arial" pitchFamily="34" charset="0"/>
                <a:cs typeface="Arial" pitchFamily="34" charset="0"/>
              </a:rPr>
              <a:t>briefings for CAC, STAC, and LGAC</a:t>
            </a:r>
            <a:endParaRPr lang="en-US" sz="1600" dirty="0">
              <a:latin typeface="Arial" pitchFamily="34" charset="0"/>
              <a:cs typeface="Arial" pitchFamily="34" charset="0"/>
            </a:endParaRPr>
          </a:p>
        </p:txBody>
      </p:sp>
      <p:sp>
        <p:nvSpPr>
          <p:cNvPr id="26" name="Down Arrow 25"/>
          <p:cNvSpPr/>
          <p:nvPr/>
        </p:nvSpPr>
        <p:spPr>
          <a:xfrm rot="2700000">
            <a:off x="5739057" y="2319655"/>
            <a:ext cx="256688" cy="3898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Down Arrow 26"/>
          <p:cNvSpPr/>
          <p:nvPr/>
        </p:nvSpPr>
        <p:spPr>
          <a:xfrm rot="-2700000">
            <a:off x="3376857" y="2319655"/>
            <a:ext cx="256688" cy="3898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Down Arrow 29"/>
          <p:cNvSpPr/>
          <p:nvPr/>
        </p:nvSpPr>
        <p:spPr>
          <a:xfrm rot="-2700000">
            <a:off x="2157656" y="871855"/>
            <a:ext cx="256688" cy="3898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Down Arrow 30"/>
          <p:cNvSpPr/>
          <p:nvPr/>
        </p:nvSpPr>
        <p:spPr>
          <a:xfrm rot="-2700000">
            <a:off x="4672256" y="3462654"/>
            <a:ext cx="256688" cy="3898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Down Arrow 31"/>
          <p:cNvSpPr/>
          <p:nvPr/>
        </p:nvSpPr>
        <p:spPr>
          <a:xfrm rot="-2700000">
            <a:off x="5586656" y="4681854"/>
            <a:ext cx="256688" cy="3898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Down Arrow 32"/>
          <p:cNvSpPr/>
          <p:nvPr/>
        </p:nvSpPr>
        <p:spPr>
          <a:xfrm rot="-2700000">
            <a:off x="6424856" y="5901055"/>
            <a:ext cx="256688" cy="3898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extBox 33"/>
          <p:cNvSpPr txBox="1"/>
          <p:nvPr/>
        </p:nvSpPr>
        <p:spPr>
          <a:xfrm>
            <a:off x="4191000" y="6324600"/>
            <a:ext cx="4572000" cy="338554"/>
          </a:xfrm>
          <a:prstGeom prst="rect">
            <a:avLst/>
          </a:prstGeom>
          <a:noFill/>
        </p:spPr>
        <p:txBody>
          <a:bodyPr wrap="square" rtlCol="0">
            <a:spAutoFit/>
          </a:bodyPr>
          <a:lstStyle/>
          <a:p>
            <a:r>
              <a:rPr lang="en-US" sz="1600" dirty="0" smtClean="0">
                <a:latin typeface="Arial" pitchFamily="34" charset="0"/>
                <a:cs typeface="Arial" pitchFamily="34" charset="0"/>
              </a:rPr>
              <a:t>10) Convene the BMP Verification Panel </a:t>
            </a:r>
            <a:endParaRPr lang="en-US" sz="1600" dirty="0">
              <a:latin typeface="Arial" pitchFamily="34" charset="0"/>
              <a:cs typeface="Arial" pitchFamily="34" charset="0"/>
            </a:endParaRPr>
          </a:p>
        </p:txBody>
      </p:sp>
      <p:sp>
        <p:nvSpPr>
          <p:cNvPr id="36" name="Rectangle 35"/>
          <p:cNvSpPr/>
          <p:nvPr/>
        </p:nvSpPr>
        <p:spPr>
          <a:xfrm>
            <a:off x="4267200" y="6324600"/>
            <a:ext cx="38100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Down Arrow 36"/>
          <p:cNvSpPr/>
          <p:nvPr/>
        </p:nvSpPr>
        <p:spPr>
          <a:xfrm rot="-2700000">
            <a:off x="4824656" y="871855"/>
            <a:ext cx="256688" cy="3898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4000" b="1" dirty="0" smtClean="0">
                <a:latin typeface="Arial" pitchFamily="34" charset="0"/>
                <a:cs typeface="Arial" pitchFamily="34" charset="0"/>
              </a:rPr>
              <a:t>Proposed Schedule</a:t>
            </a:r>
            <a:endParaRPr lang="en-US" sz="4000" b="1" dirty="0">
              <a:latin typeface="Arial" pitchFamily="34" charset="0"/>
              <a:cs typeface="Arial" pitchFamily="34" charset="0"/>
            </a:endParaRPr>
          </a:p>
        </p:txBody>
      </p:sp>
      <p:sp>
        <p:nvSpPr>
          <p:cNvPr id="3" name="Content Placeholder 2"/>
          <p:cNvSpPr>
            <a:spLocks noGrp="1"/>
          </p:cNvSpPr>
          <p:nvPr>
            <p:ph idx="1"/>
          </p:nvPr>
        </p:nvSpPr>
        <p:spPr>
          <a:xfrm>
            <a:off x="304800" y="1143000"/>
            <a:ext cx="8458200" cy="5486400"/>
          </a:xfrm>
        </p:spPr>
        <p:txBody>
          <a:bodyPr>
            <a:normAutofit lnSpcReduction="10000"/>
          </a:bodyPr>
          <a:lstStyle/>
          <a:p>
            <a:pPr>
              <a:lnSpc>
                <a:spcPct val="110000"/>
              </a:lnSpc>
              <a:spcAft>
                <a:spcPts val="1200"/>
              </a:spcAft>
            </a:pPr>
            <a:r>
              <a:rPr lang="en-US" sz="2800" b="1" dirty="0" smtClean="0">
                <a:latin typeface="Arial" pitchFamily="34" charset="0"/>
                <a:cs typeface="Arial" pitchFamily="34" charset="0"/>
              </a:rPr>
              <a:t>January</a:t>
            </a:r>
            <a:r>
              <a:rPr lang="en-US" sz="2800" dirty="0" smtClean="0">
                <a:latin typeface="Arial" pitchFamily="34" charset="0"/>
                <a:cs typeface="Arial" pitchFamily="34" charset="0"/>
              </a:rPr>
              <a:t>: WQGIT briefing/decisions on proposed approach</a:t>
            </a:r>
          </a:p>
          <a:p>
            <a:pPr>
              <a:lnSpc>
                <a:spcPct val="110000"/>
              </a:lnSpc>
              <a:spcAft>
                <a:spcPts val="1200"/>
              </a:spcAft>
            </a:pPr>
            <a:r>
              <a:rPr lang="en-US" sz="2800" b="1" dirty="0" smtClean="0">
                <a:latin typeface="Arial" pitchFamily="34" charset="0"/>
                <a:cs typeface="Arial" pitchFamily="34" charset="0"/>
              </a:rPr>
              <a:t>Jan-March</a:t>
            </a:r>
            <a:r>
              <a:rPr lang="en-US" sz="2800" dirty="0" smtClean="0">
                <a:latin typeface="Arial" pitchFamily="34" charset="0"/>
                <a:cs typeface="Arial" pitchFamily="34" charset="0"/>
              </a:rPr>
              <a:t>: Source sector/habitat workgroups review syntheses, reach agreement on protocols</a:t>
            </a:r>
          </a:p>
          <a:p>
            <a:pPr>
              <a:lnSpc>
                <a:spcPct val="110000"/>
              </a:lnSpc>
              <a:spcAft>
                <a:spcPts val="1200"/>
              </a:spcAft>
            </a:pPr>
            <a:r>
              <a:rPr lang="en-US" sz="2800" b="1" dirty="0" smtClean="0">
                <a:latin typeface="Arial" pitchFamily="34" charset="0"/>
                <a:cs typeface="Arial" pitchFamily="34" charset="0"/>
              </a:rPr>
              <a:t>Jan-March</a:t>
            </a:r>
            <a:r>
              <a:rPr lang="en-US" sz="2800" dirty="0" smtClean="0">
                <a:latin typeface="Arial" pitchFamily="34" charset="0"/>
                <a:cs typeface="Arial" pitchFamily="34" charset="0"/>
              </a:rPr>
              <a:t>: Workgroups/teams with model simulation, tracking, reporting, accountability, and offsets/trading responsibilities address in parallel</a:t>
            </a:r>
          </a:p>
          <a:p>
            <a:pPr>
              <a:lnSpc>
                <a:spcPct val="110000"/>
              </a:lnSpc>
              <a:spcAft>
                <a:spcPts val="1200"/>
              </a:spcAft>
            </a:pPr>
            <a:r>
              <a:rPr lang="en-US" sz="2800" b="1" dirty="0" smtClean="0">
                <a:latin typeface="Arial" pitchFamily="34" charset="0"/>
                <a:cs typeface="Arial" pitchFamily="34" charset="0"/>
              </a:rPr>
              <a:t>Late March</a:t>
            </a:r>
            <a:r>
              <a:rPr lang="en-US" sz="2800" dirty="0" smtClean="0">
                <a:latin typeface="Arial" pitchFamily="34" charset="0"/>
                <a:cs typeface="Arial" pitchFamily="34" charset="0"/>
              </a:rPr>
              <a:t>: CBPO source sector/habitat teams weave together integrated set of draft recommendations</a:t>
            </a:r>
          </a:p>
          <a:p>
            <a:pPr>
              <a:lnSpc>
                <a:spcPct val="150000"/>
              </a:lnSpc>
            </a:pPr>
            <a:endParaRPr lang="en-US" sz="28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C7FA602-1E09-4CBC-84FE-772522582C20}"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4000" b="1" dirty="0" smtClean="0">
                <a:latin typeface="Arial" pitchFamily="34" charset="0"/>
                <a:cs typeface="Arial" pitchFamily="34" charset="0"/>
              </a:rPr>
              <a:t>Proposed Schedule</a:t>
            </a:r>
            <a:endParaRPr lang="en-US" sz="4000" b="1" dirty="0">
              <a:latin typeface="Arial" pitchFamily="34" charset="0"/>
              <a:cs typeface="Arial" pitchFamily="34" charset="0"/>
            </a:endParaRPr>
          </a:p>
        </p:txBody>
      </p:sp>
      <p:sp>
        <p:nvSpPr>
          <p:cNvPr id="3" name="Content Placeholder 2"/>
          <p:cNvSpPr>
            <a:spLocks noGrp="1"/>
          </p:cNvSpPr>
          <p:nvPr>
            <p:ph idx="1"/>
          </p:nvPr>
        </p:nvSpPr>
        <p:spPr>
          <a:xfrm>
            <a:off x="304800" y="1143000"/>
            <a:ext cx="8458200" cy="5715000"/>
          </a:xfrm>
        </p:spPr>
        <p:txBody>
          <a:bodyPr>
            <a:normAutofit/>
          </a:bodyPr>
          <a:lstStyle/>
          <a:p>
            <a:pPr>
              <a:lnSpc>
                <a:spcPct val="110000"/>
              </a:lnSpc>
              <a:spcAft>
                <a:spcPts val="1200"/>
              </a:spcAft>
            </a:pPr>
            <a:r>
              <a:rPr lang="en-US" sz="2800" b="1" dirty="0" smtClean="0">
                <a:latin typeface="Arial" pitchFamily="34" charset="0"/>
                <a:cs typeface="Arial" pitchFamily="34" charset="0"/>
              </a:rPr>
              <a:t>April</a:t>
            </a:r>
            <a:r>
              <a:rPr lang="en-US" sz="2800" dirty="0" smtClean="0">
                <a:latin typeface="Arial" pitchFamily="34" charset="0"/>
                <a:cs typeface="Arial" pitchFamily="34" charset="0"/>
              </a:rPr>
              <a:t>: WQGIT reviews/modifies/approves set of recommendations to go to Management Board</a:t>
            </a:r>
          </a:p>
          <a:p>
            <a:pPr>
              <a:lnSpc>
                <a:spcPct val="110000"/>
              </a:lnSpc>
              <a:spcAft>
                <a:spcPts val="1200"/>
              </a:spcAft>
            </a:pPr>
            <a:r>
              <a:rPr lang="en-US" sz="2800" b="1" dirty="0" smtClean="0">
                <a:latin typeface="Arial" pitchFamily="34" charset="0"/>
                <a:cs typeface="Arial" pitchFamily="34" charset="0"/>
              </a:rPr>
              <a:t>Spring</a:t>
            </a:r>
            <a:r>
              <a:rPr lang="en-US" sz="2800" dirty="0" smtClean="0">
                <a:latin typeface="Arial" pitchFamily="34" charset="0"/>
                <a:cs typeface="Arial" pitchFamily="34" charset="0"/>
              </a:rPr>
              <a:t>: Reviews by the other five GITs; BMP verification briefings for CAC, LGAC, and STAC</a:t>
            </a:r>
          </a:p>
          <a:p>
            <a:pPr>
              <a:lnSpc>
                <a:spcPct val="110000"/>
              </a:lnSpc>
              <a:spcAft>
                <a:spcPts val="1200"/>
              </a:spcAft>
            </a:pPr>
            <a:r>
              <a:rPr lang="en-US" sz="2800" b="1" dirty="0" smtClean="0">
                <a:latin typeface="Arial" pitchFamily="34" charset="0"/>
                <a:cs typeface="Arial" pitchFamily="34" charset="0"/>
              </a:rPr>
              <a:t>May-June</a:t>
            </a:r>
            <a:r>
              <a:rPr lang="en-US" sz="2800" dirty="0" smtClean="0">
                <a:latin typeface="Arial" pitchFamily="34" charset="0"/>
                <a:cs typeface="Arial" pitchFamily="34" charset="0"/>
              </a:rPr>
              <a:t>: MB reviews/modifies/approves set of recommendations to go to Principals’ Staff Committee</a:t>
            </a:r>
          </a:p>
          <a:p>
            <a:pPr>
              <a:lnSpc>
                <a:spcPct val="110000"/>
              </a:lnSpc>
              <a:spcAft>
                <a:spcPts val="1200"/>
              </a:spcAft>
            </a:pPr>
            <a:r>
              <a:rPr lang="en-US" sz="2800" b="1" dirty="0" smtClean="0">
                <a:latin typeface="Arial" pitchFamily="34" charset="0"/>
                <a:cs typeface="Arial" pitchFamily="34" charset="0"/>
              </a:rPr>
              <a:t>Summer</a:t>
            </a:r>
            <a:r>
              <a:rPr lang="en-US" sz="2800" dirty="0" smtClean="0">
                <a:latin typeface="Arial" pitchFamily="34" charset="0"/>
                <a:cs typeface="Arial" pitchFamily="34" charset="0"/>
              </a:rPr>
              <a:t>: PSC reviews/modifies/adopts the BMP verification program for the partnership and formally communicates to partners/stakeholders</a:t>
            </a:r>
          </a:p>
          <a:p>
            <a:pPr>
              <a:lnSpc>
                <a:spcPct val="150000"/>
              </a:lnSpc>
            </a:pPr>
            <a:endParaRPr lang="en-US" sz="28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C7FA602-1E09-4CBC-84FE-772522582C20}" type="slidenum">
              <a:rPr lang="en-US" smtClean="0"/>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4000" b="1" dirty="0" smtClean="0">
                <a:latin typeface="Arial" pitchFamily="34" charset="0"/>
                <a:cs typeface="Arial" pitchFamily="34" charset="0"/>
              </a:rPr>
              <a:t>Proposed Schedule</a:t>
            </a:r>
            <a:endParaRPr lang="en-US" sz="4000" b="1" dirty="0">
              <a:latin typeface="Arial" pitchFamily="34" charset="0"/>
              <a:cs typeface="Arial" pitchFamily="34" charset="0"/>
            </a:endParaRPr>
          </a:p>
        </p:txBody>
      </p:sp>
      <p:sp>
        <p:nvSpPr>
          <p:cNvPr id="3" name="Content Placeholder 2"/>
          <p:cNvSpPr>
            <a:spLocks noGrp="1"/>
          </p:cNvSpPr>
          <p:nvPr>
            <p:ph idx="1"/>
          </p:nvPr>
        </p:nvSpPr>
        <p:spPr>
          <a:xfrm>
            <a:off x="304800" y="1143000"/>
            <a:ext cx="8458200" cy="5715000"/>
          </a:xfrm>
        </p:spPr>
        <p:txBody>
          <a:bodyPr>
            <a:normAutofit/>
          </a:bodyPr>
          <a:lstStyle/>
          <a:p>
            <a:pPr>
              <a:lnSpc>
                <a:spcPct val="110000"/>
              </a:lnSpc>
              <a:spcAft>
                <a:spcPts val="1200"/>
              </a:spcAft>
            </a:pPr>
            <a:r>
              <a:rPr lang="en-US" sz="2800" b="1" dirty="0" smtClean="0">
                <a:latin typeface="Arial" pitchFamily="34" charset="0"/>
                <a:cs typeface="Arial" pitchFamily="34" charset="0"/>
              </a:rPr>
              <a:t>Fall</a:t>
            </a:r>
            <a:r>
              <a:rPr lang="en-US" sz="2800" dirty="0" smtClean="0">
                <a:latin typeface="Arial" pitchFamily="34" charset="0"/>
                <a:cs typeface="Arial" pitchFamily="34" charset="0"/>
              </a:rPr>
              <a:t>: Convene BMP Verification Panel</a:t>
            </a:r>
          </a:p>
          <a:p>
            <a:pPr>
              <a:lnSpc>
                <a:spcPct val="110000"/>
              </a:lnSpc>
              <a:spcAft>
                <a:spcPts val="1200"/>
              </a:spcAft>
            </a:pPr>
            <a:r>
              <a:rPr lang="en-US" sz="2800" b="1" dirty="0" smtClean="0">
                <a:latin typeface="Arial" pitchFamily="34" charset="0"/>
                <a:cs typeface="Arial" pitchFamily="34" charset="0"/>
              </a:rPr>
              <a:t>Starting Fall/Winter 2012</a:t>
            </a:r>
            <a:r>
              <a:rPr lang="en-US" sz="2800" dirty="0" smtClean="0">
                <a:latin typeface="Arial" pitchFamily="34" charset="0"/>
                <a:cs typeface="Arial" pitchFamily="34" charset="0"/>
              </a:rPr>
              <a:t>: jurisdictions present their proposed BMP verification programs to the Panel for review</a:t>
            </a:r>
          </a:p>
          <a:p>
            <a:pPr>
              <a:lnSpc>
                <a:spcPct val="110000"/>
              </a:lnSpc>
              <a:spcAft>
                <a:spcPts val="1200"/>
              </a:spcAft>
            </a:pPr>
            <a:r>
              <a:rPr lang="en-US" sz="2800" b="1" dirty="0" smtClean="0">
                <a:latin typeface="Arial" pitchFamily="34" charset="0"/>
                <a:cs typeface="Arial" pitchFamily="34" charset="0"/>
              </a:rPr>
              <a:t>2013</a:t>
            </a:r>
            <a:r>
              <a:rPr lang="en-US" sz="2800" dirty="0" smtClean="0">
                <a:latin typeface="Arial" pitchFamily="34" charset="0"/>
                <a:cs typeface="Arial" pitchFamily="34" charset="0"/>
              </a:rPr>
              <a:t>: Following CBP Partnership approval of their BMP verification program, jurisdictions can track, verify, report and receive credit for the full array of cost shared and non-cost shared practices</a:t>
            </a:r>
          </a:p>
          <a:p>
            <a:pPr>
              <a:lnSpc>
                <a:spcPct val="150000"/>
              </a:lnSpc>
            </a:pPr>
            <a:endParaRPr lang="en-US" sz="28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C7FA602-1E09-4CBC-84FE-772522582C20}"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2362200"/>
            <a:ext cx="6400800" cy="2123658"/>
          </a:xfrm>
          <a:prstGeom prst="rect">
            <a:avLst/>
          </a:prstGeom>
          <a:noFill/>
        </p:spPr>
        <p:txBody>
          <a:bodyPr wrap="square" rtlCol="0">
            <a:spAutoFit/>
          </a:bodyPr>
          <a:lstStyle/>
          <a:p>
            <a:pPr algn="ctr"/>
            <a:r>
              <a:rPr lang="en-US" sz="4400" b="1" dirty="0" smtClean="0">
                <a:latin typeface="Arial" pitchFamily="34" charset="0"/>
                <a:cs typeface="Arial" pitchFamily="34" charset="0"/>
              </a:rPr>
              <a:t>Current Status of Source Sector Verification</a:t>
            </a:r>
            <a:endParaRPr lang="en-US" sz="4400" b="1" dirty="0">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C7FA602-1E09-4CBC-84FE-772522582C20}" type="slidenum">
              <a:rPr lang="en-US" smtClean="0"/>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400" y="152400"/>
            <a:ext cx="8763000" cy="1143000"/>
          </a:xfrm>
        </p:spPr>
        <p:txBody>
          <a:bodyPr>
            <a:noAutofit/>
          </a:bodyPr>
          <a:lstStyle/>
          <a:p>
            <a:r>
              <a:rPr lang="en-US" sz="3600" b="1" dirty="0" smtClean="0">
                <a:latin typeface="Arial" pitchFamily="34" charset="0"/>
                <a:cs typeface="Arial" pitchFamily="34" charset="0"/>
              </a:rPr>
              <a:t>Current Level of Urban BMP Verification</a:t>
            </a:r>
            <a:endParaRPr lang="en-US" sz="3600" b="1" dirty="0">
              <a:latin typeface="Arial" pitchFamily="34" charset="0"/>
              <a:cs typeface="Arial" pitchFamily="34" charset="0"/>
            </a:endParaRPr>
          </a:p>
        </p:txBody>
      </p:sp>
      <p:sp>
        <p:nvSpPr>
          <p:cNvPr id="6" name="Content Placeholder 5"/>
          <p:cNvSpPr>
            <a:spLocks noGrp="1"/>
          </p:cNvSpPr>
          <p:nvPr>
            <p:ph idx="1"/>
          </p:nvPr>
        </p:nvSpPr>
        <p:spPr/>
        <p:txBody>
          <a:bodyPr>
            <a:normAutofit fontScale="85000" lnSpcReduction="20000"/>
          </a:bodyPr>
          <a:lstStyle/>
          <a:p>
            <a:r>
              <a:rPr lang="en-US" dirty="0" smtClean="0">
                <a:latin typeface="Arial" pitchFamily="34" charset="0"/>
                <a:cs typeface="Arial" pitchFamily="34" charset="0"/>
              </a:rPr>
              <a:t>Most localities have some existing mechanisms for new stormwater BMP construction inspections and ongoing maintenance inspections for new stormwater BMPs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Fewer mechanisms exist for other urban BMPs (street sweeping, urban nutrient management, reforestation, and stream restoration)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Localities and states are struggling with reporting and tracking of all urban BMPs for the Chesapeake Bay TMDL </a:t>
            </a:r>
          </a:p>
          <a:p>
            <a:endParaRPr lang="en-US" dirty="0"/>
          </a:p>
        </p:txBody>
      </p:sp>
      <p:sp>
        <p:nvSpPr>
          <p:cNvPr id="3" name="Slide Number Placeholder 2"/>
          <p:cNvSpPr>
            <a:spLocks noGrp="1"/>
          </p:cNvSpPr>
          <p:nvPr>
            <p:ph type="sldNum" sz="quarter" idx="12"/>
          </p:nvPr>
        </p:nvSpPr>
        <p:spPr/>
        <p:txBody>
          <a:bodyPr/>
          <a:lstStyle/>
          <a:p>
            <a:fld id="{BC7FA602-1E09-4CBC-84FE-772522582C20}" type="slidenum">
              <a:rPr lang="en-US" smtClean="0"/>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62000" y="0"/>
            <a:ext cx="8229600" cy="1143000"/>
          </a:xfrm>
        </p:spPr>
        <p:txBody>
          <a:bodyPr>
            <a:normAutofit/>
          </a:bodyPr>
          <a:lstStyle/>
          <a:p>
            <a:r>
              <a:rPr lang="en-US" sz="3600" b="1" dirty="0" smtClean="0">
                <a:latin typeface="Arial" pitchFamily="34" charset="0"/>
                <a:cs typeface="Arial" pitchFamily="34" charset="0"/>
              </a:rPr>
              <a:t>Urban BMP Verification Status</a:t>
            </a:r>
            <a:endParaRPr lang="en-US" sz="3600" b="1" dirty="0">
              <a:latin typeface="Arial" pitchFamily="34" charset="0"/>
              <a:cs typeface="Arial" pitchFamily="34" charset="0"/>
            </a:endParaRPr>
          </a:p>
        </p:txBody>
      </p:sp>
      <p:sp>
        <p:nvSpPr>
          <p:cNvPr id="6" name="Content Placeholder 5"/>
          <p:cNvSpPr>
            <a:spLocks noGrp="1"/>
          </p:cNvSpPr>
          <p:nvPr>
            <p:ph idx="1"/>
          </p:nvPr>
        </p:nvSpPr>
        <p:spPr>
          <a:xfrm>
            <a:off x="457200" y="1219200"/>
            <a:ext cx="8229600" cy="5257800"/>
          </a:xfrm>
        </p:spPr>
        <p:txBody>
          <a:bodyPr>
            <a:normAutofit fontScale="85000" lnSpcReduction="20000"/>
          </a:bodyPr>
          <a:lstStyle/>
          <a:p>
            <a:r>
              <a:rPr lang="en-US" dirty="0" smtClean="0">
                <a:latin typeface="Arial" pitchFamily="34" charset="0"/>
                <a:cs typeface="Arial" pitchFamily="34" charset="0"/>
              </a:rPr>
              <a:t>Four new Urban BMP Expert Panels addressing verification issues</a:t>
            </a:r>
          </a:p>
          <a:p>
            <a:pPr lvl="1"/>
            <a:r>
              <a:rPr lang="en-US" dirty="0" smtClean="0">
                <a:latin typeface="Arial" pitchFamily="34" charset="0"/>
                <a:cs typeface="Arial" pitchFamily="34" charset="0"/>
              </a:rPr>
              <a:t>Urban Stormwater Retrofits</a:t>
            </a:r>
          </a:p>
          <a:p>
            <a:pPr lvl="1"/>
            <a:r>
              <a:rPr lang="en-US" dirty="0" smtClean="0">
                <a:latin typeface="Arial" pitchFamily="34" charset="0"/>
                <a:cs typeface="Arial" pitchFamily="34" charset="0"/>
              </a:rPr>
              <a:t>Stream Restoration </a:t>
            </a:r>
          </a:p>
          <a:p>
            <a:pPr lvl="1"/>
            <a:r>
              <a:rPr lang="en-US" dirty="0" smtClean="0">
                <a:latin typeface="Arial" pitchFamily="34" charset="0"/>
                <a:cs typeface="Arial" pitchFamily="34" charset="0"/>
              </a:rPr>
              <a:t>Urban Fertilizer Management Practices</a:t>
            </a:r>
          </a:p>
          <a:p>
            <a:pPr lvl="1"/>
            <a:r>
              <a:rPr lang="en-US" dirty="0" smtClean="0">
                <a:latin typeface="Arial" pitchFamily="34" charset="0"/>
                <a:cs typeface="Arial" pitchFamily="34" charset="0"/>
              </a:rPr>
              <a:t>New State Stormwater Performance Standards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USWG to address verification issues, including the development of verification protocols, for existing CBP-approved Urban BMPs (approx. 20) in Feb 2012</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CSN has drafted general principles for urban BMP verification for consideration by USWG</a:t>
            </a:r>
          </a:p>
          <a:p>
            <a:endParaRPr lang="en-US" dirty="0"/>
          </a:p>
        </p:txBody>
      </p:sp>
      <p:sp>
        <p:nvSpPr>
          <p:cNvPr id="3" name="Slide Number Placeholder 2"/>
          <p:cNvSpPr>
            <a:spLocks noGrp="1"/>
          </p:cNvSpPr>
          <p:nvPr>
            <p:ph type="sldNum" sz="quarter" idx="12"/>
          </p:nvPr>
        </p:nvSpPr>
        <p:spPr/>
        <p:txBody>
          <a:bodyPr/>
          <a:lstStyle/>
          <a:p>
            <a:fld id="{BC7FA602-1E09-4CBC-84FE-772522582C20}" type="slidenum">
              <a:rPr lang="en-US" smtClean="0"/>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914400"/>
          </a:xfrm>
        </p:spPr>
        <p:txBody>
          <a:bodyPr>
            <a:noAutofit/>
          </a:bodyPr>
          <a:lstStyle/>
          <a:p>
            <a:r>
              <a:rPr lang="en-US" sz="3200" b="1" dirty="0" smtClean="0">
                <a:latin typeface="Arial" pitchFamily="34" charset="0"/>
                <a:cs typeface="Arial" pitchFamily="34" charset="0"/>
              </a:rPr>
              <a:t>Proposed Urban BMP Verification Principles</a:t>
            </a:r>
            <a:endParaRPr lang="en-US" sz="3200" b="1" dirty="0">
              <a:latin typeface="Arial" pitchFamily="34" charset="0"/>
              <a:cs typeface="Arial" pitchFamily="34" charset="0"/>
            </a:endParaRPr>
          </a:p>
        </p:txBody>
      </p:sp>
      <p:sp>
        <p:nvSpPr>
          <p:cNvPr id="3" name="Content Placeholder 2"/>
          <p:cNvSpPr>
            <a:spLocks noGrp="1"/>
          </p:cNvSpPr>
          <p:nvPr>
            <p:ph idx="1"/>
          </p:nvPr>
        </p:nvSpPr>
        <p:spPr>
          <a:xfrm>
            <a:off x="304800" y="1371600"/>
            <a:ext cx="8458200" cy="5715000"/>
          </a:xfrm>
        </p:spPr>
        <p:txBody>
          <a:bodyPr>
            <a:normAutofit/>
          </a:bodyPr>
          <a:lstStyle/>
          <a:p>
            <a:r>
              <a:rPr lang="en-US" sz="2800" dirty="0" smtClean="0">
                <a:latin typeface="Arial" pitchFamily="34" charset="0"/>
                <a:cs typeface="Arial" pitchFamily="34" charset="0"/>
              </a:rPr>
              <a:t>Avoid Double-counting and Mitigation credit</a:t>
            </a:r>
          </a:p>
          <a:p>
            <a:r>
              <a:rPr lang="en-US" sz="2800" dirty="0" smtClean="0">
                <a:latin typeface="Arial" pitchFamily="34" charset="0"/>
                <a:cs typeface="Arial" pitchFamily="34" charset="0"/>
              </a:rPr>
              <a:t>Shift from permanent BMP removal rates to shorter term BMP removal credits </a:t>
            </a:r>
          </a:p>
          <a:p>
            <a:r>
              <a:rPr lang="en-US" sz="2800" dirty="0" smtClean="0">
                <a:latin typeface="Arial" pitchFamily="34" charset="0"/>
                <a:cs typeface="Arial" pitchFamily="34" charset="0"/>
              </a:rPr>
              <a:t>Initial Verification of Performance </a:t>
            </a:r>
          </a:p>
          <a:p>
            <a:r>
              <a:rPr lang="en-US" sz="2800" dirty="0" smtClean="0">
                <a:latin typeface="Arial" pitchFamily="34" charset="0"/>
                <a:cs typeface="Arial" pitchFamily="34" charset="0"/>
              </a:rPr>
              <a:t>Ongoing Field verification of BMP performance</a:t>
            </a:r>
          </a:p>
          <a:p>
            <a:r>
              <a:rPr lang="en-US" sz="2800" dirty="0" smtClean="0">
                <a:latin typeface="Arial" pitchFamily="34" charset="0"/>
                <a:cs typeface="Arial" pitchFamily="34" charset="0"/>
              </a:rPr>
              <a:t>Simplified Local BMP Reporting to the State</a:t>
            </a:r>
          </a:p>
          <a:p>
            <a:r>
              <a:rPr lang="en-US" sz="2800" dirty="0" smtClean="0">
                <a:latin typeface="Arial" pitchFamily="34" charset="0"/>
                <a:cs typeface="Arial" pitchFamily="34" charset="0"/>
              </a:rPr>
              <a:t>Detailed Local BMP Record-keeping</a:t>
            </a:r>
          </a:p>
          <a:p>
            <a:r>
              <a:rPr lang="en-US" sz="2800" dirty="0" smtClean="0">
                <a:latin typeface="Arial" pitchFamily="34" charset="0"/>
                <a:cs typeface="Arial" pitchFamily="34" charset="0"/>
              </a:rPr>
              <a:t>State Oversight of Local BMP Reporting</a:t>
            </a:r>
          </a:p>
          <a:p>
            <a:r>
              <a:rPr lang="en-US" sz="2800" dirty="0" smtClean="0">
                <a:latin typeface="Arial" pitchFamily="34" charset="0"/>
                <a:cs typeface="Arial" pitchFamily="34" charset="0"/>
              </a:rPr>
              <a:t>EPA Review of State Verification Oversight</a:t>
            </a:r>
          </a:p>
        </p:txBody>
      </p:sp>
      <p:sp>
        <p:nvSpPr>
          <p:cNvPr id="4" name="Slide Number Placeholder 3"/>
          <p:cNvSpPr>
            <a:spLocks noGrp="1"/>
          </p:cNvSpPr>
          <p:nvPr>
            <p:ph type="sldNum" sz="quarter" idx="12"/>
          </p:nvPr>
        </p:nvSpPr>
        <p:spPr/>
        <p:txBody>
          <a:bodyPr/>
          <a:lstStyle/>
          <a:p>
            <a:fld id="{BC7FA602-1E09-4CBC-84FE-772522582C20}" type="slidenum">
              <a:rPr lang="en-US" smtClean="0"/>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400" y="152400"/>
            <a:ext cx="8763000" cy="1143000"/>
          </a:xfrm>
        </p:spPr>
        <p:txBody>
          <a:bodyPr>
            <a:noAutofit/>
          </a:bodyPr>
          <a:lstStyle/>
          <a:p>
            <a:r>
              <a:rPr lang="en-US" sz="3600" b="1" dirty="0" smtClean="0">
                <a:latin typeface="Arial" pitchFamily="34" charset="0"/>
                <a:cs typeface="Arial" pitchFamily="34" charset="0"/>
              </a:rPr>
              <a:t>Current Level of Agriculture</a:t>
            </a:r>
            <a:br>
              <a:rPr lang="en-US" sz="3600" b="1" dirty="0" smtClean="0">
                <a:latin typeface="Arial" pitchFamily="34" charset="0"/>
                <a:cs typeface="Arial" pitchFamily="34" charset="0"/>
              </a:rPr>
            </a:br>
            <a:r>
              <a:rPr lang="en-US" sz="3600" b="1" dirty="0" smtClean="0">
                <a:latin typeface="Arial" pitchFamily="34" charset="0"/>
                <a:cs typeface="Arial" pitchFamily="34" charset="0"/>
              </a:rPr>
              <a:t>BMP Verification</a:t>
            </a:r>
            <a:endParaRPr lang="en-US" sz="3600" b="1" dirty="0">
              <a:latin typeface="Arial" pitchFamily="34" charset="0"/>
              <a:cs typeface="Arial" pitchFamily="34" charset="0"/>
            </a:endParaRPr>
          </a:p>
        </p:txBody>
      </p:sp>
      <p:sp>
        <p:nvSpPr>
          <p:cNvPr id="6" name="Content Placeholder 5"/>
          <p:cNvSpPr>
            <a:spLocks noGrp="1"/>
          </p:cNvSpPr>
          <p:nvPr>
            <p:ph idx="1"/>
          </p:nvPr>
        </p:nvSpPr>
        <p:spPr>
          <a:xfrm>
            <a:off x="457200" y="1600200"/>
            <a:ext cx="8229600" cy="5257800"/>
          </a:xfrm>
        </p:spPr>
        <p:txBody>
          <a:bodyPr>
            <a:normAutofit fontScale="70000" lnSpcReduction="20000"/>
          </a:bodyPr>
          <a:lstStyle/>
          <a:p>
            <a:r>
              <a:rPr lang="en-US" u="sng" dirty="0" smtClean="0">
                <a:latin typeface="Arial" pitchFamily="34" charset="0"/>
                <a:cs typeface="Arial" pitchFamily="34" charset="0"/>
              </a:rPr>
              <a:t>Cost-Shared Practices</a:t>
            </a:r>
            <a:r>
              <a:rPr lang="en-US" dirty="0" smtClean="0">
                <a:latin typeface="Arial" pitchFamily="34" charset="0"/>
                <a:cs typeface="Arial" pitchFamily="34" charset="0"/>
              </a:rPr>
              <a:t>:  Practices funded through state cost share or USDA Farm Bill programs have some level of verification (contracts, practices designed according to practice standard, certain level of inspections/spot checks, penalties, etc.).</a:t>
            </a:r>
          </a:p>
          <a:p>
            <a:pPr>
              <a:buNone/>
            </a:pPr>
            <a:endParaRPr lang="en-US" dirty="0" smtClean="0">
              <a:latin typeface="Arial" pitchFamily="34" charset="0"/>
              <a:cs typeface="Arial" pitchFamily="34" charset="0"/>
            </a:endParaRPr>
          </a:p>
          <a:p>
            <a:r>
              <a:rPr lang="en-US" u="sng" dirty="0" smtClean="0">
                <a:latin typeface="Arial" pitchFamily="34" charset="0"/>
                <a:cs typeface="Arial" pitchFamily="34" charset="0"/>
              </a:rPr>
              <a:t>USDA Data</a:t>
            </a:r>
            <a:r>
              <a:rPr lang="en-US" dirty="0" smtClean="0">
                <a:latin typeface="Arial" pitchFamily="34" charset="0"/>
                <a:cs typeface="Arial" pitchFamily="34" charset="0"/>
              </a:rPr>
              <a:t>:  USDA has entered into data sharing agreement with USGS to ensure more complete accounting of USDA-funded conservation practices.</a:t>
            </a:r>
          </a:p>
          <a:p>
            <a:pPr>
              <a:buNone/>
            </a:pPr>
            <a:endParaRPr lang="en-US" dirty="0" smtClean="0">
              <a:latin typeface="Arial" pitchFamily="34" charset="0"/>
              <a:cs typeface="Arial" pitchFamily="34" charset="0"/>
            </a:endParaRPr>
          </a:p>
          <a:p>
            <a:r>
              <a:rPr lang="en-US" u="sng" dirty="0" smtClean="0">
                <a:latin typeface="Arial" pitchFamily="34" charset="0"/>
                <a:cs typeface="Arial" pitchFamily="34" charset="0"/>
              </a:rPr>
              <a:t>Plans</a:t>
            </a:r>
            <a:r>
              <a:rPr lang="en-US" dirty="0" smtClean="0">
                <a:latin typeface="Arial" pitchFamily="34" charset="0"/>
                <a:cs typeface="Arial" pitchFamily="34" charset="0"/>
              </a:rPr>
              <a:t>:  Verifying “nutrient management plans” versus visible BMPs is a challenge that has been raised.  What’s in the plan and how can you verify that the plan is being followed?</a:t>
            </a:r>
          </a:p>
          <a:p>
            <a:pPr>
              <a:buNone/>
            </a:pPr>
            <a:endParaRPr lang="en-US" u="sng" dirty="0" smtClean="0">
              <a:latin typeface="Arial" pitchFamily="34" charset="0"/>
              <a:cs typeface="Arial" pitchFamily="34" charset="0"/>
            </a:endParaRPr>
          </a:p>
          <a:p>
            <a:r>
              <a:rPr lang="en-US" u="sng" dirty="0" smtClean="0">
                <a:latin typeface="Arial" pitchFamily="34" charset="0"/>
                <a:cs typeface="Arial" pitchFamily="34" charset="0"/>
              </a:rPr>
              <a:t>Non-Cost Shared Practices</a:t>
            </a:r>
            <a:r>
              <a:rPr lang="en-US" dirty="0" smtClean="0">
                <a:latin typeface="Arial" pitchFamily="34" charset="0"/>
                <a:cs typeface="Arial" pitchFamily="34" charset="0"/>
              </a:rPr>
              <a:t>:  Most states do not have current mechanism for tracking and verifying the non-cost shared practices.  </a:t>
            </a:r>
          </a:p>
          <a:p>
            <a:endParaRPr lang="en-US" dirty="0"/>
          </a:p>
        </p:txBody>
      </p:sp>
      <p:sp>
        <p:nvSpPr>
          <p:cNvPr id="3" name="Slide Number Placeholder 2"/>
          <p:cNvSpPr>
            <a:spLocks noGrp="1"/>
          </p:cNvSpPr>
          <p:nvPr>
            <p:ph type="sldNum" sz="quarter" idx="12"/>
          </p:nvPr>
        </p:nvSpPr>
        <p:spPr/>
        <p:txBody>
          <a:bodyPr/>
          <a:lstStyle/>
          <a:p>
            <a:fld id="{BC7FA602-1E09-4CBC-84FE-772522582C20}" type="slidenum">
              <a:rPr lang="en-US" smtClean="0"/>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62000" y="0"/>
            <a:ext cx="8229600" cy="1143000"/>
          </a:xfrm>
        </p:spPr>
        <p:txBody>
          <a:bodyPr>
            <a:normAutofit/>
          </a:bodyPr>
          <a:lstStyle/>
          <a:p>
            <a:r>
              <a:rPr lang="en-US" sz="3600" b="1" dirty="0" smtClean="0">
                <a:latin typeface="Arial" pitchFamily="34" charset="0"/>
                <a:cs typeface="Arial" pitchFamily="34" charset="0"/>
              </a:rPr>
              <a:t>Agricultural BMP Verification Status</a:t>
            </a:r>
            <a:endParaRPr lang="en-US" sz="3600" b="1" dirty="0">
              <a:latin typeface="Arial" pitchFamily="34" charset="0"/>
              <a:cs typeface="Arial" pitchFamily="34" charset="0"/>
            </a:endParaRPr>
          </a:p>
        </p:txBody>
      </p:sp>
      <p:sp>
        <p:nvSpPr>
          <p:cNvPr id="6" name="Content Placeholder 5"/>
          <p:cNvSpPr>
            <a:spLocks noGrp="1"/>
          </p:cNvSpPr>
          <p:nvPr>
            <p:ph idx="1"/>
          </p:nvPr>
        </p:nvSpPr>
        <p:spPr>
          <a:xfrm>
            <a:off x="457200" y="1219200"/>
            <a:ext cx="8229600" cy="5257800"/>
          </a:xfrm>
        </p:spPr>
        <p:txBody>
          <a:bodyPr>
            <a:normAutofit fontScale="77500" lnSpcReduction="20000"/>
          </a:bodyPr>
          <a:lstStyle/>
          <a:p>
            <a:r>
              <a:rPr lang="en-US" dirty="0" smtClean="0">
                <a:latin typeface="Arial" pitchFamily="34" charset="0"/>
                <a:cs typeface="Arial" pitchFamily="34" charset="0"/>
              </a:rPr>
              <a:t>Verifying Non-Cost Share Practices:</a:t>
            </a:r>
          </a:p>
          <a:p>
            <a:pPr lvl="1"/>
            <a:r>
              <a:rPr lang="en-US" dirty="0" smtClean="0">
                <a:latin typeface="Arial" pitchFamily="34" charset="0"/>
                <a:cs typeface="Arial" pitchFamily="34" charset="0"/>
              </a:rPr>
              <a:t>NACD non-cost share tracking and verification project is complete and offers guidance on how to track and verify non-cost share practices.</a:t>
            </a:r>
          </a:p>
          <a:p>
            <a:pPr lvl="1"/>
            <a:r>
              <a:rPr lang="en-US" dirty="0" smtClean="0">
                <a:latin typeface="Arial" pitchFamily="34" charset="0"/>
                <a:cs typeface="Arial" pitchFamily="34" charset="0"/>
              </a:rPr>
              <a:t>States are finalizing non-cost share tracking and verification pilots.</a:t>
            </a:r>
          </a:p>
          <a:p>
            <a:pPr lvl="1">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Verifying Cost-Shared Practices:</a:t>
            </a:r>
          </a:p>
          <a:p>
            <a:pPr lvl="1"/>
            <a:r>
              <a:rPr lang="en-US" dirty="0" smtClean="0">
                <a:latin typeface="Arial" pitchFamily="34" charset="0"/>
                <a:cs typeface="Arial" pitchFamily="34" charset="0"/>
              </a:rPr>
              <a:t>CBP has developed a response to NRC report findings on agricultural BMP tracking and verification.  </a:t>
            </a:r>
          </a:p>
          <a:p>
            <a:pPr lvl="1"/>
            <a:r>
              <a:rPr lang="en-US" dirty="0" smtClean="0">
                <a:latin typeface="Arial" pitchFamily="34" charset="0"/>
                <a:cs typeface="Arial" pitchFamily="34" charset="0"/>
              </a:rPr>
              <a:t>State discussions with agricultural and environmental groups are on-going regarding how to verify “plans” versus physical practices (e.g., nutrient management plans).</a:t>
            </a:r>
          </a:p>
          <a:p>
            <a:pPr lvl="1">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AgWG is in a good position to develop verification protocols based on these on-going verification efforts.  </a:t>
            </a:r>
          </a:p>
          <a:p>
            <a:pPr lvl="1"/>
            <a:endParaRPr lang="en-US" dirty="0" smtClean="0">
              <a:latin typeface="Arial" pitchFamily="34" charset="0"/>
              <a:cs typeface="Arial" pitchFamily="34" charset="0"/>
            </a:endParaRPr>
          </a:p>
          <a:p>
            <a:pPr lvl="1">
              <a:buNone/>
            </a:pPr>
            <a:endParaRPr lang="en-US" dirty="0" smtClean="0">
              <a:latin typeface="Arial" pitchFamily="34" charset="0"/>
              <a:cs typeface="Arial" pitchFamily="34" charset="0"/>
            </a:endParaRPr>
          </a:p>
          <a:p>
            <a:endParaRPr lang="en-US" dirty="0"/>
          </a:p>
        </p:txBody>
      </p:sp>
      <p:sp>
        <p:nvSpPr>
          <p:cNvPr id="3" name="Slide Number Placeholder 2"/>
          <p:cNvSpPr>
            <a:spLocks noGrp="1"/>
          </p:cNvSpPr>
          <p:nvPr>
            <p:ph type="sldNum" sz="quarter" idx="12"/>
          </p:nvPr>
        </p:nvSpPr>
        <p:spPr/>
        <p:txBody>
          <a:bodyPr/>
          <a:lstStyle/>
          <a:p>
            <a:fld id="{BC7FA602-1E09-4CBC-84FE-772522582C20}" type="slidenum">
              <a:rPr lang="en-US" smtClean="0"/>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4000" b="1" dirty="0" smtClean="0">
                <a:latin typeface="Arial" pitchFamily="34" charset="0"/>
                <a:cs typeface="Arial" pitchFamily="34" charset="0"/>
              </a:rPr>
              <a:t>Overview</a:t>
            </a:r>
            <a:endParaRPr lang="en-US" sz="4000" b="1" dirty="0">
              <a:latin typeface="Arial" pitchFamily="34" charset="0"/>
              <a:cs typeface="Arial" pitchFamily="34" charset="0"/>
            </a:endParaRPr>
          </a:p>
        </p:txBody>
      </p:sp>
      <p:sp>
        <p:nvSpPr>
          <p:cNvPr id="3" name="Content Placeholder 2"/>
          <p:cNvSpPr>
            <a:spLocks noGrp="1"/>
          </p:cNvSpPr>
          <p:nvPr>
            <p:ph idx="1"/>
          </p:nvPr>
        </p:nvSpPr>
        <p:spPr>
          <a:xfrm>
            <a:off x="304800" y="1143000"/>
            <a:ext cx="8458200" cy="5257800"/>
          </a:xfrm>
        </p:spPr>
        <p:txBody>
          <a:bodyPr>
            <a:normAutofit/>
          </a:bodyPr>
          <a:lstStyle/>
          <a:p>
            <a:r>
              <a:rPr lang="en-US" sz="2800" dirty="0" smtClean="0">
                <a:latin typeface="Arial" pitchFamily="34" charset="0"/>
                <a:cs typeface="Arial" pitchFamily="34" charset="0"/>
              </a:rPr>
              <a:t>Calls for/commitments to verification</a:t>
            </a:r>
          </a:p>
          <a:p>
            <a:r>
              <a:rPr lang="en-US" sz="2800" dirty="0" smtClean="0">
                <a:latin typeface="Arial" pitchFamily="34" charset="0"/>
                <a:cs typeface="Arial" pitchFamily="34" charset="0"/>
              </a:rPr>
              <a:t>BMP verification work underway</a:t>
            </a:r>
          </a:p>
          <a:p>
            <a:r>
              <a:rPr lang="en-US" sz="2800" dirty="0" smtClean="0">
                <a:latin typeface="Arial" pitchFamily="34" charset="0"/>
                <a:cs typeface="Arial" pitchFamily="34" charset="0"/>
              </a:rPr>
              <a:t>Proposal to the partnership</a:t>
            </a:r>
          </a:p>
          <a:p>
            <a:r>
              <a:rPr lang="en-US" sz="2800" dirty="0" smtClean="0">
                <a:latin typeface="Arial" pitchFamily="34" charset="0"/>
                <a:cs typeface="Arial" pitchFamily="34" charset="0"/>
              </a:rPr>
              <a:t>Verification framework</a:t>
            </a:r>
          </a:p>
          <a:p>
            <a:r>
              <a:rPr lang="en-US" sz="2800" dirty="0" smtClean="0">
                <a:latin typeface="Arial" pitchFamily="34" charset="0"/>
                <a:cs typeface="Arial" pitchFamily="34" charset="0"/>
              </a:rPr>
              <a:t>Verification principles</a:t>
            </a:r>
          </a:p>
          <a:p>
            <a:r>
              <a:rPr lang="en-US" sz="2800" dirty="0" smtClean="0">
                <a:latin typeface="Arial" pitchFamily="34" charset="0"/>
                <a:cs typeface="Arial" pitchFamily="34" charset="0"/>
              </a:rPr>
              <a:t>Proposed partnership approach</a:t>
            </a:r>
          </a:p>
          <a:p>
            <a:r>
              <a:rPr lang="en-US" sz="2800" dirty="0" smtClean="0">
                <a:latin typeface="Arial" pitchFamily="34" charset="0"/>
                <a:cs typeface="Arial" pitchFamily="34" charset="0"/>
              </a:rPr>
              <a:t>Proposed schedule</a:t>
            </a:r>
          </a:p>
          <a:p>
            <a:r>
              <a:rPr lang="en-US" sz="2800" dirty="0" smtClean="0">
                <a:latin typeface="Arial" pitchFamily="34" charset="0"/>
                <a:cs typeface="Arial" pitchFamily="34" charset="0"/>
              </a:rPr>
              <a:t>Source sector current status</a:t>
            </a:r>
          </a:p>
          <a:p>
            <a:r>
              <a:rPr lang="en-US" sz="2800" dirty="0" smtClean="0">
                <a:latin typeface="Arial" pitchFamily="34" charset="0"/>
                <a:cs typeface="Arial" pitchFamily="34" charset="0"/>
              </a:rPr>
              <a:t>WQGIT questions </a:t>
            </a:r>
          </a:p>
          <a:p>
            <a:r>
              <a:rPr lang="en-US" sz="2800" dirty="0" smtClean="0">
                <a:latin typeface="Arial" pitchFamily="34" charset="0"/>
                <a:cs typeface="Arial" pitchFamily="34" charset="0"/>
              </a:rPr>
              <a:t>WQGIT requests for decisions/actions</a:t>
            </a:r>
            <a:endParaRPr lang="en-US" sz="28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C7FA602-1E09-4CBC-84FE-772522582C20}"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914400"/>
          </a:xfrm>
        </p:spPr>
        <p:txBody>
          <a:bodyPr>
            <a:noAutofit/>
          </a:bodyPr>
          <a:lstStyle/>
          <a:p>
            <a:r>
              <a:rPr lang="en-US" sz="3200" b="1" dirty="0" smtClean="0">
                <a:latin typeface="Arial" pitchFamily="34" charset="0"/>
                <a:cs typeface="Arial" pitchFamily="34" charset="0"/>
              </a:rPr>
              <a:t>Proposed Agricultural BMP Verification Principles</a:t>
            </a:r>
            <a:endParaRPr lang="en-US" sz="3200" b="1" dirty="0">
              <a:latin typeface="Arial" pitchFamily="34" charset="0"/>
              <a:cs typeface="Arial" pitchFamily="34" charset="0"/>
            </a:endParaRPr>
          </a:p>
        </p:txBody>
      </p:sp>
      <p:sp>
        <p:nvSpPr>
          <p:cNvPr id="3" name="Content Placeholder 2"/>
          <p:cNvSpPr>
            <a:spLocks noGrp="1"/>
          </p:cNvSpPr>
          <p:nvPr>
            <p:ph idx="1"/>
          </p:nvPr>
        </p:nvSpPr>
        <p:spPr>
          <a:xfrm>
            <a:off x="304800" y="1143000"/>
            <a:ext cx="8458200" cy="5715000"/>
          </a:xfrm>
        </p:spPr>
        <p:txBody>
          <a:bodyPr>
            <a:normAutofit fontScale="92500" lnSpcReduction="20000"/>
          </a:bodyPr>
          <a:lstStyle/>
          <a:p>
            <a:r>
              <a:rPr lang="en-US" sz="2800" dirty="0" smtClean="0">
                <a:latin typeface="Arial" pitchFamily="34" charset="0"/>
                <a:cs typeface="Arial" pitchFamily="34" charset="0"/>
              </a:rPr>
              <a:t>Practices are properly designed, installed and maintained.</a:t>
            </a:r>
          </a:p>
          <a:p>
            <a:r>
              <a:rPr lang="en-US" sz="2800" dirty="0" smtClean="0">
                <a:latin typeface="Arial" pitchFamily="34" charset="0"/>
                <a:cs typeface="Arial" pitchFamily="34" charset="0"/>
              </a:rPr>
              <a:t>Practices are consistent with model definitions.</a:t>
            </a:r>
          </a:p>
          <a:p>
            <a:r>
              <a:rPr lang="en-US" sz="2800" dirty="0" smtClean="0">
                <a:latin typeface="Arial" pitchFamily="34" charset="0"/>
                <a:cs typeface="Arial" pitchFamily="34" charset="0"/>
              </a:rPr>
              <a:t>Practices are not previously reported (no duplicate records).</a:t>
            </a:r>
          </a:p>
          <a:p>
            <a:r>
              <a:rPr lang="en-US" sz="2800" dirty="0" smtClean="0">
                <a:latin typeface="Arial" pitchFamily="34" charset="0"/>
                <a:cs typeface="Arial" pitchFamily="34" charset="0"/>
              </a:rPr>
              <a:t>Practices are deleted from model if failed ,expired, or removed from the land.</a:t>
            </a:r>
          </a:p>
          <a:p>
            <a:r>
              <a:rPr lang="en-US" sz="2800" dirty="0" smtClean="0">
                <a:latin typeface="Arial" pitchFamily="34" charset="0"/>
                <a:cs typeface="Arial" pitchFamily="34" charset="0"/>
              </a:rPr>
              <a:t>Verification rigor is consistent across states.  </a:t>
            </a:r>
          </a:p>
          <a:p>
            <a:r>
              <a:rPr lang="en-US" sz="2800" dirty="0" smtClean="0">
                <a:latin typeface="Arial" pitchFamily="34" charset="0"/>
                <a:cs typeface="Arial" pitchFamily="34" charset="0"/>
              </a:rPr>
              <a:t>Verification protocols should consider recommendations from NRC, NACD, and citizen/environmental critiques to garner full partnership support.  </a:t>
            </a:r>
          </a:p>
          <a:p>
            <a:r>
              <a:rPr lang="en-US" sz="2800" dirty="0" smtClean="0">
                <a:latin typeface="Arial" pitchFamily="34" charset="0"/>
                <a:cs typeface="Arial" pitchFamily="34" charset="0"/>
              </a:rPr>
              <a:t>Clearly articulate how verification protocols relate to verification needed in trading and Ag Certainty programs.</a:t>
            </a:r>
          </a:p>
        </p:txBody>
      </p:sp>
      <p:sp>
        <p:nvSpPr>
          <p:cNvPr id="4" name="Slide Number Placeholder 3"/>
          <p:cNvSpPr>
            <a:spLocks noGrp="1"/>
          </p:cNvSpPr>
          <p:nvPr>
            <p:ph type="sldNum" sz="quarter" idx="12"/>
          </p:nvPr>
        </p:nvSpPr>
        <p:spPr/>
        <p:txBody>
          <a:bodyPr/>
          <a:lstStyle/>
          <a:p>
            <a:fld id="{BC7FA602-1E09-4CBC-84FE-772522582C20}" type="slidenum">
              <a:rPr lang="en-US" smtClean="0"/>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400" y="152400"/>
            <a:ext cx="8763000" cy="1143000"/>
          </a:xfrm>
        </p:spPr>
        <p:txBody>
          <a:bodyPr>
            <a:normAutofit/>
          </a:bodyPr>
          <a:lstStyle/>
          <a:p>
            <a:r>
              <a:rPr lang="en-US" sz="3600" b="1" dirty="0" smtClean="0">
                <a:latin typeface="Arial" pitchFamily="34" charset="0"/>
                <a:cs typeface="Arial" pitchFamily="34" charset="0"/>
              </a:rPr>
              <a:t>Wastewater Facilities</a:t>
            </a:r>
            <a:endParaRPr lang="en-US" sz="3600" b="1" dirty="0">
              <a:latin typeface="Arial" pitchFamily="34" charset="0"/>
              <a:cs typeface="Arial" pitchFamily="34" charset="0"/>
            </a:endParaRPr>
          </a:p>
        </p:txBody>
      </p:sp>
      <p:sp>
        <p:nvSpPr>
          <p:cNvPr id="6" name="Content Placeholder 5"/>
          <p:cNvSpPr>
            <a:spLocks noGrp="1"/>
          </p:cNvSpPr>
          <p:nvPr>
            <p:ph idx="1"/>
          </p:nvPr>
        </p:nvSpPr>
        <p:spPr>
          <a:xfrm>
            <a:off x="457200" y="1295400"/>
            <a:ext cx="8229600" cy="4830763"/>
          </a:xfrm>
        </p:spPr>
        <p:txBody>
          <a:bodyPr>
            <a:normAutofit fontScale="85000" lnSpcReduction="20000"/>
          </a:bodyPr>
          <a:lstStyle/>
          <a:p>
            <a:r>
              <a:rPr lang="en-US" dirty="0" smtClean="0">
                <a:latin typeface="Arial" pitchFamily="34" charset="0"/>
                <a:cs typeface="Arial" pitchFamily="34" charset="0"/>
              </a:rPr>
              <a:t>Will address the BMP Verification for both wastewater treatment plants (WWTP)and onsite treatment (septic) systems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Wastewater facility upgrades are not reported as BMPs, but recognized and credited through the DMR data monitored at the discharging outfalls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Current NPDES compliance regulations on WWTP and DMR data reporting provide for full verification so there is no need to propose additional verification for WWTPs with individual permits and monitoring requirements for nutrients </a:t>
            </a:r>
          </a:p>
          <a:p>
            <a:endParaRPr lang="en-US" dirty="0"/>
          </a:p>
        </p:txBody>
      </p:sp>
      <p:sp>
        <p:nvSpPr>
          <p:cNvPr id="3" name="Slide Number Placeholder 2"/>
          <p:cNvSpPr>
            <a:spLocks noGrp="1"/>
          </p:cNvSpPr>
          <p:nvPr>
            <p:ph type="sldNum" sz="quarter" idx="12"/>
          </p:nvPr>
        </p:nvSpPr>
        <p:spPr/>
        <p:txBody>
          <a:bodyPr/>
          <a:lstStyle/>
          <a:p>
            <a:fld id="{BC7FA602-1E09-4CBC-84FE-772522582C20}" type="slidenum">
              <a:rPr lang="en-US" smtClean="0"/>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400" y="152400"/>
            <a:ext cx="8763000" cy="1143000"/>
          </a:xfrm>
        </p:spPr>
        <p:txBody>
          <a:bodyPr>
            <a:normAutofit/>
          </a:bodyPr>
          <a:lstStyle/>
          <a:p>
            <a:r>
              <a:rPr lang="en-US" sz="3600" b="1" dirty="0" smtClean="0">
                <a:latin typeface="Arial" pitchFamily="34" charset="0"/>
                <a:cs typeface="Arial" pitchFamily="34" charset="0"/>
              </a:rPr>
              <a:t>Wastewater Facilities</a:t>
            </a:r>
            <a:endParaRPr lang="en-US" sz="3600" b="1" dirty="0">
              <a:latin typeface="Arial" pitchFamily="34" charset="0"/>
              <a:cs typeface="Arial" pitchFamily="34" charset="0"/>
            </a:endParaRPr>
          </a:p>
        </p:txBody>
      </p:sp>
      <p:sp>
        <p:nvSpPr>
          <p:cNvPr id="6" name="Content Placeholder 5"/>
          <p:cNvSpPr>
            <a:spLocks noGrp="1"/>
          </p:cNvSpPr>
          <p:nvPr>
            <p:ph idx="1"/>
          </p:nvPr>
        </p:nvSpPr>
        <p:spPr>
          <a:xfrm>
            <a:off x="457200" y="1295401"/>
            <a:ext cx="8229600" cy="3124199"/>
          </a:xfrm>
        </p:spPr>
        <p:txBody>
          <a:bodyPr>
            <a:normAutofit lnSpcReduction="10000"/>
          </a:bodyPr>
          <a:lstStyle/>
          <a:p>
            <a:r>
              <a:rPr lang="en-US" dirty="0" smtClean="0">
                <a:latin typeface="Arial" pitchFamily="34" charset="0"/>
                <a:cs typeface="Arial" pitchFamily="34" charset="0"/>
              </a:rPr>
              <a:t>The Workgroup needs to address the non-significant facilities covered by general permits which undergo unmonitored voluntary treatment upgrades</a:t>
            </a:r>
          </a:p>
          <a:p>
            <a:pPr lvl="1"/>
            <a:r>
              <a:rPr lang="en-US" dirty="0" smtClean="0">
                <a:latin typeface="Arial" pitchFamily="34" charset="0"/>
                <a:cs typeface="Arial" pitchFamily="34" charset="0"/>
              </a:rPr>
              <a:t>Any proposed verification approach would be based on the well defined engineering design and operation standards</a:t>
            </a:r>
          </a:p>
        </p:txBody>
      </p:sp>
      <p:sp>
        <p:nvSpPr>
          <p:cNvPr id="3" name="Slide Number Placeholder 2"/>
          <p:cNvSpPr>
            <a:spLocks noGrp="1"/>
          </p:cNvSpPr>
          <p:nvPr>
            <p:ph type="sldNum" sz="quarter" idx="12"/>
          </p:nvPr>
        </p:nvSpPr>
        <p:spPr/>
        <p:txBody>
          <a:bodyPr/>
          <a:lstStyle/>
          <a:p>
            <a:fld id="{BC7FA602-1E09-4CBC-84FE-772522582C20}" type="slidenum">
              <a:rPr lang="en-US" smtClean="0"/>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400" y="152400"/>
            <a:ext cx="8763000" cy="1143000"/>
          </a:xfrm>
        </p:spPr>
        <p:txBody>
          <a:bodyPr>
            <a:normAutofit/>
          </a:bodyPr>
          <a:lstStyle/>
          <a:p>
            <a:r>
              <a:rPr lang="en-US" sz="3600" b="1" dirty="0" smtClean="0">
                <a:latin typeface="Arial" pitchFamily="34" charset="0"/>
                <a:cs typeface="Arial" pitchFamily="34" charset="0"/>
              </a:rPr>
              <a:t>On-site Treatment Systems</a:t>
            </a:r>
            <a:endParaRPr lang="en-US" sz="3600" b="1" dirty="0">
              <a:latin typeface="Arial" pitchFamily="34" charset="0"/>
              <a:cs typeface="Arial" pitchFamily="34" charset="0"/>
            </a:endParaRPr>
          </a:p>
        </p:txBody>
      </p:sp>
      <p:sp>
        <p:nvSpPr>
          <p:cNvPr id="6" name="Content Placeholder 5"/>
          <p:cNvSpPr>
            <a:spLocks noGrp="1"/>
          </p:cNvSpPr>
          <p:nvPr>
            <p:ph idx="1"/>
          </p:nvPr>
        </p:nvSpPr>
        <p:spPr>
          <a:xfrm>
            <a:off x="457200" y="1295400"/>
            <a:ext cx="8229600" cy="5562600"/>
          </a:xfrm>
        </p:spPr>
        <p:txBody>
          <a:bodyPr>
            <a:normAutofit fontScale="70000" lnSpcReduction="20000"/>
          </a:bodyPr>
          <a:lstStyle/>
          <a:p>
            <a:r>
              <a:rPr lang="en-US" dirty="0" smtClean="0">
                <a:latin typeface="Arial" pitchFamily="34" charset="0"/>
                <a:cs typeface="Arial" pitchFamily="34" charset="0"/>
              </a:rPr>
              <a:t>Load reduction efforts in the onsite wastewater treatment (septic) systems sector are counted through reported BMPs</a:t>
            </a:r>
          </a:p>
          <a:p>
            <a:pPr lvl="1"/>
            <a:r>
              <a:rPr lang="en-US" dirty="0" smtClean="0">
                <a:latin typeface="Arial" pitchFamily="34" charset="0"/>
                <a:cs typeface="Arial" pitchFamily="34" charset="0"/>
              </a:rPr>
              <a:t>There is no monitoring data reported for septic systems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Workgroup is currently working with the Onsite System BMP Review Expert Panel to:</a:t>
            </a:r>
          </a:p>
          <a:p>
            <a:pPr lvl="1"/>
            <a:r>
              <a:rPr lang="en-US" dirty="0" smtClean="0">
                <a:latin typeface="Arial" pitchFamily="34" charset="0"/>
                <a:cs typeface="Arial" pitchFamily="34" charset="0"/>
              </a:rPr>
              <a:t>Review the septic BMPS proposed by the jurisdictions and establish the BMP efficiency or reduction level for each septic system BMP</a:t>
            </a:r>
          </a:p>
          <a:p>
            <a:pPr lvl="1"/>
            <a:r>
              <a:rPr lang="en-US" dirty="0" smtClean="0">
                <a:latin typeface="Arial" pitchFamily="34" charset="0"/>
                <a:cs typeface="Arial" pitchFamily="34" charset="0"/>
              </a:rPr>
              <a:t>Develop the septic BMP verification approaches, using the current state regulations and programs on the advanced septic system qualification and operation inspection as the starting point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Workgroup will also consider the certification of the system manufacturers, engineering companies and inspectors as important components of the verification measurement</a:t>
            </a:r>
          </a:p>
          <a:p>
            <a:endParaRPr lang="en-US" dirty="0"/>
          </a:p>
        </p:txBody>
      </p:sp>
      <p:sp>
        <p:nvSpPr>
          <p:cNvPr id="3" name="Slide Number Placeholder 2"/>
          <p:cNvSpPr>
            <a:spLocks noGrp="1"/>
          </p:cNvSpPr>
          <p:nvPr>
            <p:ph type="sldNum" sz="quarter" idx="12"/>
          </p:nvPr>
        </p:nvSpPr>
        <p:spPr/>
        <p:txBody>
          <a:bodyPr/>
          <a:lstStyle/>
          <a:p>
            <a:fld id="{BC7FA602-1E09-4CBC-84FE-772522582C20}" type="slidenum">
              <a:rPr lang="en-US" smtClean="0"/>
              <a:pPr/>
              <a:t>23</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3600" b="1" dirty="0" smtClean="0">
                <a:latin typeface="Arial" pitchFamily="34" charset="0"/>
                <a:cs typeface="Arial" pitchFamily="34" charset="0"/>
              </a:rPr>
              <a:t>Requests for Decisions/Actions</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304800" y="1143000"/>
            <a:ext cx="8458200" cy="5715000"/>
          </a:xfrm>
        </p:spPr>
        <p:txBody>
          <a:bodyPr>
            <a:normAutofit lnSpcReduction="10000"/>
          </a:bodyPr>
          <a:lstStyle/>
          <a:p>
            <a:pPr>
              <a:lnSpc>
                <a:spcPct val="110000"/>
              </a:lnSpc>
              <a:spcAft>
                <a:spcPts val="1200"/>
              </a:spcAft>
            </a:pPr>
            <a:r>
              <a:rPr lang="en-US" sz="2800" b="1" dirty="0" smtClean="0">
                <a:latin typeface="Arial" pitchFamily="34" charset="0"/>
                <a:cs typeface="Arial" pitchFamily="34" charset="0"/>
              </a:rPr>
              <a:t>Requested Decision</a:t>
            </a:r>
            <a:r>
              <a:rPr lang="en-US" sz="2800" dirty="0" smtClean="0">
                <a:latin typeface="Arial" pitchFamily="34" charset="0"/>
                <a:cs typeface="Arial" pitchFamily="34" charset="0"/>
              </a:rPr>
              <a:t>: WQGIT agreement to proceed forward with the proposal as outlined or modified</a:t>
            </a:r>
          </a:p>
          <a:p>
            <a:pPr>
              <a:lnSpc>
                <a:spcPct val="110000"/>
              </a:lnSpc>
              <a:spcAft>
                <a:spcPts val="1200"/>
              </a:spcAft>
            </a:pPr>
            <a:r>
              <a:rPr lang="en-US" sz="2800" b="1" dirty="0" smtClean="0">
                <a:latin typeface="Arial" pitchFamily="34" charset="0"/>
                <a:cs typeface="Arial" pitchFamily="34" charset="0"/>
              </a:rPr>
              <a:t>Requested Action</a:t>
            </a:r>
            <a:r>
              <a:rPr lang="en-US" sz="2800" dirty="0" smtClean="0">
                <a:latin typeface="Arial" pitchFamily="34" charset="0"/>
                <a:cs typeface="Arial" pitchFamily="34" charset="0"/>
              </a:rPr>
              <a:t>: WQGIT Chair clearly communicates the schedule and expectations to the involved WQGIT workgroup chairs and team leaders and works with Vital Habitats GIT chair</a:t>
            </a:r>
          </a:p>
          <a:p>
            <a:pPr>
              <a:lnSpc>
                <a:spcPct val="110000"/>
              </a:lnSpc>
              <a:spcAft>
                <a:spcPts val="1200"/>
              </a:spcAft>
            </a:pPr>
            <a:r>
              <a:rPr lang="en-US" sz="2800" b="1" dirty="0" smtClean="0">
                <a:latin typeface="Arial" pitchFamily="34" charset="0"/>
                <a:cs typeface="Arial" pitchFamily="34" charset="0"/>
              </a:rPr>
              <a:t>Requested Action</a:t>
            </a:r>
            <a:r>
              <a:rPr lang="en-US" sz="2800" dirty="0" smtClean="0">
                <a:latin typeface="Arial" pitchFamily="34" charset="0"/>
                <a:cs typeface="Arial" pitchFamily="34" charset="0"/>
              </a:rPr>
              <a:t>: WQGIT Chair transmits the agreed to approach and schedule to the Management Board and makes a presentation at their next meeting/conference call</a:t>
            </a:r>
          </a:p>
          <a:p>
            <a:pPr>
              <a:lnSpc>
                <a:spcPct val="150000"/>
              </a:lnSpc>
            </a:pPr>
            <a:endParaRPr lang="en-US" sz="28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C7FA602-1E09-4CBC-84FE-772522582C20}" type="slidenum">
              <a:rPr lang="en-US" smtClean="0"/>
              <a:pPr/>
              <a:t>24</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2362200"/>
            <a:ext cx="6400800" cy="1446550"/>
          </a:xfrm>
          <a:prstGeom prst="rect">
            <a:avLst/>
          </a:prstGeom>
          <a:noFill/>
        </p:spPr>
        <p:txBody>
          <a:bodyPr wrap="square" rtlCol="0">
            <a:spAutoFit/>
          </a:bodyPr>
          <a:lstStyle/>
          <a:p>
            <a:pPr algn="ctr"/>
            <a:r>
              <a:rPr lang="en-US" sz="4400" b="1" dirty="0" smtClean="0">
                <a:latin typeface="Arial" pitchFamily="34" charset="0"/>
                <a:cs typeface="Arial" pitchFamily="34" charset="0"/>
              </a:rPr>
              <a:t>Questions from WQGIT Members</a:t>
            </a:r>
            <a:endParaRPr lang="en-US" sz="4400" b="1" dirty="0">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C7FA602-1E09-4CBC-84FE-772522582C20}" type="slidenum">
              <a:rPr lang="en-US" smtClean="0"/>
              <a:pPr/>
              <a:t>25</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4000" b="1" dirty="0" smtClean="0">
                <a:latin typeface="Arial" pitchFamily="34" charset="0"/>
                <a:cs typeface="Arial" pitchFamily="34" charset="0"/>
              </a:rPr>
              <a:t>Verification Requests</a:t>
            </a:r>
            <a:endParaRPr lang="en-US" sz="4000" b="1" dirty="0">
              <a:latin typeface="Arial" pitchFamily="34" charset="0"/>
              <a:cs typeface="Arial" pitchFamily="34" charset="0"/>
            </a:endParaRPr>
          </a:p>
        </p:txBody>
      </p:sp>
      <p:sp>
        <p:nvSpPr>
          <p:cNvPr id="3" name="Content Placeholder 2"/>
          <p:cNvSpPr>
            <a:spLocks noGrp="1"/>
          </p:cNvSpPr>
          <p:nvPr>
            <p:ph idx="1"/>
          </p:nvPr>
        </p:nvSpPr>
        <p:spPr>
          <a:xfrm>
            <a:off x="304800" y="1143000"/>
            <a:ext cx="8458200" cy="5257800"/>
          </a:xfrm>
        </p:spPr>
        <p:txBody>
          <a:bodyPr>
            <a:normAutofit/>
          </a:bodyPr>
          <a:lstStyle/>
          <a:p>
            <a:r>
              <a:rPr lang="en-US" sz="2800" dirty="0" smtClean="0">
                <a:latin typeface="Arial" pitchFamily="34" charset="0"/>
                <a:cs typeface="Arial" pitchFamily="34" charset="0"/>
              </a:rPr>
              <a:t>Citizen Advisory Committee</a:t>
            </a:r>
          </a:p>
          <a:p>
            <a:pPr lvl="1"/>
            <a:r>
              <a:rPr lang="en-US" sz="2400" dirty="0" smtClean="0">
                <a:latin typeface="Arial" pitchFamily="34" charset="0"/>
                <a:cs typeface="Arial" pitchFamily="34" charset="0"/>
              </a:rPr>
              <a:t>Repeated requests for BMP verification</a:t>
            </a:r>
          </a:p>
          <a:p>
            <a:r>
              <a:rPr lang="en-US" sz="2800" dirty="0" smtClean="0">
                <a:latin typeface="Arial" pitchFamily="34" charset="0"/>
                <a:cs typeface="Arial" pitchFamily="34" charset="0"/>
              </a:rPr>
              <a:t>Chesapeake Executive Order Strategy</a:t>
            </a:r>
          </a:p>
          <a:p>
            <a:pPr lvl="1"/>
            <a:r>
              <a:rPr lang="en-US" sz="2400" dirty="0" smtClean="0">
                <a:latin typeface="Arial" pitchFamily="34" charset="0"/>
                <a:cs typeface="Arial" pitchFamily="34" charset="0"/>
              </a:rPr>
              <a:t>USDA and EPA commitment to develop/implement mechanism for tracking/reporting ‘voluntary conservation practices’ by July 2012</a:t>
            </a:r>
          </a:p>
          <a:p>
            <a:r>
              <a:rPr lang="en-US" sz="2800" dirty="0" smtClean="0">
                <a:latin typeface="Arial" pitchFamily="34" charset="0"/>
                <a:cs typeface="Arial" pitchFamily="34" charset="0"/>
              </a:rPr>
              <a:t>NRC’s Ches Bay Independent Evaluation Report</a:t>
            </a:r>
          </a:p>
          <a:p>
            <a:pPr lvl="1"/>
            <a:r>
              <a:rPr lang="en-US" sz="2400" dirty="0" smtClean="0">
                <a:latin typeface="Arial" pitchFamily="34" charset="0"/>
                <a:cs typeface="Arial" pitchFamily="34" charset="0"/>
              </a:rPr>
              <a:t>Five science-based conclusions focused on ‘accurate tracking of BMPs’</a:t>
            </a:r>
          </a:p>
          <a:p>
            <a:r>
              <a:rPr lang="en-US" sz="2800" dirty="0" smtClean="0">
                <a:latin typeface="Arial" pitchFamily="34" charset="0"/>
                <a:cs typeface="Arial" pitchFamily="34" charset="0"/>
              </a:rPr>
              <a:t>Chesapeake Bay TMDL’s Appendix S</a:t>
            </a:r>
          </a:p>
          <a:p>
            <a:pPr lvl="1"/>
            <a:r>
              <a:rPr lang="en-US" sz="2400" dirty="0" smtClean="0">
                <a:latin typeface="Arial" pitchFamily="34" charset="0"/>
                <a:cs typeface="Arial" pitchFamily="34" charset="0"/>
              </a:rPr>
              <a:t>EPA expectations for offset credit verification</a:t>
            </a:r>
            <a:endParaRPr lang="en-US" sz="24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C7FA602-1E09-4CBC-84FE-772522582C20}"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4000" b="1" dirty="0" smtClean="0">
                <a:latin typeface="Arial" pitchFamily="34" charset="0"/>
                <a:cs typeface="Arial" pitchFamily="34" charset="0"/>
              </a:rPr>
              <a:t>Verification Requests</a:t>
            </a:r>
            <a:endParaRPr lang="en-US" sz="4000" b="1" dirty="0">
              <a:latin typeface="Arial" pitchFamily="34" charset="0"/>
              <a:cs typeface="Arial" pitchFamily="34" charset="0"/>
            </a:endParaRPr>
          </a:p>
        </p:txBody>
      </p:sp>
      <p:sp>
        <p:nvSpPr>
          <p:cNvPr id="3" name="Content Placeholder 2"/>
          <p:cNvSpPr>
            <a:spLocks noGrp="1"/>
          </p:cNvSpPr>
          <p:nvPr>
            <p:ph idx="1"/>
          </p:nvPr>
        </p:nvSpPr>
        <p:spPr>
          <a:xfrm>
            <a:off x="304800" y="1143000"/>
            <a:ext cx="8610600" cy="5715000"/>
          </a:xfrm>
        </p:spPr>
        <p:txBody>
          <a:bodyPr>
            <a:normAutofit/>
          </a:bodyPr>
          <a:lstStyle/>
          <a:p>
            <a:r>
              <a:rPr lang="en-US" sz="2800" dirty="0" smtClean="0">
                <a:latin typeface="Arial" pitchFamily="34" charset="0"/>
                <a:cs typeface="Arial" pitchFamily="34" charset="0"/>
              </a:rPr>
              <a:t>September 8, 2008 Letter</a:t>
            </a:r>
          </a:p>
          <a:p>
            <a:pPr lvl="1"/>
            <a:r>
              <a:rPr lang="en-US" sz="2400" dirty="0" smtClean="0">
                <a:latin typeface="Arial" pitchFamily="34" charset="0"/>
                <a:cs typeface="Arial" pitchFamily="34" charset="0"/>
              </a:rPr>
              <a:t>“…EPA will use the Bay TMDL to promote transparency and accountability…” </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November 4, 2009 WIP Expectations Letter</a:t>
            </a:r>
          </a:p>
          <a:p>
            <a:pPr lvl="1"/>
            <a:r>
              <a:rPr lang="en-US" sz="2400" dirty="0" smtClean="0">
                <a:latin typeface="Arial" pitchFamily="34" charset="0"/>
                <a:cs typeface="Arial" pitchFamily="34" charset="0"/>
              </a:rPr>
              <a:t>“…reasonable assurance…”</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December 29, 2009 Accountability Letter</a:t>
            </a:r>
          </a:p>
          <a:p>
            <a:pPr lvl="1"/>
            <a:r>
              <a:rPr lang="en-US" sz="2400" dirty="0" smtClean="0">
                <a:latin typeface="Arial" pitchFamily="34" charset="0"/>
                <a:cs typeface="Arial" pitchFamily="34" charset="0"/>
              </a:rPr>
              <a:t>“…the establishment of an accountability framework…”</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April 2, 2010 Phase I WIP Guide</a:t>
            </a:r>
          </a:p>
          <a:p>
            <a:pPr lvl="1"/>
            <a:r>
              <a:rPr lang="en-US" sz="2400" dirty="0" smtClean="0">
                <a:latin typeface="Arial" pitchFamily="34" charset="0"/>
                <a:cs typeface="Arial" pitchFamily="34" charset="0"/>
              </a:rPr>
              <a:t>“Element 6: Tracking and Reporting Protocols”</a:t>
            </a:r>
          </a:p>
        </p:txBody>
      </p:sp>
      <p:sp>
        <p:nvSpPr>
          <p:cNvPr id="4" name="Slide Number Placeholder 3"/>
          <p:cNvSpPr>
            <a:spLocks noGrp="1"/>
          </p:cNvSpPr>
          <p:nvPr>
            <p:ph type="sldNum" sz="quarter" idx="12"/>
          </p:nvPr>
        </p:nvSpPr>
        <p:spPr/>
        <p:txBody>
          <a:bodyPr/>
          <a:lstStyle/>
          <a:p>
            <a:fld id="{BC7FA602-1E09-4CBC-84FE-772522582C20}"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4000" b="1" dirty="0" smtClean="0">
                <a:latin typeface="Arial" pitchFamily="34" charset="0"/>
                <a:cs typeface="Arial" pitchFamily="34" charset="0"/>
              </a:rPr>
              <a:t>Verification Work Underway</a:t>
            </a:r>
            <a:endParaRPr lang="en-US" sz="4000" b="1" dirty="0">
              <a:latin typeface="Arial" pitchFamily="34" charset="0"/>
              <a:cs typeface="Arial" pitchFamily="34" charset="0"/>
            </a:endParaRPr>
          </a:p>
        </p:txBody>
      </p:sp>
      <p:sp>
        <p:nvSpPr>
          <p:cNvPr id="3" name="Content Placeholder 2"/>
          <p:cNvSpPr>
            <a:spLocks noGrp="1"/>
          </p:cNvSpPr>
          <p:nvPr>
            <p:ph idx="1"/>
          </p:nvPr>
        </p:nvSpPr>
        <p:spPr>
          <a:xfrm>
            <a:off x="304800" y="1143000"/>
            <a:ext cx="8534400" cy="5257800"/>
          </a:xfrm>
        </p:spPr>
        <p:txBody>
          <a:bodyPr>
            <a:normAutofit/>
          </a:bodyPr>
          <a:lstStyle/>
          <a:p>
            <a:r>
              <a:rPr lang="en-US" sz="2800" dirty="0" smtClean="0">
                <a:latin typeface="Arial" pitchFamily="34" charset="0"/>
                <a:cs typeface="Arial" pitchFamily="34" charset="0"/>
              </a:rPr>
              <a:t>NEIEN</a:t>
            </a:r>
          </a:p>
          <a:p>
            <a:pPr lvl="1"/>
            <a:r>
              <a:rPr lang="en-US" sz="2400" dirty="0" smtClean="0">
                <a:latin typeface="Arial" pitchFamily="34" charset="0"/>
                <a:cs typeface="Arial" pitchFamily="34" charset="0"/>
              </a:rPr>
              <a:t>Successful submission of 2010 progress data</a:t>
            </a:r>
          </a:p>
          <a:p>
            <a:r>
              <a:rPr lang="en-US" sz="2800" dirty="0" smtClean="0">
                <a:latin typeface="Arial" pitchFamily="34" charset="0"/>
                <a:cs typeface="Arial" pitchFamily="34" charset="0"/>
              </a:rPr>
              <a:t>NACD</a:t>
            </a:r>
          </a:p>
          <a:p>
            <a:pPr lvl="1"/>
            <a:r>
              <a:rPr lang="en-US" sz="2400" dirty="0" smtClean="0">
                <a:latin typeface="Arial" pitchFamily="34" charset="0"/>
                <a:cs typeface="Arial" pitchFamily="34" charset="0"/>
              </a:rPr>
              <a:t>Project for development of data collection/verification protocols for non-cost shared ag practices</a:t>
            </a:r>
          </a:p>
          <a:p>
            <a:r>
              <a:rPr lang="en-US" sz="2800" dirty="0" smtClean="0">
                <a:latin typeface="Arial" pitchFamily="34" charset="0"/>
                <a:cs typeface="Arial" pitchFamily="34" charset="0"/>
              </a:rPr>
              <a:t>USGS MOU’s with NRCS/FSA</a:t>
            </a:r>
          </a:p>
          <a:p>
            <a:pPr lvl="1"/>
            <a:r>
              <a:rPr lang="en-US" sz="2400" dirty="0" smtClean="0">
                <a:latin typeface="Arial" pitchFamily="34" charset="0"/>
                <a:cs typeface="Arial" pitchFamily="34" charset="0"/>
              </a:rPr>
              <a:t>Improving access to federal cost-shared data</a:t>
            </a:r>
          </a:p>
          <a:p>
            <a:r>
              <a:rPr lang="en-US" sz="2800" dirty="0" smtClean="0">
                <a:latin typeface="Arial" pitchFamily="34" charset="0"/>
                <a:cs typeface="Arial" pitchFamily="34" charset="0"/>
              </a:rPr>
              <a:t>USDA Office of Environmental Markets</a:t>
            </a:r>
          </a:p>
          <a:p>
            <a:pPr lvl="1"/>
            <a:r>
              <a:rPr lang="en-US" sz="2400" dirty="0" smtClean="0">
                <a:latin typeface="Arial" pitchFamily="34" charset="0"/>
                <a:cs typeface="Arial" pitchFamily="34" charset="0"/>
              </a:rPr>
              <a:t>Synthesis of verification of environ. credits</a:t>
            </a:r>
          </a:p>
          <a:p>
            <a:r>
              <a:rPr lang="en-US" sz="2800" dirty="0" smtClean="0">
                <a:latin typeface="Arial" pitchFamily="34" charset="0"/>
                <a:cs typeface="Arial" pitchFamily="34" charset="0"/>
              </a:rPr>
              <a:t>Responses to NRC CB Indep. Evaluation Report</a:t>
            </a:r>
          </a:p>
          <a:p>
            <a:pPr lvl="1"/>
            <a:r>
              <a:rPr lang="en-US" sz="2400" dirty="0" smtClean="0">
                <a:latin typeface="Arial" pitchFamily="34" charset="0"/>
                <a:cs typeface="Arial" pitchFamily="34" charset="0"/>
              </a:rPr>
              <a:t>MB’s recommended responses sent to PSC</a:t>
            </a:r>
          </a:p>
        </p:txBody>
      </p:sp>
      <p:sp>
        <p:nvSpPr>
          <p:cNvPr id="4" name="Slide Number Placeholder 3"/>
          <p:cNvSpPr>
            <a:spLocks noGrp="1"/>
          </p:cNvSpPr>
          <p:nvPr>
            <p:ph type="sldNum" sz="quarter" idx="12"/>
          </p:nvPr>
        </p:nvSpPr>
        <p:spPr/>
        <p:txBody>
          <a:bodyPr/>
          <a:lstStyle/>
          <a:p>
            <a:fld id="{BC7FA602-1E09-4CBC-84FE-772522582C20}"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4000" b="1" dirty="0" smtClean="0">
                <a:latin typeface="Arial" pitchFamily="34" charset="0"/>
                <a:cs typeface="Arial" pitchFamily="34" charset="0"/>
              </a:rPr>
              <a:t>Proposal to Partnership</a:t>
            </a:r>
            <a:endParaRPr lang="en-US" sz="4000" b="1" dirty="0">
              <a:latin typeface="Arial" pitchFamily="34" charset="0"/>
              <a:cs typeface="Arial" pitchFamily="34" charset="0"/>
            </a:endParaRPr>
          </a:p>
        </p:txBody>
      </p:sp>
      <p:sp>
        <p:nvSpPr>
          <p:cNvPr id="3" name="Content Placeholder 2"/>
          <p:cNvSpPr>
            <a:spLocks noGrp="1"/>
          </p:cNvSpPr>
          <p:nvPr>
            <p:ph idx="1"/>
          </p:nvPr>
        </p:nvSpPr>
        <p:spPr>
          <a:xfrm>
            <a:off x="304800" y="1143000"/>
            <a:ext cx="8458200" cy="5257800"/>
          </a:xfrm>
        </p:spPr>
        <p:txBody>
          <a:bodyPr>
            <a:normAutofit/>
          </a:bodyPr>
          <a:lstStyle/>
          <a:p>
            <a:r>
              <a:rPr lang="en-US" sz="2800" dirty="0" smtClean="0">
                <a:latin typeface="Arial" pitchFamily="34" charset="0"/>
                <a:cs typeface="Arial" pitchFamily="34" charset="0"/>
              </a:rPr>
              <a:t>Build and work integrated set of recommendations up through CBP Partnership</a:t>
            </a:r>
          </a:p>
          <a:p>
            <a:pPr lvl="1"/>
            <a:r>
              <a:rPr lang="en-US" sz="2400" dirty="0" smtClean="0">
                <a:latin typeface="Arial" pitchFamily="34" charset="0"/>
                <a:cs typeface="Arial" pitchFamily="34" charset="0"/>
              </a:rPr>
              <a:t>Source/Habitat Workgroups      GITs     MB      PSC</a:t>
            </a:r>
          </a:p>
          <a:p>
            <a:r>
              <a:rPr lang="en-US" sz="2800" dirty="0" smtClean="0">
                <a:latin typeface="Arial" pitchFamily="34" charset="0"/>
                <a:cs typeface="Arial" pitchFamily="34" charset="0"/>
              </a:rPr>
              <a:t>Address full array of practices across all sources</a:t>
            </a:r>
          </a:p>
          <a:p>
            <a:pPr lvl="1"/>
            <a:r>
              <a:rPr lang="en-US" sz="2400" dirty="0" smtClean="0">
                <a:latin typeface="Arial" pitchFamily="34" charset="0"/>
                <a:cs typeface="Arial" pitchFamily="34" charset="0"/>
              </a:rPr>
              <a:t>Agricultural lands, forest </a:t>
            </a:r>
            <a:r>
              <a:rPr lang="en-US" sz="2400" dirty="0">
                <a:latin typeface="Arial" pitchFamily="34" charset="0"/>
                <a:cs typeface="Arial" pitchFamily="34" charset="0"/>
              </a:rPr>
              <a:t>lands, </a:t>
            </a:r>
            <a:r>
              <a:rPr lang="en-US" sz="2400" dirty="0" smtClean="0">
                <a:latin typeface="Arial" pitchFamily="34" charset="0"/>
                <a:cs typeface="Arial" pitchFamily="34" charset="0"/>
              </a:rPr>
              <a:t>wetlands, developed lands, </a:t>
            </a:r>
            <a:r>
              <a:rPr lang="en-US" sz="2400" dirty="0">
                <a:latin typeface="Arial" pitchFamily="34" charset="0"/>
                <a:cs typeface="Arial" pitchFamily="34" charset="0"/>
              </a:rPr>
              <a:t>on-site treatment systems, </a:t>
            </a:r>
            <a:r>
              <a:rPr lang="en-US" sz="2400" dirty="0" smtClean="0">
                <a:latin typeface="Arial" pitchFamily="34" charset="0"/>
                <a:cs typeface="Arial" pitchFamily="34" charset="0"/>
              </a:rPr>
              <a:t>wastewater dischargers, stream corridors, </a:t>
            </a:r>
            <a:r>
              <a:rPr lang="en-US" sz="2400" dirty="0">
                <a:latin typeface="Arial" pitchFamily="34" charset="0"/>
                <a:cs typeface="Arial" pitchFamily="34" charset="0"/>
              </a:rPr>
              <a:t>tidal shorelines </a:t>
            </a:r>
            <a:endParaRPr lang="en-US" sz="2400" dirty="0" smtClean="0">
              <a:latin typeface="Arial" pitchFamily="34" charset="0"/>
              <a:cs typeface="Arial" pitchFamily="34" charset="0"/>
            </a:endParaRPr>
          </a:p>
          <a:p>
            <a:r>
              <a:rPr lang="en-US" sz="2800" dirty="0" smtClean="0">
                <a:latin typeface="Arial" pitchFamily="34" charset="0"/>
                <a:cs typeface="Arial" pitchFamily="34" charset="0"/>
              </a:rPr>
              <a:t>Factor in innovative approaches taken by jurisdictions, local municipalities, and conservation districts</a:t>
            </a:r>
          </a:p>
          <a:p>
            <a:pPr lvl="1"/>
            <a:r>
              <a:rPr lang="en-US" sz="2400" dirty="0" smtClean="0">
                <a:latin typeface="Arial" pitchFamily="34" charset="0"/>
                <a:cs typeface="Arial" pitchFamily="34" charset="0"/>
              </a:rPr>
              <a:t>Recognize unique circumstances across the partnership and that one size does not fit all</a:t>
            </a:r>
          </a:p>
        </p:txBody>
      </p:sp>
      <p:sp>
        <p:nvSpPr>
          <p:cNvPr id="4" name="Down Arrow 3"/>
          <p:cNvSpPr/>
          <p:nvPr/>
        </p:nvSpPr>
        <p:spPr>
          <a:xfrm rot="-5400000">
            <a:off x="5029984" y="2132816"/>
            <a:ext cx="189679" cy="3436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own Arrow 4"/>
          <p:cNvSpPr/>
          <p:nvPr/>
        </p:nvSpPr>
        <p:spPr>
          <a:xfrm rot="-5400000">
            <a:off x="7011184" y="2132816"/>
            <a:ext cx="189679" cy="3436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Down Arrow 5"/>
          <p:cNvSpPr/>
          <p:nvPr/>
        </p:nvSpPr>
        <p:spPr>
          <a:xfrm rot="-5400000">
            <a:off x="6096784" y="2132816"/>
            <a:ext cx="189679" cy="3436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Slide Number Placeholder 7"/>
          <p:cNvSpPr>
            <a:spLocks noGrp="1"/>
          </p:cNvSpPr>
          <p:nvPr>
            <p:ph type="sldNum" sz="quarter" idx="12"/>
          </p:nvPr>
        </p:nvSpPr>
        <p:spPr/>
        <p:txBody>
          <a:bodyPr/>
          <a:lstStyle/>
          <a:p>
            <a:fld id="{BC7FA602-1E09-4CBC-84FE-772522582C20}"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4000" b="1" dirty="0" smtClean="0">
                <a:latin typeface="Arial" pitchFamily="34" charset="0"/>
                <a:cs typeface="Arial" pitchFamily="34" charset="0"/>
              </a:rPr>
              <a:t>Verification Framework</a:t>
            </a:r>
            <a:endParaRPr lang="en-US" sz="4000" b="1" dirty="0">
              <a:latin typeface="Arial" pitchFamily="34" charset="0"/>
              <a:cs typeface="Arial" pitchFamily="34" charset="0"/>
            </a:endParaRPr>
          </a:p>
        </p:txBody>
      </p:sp>
      <p:sp>
        <p:nvSpPr>
          <p:cNvPr id="3" name="Content Placeholder 2"/>
          <p:cNvSpPr>
            <a:spLocks noGrp="1"/>
          </p:cNvSpPr>
          <p:nvPr>
            <p:ph idx="1"/>
          </p:nvPr>
        </p:nvSpPr>
        <p:spPr>
          <a:xfrm>
            <a:off x="304800" y="1143000"/>
            <a:ext cx="8458200" cy="5715000"/>
          </a:xfrm>
        </p:spPr>
        <p:txBody>
          <a:bodyPr>
            <a:normAutofit/>
          </a:bodyPr>
          <a:lstStyle/>
          <a:p>
            <a:r>
              <a:rPr lang="en-US" sz="2800" dirty="0" smtClean="0">
                <a:latin typeface="Arial" pitchFamily="34" charset="0"/>
                <a:cs typeface="Arial" pitchFamily="34" charset="0"/>
              </a:rPr>
              <a:t>Verification </a:t>
            </a:r>
            <a:r>
              <a:rPr lang="en-US" sz="2800" b="1" dirty="0" smtClean="0">
                <a:latin typeface="Arial" pitchFamily="34" charset="0"/>
                <a:cs typeface="Arial" pitchFamily="34" charset="0"/>
              </a:rPr>
              <a:t>principles</a:t>
            </a:r>
          </a:p>
          <a:p>
            <a:pPr lvl="1"/>
            <a:r>
              <a:rPr lang="en-US" sz="2400" dirty="0" smtClean="0">
                <a:latin typeface="Arial" pitchFamily="34" charset="0"/>
                <a:cs typeface="Arial" pitchFamily="34" charset="0"/>
              </a:rPr>
              <a:t>Partnership agreement on principles to guide the jurisdictions’ development of verification programs</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Source sector-specific verification </a:t>
            </a:r>
            <a:r>
              <a:rPr lang="en-US" sz="2800" b="1" dirty="0" smtClean="0">
                <a:latin typeface="Arial" pitchFamily="34" charset="0"/>
                <a:cs typeface="Arial" pitchFamily="34" charset="0"/>
              </a:rPr>
              <a:t>protocols</a:t>
            </a:r>
          </a:p>
          <a:p>
            <a:pPr lvl="1"/>
            <a:r>
              <a:rPr lang="en-US" sz="2400" dirty="0" smtClean="0">
                <a:latin typeface="Arial" pitchFamily="34" charset="0"/>
                <a:cs typeface="Arial" pitchFamily="34" charset="0"/>
              </a:rPr>
              <a:t>Developed through the WQGIT’s source sector workgroups and Vital Habitat GIT’s habitat workgroups and approved by the Partnership</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Verification </a:t>
            </a:r>
            <a:r>
              <a:rPr lang="en-US" sz="2800" b="1" dirty="0" smtClean="0">
                <a:latin typeface="Arial" pitchFamily="34" charset="0"/>
                <a:cs typeface="Arial" pitchFamily="34" charset="0"/>
              </a:rPr>
              <a:t>panel</a:t>
            </a:r>
          </a:p>
          <a:p>
            <a:pPr lvl="1"/>
            <a:r>
              <a:rPr lang="en-US" sz="2400" dirty="0" smtClean="0">
                <a:latin typeface="Arial" pitchFamily="34" charset="0"/>
                <a:cs typeface="Arial" pitchFamily="34" charset="0"/>
              </a:rPr>
              <a:t>Verification experts charged by the Partnership to review/make recommendations on jurisdictions’ proposed verification programs (aka BMP panels)</a:t>
            </a:r>
          </a:p>
        </p:txBody>
      </p:sp>
      <p:sp>
        <p:nvSpPr>
          <p:cNvPr id="4" name="Slide Number Placeholder 3"/>
          <p:cNvSpPr>
            <a:spLocks noGrp="1"/>
          </p:cNvSpPr>
          <p:nvPr>
            <p:ph type="sldNum" sz="quarter" idx="12"/>
          </p:nvPr>
        </p:nvSpPr>
        <p:spPr/>
        <p:txBody>
          <a:bodyPr/>
          <a:lstStyle/>
          <a:p>
            <a:fld id="{BC7FA602-1E09-4CBC-84FE-772522582C20}" type="slidenum">
              <a:rPr lang="en-US" smtClean="0"/>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4000" b="1" dirty="0" smtClean="0">
                <a:latin typeface="Arial" pitchFamily="34" charset="0"/>
                <a:cs typeface="Arial" pitchFamily="34" charset="0"/>
              </a:rPr>
              <a:t>Draft Verification Principles</a:t>
            </a:r>
            <a:endParaRPr lang="en-US" sz="4000" b="1" dirty="0">
              <a:latin typeface="Arial" pitchFamily="34" charset="0"/>
              <a:cs typeface="Arial" pitchFamily="34" charset="0"/>
            </a:endParaRPr>
          </a:p>
        </p:txBody>
      </p:sp>
      <p:sp>
        <p:nvSpPr>
          <p:cNvPr id="3" name="Content Placeholder 2"/>
          <p:cNvSpPr>
            <a:spLocks noGrp="1"/>
          </p:cNvSpPr>
          <p:nvPr>
            <p:ph idx="1"/>
          </p:nvPr>
        </p:nvSpPr>
        <p:spPr>
          <a:xfrm>
            <a:off x="304800" y="1143000"/>
            <a:ext cx="8458200" cy="5257800"/>
          </a:xfrm>
        </p:spPr>
        <p:txBody>
          <a:bodyPr>
            <a:normAutofit/>
          </a:bodyPr>
          <a:lstStyle/>
          <a:p>
            <a:pPr>
              <a:lnSpc>
                <a:spcPct val="150000"/>
              </a:lnSpc>
            </a:pPr>
            <a:r>
              <a:rPr lang="en-US" sz="2800" dirty="0" smtClean="0">
                <a:latin typeface="Arial" pitchFamily="34" charset="0"/>
                <a:cs typeface="Arial" pitchFamily="34" charset="0"/>
              </a:rPr>
              <a:t>Partnership support</a:t>
            </a:r>
          </a:p>
          <a:p>
            <a:pPr>
              <a:lnSpc>
                <a:spcPct val="150000"/>
              </a:lnSpc>
            </a:pPr>
            <a:r>
              <a:rPr lang="en-US" sz="2800" dirty="0" smtClean="0">
                <a:latin typeface="Arial" pitchFamily="34" charset="0"/>
                <a:cs typeface="Arial" pitchFamily="34" charset="0"/>
              </a:rPr>
              <a:t>Clear definition of verification</a:t>
            </a:r>
          </a:p>
          <a:p>
            <a:pPr>
              <a:lnSpc>
                <a:spcPct val="150000"/>
              </a:lnSpc>
            </a:pPr>
            <a:r>
              <a:rPr lang="en-US" sz="2800" dirty="0" smtClean="0">
                <a:latin typeface="Arial" pitchFamily="34" charset="0"/>
                <a:cs typeface="Arial" pitchFamily="34" charset="0"/>
              </a:rPr>
              <a:t>Credible/defensible</a:t>
            </a:r>
          </a:p>
          <a:p>
            <a:pPr>
              <a:lnSpc>
                <a:spcPct val="150000"/>
              </a:lnSpc>
            </a:pPr>
            <a:r>
              <a:rPr lang="en-US" sz="2800" dirty="0" smtClean="0">
                <a:latin typeface="Arial" pitchFamily="34" charset="0"/>
                <a:cs typeface="Arial" pitchFamily="34" charset="0"/>
              </a:rPr>
              <a:t>Consistent application across source sectors</a:t>
            </a:r>
          </a:p>
          <a:p>
            <a:pPr>
              <a:lnSpc>
                <a:spcPct val="150000"/>
              </a:lnSpc>
            </a:pPr>
            <a:r>
              <a:rPr lang="en-US" sz="2800" dirty="0" smtClean="0">
                <a:latin typeface="Arial" pitchFamily="34" charset="0"/>
                <a:cs typeface="Arial" pitchFamily="34" charset="0"/>
              </a:rPr>
              <a:t>Build off successful verification protocols</a:t>
            </a:r>
          </a:p>
          <a:p>
            <a:pPr>
              <a:lnSpc>
                <a:spcPct val="150000"/>
              </a:lnSpc>
            </a:pPr>
            <a:r>
              <a:rPr lang="en-US" sz="2800" dirty="0" smtClean="0">
                <a:latin typeface="Arial" pitchFamily="34" charset="0"/>
                <a:cs typeface="Arial" pitchFamily="34" charset="0"/>
              </a:rPr>
              <a:t>No lowest common denominator</a:t>
            </a:r>
          </a:p>
        </p:txBody>
      </p:sp>
      <p:sp>
        <p:nvSpPr>
          <p:cNvPr id="4" name="Slide Number Placeholder 3"/>
          <p:cNvSpPr>
            <a:spLocks noGrp="1"/>
          </p:cNvSpPr>
          <p:nvPr>
            <p:ph type="sldNum" sz="quarter" idx="12"/>
          </p:nvPr>
        </p:nvSpPr>
        <p:spPr/>
        <p:txBody>
          <a:bodyPr/>
          <a:lstStyle/>
          <a:p>
            <a:fld id="{BC7FA602-1E09-4CBC-84FE-772522582C20}"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62200" y="2590800"/>
            <a:ext cx="3886200" cy="830997"/>
          </a:xfrm>
          <a:prstGeom prst="rect">
            <a:avLst/>
          </a:prstGeom>
          <a:noFill/>
        </p:spPr>
        <p:txBody>
          <a:bodyPr wrap="square" rtlCol="0">
            <a:spAutoFit/>
          </a:bodyPr>
          <a:lstStyle/>
          <a:p>
            <a:r>
              <a:rPr lang="en-US" sz="1600" dirty="0" smtClean="0">
                <a:latin typeface="Arial" pitchFamily="34" charset="0"/>
                <a:cs typeface="Arial" pitchFamily="34" charset="0"/>
              </a:rPr>
              <a:t>3) CBPO Source Sector Teams’ narrative syntheses of available info on verification protocols shared with workgroups/teams</a:t>
            </a:r>
            <a:endParaRPr lang="en-US" sz="1600" dirty="0">
              <a:latin typeface="Arial" pitchFamily="34" charset="0"/>
              <a:cs typeface="Arial" pitchFamily="34" charset="0"/>
            </a:endParaRPr>
          </a:p>
        </p:txBody>
      </p:sp>
      <p:sp>
        <p:nvSpPr>
          <p:cNvPr id="3" name="TextBox 2"/>
          <p:cNvSpPr txBox="1"/>
          <p:nvPr/>
        </p:nvSpPr>
        <p:spPr>
          <a:xfrm>
            <a:off x="1828800" y="1447800"/>
            <a:ext cx="3276600" cy="584775"/>
          </a:xfrm>
          <a:prstGeom prst="rect">
            <a:avLst/>
          </a:prstGeom>
          <a:noFill/>
        </p:spPr>
        <p:txBody>
          <a:bodyPr wrap="square" rtlCol="0">
            <a:spAutoFit/>
          </a:bodyPr>
          <a:lstStyle/>
          <a:p>
            <a:r>
              <a:rPr lang="en-US" sz="1600" dirty="0" smtClean="0">
                <a:latin typeface="Arial" pitchFamily="34" charset="0"/>
                <a:cs typeface="Arial" pitchFamily="34" charset="0"/>
              </a:rPr>
              <a:t>2) WQGIT review/approval to proceed with proposed approach</a:t>
            </a:r>
            <a:endParaRPr lang="en-US" sz="1600" dirty="0">
              <a:latin typeface="Arial" pitchFamily="34" charset="0"/>
              <a:cs typeface="Arial" pitchFamily="34" charset="0"/>
            </a:endParaRPr>
          </a:p>
        </p:txBody>
      </p:sp>
      <p:sp>
        <p:nvSpPr>
          <p:cNvPr id="4" name="TextBox 3"/>
          <p:cNvSpPr txBox="1"/>
          <p:nvPr/>
        </p:nvSpPr>
        <p:spPr>
          <a:xfrm>
            <a:off x="152400" y="152400"/>
            <a:ext cx="3048000" cy="830997"/>
          </a:xfrm>
          <a:prstGeom prst="rect">
            <a:avLst/>
          </a:prstGeom>
          <a:noFill/>
        </p:spPr>
        <p:txBody>
          <a:bodyPr wrap="square" rtlCol="0">
            <a:spAutoFit/>
          </a:bodyPr>
          <a:lstStyle/>
          <a:p>
            <a:r>
              <a:rPr lang="en-US" sz="1600" dirty="0" smtClean="0">
                <a:latin typeface="Arial" pitchFamily="34" charset="0"/>
                <a:cs typeface="Arial" pitchFamily="34" charset="0"/>
              </a:rPr>
              <a:t>1) CBPO Source Sector Teams’ presentation of  proposed approach to WQGIT</a:t>
            </a:r>
            <a:endParaRPr lang="en-US" sz="1600" dirty="0">
              <a:latin typeface="Arial" pitchFamily="34" charset="0"/>
              <a:cs typeface="Arial" pitchFamily="34" charset="0"/>
            </a:endParaRPr>
          </a:p>
        </p:txBody>
      </p:sp>
      <p:sp>
        <p:nvSpPr>
          <p:cNvPr id="6" name="TextBox 5"/>
          <p:cNvSpPr txBox="1"/>
          <p:nvPr/>
        </p:nvSpPr>
        <p:spPr>
          <a:xfrm>
            <a:off x="533400" y="3962400"/>
            <a:ext cx="3352800" cy="1077218"/>
          </a:xfrm>
          <a:prstGeom prst="rect">
            <a:avLst/>
          </a:prstGeom>
          <a:noFill/>
        </p:spPr>
        <p:txBody>
          <a:bodyPr wrap="square" rtlCol="0">
            <a:spAutoFit/>
          </a:bodyPr>
          <a:lstStyle/>
          <a:p>
            <a:r>
              <a:rPr lang="en-US" sz="1600" dirty="0" smtClean="0">
                <a:latin typeface="Arial" pitchFamily="34" charset="0"/>
                <a:cs typeface="Arial" pitchFamily="34" charset="0"/>
              </a:rPr>
              <a:t>4a) Source Sector and Habitat Workgroups review, discuss, and agree on source sector-specific verification protocols</a:t>
            </a:r>
            <a:endParaRPr lang="en-US" sz="1600" dirty="0">
              <a:latin typeface="Arial" pitchFamily="34" charset="0"/>
              <a:cs typeface="Arial" pitchFamily="34" charset="0"/>
            </a:endParaRPr>
          </a:p>
        </p:txBody>
      </p:sp>
      <p:sp>
        <p:nvSpPr>
          <p:cNvPr id="7" name="TextBox 6"/>
          <p:cNvSpPr txBox="1"/>
          <p:nvPr/>
        </p:nvSpPr>
        <p:spPr>
          <a:xfrm>
            <a:off x="4495800" y="3886200"/>
            <a:ext cx="4648200" cy="1323439"/>
          </a:xfrm>
          <a:prstGeom prst="rect">
            <a:avLst/>
          </a:prstGeom>
          <a:noFill/>
        </p:spPr>
        <p:txBody>
          <a:bodyPr wrap="square" rtlCol="0">
            <a:spAutoFit/>
          </a:bodyPr>
          <a:lstStyle/>
          <a:p>
            <a:r>
              <a:rPr lang="en-US" sz="1600" dirty="0" smtClean="0">
                <a:latin typeface="Arial" pitchFamily="34" charset="0"/>
                <a:cs typeface="Arial" pitchFamily="34" charset="0"/>
              </a:rPr>
              <a:t>4b) Watershed Technical Wkgp, NEIEN Team, Bay TAS Team, and Offsets and Trading Wkgp consider implications for Partnership’s model simulation, tracking, reporting and accountability systems, offset/trading programs</a:t>
            </a:r>
            <a:endParaRPr lang="en-US" sz="1600" dirty="0">
              <a:latin typeface="Arial" pitchFamily="34" charset="0"/>
              <a:cs typeface="Arial" pitchFamily="34" charset="0"/>
            </a:endParaRPr>
          </a:p>
        </p:txBody>
      </p:sp>
      <p:sp>
        <p:nvSpPr>
          <p:cNvPr id="13" name="TextBox 12"/>
          <p:cNvSpPr txBox="1"/>
          <p:nvPr/>
        </p:nvSpPr>
        <p:spPr>
          <a:xfrm>
            <a:off x="2438400" y="5780782"/>
            <a:ext cx="3810000" cy="1077218"/>
          </a:xfrm>
          <a:prstGeom prst="rect">
            <a:avLst/>
          </a:prstGeom>
          <a:noFill/>
        </p:spPr>
        <p:txBody>
          <a:bodyPr wrap="square" rtlCol="0">
            <a:spAutoFit/>
          </a:bodyPr>
          <a:lstStyle/>
          <a:p>
            <a:r>
              <a:rPr lang="en-US" sz="1600" dirty="0">
                <a:latin typeface="Arial" pitchFamily="34" charset="0"/>
                <a:cs typeface="Arial" pitchFamily="34" charset="0"/>
              </a:rPr>
              <a:t>5</a:t>
            </a:r>
            <a:r>
              <a:rPr lang="en-US" sz="1600" dirty="0" smtClean="0">
                <a:latin typeface="Arial" pitchFamily="34" charset="0"/>
                <a:cs typeface="Arial" pitchFamily="34" charset="0"/>
              </a:rPr>
              <a:t>) Outcomes from all the WQGIT’s  and Vital Habitats GIT’s workgroups/teams woven together into draft BMP verification principles and protocols</a:t>
            </a:r>
            <a:endParaRPr lang="en-US" sz="1600" dirty="0">
              <a:latin typeface="Arial" pitchFamily="34" charset="0"/>
              <a:cs typeface="Arial" pitchFamily="34" charset="0"/>
            </a:endParaRPr>
          </a:p>
        </p:txBody>
      </p:sp>
      <p:sp>
        <p:nvSpPr>
          <p:cNvPr id="17" name="Down Arrow 16"/>
          <p:cNvSpPr/>
          <p:nvPr/>
        </p:nvSpPr>
        <p:spPr>
          <a:xfrm rot="-2700000">
            <a:off x="2371757" y="922391"/>
            <a:ext cx="256325" cy="5642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Down Arrow 17"/>
          <p:cNvSpPr/>
          <p:nvPr/>
        </p:nvSpPr>
        <p:spPr>
          <a:xfrm rot="-2700000">
            <a:off x="3667157" y="2065392"/>
            <a:ext cx="256325" cy="5642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Down Arrow 18"/>
          <p:cNvSpPr/>
          <p:nvPr/>
        </p:nvSpPr>
        <p:spPr>
          <a:xfrm rot="-2700000">
            <a:off x="5800756" y="3360792"/>
            <a:ext cx="256325" cy="5642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Down Arrow 19"/>
          <p:cNvSpPr/>
          <p:nvPr/>
        </p:nvSpPr>
        <p:spPr>
          <a:xfrm rot="2700000">
            <a:off x="2447955" y="3360791"/>
            <a:ext cx="256325" cy="5642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Down Arrow 20"/>
          <p:cNvSpPr/>
          <p:nvPr/>
        </p:nvSpPr>
        <p:spPr>
          <a:xfrm rot="-2700000">
            <a:off x="2524158" y="5189592"/>
            <a:ext cx="256325" cy="5642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Down Arrow 21"/>
          <p:cNvSpPr/>
          <p:nvPr/>
        </p:nvSpPr>
        <p:spPr>
          <a:xfrm rot="2700000">
            <a:off x="5648357" y="5265791"/>
            <a:ext cx="256325" cy="5642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p:cNvSpPr/>
          <p:nvPr/>
        </p:nvSpPr>
        <p:spPr>
          <a:xfrm>
            <a:off x="152400" y="152400"/>
            <a:ext cx="3048000" cy="762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p:cNvSpPr/>
          <p:nvPr/>
        </p:nvSpPr>
        <p:spPr>
          <a:xfrm>
            <a:off x="1828800" y="1447800"/>
            <a:ext cx="3124200" cy="609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p:cNvSpPr/>
          <p:nvPr/>
        </p:nvSpPr>
        <p:spPr>
          <a:xfrm>
            <a:off x="2438400" y="5791200"/>
            <a:ext cx="3810000" cy="1066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p:cNvSpPr/>
          <p:nvPr/>
        </p:nvSpPr>
        <p:spPr>
          <a:xfrm>
            <a:off x="4495800" y="3886200"/>
            <a:ext cx="4495800" cy="1371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p:cNvSpPr/>
          <p:nvPr/>
        </p:nvSpPr>
        <p:spPr>
          <a:xfrm>
            <a:off x="533400" y="3962400"/>
            <a:ext cx="3200400" cy="1066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p:cNvSpPr/>
          <p:nvPr/>
        </p:nvSpPr>
        <p:spPr>
          <a:xfrm>
            <a:off x="2362200" y="2590800"/>
            <a:ext cx="3810000" cy="762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29"/>
          <p:cNvSpPr txBox="1"/>
          <p:nvPr/>
        </p:nvSpPr>
        <p:spPr>
          <a:xfrm>
            <a:off x="4267200" y="152400"/>
            <a:ext cx="4876800" cy="954107"/>
          </a:xfrm>
          <a:prstGeom prst="rect">
            <a:avLst/>
          </a:prstGeom>
          <a:noFill/>
        </p:spPr>
        <p:txBody>
          <a:bodyPr wrap="square" rtlCol="0">
            <a:spAutoFit/>
          </a:bodyPr>
          <a:lstStyle/>
          <a:p>
            <a:pPr algn="ctr"/>
            <a:r>
              <a:rPr lang="en-US" sz="2800" b="1" dirty="0" smtClean="0">
                <a:latin typeface="Arial" pitchFamily="34" charset="0"/>
                <a:cs typeface="Arial" pitchFamily="34" charset="0"/>
              </a:rPr>
              <a:t>PROPOSED PARTNERSHIP APPROACH</a:t>
            </a:r>
            <a:endParaRPr lang="en-US" sz="2800" b="1" dirty="0">
              <a:latin typeface="Arial" pitchFamily="34" charset="0"/>
              <a:cs typeface="Arial" pitchFamily="34" charset="0"/>
            </a:endParaRPr>
          </a:p>
        </p:txBody>
      </p:sp>
      <p:sp>
        <p:nvSpPr>
          <p:cNvPr id="31" name="Slide Number Placeholder 30"/>
          <p:cNvSpPr>
            <a:spLocks noGrp="1"/>
          </p:cNvSpPr>
          <p:nvPr>
            <p:ph type="sldNum" sz="quarter" idx="12"/>
          </p:nvPr>
        </p:nvSpPr>
        <p:spPr/>
        <p:txBody>
          <a:bodyPr/>
          <a:lstStyle/>
          <a:p>
            <a:fld id="{BC7FA602-1E09-4CBC-84FE-772522582C20}" type="slidenum">
              <a:rPr lang="en-US" smtClean="0"/>
              <a:pPr/>
              <a:t>9</a:t>
            </a:fld>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392</TotalTime>
  <Words>1655</Words>
  <Application>Microsoft Office PowerPoint</Application>
  <PresentationFormat>On-screen Show (4:3)</PresentationFormat>
  <Paragraphs>200</Paragraphs>
  <Slides>25</Slides>
  <Notes>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CBP Partnership Proposal for Ensuring Full Accountability of Best Practices and Technologies Implemented</vt:lpstr>
      <vt:lpstr>Overview</vt:lpstr>
      <vt:lpstr>Verification Requests</vt:lpstr>
      <vt:lpstr>Verification Requests</vt:lpstr>
      <vt:lpstr>Verification Work Underway</vt:lpstr>
      <vt:lpstr>Proposal to Partnership</vt:lpstr>
      <vt:lpstr>Verification Framework</vt:lpstr>
      <vt:lpstr>Draft Verification Principles</vt:lpstr>
      <vt:lpstr>Slide 9</vt:lpstr>
      <vt:lpstr>Slide 10</vt:lpstr>
      <vt:lpstr>Proposed Schedule</vt:lpstr>
      <vt:lpstr>Proposed Schedule</vt:lpstr>
      <vt:lpstr>Proposed Schedule</vt:lpstr>
      <vt:lpstr>Slide 14</vt:lpstr>
      <vt:lpstr>Current Level of Urban BMP Verification</vt:lpstr>
      <vt:lpstr>Urban BMP Verification Status</vt:lpstr>
      <vt:lpstr>Proposed Urban BMP Verification Principles</vt:lpstr>
      <vt:lpstr>Current Level of Agriculture BMP Verification</vt:lpstr>
      <vt:lpstr>Agricultural BMP Verification Status</vt:lpstr>
      <vt:lpstr>Proposed Agricultural BMP Verification Principles</vt:lpstr>
      <vt:lpstr>Wastewater Facilities</vt:lpstr>
      <vt:lpstr>Wastewater Facilities</vt:lpstr>
      <vt:lpstr>On-site Treatment Systems</vt:lpstr>
      <vt:lpstr>Requests for Decisions/Actions</vt:lpstr>
      <vt:lpstr>Slide 25</vt:lpstr>
    </vt:vector>
  </TitlesOfParts>
  <Company>US-EPA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CBP Partnership Proposal for Ensuring Full Accountability of Best Practices and Technologies Implemented</dc:title>
  <dc:creator>Rbatiuk</dc:creator>
  <cp:lastModifiedBy>Rbatiuk</cp:lastModifiedBy>
  <cp:revision>41</cp:revision>
  <dcterms:created xsi:type="dcterms:W3CDTF">2011-12-15T12:31:30Z</dcterms:created>
  <dcterms:modified xsi:type="dcterms:W3CDTF">2012-01-03T17:50:44Z</dcterms:modified>
</cp:coreProperties>
</file>