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6"/>
  </p:notesMasterIdLst>
  <p:sldIdLst>
    <p:sldId id="256" r:id="rId2"/>
    <p:sldId id="258" r:id="rId3"/>
    <p:sldId id="259" r:id="rId4"/>
    <p:sldId id="260" r:id="rId5"/>
    <p:sldId id="261" r:id="rId6"/>
    <p:sldId id="262" r:id="rId7"/>
    <p:sldId id="263" r:id="rId8"/>
    <p:sldId id="264" r:id="rId9"/>
    <p:sldId id="268" r:id="rId10"/>
    <p:sldId id="266" r:id="rId11"/>
    <p:sldId id="269" r:id="rId12"/>
    <p:sldId id="270" r:id="rId13"/>
    <p:sldId id="272"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2816" autoAdjust="0"/>
  </p:normalViewPr>
  <p:slideViewPr>
    <p:cSldViewPr snapToGrid="0">
      <p:cViewPr varScale="1">
        <p:scale>
          <a:sx n="54" d="100"/>
          <a:sy n="54" d="100"/>
        </p:scale>
        <p:origin x="1380"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B274B9-3119-46B3-887A-EFCF769A744D}" type="datetimeFigureOut">
              <a:rPr lang="en-US" smtClean="0"/>
              <a:t>2/22/2017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864C2F-4753-4ACB-A8CE-EDA930FB8574}" type="slidenum">
              <a:rPr lang="en-US" smtClean="0"/>
              <a:t>‹#›</a:t>
            </a:fld>
            <a:endParaRPr lang="en-US"/>
          </a:p>
        </p:txBody>
      </p:sp>
    </p:spTree>
    <p:extLst>
      <p:ext uri="{BB962C8B-B14F-4D97-AF65-F5344CB8AC3E}">
        <p14:creationId xmlns:p14="http://schemas.microsoft.com/office/powerpoint/2010/main" val="1362652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864C2F-4753-4ACB-A8CE-EDA930FB8574}" type="slidenum">
              <a:rPr lang="en-US" smtClean="0"/>
              <a:t>1</a:t>
            </a:fld>
            <a:endParaRPr lang="en-US"/>
          </a:p>
        </p:txBody>
      </p:sp>
    </p:spTree>
    <p:extLst>
      <p:ext uri="{BB962C8B-B14F-4D97-AF65-F5344CB8AC3E}">
        <p14:creationId xmlns:p14="http://schemas.microsoft.com/office/powerpoint/2010/main" val="405114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001BF300-E08A-456E-8F5B-DEBDA76C76C1}" type="slidenum">
              <a:rPr kumimoji="0" lang="en-US"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12</a:t>
            </a:fld>
            <a:endParaRPr kumimoji="0" lang="en-US"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2963723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864C2F-4753-4ACB-A8CE-EDA930FB8574}" type="slidenum">
              <a:rPr lang="en-US" smtClean="0"/>
              <a:t>2</a:t>
            </a:fld>
            <a:endParaRPr lang="en-US"/>
          </a:p>
        </p:txBody>
      </p:sp>
    </p:spTree>
    <p:extLst>
      <p:ext uri="{BB962C8B-B14F-4D97-AF65-F5344CB8AC3E}">
        <p14:creationId xmlns:p14="http://schemas.microsoft.com/office/powerpoint/2010/main" val="2912018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2015-16</a:t>
            </a:r>
            <a:r>
              <a:rPr lang="en-US" baseline="0" dirty="0" smtClean="0"/>
              <a:t> Bay Barometer was released on February 1, 2017.  It is our annual report on the health and restoration efforts of the watershed.</a:t>
            </a:r>
          </a:p>
          <a:p>
            <a:endParaRPr lang="en-US" baseline="0" dirty="0" smtClean="0"/>
          </a:p>
          <a:p>
            <a:r>
              <a:rPr lang="en-US" baseline="0" dirty="0" smtClean="0"/>
              <a:t>It is a roundup of our indicators that have been updated over the past year. The report is geared toward our Chesapeake Bay Program partners, but as we did last year, we also developed a ‘rack card’ that is more succinct, public-friendly round-up of the information to target students and teachers.</a:t>
            </a:r>
          </a:p>
          <a:p>
            <a:endParaRPr lang="en-US" baseline="0" dirty="0" smtClean="0"/>
          </a:p>
          <a:p>
            <a:r>
              <a:rPr lang="en-US" baseline="0" dirty="0" smtClean="0"/>
              <a:t>When we released the Barometer this year, we were pleased to welcome Dr. Don </a:t>
            </a:r>
            <a:r>
              <a:rPr lang="en-US" baseline="0" dirty="0" err="1" smtClean="0"/>
              <a:t>Boesch</a:t>
            </a:r>
            <a:r>
              <a:rPr lang="en-US" baseline="0" dirty="0" smtClean="0"/>
              <a:t>, President of the University of Maryland, and Wil Baker, President of the Chesapeake Bay Foundation, who joined us during our media call to voice their support that Bay restoration is best done when we are all united. </a:t>
            </a:r>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5</a:t>
            </a:fld>
            <a:endParaRPr lang="en-US"/>
          </a:p>
        </p:txBody>
      </p:sp>
    </p:spTree>
    <p:extLst>
      <p:ext uri="{BB962C8B-B14F-4D97-AF65-F5344CB8AC3E}">
        <p14:creationId xmlns:p14="http://schemas.microsoft.com/office/powerpoint/2010/main" val="1162993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were excited to include three new indicators this year – diversity, sustainable schools and oysters.</a:t>
            </a:r>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6</a:t>
            </a:fld>
            <a:endParaRPr lang="en-US"/>
          </a:p>
        </p:txBody>
      </p:sp>
    </p:spTree>
    <p:extLst>
      <p:ext uri="{BB962C8B-B14F-4D97-AF65-F5344CB8AC3E}">
        <p14:creationId xmlns:p14="http://schemas.microsoft.com/office/powerpoint/2010/main" val="1954559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Overall, the Barometer shows some very good</a:t>
            </a:r>
            <a:r>
              <a:rPr lang="en-US" baseline="0" dirty="0" smtClean="0"/>
              <a:t> news this year – we are seeing positive trends for the following indicators: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nitrogen, phosphorus and sediment loads in our monitored data; (from 2014 to 2015, there was an estimated 25 percent drop in nitrogen, 44 percent drop in phosphorus and a 59 percent drop in sediment entering the Bay)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reducing nitrogen, phosphorus and sediment pollution in our modeled data; (between 2009 and 2015, pollution practices put into place have lowered nitrogen levels entering the bay by 8 percent, phosphorus loads by 20 percent and sediment loads by 7 percent. The wastewater sector met its pollution reduction goal ten years ahead of schedule)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attaining water quality standards, (Between 2013 and 2015, an estimated 37 percent of the tidal Bay and its tributaries have met water quality standards)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underwater grass abundance;  (92,315 acres in 2015; surpassed our 2017 goal two years ahead of schedule)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blue crab abundance, (between 2014 and 2015, abundance of adult female crabs increased 92 percent from 101 million to 194 million)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oysters, (six tributaries have been selected for restoration and are at various stages of progress)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black duck, (51,332 black ducks observed between 2013 and 2015, marking a 5 percent increase since the previous assessment period; at 51 percent of goal)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restoring fish passage, (817 additional miles opened up between 2012 and 2015 marking an 82 percent achievement of goal)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restoring wetlands, (between 2010 and 2015, 7,623 acres of wetlands added to agricultural lands, marking a 9 percent achievement toward goal)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protecting lands and (in-between 2015 and 2016, data shows that 1 million acres of land were permanently protected from development; 50 percent achievement of goal)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establishing public access sites. (between 2010 and 2015, 108 public access sites were added, which is 36 percent achievement of the overall goal).</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7</a:t>
            </a:fld>
            <a:endParaRPr lang="en-US"/>
          </a:p>
        </p:txBody>
      </p:sp>
    </p:spTree>
    <p:extLst>
      <p:ext uri="{BB962C8B-B14F-4D97-AF65-F5344CB8AC3E}">
        <p14:creationId xmlns:p14="http://schemas.microsoft.com/office/powerpoint/2010/main" val="1652332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are seeing less than positive trends with our forest buffer indicator. Last year was our lowest year on record with only 64 miles planted between 2014 and 2015, which is 836 miles less than its 900 mile goal.</a:t>
            </a:r>
            <a:endParaRPr lang="en-US" dirty="0" smtClean="0"/>
          </a:p>
          <a:p>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8</a:t>
            </a:fld>
            <a:endParaRPr lang="en-US"/>
          </a:p>
        </p:txBody>
      </p:sp>
    </p:spTree>
    <p:extLst>
      <p:ext uri="{BB962C8B-B14F-4D97-AF65-F5344CB8AC3E}">
        <p14:creationId xmlns:p14="http://schemas.microsoft.com/office/powerpoint/2010/main" val="2550458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Bay Barometer also included ‘news stories’ highlighting some of our outcomes that do not yet have formal indicators.</a:t>
            </a:r>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9</a:t>
            </a:fld>
            <a:endParaRPr lang="en-US"/>
          </a:p>
        </p:txBody>
      </p:sp>
    </p:spTree>
    <p:extLst>
      <p:ext uri="{BB962C8B-B14F-4D97-AF65-F5344CB8AC3E}">
        <p14:creationId xmlns:p14="http://schemas.microsoft.com/office/powerpoint/2010/main" val="1856199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biggest priority for the Bay Program this year will be the midpoint assessment. Jurisdictions will submit their milestone evaluations in early 2018, which will allow us to evaluate where everyone stands in regard to having 60 percent of their pollution reduction practices in place.  Results from the midpoint assessment, as well as several other decisions on such items as </a:t>
            </a:r>
            <a:r>
              <a:rPr lang="en-US" baseline="0" dirty="0" err="1" smtClean="0"/>
              <a:t>Conowingo</a:t>
            </a:r>
            <a:r>
              <a:rPr lang="en-US" baseline="0" dirty="0" smtClean="0"/>
              <a:t> and climate change that will be made by the Principals’ Staff Committee will help inform the next iteration of the Watershed Model. The Model, in turn, will help each jurisdiction with their Phase III Watershed Implementation Plan preparations. As we begin to focus on the best way to communicate these many changes and the progress of the jurisdictions, the Chesapeake Bay Program is working to identify the necessary audiences and develop the right messaging and products to support their needs.</a:t>
            </a:r>
          </a:p>
          <a:p>
            <a:endParaRPr lang="en-US" baseline="0" dirty="0" smtClean="0"/>
          </a:p>
          <a:p>
            <a:r>
              <a:rPr lang="en-US" baseline="0" dirty="0" smtClean="0"/>
              <a:t>I’d like to take minute to invite you all to comment on what you think you need from the Bay Program to help you communicate to your networks, or what could help you better understand the entire process. Are there certain products, such as videos or newsletters that would be helpful? Success stories? Our Communications Director, Rachel Felver, is here today, so if you think of something later that would be useful to you, please reach out to her.</a:t>
            </a:r>
          </a:p>
          <a:p>
            <a:endParaRPr lang="en-US" baseline="0" dirty="0" smtClean="0"/>
          </a:p>
          <a:p>
            <a:r>
              <a:rPr lang="en-US" baseline="0" dirty="0" smtClean="0"/>
              <a:t>This allows me to segue way into an ask I </a:t>
            </a:r>
            <a:r>
              <a:rPr lang="en-US" baseline="0" smtClean="0"/>
              <a:t>have for </a:t>
            </a:r>
            <a:r>
              <a:rPr lang="en-US" baseline="0" dirty="0" smtClean="0"/>
              <a:t>all of you. As we work to develop our messages or potential communications products, may we use you as a sounding board? The folks in this room are varied in where they live, what they do and who they represent. It would be useful for us to be able to gauge if the communications we are putting out there resonate with different audiences. Our goal is to reach as many people as we can – to show them that the hard work we are all doing is paying off, but we must remain committed. </a:t>
            </a:r>
          </a:p>
          <a:p>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10</a:t>
            </a:fld>
            <a:endParaRPr lang="en-US"/>
          </a:p>
        </p:txBody>
      </p:sp>
    </p:spTree>
    <p:extLst>
      <p:ext uri="{BB962C8B-B14F-4D97-AF65-F5344CB8AC3E}">
        <p14:creationId xmlns:p14="http://schemas.microsoft.com/office/powerpoint/2010/main" val="2349436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Chesapeake</a:t>
            </a:r>
            <a:r>
              <a:rPr lang="en-US" baseline="0" dirty="0" smtClean="0"/>
              <a:t> Bay Program has adopted a biennial review system, which is an adaptive-management based implementation process for us to meet our commitments under the Chesapeake Bay Watershed Agreement. It is a two year process in which the partnership will review progress on each outcome under the watershed agreement – identify what is working and what isn’t, as well as consider developments in the fiscal, policy and scientific arenas. This will allow us to adjust our </a:t>
            </a:r>
            <a:r>
              <a:rPr lang="en-US" baseline="0" dirty="0" err="1" smtClean="0"/>
              <a:t>workplans</a:t>
            </a:r>
            <a:r>
              <a:rPr lang="en-US" baseline="0" dirty="0" smtClean="0"/>
              <a:t> and management strategies as appropriate and develop the next two year </a:t>
            </a:r>
            <a:r>
              <a:rPr lang="en-US" baseline="0" dirty="0" err="1" smtClean="0"/>
              <a:t>workplans</a:t>
            </a:r>
            <a:r>
              <a:rPr lang="en-US" baseline="0" dirty="0" smtClean="0"/>
              <a:t>.</a:t>
            </a:r>
          </a:p>
          <a:p>
            <a:endParaRPr lang="en-US" baseline="0" dirty="0" smtClean="0"/>
          </a:p>
          <a:p>
            <a:r>
              <a:rPr lang="en-US" baseline="0" dirty="0" smtClean="0"/>
              <a:t>This process was kicked off two weeks ago with a two day biennial review meeting that gave us a broad review of where and why we have and have not made progress in achieving our outcomes over the past two years and an identification of recent issues and developments </a:t>
            </a:r>
            <a:r>
              <a:rPr lang="en-US" baseline="0" dirty="0" err="1" smtClean="0"/>
              <a:t>ini</a:t>
            </a:r>
            <a:r>
              <a:rPr lang="en-US" baseline="0" dirty="0" smtClean="0"/>
              <a:t> the scientific, policy and fiscal arenas that impact the achievement of these outcomes. </a:t>
            </a:r>
          </a:p>
          <a:p>
            <a:endParaRPr lang="en-US" baseline="0" dirty="0" smtClean="0"/>
          </a:p>
          <a:p>
            <a:r>
              <a:rPr lang="en-US" baseline="0" dirty="0" smtClean="0"/>
              <a:t>This process will continue in March with the first quarterly progress meeting, which will provide a more detailed look at specific outcomes and identify necessary changes. And then this process will repeat every two years.</a:t>
            </a:r>
            <a:endParaRPr lang="en-US" dirty="0"/>
          </a:p>
        </p:txBody>
      </p:sp>
      <p:sp>
        <p:nvSpPr>
          <p:cNvPr id="4" name="Slide Number Placeholder 3"/>
          <p:cNvSpPr>
            <a:spLocks noGrp="1"/>
          </p:cNvSpPr>
          <p:nvPr>
            <p:ph type="sldNum" sz="quarter" idx="10"/>
          </p:nvPr>
        </p:nvSpPr>
        <p:spPr/>
        <p:txBody>
          <a:bodyPr/>
          <a:lstStyle/>
          <a:p>
            <a:fld id="{0A864C2F-4753-4ACB-A8CE-EDA930FB8574}" type="slidenum">
              <a:rPr lang="en-US" smtClean="0"/>
              <a:t>11</a:t>
            </a:fld>
            <a:endParaRPr lang="en-US"/>
          </a:p>
        </p:txBody>
      </p:sp>
    </p:spTree>
    <p:extLst>
      <p:ext uri="{BB962C8B-B14F-4D97-AF65-F5344CB8AC3E}">
        <p14:creationId xmlns:p14="http://schemas.microsoft.com/office/powerpoint/2010/main" val="4134331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BF034B3-135A-4C57-AF07-82AD0D9A629A}"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854F41-1DE8-4330-BC90-F8D889948481}"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1F00A9-7C86-4952-97D7-142695978AF3}"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E06BC46-6160-463E-96D5-44C954AEDF77}"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8C26AF1-5880-4B99-98E7-059B7680B738}"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39A143E-F577-4ECE-8BE1-767C2FA88594}"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83D82A-37D4-4643-B17C-946B499447F0}"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E65912-7EA5-4973-93F2-01085514C507}"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EFCC24-1203-4FAB-95C8-7E66E76503D6}"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5E8049-C4C1-40E7-9FDC-2248E28F8DC1}" type="datetime1">
              <a:rPr lang="en-US" smtClean="0"/>
              <a:t>2/22/2017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BD4BD5-DD2A-4F87-885C-17B26EEC06E0}"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3D5D89-AE59-4F35-9642-4F37565B67E2}" type="datetime1">
              <a:rPr lang="en-US" smtClean="0"/>
              <a:t>2/22/2017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AC52AC7-4830-4B87-AD65-93FD50B0CC85}" type="datetime1">
              <a:rPr lang="en-US" smtClean="0"/>
              <a:t>2/22/2017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4C0589-7FDE-43BA-9A48-F7CB22BDA1AE}" type="datetime1">
              <a:rPr lang="en-US" smtClean="0"/>
              <a:t>2/22/2017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4BDDEC-CF66-47C7-A483-3B19ED02985B}"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6E6986-4311-4335-99DD-F718060C6375}" type="datetime1">
              <a:rPr lang="en-US" smtClean="0"/>
              <a:t>2/22/2017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21C5624-AD5F-4922-9169-3A6F8FB38692}" type="datetime1">
              <a:rPr lang="en-US" smtClean="0"/>
              <a:t>2/22/2017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dipasquale.nick@epa.gov" TargetMode="Externa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Chesapeake Bay Program Updates	</a:t>
            </a:r>
            <a:endParaRPr lang="en-US" dirty="0"/>
          </a:p>
        </p:txBody>
      </p:sp>
      <p:sp>
        <p:nvSpPr>
          <p:cNvPr id="3" name="Subtitle 2"/>
          <p:cNvSpPr>
            <a:spLocks noGrp="1"/>
          </p:cNvSpPr>
          <p:nvPr>
            <p:ph type="subTitle" idx="1"/>
          </p:nvPr>
        </p:nvSpPr>
        <p:spPr/>
        <p:txBody>
          <a:bodyPr/>
          <a:lstStyle/>
          <a:p>
            <a:r>
              <a:rPr lang="en-US" dirty="0" smtClean="0"/>
              <a:t>Citizens’ Advisory Committee Meeting</a:t>
            </a:r>
          </a:p>
          <a:p>
            <a:r>
              <a:rPr lang="en-US" dirty="0" smtClean="0"/>
              <a:t>February 23, 2017</a:t>
            </a:r>
            <a:endParaRPr lang="en-US" dirty="0"/>
          </a:p>
        </p:txBody>
      </p:sp>
    </p:spTree>
    <p:extLst>
      <p:ext uri="{BB962C8B-B14F-4D97-AF65-F5344CB8AC3E}">
        <p14:creationId xmlns:p14="http://schemas.microsoft.com/office/powerpoint/2010/main" val="1256357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Communications and Outreach</a:t>
            </a:r>
            <a:endParaRPr lang="en-US" dirty="0"/>
          </a:p>
        </p:txBody>
      </p:sp>
      <p:sp>
        <p:nvSpPr>
          <p:cNvPr id="3" name="TextBox 2"/>
          <p:cNvSpPr txBox="1"/>
          <p:nvPr/>
        </p:nvSpPr>
        <p:spPr>
          <a:xfrm>
            <a:off x="2701636" y="1905000"/>
            <a:ext cx="8575964" cy="2800767"/>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Midpoint Assessment and Phase III WIP Communications Planning</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smtClean="0"/>
              <a:t>CAC Assistance </a:t>
            </a:r>
            <a:endParaRPr lang="en-US" sz="2000" dirty="0"/>
          </a:p>
          <a:p>
            <a:pPr marL="285750" indent="-285750">
              <a:buFont typeface="Arial" panose="020B0604020202020204" pitchFamily="34" charset="0"/>
              <a:buChar char="•"/>
            </a:pPr>
            <a:endParaRPr lang="en-US" sz="2000" dirty="0" smtClean="0"/>
          </a:p>
          <a:p>
            <a:pPr marL="742950" lvl="1" indent="-285750">
              <a:buFont typeface="Arial" panose="020B0604020202020204" pitchFamily="34" charset="0"/>
              <a:buChar char="•"/>
            </a:pPr>
            <a:r>
              <a:rPr lang="en-US" sz="2000" dirty="0" smtClean="0"/>
              <a:t>Identifying Audiences</a:t>
            </a:r>
          </a:p>
          <a:p>
            <a:pPr marL="742950" lvl="1"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smtClean="0"/>
              <a:t>Messaging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4811312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3524" y="2776760"/>
            <a:ext cx="8911687" cy="1280890"/>
          </a:xfrm>
        </p:spPr>
        <p:txBody>
          <a:bodyPr>
            <a:normAutofit/>
          </a:bodyPr>
          <a:lstStyle/>
          <a:p>
            <a:r>
              <a:rPr lang="en-US" sz="4400" b="1" dirty="0" smtClean="0"/>
              <a:t>2017 CBP Priorities</a:t>
            </a:r>
            <a:endParaRPr lang="en-US" sz="4400" b="1" dirty="0"/>
          </a:p>
        </p:txBody>
      </p:sp>
      <p:sp>
        <p:nvSpPr>
          <p:cNvPr id="3" name="Slide Number Placeholder 2"/>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519590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4545" y="49118"/>
            <a:ext cx="12192000" cy="7386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200" b="1" i="0" u="none" strike="noStrike" kern="0" cap="none" spc="0" normalizeH="0" baseline="0" noProof="0" dirty="0">
                <a:ln>
                  <a:noFill/>
                </a:ln>
                <a:solidFill>
                  <a:srgbClr val="000099"/>
                </a:solidFill>
                <a:effectLst/>
                <a:uLnTx/>
                <a:uFillTx/>
                <a:latin typeface="+mj-lt"/>
              </a:rPr>
              <a:t>Biennial Strategy Review System Timeline</a:t>
            </a:r>
            <a:endParaRPr kumimoji="0" lang="en-US" sz="4200" b="0" i="0" u="none" strike="noStrike" kern="0" cap="none" spc="0" normalizeH="0" baseline="0" noProof="0" dirty="0">
              <a:ln>
                <a:noFill/>
              </a:ln>
              <a:solidFill>
                <a:srgbClr val="000099"/>
              </a:solidFill>
              <a:effectLst/>
              <a:uLnTx/>
              <a:uFillTx/>
              <a:latin typeface="+mj-lt"/>
            </a:endParaRPr>
          </a:p>
        </p:txBody>
      </p:sp>
      <p:sp>
        <p:nvSpPr>
          <p:cNvPr id="2" name="Slide Number Placeholder 1"/>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498B8FD2-C26F-4BAC-85C4-4783C2C79D46}" type="slidenum">
              <a:rPr kumimoji="0" lang="en-US" altLang="en-US" sz="1800" b="0" i="0" u="none" strike="noStrike" kern="0" cap="none" spc="0" normalizeH="0" baseline="0" noProof="0" smtClean="0">
                <a:ln>
                  <a:noFill/>
                </a:ln>
                <a:solidFill>
                  <a:srgbClr val="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12</a:t>
            </a:fld>
            <a:endParaRPr kumimoji="0" lang="en-US" altLang="en-US" sz="1800" b="0" i="0" u="none" strike="noStrike" kern="0" cap="none" spc="0" normalizeH="0" baseline="0" noProof="0">
              <a:ln>
                <a:noFill/>
              </a:ln>
              <a:solidFill>
                <a:srgbClr val="000000"/>
              </a:solidFill>
              <a:effectLst/>
              <a:uLnTx/>
              <a:uFillTx/>
            </a:endParaRPr>
          </a:p>
        </p:txBody>
      </p:sp>
      <p:sp>
        <p:nvSpPr>
          <p:cNvPr id="1331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30723" name="Picture 3"/>
          <p:cNvPicPr>
            <a:picLocks noChangeAspect="1" noChangeArrowheads="1"/>
          </p:cNvPicPr>
          <p:nvPr/>
        </p:nvPicPr>
        <p:blipFill>
          <a:blip r:embed="rId3" cstate="print"/>
          <a:srcRect l="13698" t="18519" r="12031" b="8148"/>
          <a:stretch>
            <a:fillRect/>
          </a:stretch>
        </p:blipFill>
        <p:spPr bwMode="auto">
          <a:xfrm>
            <a:off x="1021990" y="885824"/>
            <a:ext cx="10547134" cy="5857875"/>
          </a:xfrm>
          <a:prstGeom prst="rect">
            <a:avLst/>
          </a:prstGeom>
          <a:noFill/>
          <a:ln w="9525">
            <a:noFill/>
            <a:miter lim="800000"/>
            <a:headEnd/>
            <a:tailEnd/>
          </a:ln>
        </p:spPr>
      </p:pic>
    </p:spTree>
    <p:extLst>
      <p:ext uri="{BB962C8B-B14F-4D97-AF65-F5344CB8AC3E}">
        <p14:creationId xmlns:p14="http://schemas.microsoft.com/office/powerpoint/2010/main" val="2676022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498B8FD2-C26F-4BAC-85C4-4783C2C79D46}" type="slidenum">
              <a:rPr lang="en-US" altLang="en-US" smtClean="0">
                <a:solidFill>
                  <a:srgbClr val="000000"/>
                </a:solidFill>
              </a:rPr>
              <a:pPr>
                <a:defRPr/>
              </a:pPr>
              <a:t>13</a:t>
            </a:fld>
            <a:endParaRPr lang="en-US" altLang="en-US">
              <a:solidFill>
                <a:srgbClr val="000000"/>
              </a:solidFill>
            </a:endParaRPr>
          </a:p>
        </p:txBody>
      </p:sp>
      <p:sp>
        <p:nvSpPr>
          <p:cNvPr id="4" name="Rectangle 3"/>
          <p:cNvSpPr/>
          <p:nvPr/>
        </p:nvSpPr>
        <p:spPr>
          <a:xfrm>
            <a:off x="2525356" y="1754212"/>
            <a:ext cx="3917659" cy="2114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r>
              <a:rPr lang="en-US" dirty="0" smtClean="0"/>
              <a:t>Outcomes </a:t>
            </a:r>
            <a:r>
              <a:rPr lang="en-US" dirty="0"/>
              <a:t>with Greatest Progress: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Protected Lands</a:t>
            </a:r>
          </a:p>
          <a:p>
            <a:pPr marL="285750" indent="-285750">
              <a:buFont typeface="Arial" panose="020B0604020202020204" pitchFamily="34" charset="0"/>
              <a:buChar char="•"/>
            </a:pPr>
            <a:r>
              <a:rPr lang="en-US" dirty="0"/>
              <a:t>Fish Passage</a:t>
            </a:r>
          </a:p>
          <a:p>
            <a:pPr marL="285750" indent="-285750">
              <a:buFont typeface="Arial" panose="020B0604020202020204" pitchFamily="34" charset="0"/>
              <a:buChar char="•"/>
            </a:pPr>
            <a:r>
              <a:rPr lang="en-US" dirty="0"/>
              <a:t>SAV</a:t>
            </a:r>
          </a:p>
          <a:p>
            <a:endParaRPr lang="en-US" dirty="0"/>
          </a:p>
          <a:p>
            <a:pPr marL="285750" indent="-285750">
              <a:buFont typeface="Arial" panose="020B0604020202020204" pitchFamily="34" charset="0"/>
              <a:buChar char="•"/>
            </a:pPr>
            <a:endParaRPr lang="en-US" dirty="0"/>
          </a:p>
        </p:txBody>
      </p:sp>
      <p:sp>
        <p:nvSpPr>
          <p:cNvPr id="5" name="Rectangle 4"/>
          <p:cNvSpPr/>
          <p:nvPr/>
        </p:nvSpPr>
        <p:spPr>
          <a:xfrm>
            <a:off x="7840654" y="1751679"/>
            <a:ext cx="3917659" cy="2114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r>
              <a:rPr lang="en-US" dirty="0" smtClean="0"/>
              <a:t>Outcomes </a:t>
            </a:r>
            <a:r>
              <a:rPr lang="en-US" dirty="0"/>
              <a:t>with Greatest Challenges: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Forest Buffers</a:t>
            </a:r>
          </a:p>
          <a:p>
            <a:pPr marL="285750" indent="-285750">
              <a:buFont typeface="Arial" panose="020B0604020202020204" pitchFamily="34" charset="0"/>
              <a:buChar char="•"/>
            </a:pPr>
            <a:r>
              <a:rPr lang="en-US" dirty="0"/>
              <a:t>Wetlands</a:t>
            </a:r>
          </a:p>
          <a:p>
            <a:pPr marL="285750" indent="-285750">
              <a:buFont typeface="Arial" panose="020B0604020202020204" pitchFamily="34" charset="0"/>
              <a:buChar char="•"/>
            </a:pPr>
            <a:r>
              <a:rPr lang="en-US" dirty="0"/>
              <a:t>Diversity</a:t>
            </a:r>
          </a:p>
          <a:p>
            <a:pPr marL="285750" indent="-285750">
              <a:buFont typeface="Arial" panose="020B0604020202020204" pitchFamily="34" charset="0"/>
              <a:buChar char="•"/>
            </a:pPr>
            <a:r>
              <a:rPr lang="en-US" dirty="0"/>
              <a:t>Oysters</a:t>
            </a:r>
          </a:p>
          <a:p>
            <a:endParaRPr lang="en-US" dirty="0"/>
          </a:p>
        </p:txBody>
      </p:sp>
      <p:sp>
        <p:nvSpPr>
          <p:cNvPr id="6" name="Rectangle 5"/>
          <p:cNvSpPr/>
          <p:nvPr/>
        </p:nvSpPr>
        <p:spPr>
          <a:xfrm>
            <a:off x="4484186" y="4444451"/>
            <a:ext cx="3917659" cy="2114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Outcomes with no indicators: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Citizen Stewardship</a:t>
            </a:r>
          </a:p>
          <a:p>
            <a:pPr marL="285750" indent="-285750">
              <a:buFont typeface="Arial" panose="020B0604020202020204" pitchFamily="34" charset="0"/>
              <a:buChar char="•"/>
            </a:pPr>
            <a:r>
              <a:rPr lang="en-US" dirty="0"/>
              <a:t>Local Leadership</a:t>
            </a:r>
          </a:p>
          <a:p>
            <a:pPr marL="285750" indent="-285750">
              <a:buFont typeface="Arial" panose="020B0604020202020204" pitchFamily="34" charset="0"/>
              <a:buChar char="•"/>
            </a:pPr>
            <a:r>
              <a:rPr lang="en-US" dirty="0"/>
              <a:t>Forage Fish</a:t>
            </a:r>
          </a:p>
          <a:p>
            <a:pPr marL="285750" indent="-285750">
              <a:buFont typeface="Arial" panose="020B0604020202020204" pitchFamily="34" charset="0"/>
              <a:buChar char="•"/>
            </a:pPr>
            <a:r>
              <a:rPr lang="en-US" dirty="0"/>
              <a:t>Healthy Watersheds</a:t>
            </a:r>
          </a:p>
          <a:p>
            <a:pPr marL="285750" indent="-285750">
              <a:buFont typeface="Arial" panose="020B0604020202020204" pitchFamily="34" charset="0"/>
              <a:buChar char="•"/>
            </a:pPr>
            <a:r>
              <a:rPr lang="en-US" dirty="0"/>
              <a:t>Others</a:t>
            </a:r>
          </a:p>
        </p:txBody>
      </p:sp>
      <p:sp>
        <p:nvSpPr>
          <p:cNvPr id="7" name="TextBox 6"/>
          <p:cNvSpPr txBox="1"/>
          <p:nvPr/>
        </p:nvSpPr>
        <p:spPr>
          <a:xfrm>
            <a:off x="2875935" y="427703"/>
            <a:ext cx="8082117" cy="646331"/>
          </a:xfrm>
          <a:prstGeom prst="rect">
            <a:avLst/>
          </a:prstGeom>
          <a:noFill/>
        </p:spPr>
        <p:txBody>
          <a:bodyPr wrap="square" rtlCol="0">
            <a:spAutoFit/>
          </a:bodyPr>
          <a:lstStyle/>
          <a:p>
            <a:r>
              <a:rPr lang="en-US" sz="3600" dirty="0" smtClean="0"/>
              <a:t>2017 CBP Priorities</a:t>
            </a:r>
            <a:endParaRPr lang="en-US" sz="3600" dirty="0"/>
          </a:p>
        </p:txBody>
      </p:sp>
      <p:sp>
        <p:nvSpPr>
          <p:cNvPr id="8" name="TextBox 7"/>
          <p:cNvSpPr txBox="1"/>
          <p:nvPr/>
        </p:nvSpPr>
        <p:spPr>
          <a:xfrm>
            <a:off x="4935974" y="1152907"/>
            <a:ext cx="3465871" cy="461665"/>
          </a:xfrm>
          <a:prstGeom prst="rect">
            <a:avLst/>
          </a:prstGeom>
          <a:noFill/>
        </p:spPr>
        <p:txBody>
          <a:bodyPr wrap="square" rtlCol="0">
            <a:spAutoFit/>
          </a:bodyPr>
          <a:lstStyle/>
          <a:p>
            <a:r>
              <a:rPr lang="en-US" sz="2400" dirty="0" smtClean="0"/>
              <a:t>Indicators Show….</a:t>
            </a:r>
            <a:endParaRPr lang="en-US" sz="2400" dirty="0"/>
          </a:p>
        </p:txBody>
      </p:sp>
    </p:spTree>
    <p:extLst>
      <p:ext uri="{BB962C8B-B14F-4D97-AF65-F5344CB8AC3E}">
        <p14:creationId xmlns:p14="http://schemas.microsoft.com/office/powerpoint/2010/main" val="3349573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Questions?</a:t>
            </a:r>
            <a:r>
              <a:rPr lang="en-US" dirty="0" smtClean="0"/>
              <a:t/>
            </a:r>
            <a:br>
              <a:rPr lang="en-US" dirty="0" smtClean="0"/>
            </a:br>
            <a:r>
              <a:rPr lang="en-US" dirty="0"/>
              <a:t/>
            </a:r>
            <a:br>
              <a:rPr lang="en-US" dirty="0"/>
            </a:br>
            <a:r>
              <a:rPr lang="en-US" dirty="0" smtClean="0"/>
              <a:t/>
            </a:r>
            <a:br>
              <a:rPr lang="en-US" dirty="0" smtClean="0"/>
            </a:br>
            <a:endParaRPr lang="en-US" dirty="0"/>
          </a:p>
        </p:txBody>
      </p:sp>
      <p:pic>
        <p:nvPicPr>
          <p:cNvPr id="1026" name="Picture 2" descr="http://www.chesapeakebay.net/images/cbpo_logo/cbplogoSRPPERIOD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1351" y="1690128"/>
            <a:ext cx="3169515" cy="244558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241963" y="4502725"/>
            <a:ext cx="6289964" cy="1292662"/>
          </a:xfrm>
          <a:prstGeom prst="rect">
            <a:avLst/>
          </a:prstGeom>
          <a:noFill/>
        </p:spPr>
        <p:txBody>
          <a:bodyPr wrap="square" rtlCol="0">
            <a:spAutoFit/>
          </a:bodyPr>
          <a:lstStyle/>
          <a:p>
            <a:pPr algn="ctr"/>
            <a:r>
              <a:rPr lang="en-US" sz="2000" dirty="0" smtClean="0"/>
              <a:t>Nick DiPasquale</a:t>
            </a:r>
          </a:p>
          <a:p>
            <a:pPr algn="ctr"/>
            <a:r>
              <a:rPr lang="en-US" sz="2000" dirty="0" smtClean="0"/>
              <a:t>Director, Chesapeake Bay Program</a:t>
            </a:r>
          </a:p>
          <a:p>
            <a:pPr algn="ctr"/>
            <a:r>
              <a:rPr lang="en-US" sz="2000" dirty="0" smtClean="0">
                <a:hlinkClick r:id="rId3"/>
              </a:rPr>
              <a:t>dipasquale.nicholas@epa.gov</a:t>
            </a:r>
            <a:endParaRPr lang="en-US" sz="2000" dirty="0" smtClean="0"/>
          </a:p>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1775243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a:t>
            </a:r>
            <a:br>
              <a:rPr lang="en-US" dirty="0" smtClean="0"/>
            </a:br>
            <a:endParaRPr lang="en-US" dirty="0"/>
          </a:p>
        </p:txBody>
      </p:sp>
      <p:sp>
        <p:nvSpPr>
          <p:cNvPr id="3" name="TextBox 2"/>
          <p:cNvSpPr txBox="1"/>
          <p:nvPr/>
        </p:nvSpPr>
        <p:spPr>
          <a:xfrm>
            <a:off x="2881747" y="1905000"/>
            <a:ext cx="9310253" cy="2677656"/>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Transition Update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2015-16 Bay Barometer</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Communications and Outreach Assistance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2017 CBP Priorities</a:t>
            </a:r>
            <a:endParaRPr lang="en-US"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737967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Update</a:t>
            </a:r>
            <a:endParaRPr lang="en-US" dirty="0"/>
          </a:p>
        </p:txBody>
      </p:sp>
      <p:sp>
        <p:nvSpPr>
          <p:cNvPr id="3" name="TextBox 2"/>
          <p:cNvSpPr txBox="1"/>
          <p:nvPr/>
        </p:nvSpPr>
        <p:spPr>
          <a:xfrm>
            <a:off x="2937162" y="1905000"/>
            <a:ext cx="8700655"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Transition Team Briefing</a:t>
            </a:r>
          </a:p>
          <a:p>
            <a:pPr marL="742950" lvl="1" indent="-285750">
              <a:buFont typeface="Arial" panose="020B0604020202020204" pitchFamily="34" charset="0"/>
              <a:buChar char="•"/>
            </a:pPr>
            <a:r>
              <a:rPr lang="en-US" sz="2400" dirty="0" smtClean="0"/>
              <a:t>Chesapeake Bay TMDL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Program Funding/Staffing</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Grant/Contract </a:t>
            </a:r>
            <a:r>
              <a:rPr lang="en-US" sz="2400" dirty="0"/>
              <a:t>A</a:t>
            </a:r>
            <a:r>
              <a:rPr lang="en-US" sz="2400" dirty="0" smtClean="0"/>
              <a:t>wards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Hiring Freeze</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Review of Scientific Presentations/Reports</a:t>
            </a:r>
            <a:endParaRPr lang="en-US"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986442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Update</a:t>
            </a:r>
            <a:endParaRPr lang="en-US" dirty="0"/>
          </a:p>
        </p:txBody>
      </p:sp>
      <p:sp>
        <p:nvSpPr>
          <p:cNvPr id="3" name="TextBox 2"/>
          <p:cNvSpPr txBox="1"/>
          <p:nvPr/>
        </p:nvSpPr>
        <p:spPr>
          <a:xfrm>
            <a:off x="3094902" y="1898073"/>
            <a:ext cx="8409709" cy="4031873"/>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Executive Orders</a:t>
            </a:r>
          </a:p>
          <a:p>
            <a:pPr marL="285750"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smtClean="0"/>
              <a:t>Reconsider New/Existing Power Plant GHG Rules</a:t>
            </a:r>
          </a:p>
          <a:p>
            <a:pPr marL="742950" lvl="1"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smtClean="0"/>
              <a:t>Prohibit Use of Social Cost of Carbon Benefits Measure</a:t>
            </a:r>
          </a:p>
          <a:p>
            <a:pPr marL="742950" lvl="1"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smtClean="0"/>
              <a:t>Dismantle Clean Power Plants Rule</a:t>
            </a:r>
          </a:p>
          <a:p>
            <a:pPr marL="742950" lvl="1"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smtClean="0"/>
              <a:t>Rescinding Clean Water Act Jurisdiction Rule</a:t>
            </a:r>
          </a:p>
          <a:p>
            <a:pPr marL="742950" lvl="1" indent="-285750">
              <a:buFont typeface="Arial" panose="020B0604020202020204" pitchFamily="34" charset="0"/>
              <a:buChar char="•"/>
            </a:pPr>
            <a:endParaRPr lang="en-US" sz="2000" dirty="0"/>
          </a:p>
          <a:p>
            <a:pPr marL="742950" lvl="1" indent="-285750">
              <a:buFont typeface="Arial" panose="020B0604020202020204" pitchFamily="34" charset="0"/>
              <a:buChar char="•"/>
            </a:pPr>
            <a:r>
              <a:rPr lang="en-US" sz="2000" dirty="0" smtClean="0"/>
              <a:t>2 for 1 Regulatory Reduction</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6539619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 16 Bay Barometer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2682" y="1627909"/>
            <a:ext cx="3208627" cy="4162543"/>
          </a:xfrm>
          <a:prstGeom prst="rect">
            <a:avLst/>
          </a:prstGeom>
        </p:spPr>
      </p:pic>
      <p:sp>
        <p:nvSpPr>
          <p:cNvPr id="5" name="TextBox 4"/>
          <p:cNvSpPr txBox="1"/>
          <p:nvPr/>
        </p:nvSpPr>
        <p:spPr>
          <a:xfrm>
            <a:off x="6719455" y="2124130"/>
            <a:ext cx="4488872" cy="317009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Annual report on the health and restoration efforts of the Chesapeake Bay watershed.</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Retrospective summary of previously published indicators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smtClean="0"/>
              <a:t>Audience is CBP partners and the interested public.</a:t>
            </a:r>
            <a:endParaRPr lang="en-US" sz="2000"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569302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 16 Bay Barometer</a:t>
            </a:r>
            <a:endParaRPr lang="en-US" dirty="0"/>
          </a:p>
        </p:txBody>
      </p:sp>
      <p:sp>
        <p:nvSpPr>
          <p:cNvPr id="3" name="TextBox 2"/>
          <p:cNvSpPr txBox="1"/>
          <p:nvPr/>
        </p:nvSpPr>
        <p:spPr>
          <a:xfrm>
            <a:off x="2743199" y="1905000"/>
            <a:ext cx="6733309" cy="2677656"/>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New Indicators for 2017</a:t>
            </a:r>
          </a:p>
          <a:p>
            <a:pPr marL="285750" indent="-285750">
              <a:buFont typeface="Arial" panose="020B0604020202020204" pitchFamily="34" charset="0"/>
              <a:buChar char="•"/>
            </a:pPr>
            <a:endParaRPr lang="en-US" sz="2400" dirty="0"/>
          </a:p>
          <a:p>
            <a:pPr marL="742950" lvl="1" indent="-285750">
              <a:buFont typeface="Arial" panose="020B0604020202020204" pitchFamily="34" charset="0"/>
              <a:buChar char="•"/>
            </a:pPr>
            <a:r>
              <a:rPr lang="en-US" sz="2400" dirty="0" smtClean="0"/>
              <a:t>Diversity</a:t>
            </a:r>
          </a:p>
          <a:p>
            <a:pPr marL="742950" lvl="1" indent="-285750">
              <a:buFont typeface="Arial" panose="020B0604020202020204" pitchFamily="34" charset="0"/>
              <a:buChar char="•"/>
            </a:pPr>
            <a:endParaRPr lang="en-US" sz="2400" dirty="0"/>
          </a:p>
          <a:p>
            <a:pPr marL="742950" lvl="1" indent="-285750">
              <a:buFont typeface="Arial" panose="020B0604020202020204" pitchFamily="34" charset="0"/>
              <a:buChar char="•"/>
            </a:pPr>
            <a:r>
              <a:rPr lang="en-US" sz="2400" dirty="0" smtClean="0"/>
              <a:t>Sustainable Schools </a:t>
            </a:r>
          </a:p>
          <a:p>
            <a:pPr marL="742950" lvl="1" indent="-285750">
              <a:buFont typeface="Arial" panose="020B0604020202020204" pitchFamily="34" charset="0"/>
              <a:buChar char="•"/>
            </a:pPr>
            <a:endParaRPr lang="en-US" sz="2400" dirty="0"/>
          </a:p>
          <a:p>
            <a:pPr marL="742950" lvl="1" indent="-285750">
              <a:buFont typeface="Arial" panose="020B0604020202020204" pitchFamily="34" charset="0"/>
              <a:buChar char="•"/>
            </a:pPr>
            <a:r>
              <a:rPr lang="en-US" sz="2400" dirty="0" smtClean="0"/>
              <a:t>Oysters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3187068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 16 Bay Barometer</a:t>
            </a:r>
            <a:endParaRPr lang="en-US" dirty="0"/>
          </a:p>
        </p:txBody>
      </p:sp>
      <p:sp>
        <p:nvSpPr>
          <p:cNvPr id="3" name="Rectangle 2"/>
          <p:cNvSpPr/>
          <p:nvPr/>
        </p:nvSpPr>
        <p:spPr>
          <a:xfrm>
            <a:off x="2765043" y="1427017"/>
            <a:ext cx="8249321" cy="5016758"/>
          </a:xfrm>
          <a:prstGeom prst="rect">
            <a:avLst/>
          </a:prstGeom>
        </p:spPr>
        <p:txBody>
          <a:bodyPr wrap="square">
            <a:spAutoFit/>
          </a:bodyPr>
          <a:lstStyle/>
          <a:p>
            <a:pPr>
              <a:buFont typeface="Arial" panose="020B0604020202020204" pitchFamily="34" charset="0"/>
              <a:buChar char="•"/>
            </a:pPr>
            <a:r>
              <a:rPr lang="en-US" sz="2000" dirty="0" smtClean="0"/>
              <a:t> Positive </a:t>
            </a:r>
            <a:r>
              <a:rPr lang="en-US" sz="2000" dirty="0"/>
              <a:t>Trends</a:t>
            </a:r>
            <a:r>
              <a:rPr lang="en-US" sz="2000" dirty="0" smtClean="0"/>
              <a:t>:</a:t>
            </a:r>
          </a:p>
          <a:p>
            <a:endParaRPr lang="en-US" sz="2000" dirty="0"/>
          </a:p>
          <a:p>
            <a:pPr lvl="1">
              <a:buFont typeface="Arial" panose="020B0604020202020204" pitchFamily="34" charset="0"/>
              <a:buChar char="•"/>
            </a:pPr>
            <a:r>
              <a:rPr lang="en-US" sz="2000" dirty="0" smtClean="0"/>
              <a:t> Nitrogen</a:t>
            </a:r>
            <a:r>
              <a:rPr lang="en-US" sz="2000" dirty="0"/>
              <a:t>, phosphorus and sediment loads (monitored data) and reducing nitrogen, phosphorus and sediment pollution (modeled data) </a:t>
            </a:r>
            <a:endParaRPr lang="en-US" sz="2000" dirty="0" smtClean="0"/>
          </a:p>
          <a:p>
            <a:pPr lvl="1">
              <a:buFont typeface="Arial" panose="020B0604020202020204" pitchFamily="34" charset="0"/>
              <a:buChar char="•"/>
            </a:pPr>
            <a:endParaRPr lang="en-US" sz="2000" dirty="0"/>
          </a:p>
          <a:p>
            <a:pPr lvl="1">
              <a:buFont typeface="Arial" panose="020B0604020202020204" pitchFamily="34" charset="0"/>
              <a:buChar char="•"/>
            </a:pPr>
            <a:r>
              <a:rPr lang="en-US" sz="2000" dirty="0" smtClean="0"/>
              <a:t> Attaining </a:t>
            </a:r>
            <a:r>
              <a:rPr lang="en-US" sz="2000" dirty="0"/>
              <a:t>water quality </a:t>
            </a:r>
            <a:r>
              <a:rPr lang="en-US" sz="2000" dirty="0" smtClean="0"/>
              <a:t>standards</a:t>
            </a:r>
          </a:p>
          <a:p>
            <a:pPr lvl="1">
              <a:buFont typeface="Arial" panose="020B0604020202020204" pitchFamily="34" charset="0"/>
              <a:buChar char="•"/>
            </a:pPr>
            <a:endParaRPr lang="en-US" sz="2000" dirty="0"/>
          </a:p>
          <a:p>
            <a:pPr lvl="1">
              <a:buFont typeface="Arial" panose="020B0604020202020204" pitchFamily="34" charset="0"/>
              <a:buChar char="•"/>
            </a:pPr>
            <a:r>
              <a:rPr lang="en-US" sz="2000" dirty="0" smtClean="0"/>
              <a:t> Underwater </a:t>
            </a:r>
            <a:r>
              <a:rPr lang="en-US" sz="2000" dirty="0"/>
              <a:t>grass abundance </a:t>
            </a:r>
            <a:endParaRPr lang="en-US" sz="2000" dirty="0" smtClean="0"/>
          </a:p>
          <a:p>
            <a:pPr lvl="1">
              <a:buFont typeface="Arial" panose="020B0604020202020204" pitchFamily="34" charset="0"/>
              <a:buChar char="•"/>
            </a:pPr>
            <a:endParaRPr lang="en-US" sz="2000" dirty="0"/>
          </a:p>
          <a:p>
            <a:pPr lvl="1">
              <a:buFont typeface="Arial" panose="020B0604020202020204" pitchFamily="34" charset="0"/>
              <a:buChar char="•"/>
            </a:pPr>
            <a:r>
              <a:rPr lang="en-US" sz="2000" dirty="0" smtClean="0"/>
              <a:t> Blue </a:t>
            </a:r>
            <a:r>
              <a:rPr lang="en-US" sz="2000" dirty="0"/>
              <a:t>crab abundance, oysters </a:t>
            </a:r>
            <a:endParaRPr lang="en-US" sz="2000" dirty="0" smtClean="0"/>
          </a:p>
          <a:p>
            <a:pPr lvl="1">
              <a:buFont typeface="Arial" panose="020B0604020202020204" pitchFamily="34" charset="0"/>
              <a:buChar char="•"/>
            </a:pPr>
            <a:endParaRPr lang="en-US" sz="2000" dirty="0"/>
          </a:p>
          <a:p>
            <a:pPr lvl="1">
              <a:buFont typeface="Arial" panose="020B0604020202020204" pitchFamily="34" charset="0"/>
              <a:buChar char="•"/>
            </a:pPr>
            <a:r>
              <a:rPr lang="en-US" sz="2000" dirty="0" smtClean="0"/>
              <a:t> Black duck</a:t>
            </a:r>
          </a:p>
          <a:p>
            <a:pPr lvl="1">
              <a:buFont typeface="Arial" panose="020B0604020202020204" pitchFamily="34" charset="0"/>
              <a:buChar char="•"/>
            </a:pPr>
            <a:endParaRPr lang="en-US" sz="2000" dirty="0"/>
          </a:p>
          <a:p>
            <a:pPr lvl="1">
              <a:buFont typeface="Arial" panose="020B0604020202020204" pitchFamily="34" charset="0"/>
              <a:buChar char="•"/>
            </a:pPr>
            <a:r>
              <a:rPr lang="en-US" sz="2000" dirty="0" smtClean="0"/>
              <a:t> Restoring </a:t>
            </a:r>
            <a:r>
              <a:rPr lang="en-US" sz="2000" dirty="0"/>
              <a:t>fish passage, restoring wetlands, protecting lands and establishing public access sites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4291062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 16 Bay Barometer</a:t>
            </a:r>
            <a:endParaRPr lang="en-US" dirty="0"/>
          </a:p>
        </p:txBody>
      </p:sp>
      <p:sp>
        <p:nvSpPr>
          <p:cNvPr id="3" name="TextBox 2"/>
          <p:cNvSpPr txBox="1"/>
          <p:nvPr/>
        </p:nvSpPr>
        <p:spPr>
          <a:xfrm>
            <a:off x="2840182" y="1780309"/>
            <a:ext cx="6276109"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Negative Trends</a:t>
            </a:r>
          </a:p>
          <a:p>
            <a:pPr marL="285750" indent="-285750">
              <a:buFont typeface="Arial" panose="020B0604020202020204" pitchFamily="34" charset="0"/>
              <a:buChar char="•"/>
            </a:pPr>
            <a:endParaRPr lang="en-US" sz="2400" dirty="0"/>
          </a:p>
          <a:p>
            <a:pPr marL="742950" lvl="1" indent="-285750">
              <a:buFont typeface="Arial" panose="020B0604020202020204" pitchFamily="34" charset="0"/>
              <a:buChar char="•"/>
            </a:pPr>
            <a:r>
              <a:rPr lang="en-US" sz="2400" dirty="0" smtClean="0"/>
              <a:t>Planting Forest Buffers</a:t>
            </a:r>
            <a:endParaRPr lang="en-US" sz="24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8817126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 16 Bay Barometer</a:t>
            </a:r>
            <a:endParaRPr lang="en-US" dirty="0"/>
          </a:p>
        </p:txBody>
      </p:sp>
      <p:sp>
        <p:nvSpPr>
          <p:cNvPr id="3" name="Rectangle 2"/>
          <p:cNvSpPr/>
          <p:nvPr/>
        </p:nvSpPr>
        <p:spPr>
          <a:xfrm>
            <a:off x="2402156" y="2664069"/>
            <a:ext cx="8911687" cy="2492990"/>
          </a:xfrm>
          <a:prstGeom prst="rect">
            <a:avLst/>
          </a:prstGeom>
        </p:spPr>
        <p:txBody>
          <a:bodyPr wrap="square">
            <a:spAutoFit/>
          </a:bodyPr>
          <a:lstStyle/>
          <a:p>
            <a:pPr algn="ctr"/>
            <a:endParaRPr lang="en-US" sz="2400" dirty="0"/>
          </a:p>
          <a:p>
            <a:pPr lvl="1">
              <a:buFont typeface="Arial" panose="020B0604020202020204" pitchFamily="34" charset="0"/>
              <a:buChar char="•"/>
            </a:pPr>
            <a:r>
              <a:rPr lang="en-US" sz="2200" dirty="0" smtClean="0"/>
              <a:t> Tree </a:t>
            </a:r>
            <a:r>
              <a:rPr lang="en-US" sz="2200" dirty="0"/>
              <a:t>canopy </a:t>
            </a:r>
          </a:p>
          <a:p>
            <a:pPr lvl="1">
              <a:buFont typeface="Arial" panose="020B0604020202020204" pitchFamily="34" charset="0"/>
              <a:buChar char="•"/>
            </a:pPr>
            <a:r>
              <a:rPr lang="en-US" sz="2200" dirty="0" smtClean="0"/>
              <a:t> Healthy </a:t>
            </a:r>
            <a:r>
              <a:rPr lang="en-US" sz="2200" dirty="0"/>
              <a:t>watersheds </a:t>
            </a:r>
          </a:p>
          <a:p>
            <a:pPr lvl="1">
              <a:buFont typeface="Arial" panose="020B0604020202020204" pitchFamily="34" charset="0"/>
              <a:buChar char="•"/>
            </a:pPr>
            <a:r>
              <a:rPr lang="en-US" sz="2200" dirty="0" smtClean="0"/>
              <a:t> Forage </a:t>
            </a:r>
            <a:r>
              <a:rPr lang="en-US" sz="2200" dirty="0"/>
              <a:t>fish</a:t>
            </a:r>
          </a:p>
          <a:p>
            <a:pPr lvl="1">
              <a:buFont typeface="Arial" panose="020B0604020202020204" pitchFamily="34" charset="0"/>
              <a:buChar char="•"/>
            </a:pPr>
            <a:r>
              <a:rPr lang="en-US" sz="2200" dirty="0" smtClean="0"/>
              <a:t> Fish </a:t>
            </a:r>
            <a:r>
              <a:rPr lang="en-US" sz="2200" dirty="0"/>
              <a:t>habitat</a:t>
            </a:r>
          </a:p>
          <a:p>
            <a:pPr lvl="1">
              <a:buFont typeface="Arial" panose="020B0604020202020204" pitchFamily="34" charset="0"/>
              <a:buChar char="•"/>
            </a:pPr>
            <a:r>
              <a:rPr lang="en-US" sz="2200" dirty="0" smtClean="0"/>
              <a:t> Blue </a:t>
            </a:r>
            <a:r>
              <a:rPr lang="en-US" sz="2200" dirty="0"/>
              <a:t>crab management</a:t>
            </a:r>
          </a:p>
          <a:p>
            <a:pPr lvl="1">
              <a:buFont typeface="Arial" panose="020B0604020202020204" pitchFamily="34" charset="0"/>
              <a:buChar char="•"/>
            </a:pPr>
            <a:r>
              <a:rPr lang="en-US" sz="2200" dirty="0" smtClean="0"/>
              <a:t> Brook trout</a:t>
            </a:r>
            <a:endParaRPr lang="en-US" sz="2200" dirty="0"/>
          </a:p>
        </p:txBody>
      </p:sp>
      <p:sp>
        <p:nvSpPr>
          <p:cNvPr id="4" name="Rectangle 3"/>
          <p:cNvSpPr/>
          <p:nvPr/>
        </p:nvSpPr>
        <p:spPr>
          <a:xfrm>
            <a:off x="6857999" y="3064178"/>
            <a:ext cx="6096000" cy="2092881"/>
          </a:xfrm>
          <a:prstGeom prst="rect">
            <a:avLst/>
          </a:prstGeom>
        </p:spPr>
        <p:txBody>
          <a:bodyPr>
            <a:spAutoFit/>
          </a:bodyPr>
          <a:lstStyle/>
          <a:p>
            <a:pPr marL="685800" lvl="1" indent="-336550">
              <a:spcBef>
                <a:spcPts val="600"/>
              </a:spcBef>
              <a:buClr>
                <a:srgbClr val="A2C816">
                  <a:lumMod val="50000"/>
                </a:srgbClr>
              </a:buClr>
              <a:buFont typeface="Arial" panose="020B0604020202020204" pitchFamily="34" charset="0"/>
              <a:buChar char="•"/>
            </a:pPr>
            <a:r>
              <a:rPr lang="en-US" sz="2200" dirty="0">
                <a:solidFill>
                  <a:prstClr val="black">
                    <a:lumMod val="65000"/>
                    <a:lumOff val="35000"/>
                  </a:prstClr>
                </a:solidFill>
              </a:rPr>
              <a:t>Toxic contaminants</a:t>
            </a:r>
          </a:p>
          <a:p>
            <a:pPr marL="685800" lvl="1" indent="-336550">
              <a:spcBef>
                <a:spcPts val="600"/>
              </a:spcBef>
              <a:buClr>
                <a:srgbClr val="A2C816">
                  <a:lumMod val="50000"/>
                </a:srgbClr>
              </a:buClr>
              <a:buFont typeface="Arial" panose="020B0604020202020204" pitchFamily="34" charset="0"/>
              <a:buChar char="•"/>
            </a:pPr>
            <a:r>
              <a:rPr lang="en-US" sz="2200" dirty="0">
                <a:solidFill>
                  <a:prstClr val="black">
                    <a:lumMod val="65000"/>
                    <a:lumOff val="35000"/>
                  </a:prstClr>
                </a:solidFill>
              </a:rPr>
              <a:t>Land use</a:t>
            </a:r>
          </a:p>
          <a:p>
            <a:pPr marL="685800" lvl="1" indent="-336550">
              <a:spcBef>
                <a:spcPts val="600"/>
              </a:spcBef>
              <a:buClr>
                <a:srgbClr val="A2C816">
                  <a:lumMod val="50000"/>
                </a:srgbClr>
              </a:buClr>
              <a:buFont typeface="Arial" panose="020B0604020202020204" pitchFamily="34" charset="0"/>
              <a:buChar char="•"/>
            </a:pPr>
            <a:r>
              <a:rPr lang="en-US" sz="2200" dirty="0">
                <a:solidFill>
                  <a:prstClr val="black">
                    <a:lumMod val="65000"/>
                    <a:lumOff val="35000"/>
                  </a:prstClr>
                </a:solidFill>
              </a:rPr>
              <a:t>Citizen stewardship</a:t>
            </a:r>
          </a:p>
          <a:p>
            <a:pPr marL="685800" lvl="1" indent="-336550">
              <a:spcBef>
                <a:spcPts val="600"/>
              </a:spcBef>
              <a:buClr>
                <a:srgbClr val="A2C816">
                  <a:lumMod val="50000"/>
                </a:srgbClr>
              </a:buClr>
              <a:buFont typeface="Arial" panose="020B0604020202020204" pitchFamily="34" charset="0"/>
              <a:buChar char="•"/>
            </a:pPr>
            <a:r>
              <a:rPr lang="en-US" sz="2200" dirty="0">
                <a:solidFill>
                  <a:prstClr val="black">
                    <a:lumMod val="65000"/>
                    <a:lumOff val="35000"/>
                  </a:prstClr>
                </a:solidFill>
              </a:rPr>
              <a:t>Local leadership</a:t>
            </a:r>
          </a:p>
          <a:p>
            <a:pPr marL="685800" lvl="1" indent="-336550">
              <a:spcBef>
                <a:spcPts val="600"/>
              </a:spcBef>
              <a:buClr>
                <a:srgbClr val="A2C816">
                  <a:lumMod val="50000"/>
                </a:srgbClr>
              </a:buClr>
              <a:buFont typeface="Arial" panose="020B0604020202020204" pitchFamily="34" charset="0"/>
              <a:buChar char="•"/>
            </a:pPr>
            <a:r>
              <a:rPr lang="en-US" sz="2200" dirty="0">
                <a:solidFill>
                  <a:prstClr val="black">
                    <a:lumMod val="65000"/>
                    <a:lumOff val="35000"/>
                  </a:prstClr>
                </a:solidFill>
              </a:rPr>
              <a:t>Climate resiliency </a:t>
            </a:r>
          </a:p>
        </p:txBody>
      </p:sp>
      <p:sp>
        <p:nvSpPr>
          <p:cNvPr id="5" name="TextBox 4"/>
          <p:cNvSpPr txBox="1"/>
          <p:nvPr/>
        </p:nvSpPr>
        <p:spPr>
          <a:xfrm>
            <a:off x="5306291" y="1853648"/>
            <a:ext cx="2382982" cy="461665"/>
          </a:xfrm>
          <a:prstGeom prst="rect">
            <a:avLst/>
          </a:prstGeom>
          <a:noFill/>
        </p:spPr>
        <p:txBody>
          <a:bodyPr wrap="square" rtlCol="0">
            <a:spAutoFit/>
          </a:bodyPr>
          <a:lstStyle/>
          <a:p>
            <a:r>
              <a:rPr lang="en-US" sz="2400" dirty="0" smtClean="0"/>
              <a:t>News Stories</a:t>
            </a:r>
            <a:endParaRPr lang="en-US" sz="2400"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418835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187</TotalTime>
  <Words>1464</Words>
  <Application>Microsoft Office PowerPoint</Application>
  <PresentationFormat>Widescreen</PresentationFormat>
  <Paragraphs>171</Paragraphs>
  <Slides>14</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Wingdings 3</vt:lpstr>
      <vt:lpstr>Wisp</vt:lpstr>
      <vt:lpstr>Chesapeake Bay Program Updates </vt:lpstr>
      <vt:lpstr>Agenda  </vt:lpstr>
      <vt:lpstr>Transition Update</vt:lpstr>
      <vt:lpstr>Transition Update</vt:lpstr>
      <vt:lpstr>2015 – 16 Bay Barometer </vt:lpstr>
      <vt:lpstr>2015 – 16 Bay Barometer</vt:lpstr>
      <vt:lpstr>2015 – 16 Bay Barometer</vt:lpstr>
      <vt:lpstr>2015 – 16 Bay Barometer</vt:lpstr>
      <vt:lpstr>2015 – 16 Bay Barometer</vt:lpstr>
      <vt:lpstr>Communications and Outreach</vt:lpstr>
      <vt:lpstr>2017 CBP Priorities</vt:lpstr>
      <vt:lpstr>PowerPoint Presentation</vt:lpstr>
      <vt:lpstr>PowerPoint Presentation</vt:lpstr>
      <vt:lpstr>Questions?   </vt:lpstr>
    </vt:vector>
  </TitlesOfParts>
  <Company>US EPA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EPA Chesapeake Bay Program Updates</dc:title>
  <dc:creator>Rachel Felver</dc:creator>
  <cp:lastModifiedBy>jstarr</cp:lastModifiedBy>
  <cp:revision>15</cp:revision>
  <dcterms:created xsi:type="dcterms:W3CDTF">2017-02-17T19:05:47Z</dcterms:created>
  <dcterms:modified xsi:type="dcterms:W3CDTF">2017-02-22T20:34:44Z</dcterms:modified>
</cp:coreProperties>
</file>