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4"/>
    <p:sldMasterId id="2147483659" r:id="rId15"/>
    <p:sldMasterId id="2147483664" r:id="rId16"/>
    <p:sldMasterId id="2147483749" r:id="rId17"/>
  </p:sldMasterIdLst>
  <p:notesMasterIdLst>
    <p:notesMasterId r:id="rId57"/>
  </p:notesMasterIdLst>
  <p:handoutMasterIdLst>
    <p:handoutMasterId r:id="rId58"/>
  </p:handoutMasterIdLst>
  <p:sldIdLst>
    <p:sldId id="308" r:id="rId18"/>
    <p:sldId id="317" r:id="rId19"/>
    <p:sldId id="294" r:id="rId20"/>
    <p:sldId id="301" r:id="rId21"/>
    <p:sldId id="295" r:id="rId22"/>
    <p:sldId id="296" r:id="rId23"/>
    <p:sldId id="319" r:id="rId24"/>
    <p:sldId id="257" r:id="rId25"/>
    <p:sldId id="258" r:id="rId26"/>
    <p:sldId id="306" r:id="rId27"/>
    <p:sldId id="262" r:id="rId28"/>
    <p:sldId id="264" r:id="rId29"/>
    <p:sldId id="266" r:id="rId30"/>
    <p:sldId id="268" r:id="rId31"/>
    <p:sldId id="272" r:id="rId32"/>
    <p:sldId id="274" r:id="rId33"/>
    <p:sldId id="276" r:id="rId34"/>
    <p:sldId id="278" r:id="rId35"/>
    <p:sldId id="270" r:id="rId36"/>
    <p:sldId id="289" r:id="rId37"/>
    <p:sldId id="300" r:id="rId38"/>
    <p:sldId id="284" r:id="rId39"/>
    <p:sldId id="307" r:id="rId40"/>
    <p:sldId id="316" r:id="rId41"/>
    <p:sldId id="288" r:id="rId42"/>
    <p:sldId id="287" r:id="rId43"/>
    <p:sldId id="286" r:id="rId44"/>
    <p:sldId id="302" r:id="rId45"/>
    <p:sldId id="309" r:id="rId46"/>
    <p:sldId id="310" r:id="rId47"/>
    <p:sldId id="311" r:id="rId48"/>
    <p:sldId id="290" r:id="rId49"/>
    <p:sldId id="312" r:id="rId50"/>
    <p:sldId id="313" r:id="rId51"/>
    <p:sldId id="314" r:id="rId52"/>
    <p:sldId id="315" r:id="rId53"/>
    <p:sldId id="318" r:id="rId54"/>
    <p:sldId id="321" r:id="rId55"/>
    <p:sldId id="292" r:id="rId56"/>
  </p:sldIdLst>
  <p:sldSz cx="9144000" cy="5143500" type="screen16x9"/>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0D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56" autoAdjust="0"/>
  </p:normalViewPr>
  <p:slideViewPr>
    <p:cSldViewPr snapToGrid="0" snapToObjects="1">
      <p:cViewPr varScale="1">
        <p:scale>
          <a:sx n="82" d="100"/>
          <a:sy n="82" d="100"/>
        </p:scale>
        <p:origin x="1056" y="90"/>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Master" Target="slideMasters/slideMaster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customXml" Target="../customXml/item8.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CStaffers\Desktop\Diversity%20Workgroup\Demographic%20information%20vs%20CBP%20profile%20data%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latin typeface="+mj-lt"/>
              </a:rPr>
              <a:t>CBP Leadership</a:t>
            </a:r>
            <a:r>
              <a:rPr lang="en-US" sz="2400" b="1" baseline="0" dirty="0">
                <a:latin typeface="+mj-lt"/>
              </a:rPr>
              <a:t> vs. Non-Leadership Staff</a:t>
            </a:r>
            <a:endParaRPr lang="en-US" sz="2400" b="1" dirty="0">
              <a:latin typeface="+mj-l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Sheet1!$C$111</c:f>
              <c:strCache>
                <c:ptCount val="1"/>
                <c:pt idx="0">
                  <c:v>Non-Leadership Positions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Sheet1!$B$112:$B$113</c:f>
              <c:strCache>
                <c:ptCount val="2"/>
                <c:pt idx="0">
                  <c:v>White/Caucasion</c:v>
                </c:pt>
                <c:pt idx="1">
                  <c:v>Non-white Ethnic Groups </c:v>
                </c:pt>
              </c:strCache>
            </c:strRef>
          </c:cat>
          <c:val>
            <c:numRef>
              <c:f>Sheet1!$C$112:$C$113</c:f>
              <c:numCache>
                <c:formatCode>General</c:formatCode>
                <c:ptCount val="2"/>
                <c:pt idx="0">
                  <c:v>214</c:v>
                </c:pt>
                <c:pt idx="1">
                  <c:v>38</c:v>
                </c:pt>
              </c:numCache>
            </c:numRef>
          </c:val>
          <c:extLst xmlns:c16r2="http://schemas.microsoft.com/office/drawing/2015/06/chart">
            <c:ext xmlns:c16="http://schemas.microsoft.com/office/drawing/2014/chart" uri="{C3380CC4-5D6E-409C-BE32-E72D297353CC}">
              <c16:uniqueId val="{00000000-E527-405E-B094-268BF4049BCF}"/>
            </c:ext>
          </c:extLst>
        </c:ser>
        <c:ser>
          <c:idx val="1"/>
          <c:order val="1"/>
          <c:tx>
            <c:strRef>
              <c:f>Sheet1!$D$111</c:f>
              <c:strCache>
                <c:ptCount val="1"/>
                <c:pt idx="0">
                  <c:v>Leadership Positions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Sheet1!$B$112:$B$113</c:f>
              <c:strCache>
                <c:ptCount val="2"/>
                <c:pt idx="0">
                  <c:v>White/Caucasion</c:v>
                </c:pt>
                <c:pt idx="1">
                  <c:v>Non-white Ethnic Groups </c:v>
                </c:pt>
              </c:strCache>
            </c:strRef>
          </c:cat>
          <c:val>
            <c:numRef>
              <c:f>Sheet1!$D$112:$D$113</c:f>
              <c:numCache>
                <c:formatCode>General</c:formatCode>
                <c:ptCount val="2"/>
                <c:pt idx="0">
                  <c:v>100</c:v>
                </c:pt>
                <c:pt idx="1">
                  <c:v>12</c:v>
                </c:pt>
              </c:numCache>
            </c:numRef>
          </c:val>
          <c:extLst xmlns:c16r2="http://schemas.microsoft.com/office/drawing/2015/06/chart">
            <c:ext xmlns:c16="http://schemas.microsoft.com/office/drawing/2014/chart" uri="{C3380CC4-5D6E-409C-BE32-E72D297353CC}">
              <c16:uniqueId val="{00000001-E527-405E-B094-268BF4049BCF}"/>
            </c:ext>
          </c:extLst>
        </c:ser>
        <c:dLbls>
          <c:dLblPos val="ctr"/>
          <c:showLegendKey val="0"/>
          <c:showVal val="1"/>
          <c:showCatName val="0"/>
          <c:showSerName val="0"/>
          <c:showPercent val="0"/>
          <c:showBubbleSize val="0"/>
        </c:dLbls>
        <c:gapWidth val="150"/>
        <c:overlap val="100"/>
        <c:axId val="342799144"/>
        <c:axId val="342796792"/>
      </c:barChart>
      <c:catAx>
        <c:axId val="34279914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u="sng" dirty="0"/>
                  <a:t>Ethnic Group</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42796792"/>
        <c:crosses val="autoZero"/>
        <c:auto val="1"/>
        <c:lblAlgn val="ctr"/>
        <c:lblOffset val="100"/>
        <c:noMultiLvlLbl val="0"/>
      </c:catAx>
      <c:valAx>
        <c:axId val="3427967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u="sng" dirty="0"/>
                  <a:t>Survey</a:t>
                </a:r>
                <a:r>
                  <a:rPr lang="en-US" sz="1400" b="1" u="sng" baseline="0" dirty="0"/>
                  <a:t> Respondents</a:t>
                </a:r>
                <a:endParaRPr lang="en-US" sz="1400" b="1" u="sng"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42799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B418E-7087-4332-AF85-C64F93C870AE}" type="doc">
      <dgm:prSet loTypeId="urn:microsoft.com/office/officeart/2011/layout/CircleProcess" loCatId="process" qsTypeId="urn:microsoft.com/office/officeart/2005/8/quickstyle/simple1" qsCatId="simple" csTypeId="urn:microsoft.com/office/officeart/2005/8/colors/accent3_2" csCatId="accent3" phldr="1"/>
      <dgm:spPr/>
      <dgm:t>
        <a:bodyPr/>
        <a:lstStyle/>
        <a:p>
          <a:endParaRPr lang="en-US"/>
        </a:p>
      </dgm:t>
    </dgm:pt>
    <dgm:pt modelId="{BC749385-6F2E-469F-AC15-12A108DB881E}">
      <dgm:prSet phldrT="[Text]"/>
      <dgm:spPr/>
      <dgm:t>
        <a:bodyPr/>
        <a:lstStyle/>
        <a:p>
          <a:r>
            <a:rPr lang="en-US" b="1" dirty="0"/>
            <a:t>May</a:t>
          </a:r>
          <a:r>
            <a:rPr lang="en-US" dirty="0"/>
            <a:t>: Develop simple survey monkey instrument</a:t>
          </a:r>
        </a:p>
      </dgm:t>
    </dgm:pt>
    <dgm:pt modelId="{3258E313-8B47-43BE-96B9-85E6A7FB5F00}" type="parTrans" cxnId="{47327B41-E5F2-4102-9D04-71982382EBEA}">
      <dgm:prSet/>
      <dgm:spPr/>
      <dgm:t>
        <a:bodyPr/>
        <a:lstStyle/>
        <a:p>
          <a:endParaRPr lang="en-US"/>
        </a:p>
      </dgm:t>
    </dgm:pt>
    <dgm:pt modelId="{9DFB1A41-3F50-456C-9CF4-8D4933DD4DF8}" type="sibTrans" cxnId="{47327B41-E5F2-4102-9D04-71982382EBEA}">
      <dgm:prSet/>
      <dgm:spPr/>
      <dgm:t>
        <a:bodyPr/>
        <a:lstStyle/>
        <a:p>
          <a:endParaRPr lang="en-US"/>
        </a:p>
      </dgm:t>
    </dgm:pt>
    <dgm:pt modelId="{4051D330-D265-4CDF-8174-48231DD3AA17}">
      <dgm:prSet phldrT="[Text]"/>
      <dgm:spPr/>
      <dgm:t>
        <a:bodyPr/>
        <a:lstStyle/>
        <a:p>
          <a:r>
            <a:rPr lang="en-US" b="1" dirty="0"/>
            <a:t>Mid July</a:t>
          </a:r>
          <a:r>
            <a:rPr lang="en-US" dirty="0"/>
            <a:t>: Follow-up emails from CBP leadership</a:t>
          </a:r>
        </a:p>
      </dgm:t>
    </dgm:pt>
    <dgm:pt modelId="{2ABAAFA3-A635-4CC4-A528-1D8497B2D51D}" type="parTrans" cxnId="{5D9543FA-376F-485B-9F02-B3F0C768EF24}">
      <dgm:prSet/>
      <dgm:spPr/>
      <dgm:t>
        <a:bodyPr/>
        <a:lstStyle/>
        <a:p>
          <a:endParaRPr lang="en-US"/>
        </a:p>
      </dgm:t>
    </dgm:pt>
    <dgm:pt modelId="{F53CCB9B-07E4-4F16-8506-6F5D57366D65}" type="sibTrans" cxnId="{5D9543FA-376F-485B-9F02-B3F0C768EF24}">
      <dgm:prSet/>
      <dgm:spPr/>
      <dgm:t>
        <a:bodyPr/>
        <a:lstStyle/>
        <a:p>
          <a:endParaRPr lang="en-US"/>
        </a:p>
      </dgm:t>
    </dgm:pt>
    <dgm:pt modelId="{443B7AB3-C72B-4201-91C1-319D6579FF69}">
      <dgm:prSet phldrT="[Text]"/>
      <dgm:spPr>
        <a:solidFill>
          <a:schemeClr val="tx2">
            <a:lumMod val="10000"/>
            <a:lumOff val="90000"/>
          </a:schemeClr>
        </a:solidFill>
        <a:ln>
          <a:solidFill>
            <a:schemeClr val="accent3">
              <a:lumMod val="40000"/>
              <a:lumOff val="60000"/>
            </a:schemeClr>
          </a:solidFill>
        </a:ln>
      </dgm:spPr>
      <dgm:t>
        <a:bodyPr/>
        <a:lstStyle/>
        <a:p>
          <a:r>
            <a:rPr lang="en-US" b="1" dirty="0"/>
            <a:t>Fall 2016 </a:t>
          </a:r>
          <a:r>
            <a:rPr lang="en-US" dirty="0"/>
            <a:t>Post results on CBP website – Press release and web story</a:t>
          </a:r>
        </a:p>
      </dgm:t>
    </dgm:pt>
    <dgm:pt modelId="{5824EF14-AF5A-43C9-A183-DF3A9054641A}" type="parTrans" cxnId="{9C16C447-5895-435F-890B-0DF6C430108A}">
      <dgm:prSet/>
      <dgm:spPr/>
      <dgm:t>
        <a:bodyPr/>
        <a:lstStyle/>
        <a:p>
          <a:endParaRPr lang="en-US"/>
        </a:p>
      </dgm:t>
    </dgm:pt>
    <dgm:pt modelId="{E1AD7CB5-F7D4-4B48-B063-D5C8C36818FA}" type="sibTrans" cxnId="{9C16C447-5895-435F-890B-0DF6C430108A}">
      <dgm:prSet/>
      <dgm:spPr/>
      <dgm:t>
        <a:bodyPr/>
        <a:lstStyle/>
        <a:p>
          <a:endParaRPr lang="en-US"/>
        </a:p>
      </dgm:t>
    </dgm:pt>
    <dgm:pt modelId="{3DD61D3B-1F1D-487E-91C1-0127B0E5FEC4}">
      <dgm:prSet phldrT="[Text]"/>
      <dgm:spPr/>
      <dgm:t>
        <a:bodyPr/>
        <a:lstStyle/>
        <a:p>
          <a:r>
            <a:rPr lang="en-US" b="1" dirty="0"/>
            <a:t>Early June</a:t>
          </a:r>
          <a:r>
            <a:rPr lang="en-US" dirty="0"/>
            <a:t>: Email from Al Todd to CBP membership</a:t>
          </a:r>
        </a:p>
      </dgm:t>
    </dgm:pt>
    <dgm:pt modelId="{5E42A3CB-FDE9-4B3C-9962-6D95D4D16441}" type="parTrans" cxnId="{D572874D-786E-4AC8-800F-12213AFD27C9}">
      <dgm:prSet/>
      <dgm:spPr/>
      <dgm:t>
        <a:bodyPr/>
        <a:lstStyle/>
        <a:p>
          <a:endParaRPr lang="en-US"/>
        </a:p>
      </dgm:t>
    </dgm:pt>
    <dgm:pt modelId="{B8760CA4-9901-4939-876A-F423A17B580F}" type="sibTrans" cxnId="{D572874D-786E-4AC8-800F-12213AFD27C9}">
      <dgm:prSet/>
      <dgm:spPr/>
      <dgm:t>
        <a:bodyPr/>
        <a:lstStyle/>
        <a:p>
          <a:endParaRPr lang="en-US"/>
        </a:p>
      </dgm:t>
    </dgm:pt>
    <dgm:pt modelId="{C3D44505-C80F-442A-9825-A1E846294712}">
      <dgm:prSet phldrT="[Text]"/>
      <dgm:spPr/>
      <dgm:t>
        <a:bodyPr/>
        <a:lstStyle/>
        <a:p>
          <a:r>
            <a:rPr lang="en-US" dirty="0"/>
            <a:t>90 days to complete the profile</a:t>
          </a:r>
        </a:p>
      </dgm:t>
    </dgm:pt>
    <dgm:pt modelId="{58437DF1-8207-457E-B451-80BFD6C188E8}" type="parTrans" cxnId="{AC526A5B-8E36-42E6-805C-83F41797AE51}">
      <dgm:prSet/>
      <dgm:spPr/>
      <dgm:t>
        <a:bodyPr/>
        <a:lstStyle/>
        <a:p>
          <a:endParaRPr lang="en-US"/>
        </a:p>
      </dgm:t>
    </dgm:pt>
    <dgm:pt modelId="{EBF8CB23-F295-419C-89A0-8D1827D87E8D}" type="sibTrans" cxnId="{AC526A5B-8E36-42E6-805C-83F41797AE51}">
      <dgm:prSet/>
      <dgm:spPr/>
      <dgm:t>
        <a:bodyPr/>
        <a:lstStyle/>
        <a:p>
          <a:endParaRPr lang="en-US"/>
        </a:p>
      </dgm:t>
    </dgm:pt>
    <dgm:pt modelId="{B6FED0A8-F499-4359-89DB-CAE7999201A5}">
      <dgm:prSet phldrT="[Text]"/>
      <dgm:spPr/>
      <dgm:t>
        <a:bodyPr/>
        <a:lstStyle/>
        <a:p>
          <a:r>
            <a:rPr lang="en-US" b="1" dirty="0"/>
            <a:t>September 2016</a:t>
          </a:r>
          <a:r>
            <a:rPr lang="en-US" dirty="0"/>
            <a:t>: Present results to Management Board</a:t>
          </a:r>
        </a:p>
      </dgm:t>
    </dgm:pt>
    <dgm:pt modelId="{C92BC077-AE38-41C6-BC33-FC9216B70BC7}" type="parTrans" cxnId="{CB5F00E5-E48C-4026-8D8B-6B9B487A428F}">
      <dgm:prSet/>
      <dgm:spPr/>
      <dgm:t>
        <a:bodyPr/>
        <a:lstStyle/>
        <a:p>
          <a:endParaRPr lang="en-US"/>
        </a:p>
      </dgm:t>
    </dgm:pt>
    <dgm:pt modelId="{6A48AA5F-ADB3-4A96-959B-52EB80414358}" type="sibTrans" cxnId="{CB5F00E5-E48C-4026-8D8B-6B9B487A428F}">
      <dgm:prSet/>
      <dgm:spPr/>
      <dgm:t>
        <a:bodyPr/>
        <a:lstStyle/>
        <a:p>
          <a:endParaRPr lang="en-US"/>
        </a:p>
      </dgm:t>
    </dgm:pt>
    <dgm:pt modelId="{9A0823C3-792B-4757-9AA1-813B9DB711AA}">
      <dgm:prSet/>
      <dgm:spPr/>
      <dgm:t>
        <a:bodyPr/>
        <a:lstStyle/>
        <a:p>
          <a:r>
            <a:rPr lang="en-US" b="1" dirty="0"/>
            <a:t>June 23, 2016</a:t>
          </a:r>
        </a:p>
        <a:p>
          <a:r>
            <a:rPr lang="en-US" b="0" dirty="0"/>
            <a:t>Profile Created via Survey Monkey </a:t>
          </a:r>
        </a:p>
      </dgm:t>
    </dgm:pt>
    <dgm:pt modelId="{81EA073B-C0C4-4288-AC01-6B6951D6DDCD}" type="parTrans" cxnId="{45513548-A48A-48E3-B024-CF24872F1158}">
      <dgm:prSet/>
      <dgm:spPr/>
      <dgm:t>
        <a:bodyPr/>
        <a:lstStyle/>
        <a:p>
          <a:endParaRPr lang="en-US"/>
        </a:p>
      </dgm:t>
    </dgm:pt>
    <dgm:pt modelId="{22898F68-E3C4-45E0-AA84-5717B1B9CE49}" type="sibTrans" cxnId="{45513548-A48A-48E3-B024-CF24872F1158}">
      <dgm:prSet/>
      <dgm:spPr/>
      <dgm:t>
        <a:bodyPr/>
        <a:lstStyle/>
        <a:p>
          <a:endParaRPr lang="en-US"/>
        </a:p>
      </dgm:t>
    </dgm:pt>
    <dgm:pt modelId="{CFC17EA5-E0F3-40C3-A4A1-1F339B8E4046}" type="pres">
      <dgm:prSet presAssocID="{271B418E-7087-4332-AF85-C64F93C870AE}" presName="Name0" presStyleCnt="0">
        <dgm:presLayoutVars>
          <dgm:chMax val="11"/>
          <dgm:chPref val="11"/>
          <dgm:dir/>
          <dgm:resizeHandles/>
        </dgm:presLayoutVars>
      </dgm:prSet>
      <dgm:spPr/>
      <dgm:t>
        <a:bodyPr/>
        <a:lstStyle/>
        <a:p>
          <a:endParaRPr lang="en-US"/>
        </a:p>
      </dgm:t>
    </dgm:pt>
    <dgm:pt modelId="{C8281966-0E3B-41B7-86D3-C6E22ABED9CF}" type="pres">
      <dgm:prSet presAssocID="{443B7AB3-C72B-4201-91C1-319D6579FF69}" presName="Accent7" presStyleCnt="0"/>
      <dgm:spPr/>
    </dgm:pt>
    <dgm:pt modelId="{1A745F9A-C88C-4B14-BFA4-7734671E23A7}" type="pres">
      <dgm:prSet presAssocID="{443B7AB3-C72B-4201-91C1-319D6579FF69}" presName="Accent" presStyleLbl="node1" presStyleIdx="0" presStyleCnt="7"/>
      <dgm:spPr>
        <a:solidFill>
          <a:schemeClr val="tx2">
            <a:lumMod val="50000"/>
            <a:lumOff val="50000"/>
          </a:schemeClr>
        </a:solidFill>
      </dgm:spPr>
    </dgm:pt>
    <dgm:pt modelId="{74B1B9B9-44D3-46E9-931A-3F166710973F}" type="pres">
      <dgm:prSet presAssocID="{443B7AB3-C72B-4201-91C1-319D6579FF69}" presName="ParentBackground7" presStyleCnt="0"/>
      <dgm:spPr/>
    </dgm:pt>
    <dgm:pt modelId="{F5F4436F-2CFB-43FE-A267-45C3DFD2737C}" type="pres">
      <dgm:prSet presAssocID="{443B7AB3-C72B-4201-91C1-319D6579FF69}" presName="ParentBackground" presStyleLbl="fgAcc1" presStyleIdx="0" presStyleCnt="7"/>
      <dgm:spPr/>
      <dgm:t>
        <a:bodyPr/>
        <a:lstStyle/>
        <a:p>
          <a:endParaRPr lang="en-US"/>
        </a:p>
      </dgm:t>
    </dgm:pt>
    <dgm:pt modelId="{7EF659F5-90DA-4ED2-9EF1-8AA68D0B4161}" type="pres">
      <dgm:prSet presAssocID="{443B7AB3-C72B-4201-91C1-319D6579FF69}" presName="Parent7" presStyleLbl="revTx" presStyleIdx="0" presStyleCnt="0">
        <dgm:presLayoutVars>
          <dgm:chMax val="1"/>
          <dgm:chPref val="1"/>
          <dgm:bulletEnabled val="1"/>
        </dgm:presLayoutVars>
      </dgm:prSet>
      <dgm:spPr/>
      <dgm:t>
        <a:bodyPr/>
        <a:lstStyle/>
        <a:p>
          <a:endParaRPr lang="en-US"/>
        </a:p>
      </dgm:t>
    </dgm:pt>
    <dgm:pt modelId="{D0A9D84E-E20E-45D4-8224-B7B261C2C9BA}" type="pres">
      <dgm:prSet presAssocID="{B6FED0A8-F499-4359-89DB-CAE7999201A5}" presName="Accent6" presStyleCnt="0"/>
      <dgm:spPr/>
    </dgm:pt>
    <dgm:pt modelId="{D1ECF12F-A3D7-4D21-8D28-19D027EEDF8D}" type="pres">
      <dgm:prSet presAssocID="{B6FED0A8-F499-4359-89DB-CAE7999201A5}" presName="Accent" presStyleLbl="node1" presStyleIdx="1" presStyleCnt="7"/>
      <dgm:spPr>
        <a:solidFill>
          <a:schemeClr val="tx2">
            <a:lumMod val="50000"/>
            <a:lumOff val="50000"/>
          </a:schemeClr>
        </a:solidFill>
      </dgm:spPr>
    </dgm:pt>
    <dgm:pt modelId="{4BD237F8-57EE-4066-A7C5-5B3BCC2B29B3}" type="pres">
      <dgm:prSet presAssocID="{B6FED0A8-F499-4359-89DB-CAE7999201A5}" presName="ParentBackground6" presStyleCnt="0"/>
      <dgm:spPr/>
    </dgm:pt>
    <dgm:pt modelId="{F30EB243-9B4C-40C8-8D73-55BAAD76B41E}" type="pres">
      <dgm:prSet presAssocID="{B6FED0A8-F499-4359-89DB-CAE7999201A5}" presName="ParentBackground" presStyleLbl="fgAcc1" presStyleIdx="1" presStyleCnt="7"/>
      <dgm:spPr/>
      <dgm:t>
        <a:bodyPr/>
        <a:lstStyle/>
        <a:p>
          <a:endParaRPr lang="en-US"/>
        </a:p>
      </dgm:t>
    </dgm:pt>
    <dgm:pt modelId="{38E7C606-C5D5-470B-9B5F-AF27F32F170B}" type="pres">
      <dgm:prSet presAssocID="{B6FED0A8-F499-4359-89DB-CAE7999201A5}" presName="Parent6" presStyleLbl="revTx" presStyleIdx="0" presStyleCnt="0">
        <dgm:presLayoutVars>
          <dgm:chMax val="1"/>
          <dgm:chPref val="1"/>
          <dgm:bulletEnabled val="1"/>
        </dgm:presLayoutVars>
      </dgm:prSet>
      <dgm:spPr/>
      <dgm:t>
        <a:bodyPr/>
        <a:lstStyle/>
        <a:p>
          <a:endParaRPr lang="en-US"/>
        </a:p>
      </dgm:t>
    </dgm:pt>
    <dgm:pt modelId="{3BE7F530-25E9-4655-9A3C-2CACFB958B2C}" type="pres">
      <dgm:prSet presAssocID="{4051D330-D265-4CDF-8174-48231DD3AA17}" presName="Accent5" presStyleCnt="0"/>
      <dgm:spPr/>
    </dgm:pt>
    <dgm:pt modelId="{79550A36-A4E9-446D-AE97-F7FB42901B83}" type="pres">
      <dgm:prSet presAssocID="{4051D330-D265-4CDF-8174-48231DD3AA17}" presName="Accent" presStyleLbl="node1" presStyleIdx="2" presStyleCnt="7"/>
      <dgm:spPr>
        <a:solidFill>
          <a:schemeClr val="tx2">
            <a:lumMod val="50000"/>
            <a:lumOff val="50000"/>
          </a:schemeClr>
        </a:solidFill>
      </dgm:spPr>
    </dgm:pt>
    <dgm:pt modelId="{8441CAF8-C1BA-4912-A5DA-540B4A35D201}" type="pres">
      <dgm:prSet presAssocID="{4051D330-D265-4CDF-8174-48231DD3AA17}" presName="ParentBackground5" presStyleCnt="0"/>
      <dgm:spPr/>
    </dgm:pt>
    <dgm:pt modelId="{B1481E25-8FBD-4E1E-93C6-F354BBEDCF36}" type="pres">
      <dgm:prSet presAssocID="{4051D330-D265-4CDF-8174-48231DD3AA17}" presName="ParentBackground" presStyleLbl="fgAcc1" presStyleIdx="2" presStyleCnt="7"/>
      <dgm:spPr/>
      <dgm:t>
        <a:bodyPr/>
        <a:lstStyle/>
        <a:p>
          <a:endParaRPr lang="en-US"/>
        </a:p>
      </dgm:t>
    </dgm:pt>
    <dgm:pt modelId="{5FE89A4D-270E-4C07-B9E4-0DFAEE9C041F}" type="pres">
      <dgm:prSet presAssocID="{4051D330-D265-4CDF-8174-48231DD3AA17}" presName="Parent5" presStyleLbl="revTx" presStyleIdx="0" presStyleCnt="0">
        <dgm:presLayoutVars>
          <dgm:chMax val="1"/>
          <dgm:chPref val="1"/>
          <dgm:bulletEnabled val="1"/>
        </dgm:presLayoutVars>
      </dgm:prSet>
      <dgm:spPr/>
      <dgm:t>
        <a:bodyPr/>
        <a:lstStyle/>
        <a:p>
          <a:endParaRPr lang="en-US"/>
        </a:p>
      </dgm:t>
    </dgm:pt>
    <dgm:pt modelId="{85668F81-6A9D-4282-9FB9-0C1C264A3932}" type="pres">
      <dgm:prSet presAssocID="{C3D44505-C80F-442A-9825-A1E846294712}" presName="Accent4" presStyleCnt="0"/>
      <dgm:spPr/>
    </dgm:pt>
    <dgm:pt modelId="{6A1F58A1-5A91-4C8B-B6BC-4D91EA5A05F0}" type="pres">
      <dgm:prSet presAssocID="{C3D44505-C80F-442A-9825-A1E846294712}" presName="Accent" presStyleLbl="node1" presStyleIdx="3" presStyleCnt="7"/>
      <dgm:spPr>
        <a:solidFill>
          <a:schemeClr val="tx2">
            <a:lumMod val="50000"/>
            <a:lumOff val="50000"/>
          </a:schemeClr>
        </a:solidFill>
      </dgm:spPr>
    </dgm:pt>
    <dgm:pt modelId="{6CBA2B0F-4827-4448-96D0-82FC2283B2DF}" type="pres">
      <dgm:prSet presAssocID="{C3D44505-C80F-442A-9825-A1E846294712}" presName="ParentBackground4" presStyleCnt="0"/>
      <dgm:spPr/>
    </dgm:pt>
    <dgm:pt modelId="{D8F2D04E-AB89-4377-A709-621AA53D1AB6}" type="pres">
      <dgm:prSet presAssocID="{C3D44505-C80F-442A-9825-A1E846294712}" presName="ParentBackground" presStyleLbl="fgAcc1" presStyleIdx="3" presStyleCnt="7"/>
      <dgm:spPr/>
      <dgm:t>
        <a:bodyPr/>
        <a:lstStyle/>
        <a:p>
          <a:endParaRPr lang="en-US"/>
        </a:p>
      </dgm:t>
    </dgm:pt>
    <dgm:pt modelId="{DD4AF46B-C247-4022-81D4-82C64F145609}" type="pres">
      <dgm:prSet presAssocID="{C3D44505-C80F-442A-9825-A1E846294712}" presName="Parent4" presStyleLbl="revTx" presStyleIdx="0" presStyleCnt="0">
        <dgm:presLayoutVars>
          <dgm:chMax val="1"/>
          <dgm:chPref val="1"/>
          <dgm:bulletEnabled val="1"/>
        </dgm:presLayoutVars>
      </dgm:prSet>
      <dgm:spPr/>
      <dgm:t>
        <a:bodyPr/>
        <a:lstStyle/>
        <a:p>
          <a:endParaRPr lang="en-US"/>
        </a:p>
      </dgm:t>
    </dgm:pt>
    <dgm:pt modelId="{DA3B7334-2993-40D1-90A5-B8A2C249E686}" type="pres">
      <dgm:prSet presAssocID="{9A0823C3-792B-4757-9AA1-813B9DB711AA}" presName="Accent3" presStyleCnt="0"/>
      <dgm:spPr/>
    </dgm:pt>
    <dgm:pt modelId="{B48781A2-EC55-4634-A61F-8CAEA7643984}" type="pres">
      <dgm:prSet presAssocID="{9A0823C3-792B-4757-9AA1-813B9DB711AA}" presName="Accent" presStyleLbl="node1" presStyleIdx="4" presStyleCnt="7"/>
      <dgm:spPr>
        <a:solidFill>
          <a:schemeClr val="tx2">
            <a:lumMod val="50000"/>
            <a:lumOff val="50000"/>
          </a:schemeClr>
        </a:solidFill>
      </dgm:spPr>
    </dgm:pt>
    <dgm:pt modelId="{2AEDA640-5E4B-4D30-B4B8-26ACFC80C69E}" type="pres">
      <dgm:prSet presAssocID="{9A0823C3-792B-4757-9AA1-813B9DB711AA}" presName="ParentBackground3" presStyleCnt="0"/>
      <dgm:spPr/>
    </dgm:pt>
    <dgm:pt modelId="{5199C9C8-5B34-4069-9772-EB21177D43BF}" type="pres">
      <dgm:prSet presAssocID="{9A0823C3-792B-4757-9AA1-813B9DB711AA}" presName="ParentBackground" presStyleLbl="fgAcc1" presStyleIdx="4" presStyleCnt="7"/>
      <dgm:spPr/>
      <dgm:t>
        <a:bodyPr/>
        <a:lstStyle/>
        <a:p>
          <a:endParaRPr lang="en-US"/>
        </a:p>
      </dgm:t>
    </dgm:pt>
    <dgm:pt modelId="{C10F1858-E255-45AF-A1B6-46523DB81FAD}" type="pres">
      <dgm:prSet presAssocID="{9A0823C3-792B-4757-9AA1-813B9DB711AA}" presName="Parent3" presStyleLbl="revTx" presStyleIdx="0" presStyleCnt="0">
        <dgm:presLayoutVars>
          <dgm:chMax val="1"/>
          <dgm:chPref val="1"/>
          <dgm:bulletEnabled val="1"/>
        </dgm:presLayoutVars>
      </dgm:prSet>
      <dgm:spPr/>
      <dgm:t>
        <a:bodyPr/>
        <a:lstStyle/>
        <a:p>
          <a:endParaRPr lang="en-US"/>
        </a:p>
      </dgm:t>
    </dgm:pt>
    <dgm:pt modelId="{05909F89-D0B5-4186-89D9-338398E2FEA1}" type="pres">
      <dgm:prSet presAssocID="{3DD61D3B-1F1D-487E-91C1-0127B0E5FEC4}" presName="Accent2" presStyleCnt="0"/>
      <dgm:spPr/>
    </dgm:pt>
    <dgm:pt modelId="{914B4091-460E-412D-9186-0D4DC8730D5C}" type="pres">
      <dgm:prSet presAssocID="{3DD61D3B-1F1D-487E-91C1-0127B0E5FEC4}" presName="Accent" presStyleLbl="node1" presStyleIdx="5" presStyleCnt="7"/>
      <dgm:spPr>
        <a:solidFill>
          <a:schemeClr val="tx2">
            <a:lumMod val="50000"/>
            <a:lumOff val="50000"/>
          </a:schemeClr>
        </a:solidFill>
      </dgm:spPr>
    </dgm:pt>
    <dgm:pt modelId="{B2AA345F-D5EB-4E82-B60F-62863350AD8C}" type="pres">
      <dgm:prSet presAssocID="{3DD61D3B-1F1D-487E-91C1-0127B0E5FEC4}" presName="ParentBackground2" presStyleCnt="0"/>
      <dgm:spPr/>
    </dgm:pt>
    <dgm:pt modelId="{D45CD505-007D-4E79-B078-516DA7D202F6}" type="pres">
      <dgm:prSet presAssocID="{3DD61D3B-1F1D-487E-91C1-0127B0E5FEC4}" presName="ParentBackground" presStyleLbl="fgAcc1" presStyleIdx="5" presStyleCnt="7"/>
      <dgm:spPr/>
      <dgm:t>
        <a:bodyPr/>
        <a:lstStyle/>
        <a:p>
          <a:endParaRPr lang="en-US"/>
        </a:p>
      </dgm:t>
    </dgm:pt>
    <dgm:pt modelId="{CF82D649-3D87-41E9-A918-8FEF5B5D5D41}" type="pres">
      <dgm:prSet presAssocID="{3DD61D3B-1F1D-487E-91C1-0127B0E5FEC4}" presName="Parent2" presStyleLbl="revTx" presStyleIdx="0" presStyleCnt="0">
        <dgm:presLayoutVars>
          <dgm:chMax val="1"/>
          <dgm:chPref val="1"/>
          <dgm:bulletEnabled val="1"/>
        </dgm:presLayoutVars>
      </dgm:prSet>
      <dgm:spPr/>
      <dgm:t>
        <a:bodyPr/>
        <a:lstStyle/>
        <a:p>
          <a:endParaRPr lang="en-US"/>
        </a:p>
      </dgm:t>
    </dgm:pt>
    <dgm:pt modelId="{FFEB9B90-4129-4937-85AD-D25FCC9823D7}" type="pres">
      <dgm:prSet presAssocID="{BC749385-6F2E-469F-AC15-12A108DB881E}" presName="Accent1" presStyleCnt="0"/>
      <dgm:spPr/>
    </dgm:pt>
    <dgm:pt modelId="{DD9B348A-A8FC-4711-87FF-324FEF9903E6}" type="pres">
      <dgm:prSet presAssocID="{BC749385-6F2E-469F-AC15-12A108DB881E}" presName="Accent" presStyleLbl="node1" presStyleIdx="6" presStyleCnt="7"/>
      <dgm:spPr>
        <a:solidFill>
          <a:schemeClr val="tx2">
            <a:lumMod val="50000"/>
            <a:lumOff val="50000"/>
          </a:schemeClr>
        </a:solidFill>
      </dgm:spPr>
    </dgm:pt>
    <dgm:pt modelId="{9F08D719-5538-42C0-8492-E5DC3266B111}" type="pres">
      <dgm:prSet presAssocID="{BC749385-6F2E-469F-AC15-12A108DB881E}" presName="ParentBackground1" presStyleCnt="0"/>
      <dgm:spPr/>
    </dgm:pt>
    <dgm:pt modelId="{6C826583-DF46-4718-9B8F-6683D0F89DBF}" type="pres">
      <dgm:prSet presAssocID="{BC749385-6F2E-469F-AC15-12A108DB881E}" presName="ParentBackground" presStyleLbl="fgAcc1" presStyleIdx="6" presStyleCnt="7"/>
      <dgm:spPr/>
      <dgm:t>
        <a:bodyPr/>
        <a:lstStyle/>
        <a:p>
          <a:endParaRPr lang="en-US"/>
        </a:p>
      </dgm:t>
    </dgm:pt>
    <dgm:pt modelId="{D135F634-16A2-4379-91EF-D2C20D915BFF}" type="pres">
      <dgm:prSet presAssocID="{BC749385-6F2E-469F-AC15-12A108DB881E}" presName="Parent1" presStyleLbl="revTx" presStyleIdx="0" presStyleCnt="0">
        <dgm:presLayoutVars>
          <dgm:chMax val="1"/>
          <dgm:chPref val="1"/>
          <dgm:bulletEnabled val="1"/>
        </dgm:presLayoutVars>
      </dgm:prSet>
      <dgm:spPr/>
      <dgm:t>
        <a:bodyPr/>
        <a:lstStyle/>
        <a:p>
          <a:endParaRPr lang="en-US"/>
        </a:p>
      </dgm:t>
    </dgm:pt>
  </dgm:ptLst>
  <dgm:cxnLst>
    <dgm:cxn modelId="{FBC92B1E-0767-4C47-829C-9474A12C92EE}" type="presOf" srcId="{9A0823C3-792B-4757-9AA1-813B9DB711AA}" destId="{C10F1858-E255-45AF-A1B6-46523DB81FAD}" srcOrd="1" destOrd="0" presId="urn:microsoft.com/office/officeart/2011/layout/CircleProcess"/>
    <dgm:cxn modelId="{70C55198-B7A6-4284-9E19-229397161361}" type="presOf" srcId="{BC749385-6F2E-469F-AC15-12A108DB881E}" destId="{6C826583-DF46-4718-9B8F-6683D0F89DBF}" srcOrd="0" destOrd="0" presId="urn:microsoft.com/office/officeart/2011/layout/CircleProcess"/>
    <dgm:cxn modelId="{9C16C447-5895-435F-890B-0DF6C430108A}" srcId="{271B418E-7087-4332-AF85-C64F93C870AE}" destId="{443B7AB3-C72B-4201-91C1-319D6579FF69}" srcOrd="6" destOrd="0" parTransId="{5824EF14-AF5A-43C9-A183-DF3A9054641A}" sibTransId="{E1AD7CB5-F7D4-4B48-B063-D5C8C36818FA}"/>
    <dgm:cxn modelId="{CB5F00E5-E48C-4026-8D8B-6B9B487A428F}" srcId="{271B418E-7087-4332-AF85-C64F93C870AE}" destId="{B6FED0A8-F499-4359-89DB-CAE7999201A5}" srcOrd="5" destOrd="0" parTransId="{C92BC077-AE38-41C6-BC33-FC9216B70BC7}" sibTransId="{6A48AA5F-ADB3-4A96-959B-52EB80414358}"/>
    <dgm:cxn modelId="{DE5B5AB0-5611-4A8B-AB25-2821178DF272}" type="presOf" srcId="{4051D330-D265-4CDF-8174-48231DD3AA17}" destId="{B1481E25-8FBD-4E1E-93C6-F354BBEDCF36}" srcOrd="0" destOrd="0" presId="urn:microsoft.com/office/officeart/2011/layout/CircleProcess"/>
    <dgm:cxn modelId="{95AAF424-BE29-46BF-A202-1CBAA98B8199}" type="presOf" srcId="{BC749385-6F2E-469F-AC15-12A108DB881E}" destId="{D135F634-16A2-4379-91EF-D2C20D915BFF}" srcOrd="1" destOrd="0" presId="urn:microsoft.com/office/officeart/2011/layout/CircleProcess"/>
    <dgm:cxn modelId="{B4ECDCDA-DB13-4E54-8AC0-C63E831130A0}" type="presOf" srcId="{271B418E-7087-4332-AF85-C64F93C870AE}" destId="{CFC17EA5-E0F3-40C3-A4A1-1F339B8E4046}" srcOrd="0" destOrd="0" presId="urn:microsoft.com/office/officeart/2011/layout/CircleProcess"/>
    <dgm:cxn modelId="{D68A7B0F-113C-4F92-BA8A-C39305519FE4}" type="presOf" srcId="{4051D330-D265-4CDF-8174-48231DD3AA17}" destId="{5FE89A4D-270E-4C07-B9E4-0DFAEE9C041F}" srcOrd="1" destOrd="0" presId="urn:microsoft.com/office/officeart/2011/layout/CircleProcess"/>
    <dgm:cxn modelId="{1052EEBF-E1DC-4DCF-BE38-07B58C74B42A}" type="presOf" srcId="{443B7AB3-C72B-4201-91C1-319D6579FF69}" destId="{7EF659F5-90DA-4ED2-9EF1-8AA68D0B4161}" srcOrd="1" destOrd="0" presId="urn:microsoft.com/office/officeart/2011/layout/CircleProcess"/>
    <dgm:cxn modelId="{5D9543FA-376F-485B-9F02-B3F0C768EF24}" srcId="{271B418E-7087-4332-AF85-C64F93C870AE}" destId="{4051D330-D265-4CDF-8174-48231DD3AA17}" srcOrd="4" destOrd="0" parTransId="{2ABAAFA3-A635-4CC4-A528-1D8497B2D51D}" sibTransId="{F53CCB9B-07E4-4F16-8506-6F5D57366D65}"/>
    <dgm:cxn modelId="{AC526A5B-8E36-42E6-805C-83F41797AE51}" srcId="{271B418E-7087-4332-AF85-C64F93C870AE}" destId="{C3D44505-C80F-442A-9825-A1E846294712}" srcOrd="3" destOrd="0" parTransId="{58437DF1-8207-457E-B451-80BFD6C188E8}" sibTransId="{EBF8CB23-F295-419C-89A0-8D1827D87E8D}"/>
    <dgm:cxn modelId="{F115B052-CCDD-46FD-B742-1DCFBA0944B3}" type="presOf" srcId="{B6FED0A8-F499-4359-89DB-CAE7999201A5}" destId="{38E7C606-C5D5-470B-9B5F-AF27F32F170B}" srcOrd="1" destOrd="0" presId="urn:microsoft.com/office/officeart/2011/layout/CircleProcess"/>
    <dgm:cxn modelId="{47327B41-E5F2-4102-9D04-71982382EBEA}" srcId="{271B418E-7087-4332-AF85-C64F93C870AE}" destId="{BC749385-6F2E-469F-AC15-12A108DB881E}" srcOrd="0" destOrd="0" parTransId="{3258E313-8B47-43BE-96B9-85E6A7FB5F00}" sibTransId="{9DFB1A41-3F50-456C-9CF4-8D4933DD4DF8}"/>
    <dgm:cxn modelId="{C416636D-02FF-4763-A886-C03C3978875D}" type="presOf" srcId="{C3D44505-C80F-442A-9825-A1E846294712}" destId="{DD4AF46B-C247-4022-81D4-82C64F145609}" srcOrd="1" destOrd="0" presId="urn:microsoft.com/office/officeart/2011/layout/CircleProcess"/>
    <dgm:cxn modelId="{94D3BE2F-E161-4745-A3C6-BB2FF7481A38}" type="presOf" srcId="{C3D44505-C80F-442A-9825-A1E846294712}" destId="{D8F2D04E-AB89-4377-A709-621AA53D1AB6}" srcOrd="0" destOrd="0" presId="urn:microsoft.com/office/officeart/2011/layout/CircleProcess"/>
    <dgm:cxn modelId="{CECAD7BB-F366-4C5D-9064-12B514B1D831}" type="presOf" srcId="{B6FED0A8-F499-4359-89DB-CAE7999201A5}" destId="{F30EB243-9B4C-40C8-8D73-55BAAD76B41E}" srcOrd="0" destOrd="0" presId="urn:microsoft.com/office/officeart/2011/layout/CircleProcess"/>
    <dgm:cxn modelId="{D572874D-786E-4AC8-800F-12213AFD27C9}" srcId="{271B418E-7087-4332-AF85-C64F93C870AE}" destId="{3DD61D3B-1F1D-487E-91C1-0127B0E5FEC4}" srcOrd="1" destOrd="0" parTransId="{5E42A3CB-FDE9-4B3C-9962-6D95D4D16441}" sibTransId="{B8760CA4-9901-4939-876A-F423A17B580F}"/>
    <dgm:cxn modelId="{9039C328-6C40-4939-829D-45066B41E7F6}" type="presOf" srcId="{9A0823C3-792B-4757-9AA1-813B9DB711AA}" destId="{5199C9C8-5B34-4069-9772-EB21177D43BF}" srcOrd="0" destOrd="0" presId="urn:microsoft.com/office/officeart/2011/layout/CircleProcess"/>
    <dgm:cxn modelId="{22B35EF4-D5EF-4DEB-BE8A-302433348B22}" type="presOf" srcId="{3DD61D3B-1F1D-487E-91C1-0127B0E5FEC4}" destId="{CF82D649-3D87-41E9-A918-8FEF5B5D5D41}" srcOrd="1" destOrd="0" presId="urn:microsoft.com/office/officeart/2011/layout/CircleProcess"/>
    <dgm:cxn modelId="{45513548-A48A-48E3-B024-CF24872F1158}" srcId="{271B418E-7087-4332-AF85-C64F93C870AE}" destId="{9A0823C3-792B-4757-9AA1-813B9DB711AA}" srcOrd="2" destOrd="0" parTransId="{81EA073B-C0C4-4288-AC01-6B6951D6DDCD}" sibTransId="{22898F68-E3C4-45E0-AA84-5717B1B9CE49}"/>
    <dgm:cxn modelId="{A883ADA9-1238-4B38-BC52-AA1830D69A1F}" type="presOf" srcId="{443B7AB3-C72B-4201-91C1-319D6579FF69}" destId="{F5F4436F-2CFB-43FE-A267-45C3DFD2737C}" srcOrd="0" destOrd="0" presId="urn:microsoft.com/office/officeart/2011/layout/CircleProcess"/>
    <dgm:cxn modelId="{26F265FC-83A5-4EA3-8BE1-A154261745E8}" type="presOf" srcId="{3DD61D3B-1F1D-487E-91C1-0127B0E5FEC4}" destId="{D45CD505-007D-4E79-B078-516DA7D202F6}" srcOrd="0" destOrd="0" presId="urn:microsoft.com/office/officeart/2011/layout/CircleProcess"/>
    <dgm:cxn modelId="{8E86E41A-9E74-4A24-9296-1D6FB671E83B}" type="presParOf" srcId="{CFC17EA5-E0F3-40C3-A4A1-1F339B8E4046}" destId="{C8281966-0E3B-41B7-86D3-C6E22ABED9CF}" srcOrd="0" destOrd="0" presId="urn:microsoft.com/office/officeart/2011/layout/CircleProcess"/>
    <dgm:cxn modelId="{2813ADAD-0DF3-4DBD-BAB8-AFBFFB9134D2}" type="presParOf" srcId="{C8281966-0E3B-41B7-86D3-C6E22ABED9CF}" destId="{1A745F9A-C88C-4B14-BFA4-7734671E23A7}" srcOrd="0" destOrd="0" presId="urn:microsoft.com/office/officeart/2011/layout/CircleProcess"/>
    <dgm:cxn modelId="{27E895DE-6107-4EF8-8899-392525493072}" type="presParOf" srcId="{CFC17EA5-E0F3-40C3-A4A1-1F339B8E4046}" destId="{74B1B9B9-44D3-46E9-931A-3F166710973F}" srcOrd="1" destOrd="0" presId="urn:microsoft.com/office/officeart/2011/layout/CircleProcess"/>
    <dgm:cxn modelId="{14D9DD92-02D7-4D01-A0B1-3EFDED6CACA9}" type="presParOf" srcId="{74B1B9B9-44D3-46E9-931A-3F166710973F}" destId="{F5F4436F-2CFB-43FE-A267-45C3DFD2737C}" srcOrd="0" destOrd="0" presId="urn:microsoft.com/office/officeart/2011/layout/CircleProcess"/>
    <dgm:cxn modelId="{906DBC21-DA99-483F-B7E4-A7B5DC4D0AA6}" type="presParOf" srcId="{CFC17EA5-E0F3-40C3-A4A1-1F339B8E4046}" destId="{7EF659F5-90DA-4ED2-9EF1-8AA68D0B4161}" srcOrd="2" destOrd="0" presId="urn:microsoft.com/office/officeart/2011/layout/CircleProcess"/>
    <dgm:cxn modelId="{416ABB3B-A41D-411B-B1D5-3E343D010235}" type="presParOf" srcId="{CFC17EA5-E0F3-40C3-A4A1-1F339B8E4046}" destId="{D0A9D84E-E20E-45D4-8224-B7B261C2C9BA}" srcOrd="3" destOrd="0" presId="urn:microsoft.com/office/officeart/2011/layout/CircleProcess"/>
    <dgm:cxn modelId="{91020A74-2090-4985-9A1A-4D64816B1A10}" type="presParOf" srcId="{D0A9D84E-E20E-45D4-8224-B7B261C2C9BA}" destId="{D1ECF12F-A3D7-4D21-8D28-19D027EEDF8D}" srcOrd="0" destOrd="0" presId="urn:microsoft.com/office/officeart/2011/layout/CircleProcess"/>
    <dgm:cxn modelId="{3FE3AA8E-6E8F-421A-AB67-8913FEE9D2EC}" type="presParOf" srcId="{CFC17EA5-E0F3-40C3-A4A1-1F339B8E4046}" destId="{4BD237F8-57EE-4066-A7C5-5B3BCC2B29B3}" srcOrd="4" destOrd="0" presId="urn:microsoft.com/office/officeart/2011/layout/CircleProcess"/>
    <dgm:cxn modelId="{6AE63B77-3BAA-44B2-B2EB-92FA36432166}" type="presParOf" srcId="{4BD237F8-57EE-4066-A7C5-5B3BCC2B29B3}" destId="{F30EB243-9B4C-40C8-8D73-55BAAD76B41E}" srcOrd="0" destOrd="0" presId="urn:microsoft.com/office/officeart/2011/layout/CircleProcess"/>
    <dgm:cxn modelId="{C71FA116-0DE5-49B0-B388-6005844F6FB9}" type="presParOf" srcId="{CFC17EA5-E0F3-40C3-A4A1-1F339B8E4046}" destId="{38E7C606-C5D5-470B-9B5F-AF27F32F170B}" srcOrd="5" destOrd="0" presId="urn:microsoft.com/office/officeart/2011/layout/CircleProcess"/>
    <dgm:cxn modelId="{8E1C4301-4A0F-447C-B192-930F272B9483}" type="presParOf" srcId="{CFC17EA5-E0F3-40C3-A4A1-1F339B8E4046}" destId="{3BE7F530-25E9-4655-9A3C-2CACFB958B2C}" srcOrd="6" destOrd="0" presId="urn:microsoft.com/office/officeart/2011/layout/CircleProcess"/>
    <dgm:cxn modelId="{EECF7B56-E5BD-4915-AAB5-8818C1749B03}" type="presParOf" srcId="{3BE7F530-25E9-4655-9A3C-2CACFB958B2C}" destId="{79550A36-A4E9-446D-AE97-F7FB42901B83}" srcOrd="0" destOrd="0" presId="urn:microsoft.com/office/officeart/2011/layout/CircleProcess"/>
    <dgm:cxn modelId="{C6B6A361-7CF6-45F8-9014-C3CE51BC60EC}" type="presParOf" srcId="{CFC17EA5-E0F3-40C3-A4A1-1F339B8E4046}" destId="{8441CAF8-C1BA-4912-A5DA-540B4A35D201}" srcOrd="7" destOrd="0" presId="urn:microsoft.com/office/officeart/2011/layout/CircleProcess"/>
    <dgm:cxn modelId="{B4200C9C-1924-4546-A486-C8EFE3907422}" type="presParOf" srcId="{8441CAF8-C1BA-4912-A5DA-540B4A35D201}" destId="{B1481E25-8FBD-4E1E-93C6-F354BBEDCF36}" srcOrd="0" destOrd="0" presId="urn:microsoft.com/office/officeart/2011/layout/CircleProcess"/>
    <dgm:cxn modelId="{E652756F-990D-4443-85FA-FFB6FDEB87A6}" type="presParOf" srcId="{CFC17EA5-E0F3-40C3-A4A1-1F339B8E4046}" destId="{5FE89A4D-270E-4C07-B9E4-0DFAEE9C041F}" srcOrd="8" destOrd="0" presId="urn:microsoft.com/office/officeart/2011/layout/CircleProcess"/>
    <dgm:cxn modelId="{733DF12A-72D4-49AC-B761-BA251F46043E}" type="presParOf" srcId="{CFC17EA5-E0F3-40C3-A4A1-1F339B8E4046}" destId="{85668F81-6A9D-4282-9FB9-0C1C264A3932}" srcOrd="9" destOrd="0" presId="urn:microsoft.com/office/officeart/2011/layout/CircleProcess"/>
    <dgm:cxn modelId="{6C85C5E3-2A8C-405F-AF02-4725E9F4CF8E}" type="presParOf" srcId="{85668F81-6A9D-4282-9FB9-0C1C264A3932}" destId="{6A1F58A1-5A91-4C8B-B6BC-4D91EA5A05F0}" srcOrd="0" destOrd="0" presId="urn:microsoft.com/office/officeart/2011/layout/CircleProcess"/>
    <dgm:cxn modelId="{9B622DC7-55DE-480E-AAAA-509DABD47799}" type="presParOf" srcId="{CFC17EA5-E0F3-40C3-A4A1-1F339B8E4046}" destId="{6CBA2B0F-4827-4448-96D0-82FC2283B2DF}" srcOrd="10" destOrd="0" presId="urn:microsoft.com/office/officeart/2011/layout/CircleProcess"/>
    <dgm:cxn modelId="{9CA46B34-1562-4558-8A26-62D735580F1D}" type="presParOf" srcId="{6CBA2B0F-4827-4448-96D0-82FC2283B2DF}" destId="{D8F2D04E-AB89-4377-A709-621AA53D1AB6}" srcOrd="0" destOrd="0" presId="urn:microsoft.com/office/officeart/2011/layout/CircleProcess"/>
    <dgm:cxn modelId="{98BBC318-0EB9-482B-8AFF-63EFF254D467}" type="presParOf" srcId="{CFC17EA5-E0F3-40C3-A4A1-1F339B8E4046}" destId="{DD4AF46B-C247-4022-81D4-82C64F145609}" srcOrd="11" destOrd="0" presId="urn:microsoft.com/office/officeart/2011/layout/CircleProcess"/>
    <dgm:cxn modelId="{DAA3A8DB-1306-4465-AFD4-C8D66EA06358}" type="presParOf" srcId="{CFC17EA5-E0F3-40C3-A4A1-1F339B8E4046}" destId="{DA3B7334-2993-40D1-90A5-B8A2C249E686}" srcOrd="12" destOrd="0" presId="urn:microsoft.com/office/officeart/2011/layout/CircleProcess"/>
    <dgm:cxn modelId="{9DE38370-A137-446B-81AF-E897B0406E68}" type="presParOf" srcId="{DA3B7334-2993-40D1-90A5-B8A2C249E686}" destId="{B48781A2-EC55-4634-A61F-8CAEA7643984}" srcOrd="0" destOrd="0" presId="urn:microsoft.com/office/officeart/2011/layout/CircleProcess"/>
    <dgm:cxn modelId="{B60B5CBF-38FE-4BC0-B86D-8F6E524571B5}" type="presParOf" srcId="{CFC17EA5-E0F3-40C3-A4A1-1F339B8E4046}" destId="{2AEDA640-5E4B-4D30-B4B8-26ACFC80C69E}" srcOrd="13" destOrd="0" presId="urn:microsoft.com/office/officeart/2011/layout/CircleProcess"/>
    <dgm:cxn modelId="{24AFE26F-4535-4C38-9CC4-3C716324C50C}" type="presParOf" srcId="{2AEDA640-5E4B-4D30-B4B8-26ACFC80C69E}" destId="{5199C9C8-5B34-4069-9772-EB21177D43BF}" srcOrd="0" destOrd="0" presId="urn:microsoft.com/office/officeart/2011/layout/CircleProcess"/>
    <dgm:cxn modelId="{FA8DE8AE-7228-4BBF-B1C9-1884F0934FE3}" type="presParOf" srcId="{CFC17EA5-E0F3-40C3-A4A1-1F339B8E4046}" destId="{C10F1858-E255-45AF-A1B6-46523DB81FAD}" srcOrd="14" destOrd="0" presId="urn:microsoft.com/office/officeart/2011/layout/CircleProcess"/>
    <dgm:cxn modelId="{975972FF-EC0C-4142-B496-C39BD3ACCC99}" type="presParOf" srcId="{CFC17EA5-E0F3-40C3-A4A1-1F339B8E4046}" destId="{05909F89-D0B5-4186-89D9-338398E2FEA1}" srcOrd="15" destOrd="0" presId="urn:microsoft.com/office/officeart/2011/layout/CircleProcess"/>
    <dgm:cxn modelId="{55864349-C4CF-4BC5-BE9C-F8CED288D704}" type="presParOf" srcId="{05909F89-D0B5-4186-89D9-338398E2FEA1}" destId="{914B4091-460E-412D-9186-0D4DC8730D5C}" srcOrd="0" destOrd="0" presId="urn:microsoft.com/office/officeart/2011/layout/CircleProcess"/>
    <dgm:cxn modelId="{C59A6D7C-1453-4D0E-9500-FF198E1C60EC}" type="presParOf" srcId="{CFC17EA5-E0F3-40C3-A4A1-1F339B8E4046}" destId="{B2AA345F-D5EB-4E82-B60F-62863350AD8C}" srcOrd="16" destOrd="0" presId="urn:microsoft.com/office/officeart/2011/layout/CircleProcess"/>
    <dgm:cxn modelId="{A7137EA4-516D-4C2A-9116-5F5CF6A1E73C}" type="presParOf" srcId="{B2AA345F-D5EB-4E82-B60F-62863350AD8C}" destId="{D45CD505-007D-4E79-B078-516DA7D202F6}" srcOrd="0" destOrd="0" presId="urn:microsoft.com/office/officeart/2011/layout/CircleProcess"/>
    <dgm:cxn modelId="{64AD89CE-C3A4-47CB-AB7C-FA2ABEF898FE}" type="presParOf" srcId="{CFC17EA5-E0F3-40C3-A4A1-1F339B8E4046}" destId="{CF82D649-3D87-41E9-A918-8FEF5B5D5D41}" srcOrd="17" destOrd="0" presId="urn:microsoft.com/office/officeart/2011/layout/CircleProcess"/>
    <dgm:cxn modelId="{87B5AABA-437E-4D32-949E-1474104257A6}" type="presParOf" srcId="{CFC17EA5-E0F3-40C3-A4A1-1F339B8E4046}" destId="{FFEB9B90-4129-4937-85AD-D25FCC9823D7}" srcOrd="18" destOrd="0" presId="urn:microsoft.com/office/officeart/2011/layout/CircleProcess"/>
    <dgm:cxn modelId="{17D0C747-27D8-421B-B487-266FA4B6F792}" type="presParOf" srcId="{FFEB9B90-4129-4937-85AD-D25FCC9823D7}" destId="{DD9B348A-A8FC-4711-87FF-324FEF9903E6}" srcOrd="0" destOrd="0" presId="urn:microsoft.com/office/officeart/2011/layout/CircleProcess"/>
    <dgm:cxn modelId="{FA3E19A9-5F45-42B9-8E5A-F33B00B17996}" type="presParOf" srcId="{CFC17EA5-E0F3-40C3-A4A1-1F339B8E4046}" destId="{9F08D719-5538-42C0-8492-E5DC3266B111}" srcOrd="19" destOrd="0" presId="urn:microsoft.com/office/officeart/2011/layout/CircleProcess"/>
    <dgm:cxn modelId="{19443E13-639A-4BCA-9126-DDA3F2893B36}" type="presParOf" srcId="{9F08D719-5538-42C0-8492-E5DC3266B111}" destId="{6C826583-DF46-4718-9B8F-6683D0F89DBF}" srcOrd="0" destOrd="0" presId="urn:microsoft.com/office/officeart/2011/layout/CircleProcess"/>
    <dgm:cxn modelId="{CE402E69-5308-43F3-A2DE-EF55F1CA8388}" type="presParOf" srcId="{CFC17EA5-E0F3-40C3-A4A1-1F339B8E4046}" destId="{D135F634-16A2-4379-91EF-D2C20D915BFF}"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0.28345</cdr:x>
      <cdr:y>0.36558</cdr:y>
    </cdr:from>
    <cdr:to>
      <cdr:x>0.33505</cdr:x>
      <cdr:y>0.42804</cdr:y>
    </cdr:to>
    <cdr:sp macro="" textlink="">
      <cdr:nvSpPr>
        <cdr:cNvPr id="2" name="TextBox 1"/>
        <cdr:cNvSpPr txBox="1"/>
      </cdr:nvSpPr>
      <cdr:spPr>
        <a:xfrm xmlns:a="http://schemas.openxmlformats.org/drawingml/2006/main">
          <a:off x="3037108" y="2157268"/>
          <a:ext cx="552880" cy="3685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a:solidFill>
                <a:schemeClr val="accent1"/>
              </a:solidFill>
              <a:cs typeface="Arial" panose="020B0604020202020204" pitchFamily="34" charset="0"/>
            </a:rPr>
            <a:t>12 respondents: 3</a:t>
          </a:r>
          <a:r>
            <a:rPr lang="en-US" sz="1200" b="1" dirty="0">
              <a:solidFill>
                <a:schemeClr val="accent1"/>
              </a:solidFill>
              <a:cs typeface="Arial" panose="020B0604020202020204" pitchFamily="34" charset="0"/>
            </a:rPr>
            <a:t>% of all 374 respondents, 24% of non-</a:t>
          </a:r>
          <a:r>
            <a:rPr lang="en-US" sz="1200" b="1" dirty="0" err="1">
              <a:solidFill>
                <a:schemeClr val="accent1"/>
              </a:solidFill>
              <a:cs typeface="Arial" panose="020B0604020202020204" pitchFamily="34" charset="0"/>
            </a:rPr>
            <a:t>caucasion</a:t>
          </a:r>
          <a:r>
            <a:rPr lang="en-US" sz="1200" b="1" dirty="0">
              <a:solidFill>
                <a:schemeClr val="accent1"/>
              </a:solidFill>
              <a:cs typeface="Arial" panose="020B0604020202020204" pitchFamily="34" charset="0"/>
            </a:rPr>
            <a:t> respondents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1350545-E260-4F41-A803-5BF85CFE96EA}" type="datetimeFigureOut">
              <a:rPr lang="en-US" smtClean="0"/>
              <a:t>11/14/2016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8FCAFC9-2F5E-7849-9A3C-3E3602566C83}" type="datetimeFigureOut">
              <a:rPr lang="en-US" smtClean="0"/>
              <a:t>11/14/2016</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750 is an approximation* </a:t>
            </a:r>
          </a:p>
        </p:txBody>
      </p:sp>
      <p:sp>
        <p:nvSpPr>
          <p:cNvPr id="4" name="Slide Number Placeholder 3"/>
          <p:cNvSpPr>
            <a:spLocks noGrp="1"/>
          </p:cNvSpPr>
          <p:nvPr>
            <p:ph type="sldNum" sz="quarter" idx="10"/>
          </p:nvPr>
        </p:nvSpPr>
        <p:spPr/>
        <p:txBody>
          <a:bodyPr/>
          <a:lstStyle/>
          <a:p>
            <a:fld id="{A5359D8E-2A04-7648-BB99-EC53D2571000}" type="slidenum">
              <a:rPr lang="en-US" smtClean="0"/>
              <a:t>8</a:t>
            </a:fld>
            <a:endParaRPr lang="en-US"/>
          </a:p>
        </p:txBody>
      </p:sp>
    </p:spTree>
    <p:extLst>
      <p:ext uri="{BB962C8B-B14F-4D97-AF65-F5344CB8AC3E}">
        <p14:creationId xmlns:p14="http://schemas.microsoft.com/office/powerpoint/2010/main" val="164921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BF271-1972-4ADC-AFF0-BD25FC027AD4}" type="slidenum">
              <a:rPr lang="en-US" smtClean="0"/>
              <a:t>20</a:t>
            </a:fld>
            <a:endParaRPr lang="en-US"/>
          </a:p>
        </p:txBody>
      </p:sp>
    </p:spTree>
    <p:extLst>
      <p:ext uri="{BB962C8B-B14F-4D97-AF65-F5344CB8AC3E}">
        <p14:creationId xmlns:p14="http://schemas.microsoft.com/office/powerpoint/2010/main" val="421096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chose to focus on ethnic groups because Green 2.0 AND it was identified as a major gap as the result of this profile tool. Not just that we’re following what Green 2.0 is doing.</a:t>
            </a:r>
          </a:p>
        </p:txBody>
      </p:sp>
      <p:sp>
        <p:nvSpPr>
          <p:cNvPr id="4" name="Slide Number Placeholder 3"/>
          <p:cNvSpPr>
            <a:spLocks noGrp="1"/>
          </p:cNvSpPr>
          <p:nvPr>
            <p:ph type="sldNum" sz="quarter" idx="10"/>
          </p:nvPr>
        </p:nvSpPr>
        <p:spPr/>
        <p:txBody>
          <a:bodyPr/>
          <a:lstStyle/>
          <a:p>
            <a:fld id="{A5359D8E-2A04-7648-BB99-EC53D2571000}" type="slidenum">
              <a:rPr lang="en-US" smtClean="0"/>
              <a:t>21</a:t>
            </a:fld>
            <a:endParaRPr lang="en-US"/>
          </a:p>
        </p:txBody>
      </p:sp>
    </p:spTree>
    <p:extLst>
      <p:ext uri="{BB962C8B-B14F-4D97-AF65-F5344CB8AC3E}">
        <p14:creationId xmlns:p14="http://schemas.microsoft.com/office/powerpoint/2010/main" val="83289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talking with Green 2.0, we thought it would be best to begin our focus with ethnic diversity</a:t>
            </a:r>
          </a:p>
        </p:txBody>
      </p:sp>
      <p:sp>
        <p:nvSpPr>
          <p:cNvPr id="4" name="Slide Number Placeholder 3"/>
          <p:cNvSpPr>
            <a:spLocks noGrp="1"/>
          </p:cNvSpPr>
          <p:nvPr>
            <p:ph type="sldNum" sz="quarter" idx="10"/>
          </p:nvPr>
        </p:nvSpPr>
        <p:spPr/>
        <p:txBody>
          <a:bodyPr/>
          <a:lstStyle/>
          <a:p>
            <a:pPr defTabSz="924458">
              <a:defRPr/>
            </a:pPr>
            <a:fld id="{04DBF271-1972-4ADC-AFF0-BD25FC027AD4}" type="slidenum">
              <a:rPr lang="en-US" sz="1800" kern="0">
                <a:solidFill>
                  <a:sysClr val="windowText" lastClr="000000"/>
                </a:solidFill>
              </a:rPr>
              <a:pPr defTabSz="924458">
                <a:defRPr/>
              </a:pPr>
              <a:t>22</a:t>
            </a:fld>
            <a:endParaRPr lang="en-US" sz="1800" kern="0">
              <a:solidFill>
                <a:sysClr val="windowText" lastClr="000000"/>
              </a:solidFill>
            </a:endParaRPr>
          </a:p>
        </p:txBody>
      </p:sp>
    </p:spTree>
    <p:extLst>
      <p:ext uri="{BB962C8B-B14F-4D97-AF65-F5344CB8AC3E}">
        <p14:creationId xmlns:p14="http://schemas.microsoft.com/office/powerpoint/2010/main" val="1247271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FE6A2-89FA-48ED-BD74-FEB596790D2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423448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BFE6A2-89FA-48ED-BD74-FEB596790D28}"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202562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BFE6A2-89FA-48ED-BD74-FEB596790D28}"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377716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FE6A2-89FA-48ED-BD74-FEB596790D28}"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28802430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8BFE6A2-89FA-48ED-BD74-FEB596790D2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230446770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8BFE6A2-89FA-48ED-BD74-FEB596790D2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419648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250553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853837A1-A016-4F82-9272-F27A6F57B979}" type="slidenum">
              <a:rPr lang="en-US" smtClean="0"/>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3877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8BFE6A2-89FA-48ED-BD74-FEB596790D2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324283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8BFE6A2-89FA-48ED-BD74-FEB596790D2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853837A1-A016-4F82-9272-F27A6F57B979}" type="slidenum">
              <a:rPr lang="en-US" smtClean="0"/>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40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8BFE6A2-89FA-48ED-BD74-FEB596790D2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394645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1460389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337758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728889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91475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xmlns="" val="20000"/>
                    </a:ext>
                  </a:extLst>
                </a:gridCol>
                <a:gridCol w="716414">
                  <a:extLst>
                    <a:ext uri="{9D8B030D-6E8A-4147-A177-3AD203B41FA5}">
                      <a16:colId xmlns:a16="http://schemas.microsoft.com/office/drawing/2014/main" xmlns="" val="20001"/>
                    </a:ext>
                  </a:extLst>
                </a:gridCol>
                <a:gridCol w="434865">
                  <a:extLst>
                    <a:ext uri="{9D8B030D-6E8A-4147-A177-3AD203B41FA5}">
                      <a16:colId xmlns:a16="http://schemas.microsoft.com/office/drawing/2014/main" xmlns=""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xmlns=""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151997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25484731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416863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BFE6A2-89FA-48ED-BD74-FEB596790D2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853837A1-A016-4F82-9272-F27A6F57B979}" type="slidenum">
              <a:rPr lang="en-US" smtClean="0"/>
              <a:t>‹#›</a:t>
            </a:fld>
            <a:endParaRPr lang="en-US"/>
          </a:p>
        </p:txBody>
      </p:sp>
    </p:spTree>
    <p:extLst>
      <p:ext uri="{BB962C8B-B14F-4D97-AF65-F5344CB8AC3E}">
        <p14:creationId xmlns:p14="http://schemas.microsoft.com/office/powerpoint/2010/main" val="39865592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4.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November 14, 2016</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6"/>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7" r:id="rId4"/>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537D1D7B-70B5-9D4F-A9E5-525C1090DAAC}" type="datetime4">
              <a:rPr lang="en-US" smtClean="0"/>
              <a:t>November 14, 2016</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15366754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7" r:id="rId17"/>
    <p:sldLayoutId id="2147483768" r:id="rId18"/>
  </p:sldLayoutIdLst>
  <p:hf hdr="0" ftr="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EPA Chesapeake Bay Program Update</a:t>
            </a:r>
          </a:p>
        </p:txBody>
      </p:sp>
      <p:sp>
        <p:nvSpPr>
          <p:cNvPr id="3" name="Content Placeholder 2"/>
          <p:cNvSpPr>
            <a:spLocks noGrp="1"/>
          </p:cNvSpPr>
          <p:nvPr>
            <p:ph idx="1"/>
          </p:nvPr>
        </p:nvSpPr>
        <p:spPr/>
        <p:txBody>
          <a:bodyPr>
            <a:normAutofit fontScale="85000" lnSpcReduction="20000"/>
          </a:bodyPr>
          <a:lstStyle/>
          <a:p>
            <a:pPr marL="0" indent="0">
              <a:buNone/>
            </a:pPr>
            <a:endParaRPr lang="en-US" sz="1800" b="1" dirty="0"/>
          </a:p>
          <a:p>
            <a:pPr marL="0" indent="0">
              <a:buNone/>
            </a:pPr>
            <a:r>
              <a:rPr lang="en-US" sz="1800" b="1" dirty="0"/>
              <a:t>							</a:t>
            </a:r>
          </a:p>
          <a:p>
            <a:pPr marL="0" indent="0">
              <a:buNone/>
            </a:pPr>
            <a:r>
              <a:rPr lang="en-US" sz="1800" b="1" dirty="0"/>
              <a:t>                                           </a:t>
            </a:r>
            <a:r>
              <a:rPr lang="en-US" sz="2100" b="1" dirty="0"/>
              <a:t>Jim Edward</a:t>
            </a:r>
          </a:p>
          <a:p>
            <a:pPr marL="0" indent="0">
              <a:buNone/>
            </a:pPr>
            <a:r>
              <a:rPr lang="en-US" sz="2100" b="1" dirty="0"/>
              <a:t>						   Deputy Director </a:t>
            </a:r>
          </a:p>
          <a:p>
            <a:pPr marL="0" indent="0">
              <a:buNone/>
            </a:pPr>
            <a:r>
              <a:rPr lang="en-US" sz="2100" b="1" dirty="0"/>
              <a:t>			   EPA Chesapeake Bay Program Office</a:t>
            </a:r>
          </a:p>
          <a:p>
            <a:pPr marL="0" indent="0">
              <a:buNone/>
            </a:pPr>
            <a:endParaRPr lang="en-US" sz="1800" b="1" dirty="0"/>
          </a:p>
          <a:p>
            <a:pPr marL="0" indent="0">
              <a:buNone/>
            </a:pPr>
            <a:endParaRPr lang="en-US" sz="1800" b="1" dirty="0"/>
          </a:p>
          <a:p>
            <a:pPr marL="0" indent="0">
              <a:buNone/>
            </a:pPr>
            <a:r>
              <a:rPr lang="en-US" sz="1200" b="1" dirty="0"/>
              <a:t>Citizens Advisory Committee Meeting</a:t>
            </a:r>
          </a:p>
          <a:p>
            <a:pPr marL="0" indent="0">
              <a:buNone/>
            </a:pPr>
            <a:r>
              <a:rPr lang="en-US" sz="1200" b="1" dirty="0"/>
              <a:t>Cambridge, Maryland</a:t>
            </a:r>
          </a:p>
          <a:p>
            <a:pPr marL="0" indent="0">
              <a:buNone/>
            </a:pPr>
            <a:r>
              <a:rPr lang="en-US" sz="1200" b="1" dirty="0"/>
              <a:t>November 16, 2016</a:t>
            </a:r>
          </a:p>
        </p:txBody>
      </p:sp>
      <p:sp>
        <p:nvSpPr>
          <p:cNvPr id="4" name="Date Placeholder 3"/>
          <p:cNvSpPr>
            <a:spLocks noGrp="1"/>
          </p:cNvSpPr>
          <p:nvPr>
            <p:ph type="dt" sz="half" idx="10"/>
          </p:nvPr>
        </p:nvSpPr>
        <p:spPr/>
        <p:txBody>
          <a:bodyPr/>
          <a:lstStyle/>
          <a:p>
            <a:fld id="{F6346FF8-F5F0-45EA-BB18-8F86AA012D48}" type="datetime1">
              <a:rPr lang="en-US" smtClean="0"/>
              <a:t>11/14/2016</a:t>
            </a:fld>
            <a:endParaRPr lang="en-US"/>
          </a:p>
        </p:txBody>
      </p:sp>
    </p:spTree>
    <p:extLst>
      <p:ext uri="{BB962C8B-B14F-4D97-AF65-F5344CB8AC3E}">
        <p14:creationId xmlns:p14="http://schemas.microsoft.com/office/powerpoint/2010/main" val="274118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490" y="468082"/>
            <a:ext cx="7017970" cy="960668"/>
          </a:xfrm>
        </p:spPr>
        <p:txBody>
          <a:bodyPr>
            <a:normAutofit/>
          </a:bodyPr>
          <a:lstStyle/>
          <a:p>
            <a:r>
              <a:rPr b="1" dirty="0">
                <a:latin typeface="Arial" panose="020B0604020202020204" pitchFamily="34" charset="0"/>
                <a:cs typeface="Arial" panose="020B0604020202020204" pitchFamily="34" charset="0"/>
              </a:rPr>
              <a:t>Within your organization, what is your role? Please choose one.</a:t>
            </a:r>
          </a:p>
        </p:txBody>
      </p:sp>
      <p:sp>
        <p:nvSpPr>
          <p:cNvPr id="3" name="Content Placeholder 2"/>
          <p:cNvSpPr>
            <a:spLocks noGrp="1"/>
          </p:cNvSpPr>
          <p:nvPr>
            <p:ph idx="1"/>
          </p:nvPr>
        </p:nvSpPr>
        <p:spPr/>
        <p:txBody>
          <a:bodyPr/>
          <a:lstStyle/>
          <a:p>
            <a:r>
              <a:t>Answered: 366    Skipped: 8</a:t>
            </a:r>
          </a:p>
        </p:txBody>
      </p:sp>
      <p:pic>
        <p:nvPicPr>
          <p:cNvPr id="4" name="Picture 3" descr="chart9793682140.png"/>
          <p:cNvPicPr>
            <a:picLocks noChangeAspect="1"/>
          </p:cNvPicPr>
          <p:nvPr/>
        </p:nvPicPr>
        <p:blipFill>
          <a:blip r:embed="rId2"/>
          <a:stretch>
            <a:fillRect/>
          </a:stretch>
        </p:blipFill>
        <p:spPr>
          <a:xfrm>
            <a:off x="1193857" y="1498490"/>
            <a:ext cx="7434602" cy="3195430"/>
          </a:xfrm>
          <a:prstGeom prst="rect">
            <a:avLst/>
          </a:prstGeom>
        </p:spPr>
      </p:pic>
      <p:sp>
        <p:nvSpPr>
          <p:cNvPr id="5" name="TextBox 4"/>
          <p:cNvSpPr txBox="1"/>
          <p:nvPr/>
        </p:nvSpPr>
        <p:spPr>
          <a:xfrm>
            <a:off x="5501313" y="1675385"/>
            <a:ext cx="1326004" cy="338554"/>
          </a:xfrm>
          <a:prstGeom prst="rect">
            <a:avLst/>
          </a:prstGeom>
          <a:noFill/>
        </p:spPr>
        <p:txBody>
          <a:bodyPr wrap="none" rtlCol="0">
            <a:spAutoFit/>
          </a:bodyPr>
          <a:lstStyle/>
          <a:p>
            <a:r>
              <a:rPr lang="en-US" sz="1600" b="1" dirty="0"/>
              <a:t>48.1% (176)</a:t>
            </a:r>
          </a:p>
        </p:txBody>
      </p:sp>
      <p:sp>
        <p:nvSpPr>
          <p:cNvPr id="6" name="TextBox 5"/>
          <p:cNvSpPr txBox="1"/>
          <p:nvPr/>
        </p:nvSpPr>
        <p:spPr>
          <a:xfrm>
            <a:off x="5501313" y="2345382"/>
            <a:ext cx="1326004" cy="338554"/>
          </a:xfrm>
          <a:prstGeom prst="rect">
            <a:avLst/>
          </a:prstGeom>
          <a:noFill/>
        </p:spPr>
        <p:txBody>
          <a:bodyPr wrap="none" rtlCol="0">
            <a:spAutoFit/>
          </a:bodyPr>
          <a:lstStyle/>
          <a:p>
            <a:r>
              <a:rPr lang="en-US" sz="1600" b="1" dirty="0"/>
              <a:t>46.7% (171)</a:t>
            </a:r>
          </a:p>
        </p:txBody>
      </p:sp>
      <p:sp>
        <p:nvSpPr>
          <p:cNvPr id="7" name="TextBox 6"/>
          <p:cNvSpPr txBox="1"/>
          <p:nvPr/>
        </p:nvSpPr>
        <p:spPr>
          <a:xfrm>
            <a:off x="2672769" y="2992121"/>
            <a:ext cx="979755" cy="338554"/>
          </a:xfrm>
          <a:prstGeom prst="rect">
            <a:avLst/>
          </a:prstGeom>
          <a:noFill/>
        </p:spPr>
        <p:txBody>
          <a:bodyPr wrap="none" rtlCol="0">
            <a:spAutoFit/>
          </a:bodyPr>
          <a:lstStyle/>
          <a:p>
            <a:r>
              <a:rPr lang="en-US" sz="1600" b="1" dirty="0"/>
              <a:t>0.6% (2)</a:t>
            </a:r>
          </a:p>
        </p:txBody>
      </p:sp>
      <p:sp>
        <p:nvSpPr>
          <p:cNvPr id="8" name="TextBox 7"/>
          <p:cNvSpPr txBox="1"/>
          <p:nvPr/>
        </p:nvSpPr>
        <p:spPr>
          <a:xfrm>
            <a:off x="2892225" y="3620784"/>
            <a:ext cx="1095172" cy="338554"/>
          </a:xfrm>
          <a:prstGeom prst="rect">
            <a:avLst/>
          </a:prstGeom>
          <a:noFill/>
        </p:spPr>
        <p:txBody>
          <a:bodyPr wrap="none" rtlCol="0">
            <a:spAutoFit/>
          </a:bodyPr>
          <a:lstStyle/>
          <a:p>
            <a:r>
              <a:rPr lang="en-US" sz="1600" b="1" dirty="0"/>
              <a:t>4.6% (17)</a:t>
            </a:r>
          </a:p>
        </p:txBody>
      </p:sp>
    </p:spTree>
    <p:extLst>
      <p:ext uri="{BB962C8B-B14F-4D97-AF65-F5344CB8AC3E}">
        <p14:creationId xmlns:p14="http://schemas.microsoft.com/office/powerpoint/2010/main" val="340493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8" y="110509"/>
            <a:ext cx="7578801" cy="960668"/>
          </a:xfrm>
        </p:spPr>
        <p:txBody>
          <a:bodyPr>
            <a:normAutofit/>
          </a:bodyPr>
          <a:lstStyle/>
          <a:p>
            <a:r>
              <a:rPr sz="2000" b="1" dirty="0">
                <a:solidFill>
                  <a:schemeClr val="tx1"/>
                </a:solidFill>
                <a:latin typeface="Arial" panose="020B0604020202020204" pitchFamily="34" charset="0"/>
                <a:cs typeface="Arial" panose="020B0604020202020204" pitchFamily="34" charset="0"/>
              </a:rPr>
              <a:t>Do you identify yourself as a member of CBP leadership?</a:t>
            </a:r>
            <a:r>
              <a:rPr lang="en-US" sz="2000" b="1" dirty="0">
                <a:solidFill>
                  <a:schemeClr val="tx1"/>
                </a:solidFill>
                <a:latin typeface="Arial" panose="020B0604020202020204" pitchFamily="34" charset="0"/>
                <a:cs typeface="Arial" panose="020B0604020202020204" pitchFamily="34" charset="0"/>
              </a:rPr>
              <a:t> </a:t>
            </a:r>
            <a:r>
              <a:rPr sz="2000" b="1" dirty="0">
                <a:solidFill>
                  <a:schemeClr val="tx1"/>
                </a:solidFill>
                <a:latin typeface="Arial" panose="020B0604020202020204" pitchFamily="34" charset="0"/>
                <a:cs typeface="Arial" panose="020B0604020202020204" pitchFamily="34" charset="0"/>
              </a:rPr>
              <a:t>Choose one. If mult</a:t>
            </a:r>
            <a:r>
              <a:rPr lang="en-US" sz="2000" b="1" dirty="0">
                <a:solidFill>
                  <a:schemeClr val="tx1"/>
                </a:solidFill>
                <a:latin typeface="Arial" panose="020B0604020202020204" pitchFamily="34" charset="0"/>
                <a:cs typeface="Arial" panose="020B0604020202020204" pitchFamily="34" charset="0"/>
              </a:rPr>
              <a:t>i</a:t>
            </a:r>
            <a:r>
              <a:rPr sz="2000" b="1" dirty="0">
                <a:solidFill>
                  <a:schemeClr val="tx1"/>
                </a:solidFill>
                <a:latin typeface="Arial" panose="020B0604020202020204" pitchFamily="34" charset="0"/>
                <a:cs typeface="Arial" panose="020B0604020202020204" pitchFamily="34" charset="0"/>
              </a:rPr>
              <a:t>ple roles, please list in other.</a:t>
            </a:r>
          </a:p>
        </p:txBody>
      </p:sp>
      <p:sp>
        <p:nvSpPr>
          <p:cNvPr id="3" name="Content Placeholder 2"/>
          <p:cNvSpPr>
            <a:spLocks noGrp="1"/>
          </p:cNvSpPr>
          <p:nvPr>
            <p:ph idx="1"/>
          </p:nvPr>
        </p:nvSpPr>
        <p:spPr/>
        <p:txBody>
          <a:bodyPr/>
          <a:lstStyle/>
          <a:p>
            <a:r>
              <a:rPr dirty="0"/>
              <a:t>Answered: 372    Skipped: 2</a:t>
            </a:r>
          </a:p>
        </p:txBody>
      </p:sp>
      <p:pic>
        <p:nvPicPr>
          <p:cNvPr id="4" name="Picture 3" descr="chart9793707510.png"/>
          <p:cNvPicPr>
            <a:picLocks noChangeAspect="1"/>
          </p:cNvPicPr>
          <p:nvPr/>
        </p:nvPicPr>
        <p:blipFill>
          <a:blip r:embed="rId2"/>
          <a:stretch>
            <a:fillRect/>
          </a:stretch>
        </p:blipFill>
        <p:spPr>
          <a:xfrm>
            <a:off x="1049658" y="998619"/>
            <a:ext cx="7674212" cy="3719285"/>
          </a:xfrm>
          <a:prstGeom prst="rect">
            <a:avLst/>
          </a:prstGeom>
        </p:spPr>
      </p:pic>
      <p:sp>
        <p:nvSpPr>
          <p:cNvPr id="5" name="TextBox 4"/>
          <p:cNvSpPr txBox="1"/>
          <p:nvPr/>
        </p:nvSpPr>
        <p:spPr>
          <a:xfrm>
            <a:off x="2812540" y="1046726"/>
            <a:ext cx="979755" cy="307777"/>
          </a:xfrm>
          <a:prstGeom prst="rect">
            <a:avLst/>
          </a:prstGeom>
          <a:noFill/>
        </p:spPr>
        <p:txBody>
          <a:bodyPr wrap="none" rtlCol="0">
            <a:spAutoFit/>
          </a:bodyPr>
          <a:lstStyle/>
          <a:p>
            <a:r>
              <a:rPr lang="en-US" sz="1400" b="1" dirty="0"/>
              <a:t>4.8% (18)</a:t>
            </a:r>
          </a:p>
        </p:txBody>
      </p:sp>
      <p:sp>
        <p:nvSpPr>
          <p:cNvPr id="6" name="TextBox 5"/>
          <p:cNvSpPr txBox="1"/>
          <p:nvPr/>
        </p:nvSpPr>
        <p:spPr>
          <a:xfrm>
            <a:off x="2750755" y="1505358"/>
            <a:ext cx="979755" cy="307777"/>
          </a:xfrm>
          <a:prstGeom prst="rect">
            <a:avLst/>
          </a:prstGeom>
          <a:noFill/>
        </p:spPr>
        <p:txBody>
          <a:bodyPr wrap="none" rtlCol="0">
            <a:spAutoFit/>
          </a:bodyPr>
          <a:lstStyle/>
          <a:p>
            <a:r>
              <a:rPr lang="en-US" sz="1400" b="1" dirty="0"/>
              <a:t>3.8% (14)</a:t>
            </a:r>
          </a:p>
        </p:txBody>
      </p:sp>
      <p:sp>
        <p:nvSpPr>
          <p:cNvPr id="7" name="TextBox 6"/>
          <p:cNvSpPr txBox="1"/>
          <p:nvPr/>
        </p:nvSpPr>
        <p:spPr>
          <a:xfrm>
            <a:off x="2700471" y="1963990"/>
            <a:ext cx="979755" cy="307777"/>
          </a:xfrm>
          <a:prstGeom prst="rect">
            <a:avLst/>
          </a:prstGeom>
          <a:noFill/>
        </p:spPr>
        <p:txBody>
          <a:bodyPr wrap="none" rtlCol="0">
            <a:spAutoFit/>
          </a:bodyPr>
          <a:lstStyle/>
          <a:p>
            <a:r>
              <a:rPr lang="en-US" sz="1400" b="1" dirty="0"/>
              <a:t>2.9% (11)</a:t>
            </a:r>
          </a:p>
        </p:txBody>
      </p:sp>
      <p:sp>
        <p:nvSpPr>
          <p:cNvPr id="8" name="TextBox 7"/>
          <p:cNvSpPr txBox="1"/>
          <p:nvPr/>
        </p:nvSpPr>
        <p:spPr>
          <a:xfrm>
            <a:off x="2750754" y="2422622"/>
            <a:ext cx="829073" cy="307777"/>
          </a:xfrm>
          <a:prstGeom prst="rect">
            <a:avLst/>
          </a:prstGeom>
          <a:noFill/>
        </p:spPr>
        <p:txBody>
          <a:bodyPr wrap="none" rtlCol="0">
            <a:spAutoFit/>
          </a:bodyPr>
          <a:lstStyle/>
          <a:p>
            <a:r>
              <a:rPr lang="en-US" sz="1400" b="1" dirty="0"/>
              <a:t>4% (15)</a:t>
            </a:r>
          </a:p>
        </p:txBody>
      </p:sp>
      <p:sp>
        <p:nvSpPr>
          <p:cNvPr id="9" name="TextBox 8"/>
          <p:cNvSpPr txBox="1"/>
          <p:nvPr/>
        </p:nvSpPr>
        <p:spPr>
          <a:xfrm>
            <a:off x="2749895" y="2881254"/>
            <a:ext cx="979755" cy="307777"/>
          </a:xfrm>
          <a:prstGeom prst="rect">
            <a:avLst/>
          </a:prstGeom>
          <a:noFill/>
        </p:spPr>
        <p:txBody>
          <a:bodyPr wrap="none" rtlCol="0">
            <a:spAutoFit/>
          </a:bodyPr>
          <a:lstStyle/>
          <a:p>
            <a:r>
              <a:rPr lang="en-US" sz="1400" b="1" dirty="0"/>
              <a:t>3.5% (13)</a:t>
            </a:r>
          </a:p>
        </p:txBody>
      </p:sp>
      <p:sp>
        <p:nvSpPr>
          <p:cNvPr id="10" name="TextBox 9"/>
          <p:cNvSpPr txBox="1"/>
          <p:nvPr/>
        </p:nvSpPr>
        <p:spPr>
          <a:xfrm>
            <a:off x="6781262" y="3363206"/>
            <a:ext cx="1181734" cy="307777"/>
          </a:xfrm>
          <a:prstGeom prst="rect">
            <a:avLst/>
          </a:prstGeom>
          <a:noFill/>
        </p:spPr>
        <p:txBody>
          <a:bodyPr wrap="none" rtlCol="0">
            <a:spAutoFit/>
          </a:bodyPr>
          <a:lstStyle/>
          <a:p>
            <a:r>
              <a:rPr lang="en-US" sz="1400" b="1" dirty="0"/>
              <a:t>68.8% (256)</a:t>
            </a:r>
          </a:p>
        </p:txBody>
      </p:sp>
      <p:sp>
        <p:nvSpPr>
          <p:cNvPr id="11" name="TextBox 10"/>
          <p:cNvSpPr txBox="1"/>
          <p:nvPr/>
        </p:nvSpPr>
        <p:spPr>
          <a:xfrm>
            <a:off x="3280308" y="3842238"/>
            <a:ext cx="1080745" cy="307777"/>
          </a:xfrm>
          <a:prstGeom prst="rect">
            <a:avLst/>
          </a:prstGeom>
          <a:noFill/>
        </p:spPr>
        <p:txBody>
          <a:bodyPr wrap="none" rtlCol="0">
            <a:spAutoFit/>
          </a:bodyPr>
          <a:lstStyle/>
          <a:p>
            <a:r>
              <a:rPr lang="en-US" sz="1400" b="1" dirty="0"/>
              <a:t>12.1% (45)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816" y="468082"/>
            <a:ext cx="7318643" cy="960668"/>
          </a:xfrm>
        </p:spPr>
        <p:txBody>
          <a:bodyPr>
            <a:normAutofit/>
          </a:bodyPr>
          <a:lstStyle/>
          <a:p>
            <a:pPr algn="ctr"/>
            <a:r>
              <a:rPr sz="2400" b="1" dirty="0">
                <a:solidFill>
                  <a:schemeClr val="tx1"/>
                </a:solidFill>
                <a:latin typeface="Arial" panose="020B0604020202020204" pitchFamily="34" charset="0"/>
                <a:cs typeface="Arial" panose="020B0604020202020204" pitchFamily="34" charset="0"/>
              </a:rPr>
              <a:t>How long have you been participating in the CBP organization?</a:t>
            </a:r>
          </a:p>
        </p:txBody>
      </p:sp>
      <p:sp>
        <p:nvSpPr>
          <p:cNvPr id="3" name="Content Placeholder 2"/>
          <p:cNvSpPr>
            <a:spLocks noGrp="1"/>
          </p:cNvSpPr>
          <p:nvPr>
            <p:ph idx="1"/>
          </p:nvPr>
        </p:nvSpPr>
        <p:spPr/>
        <p:txBody>
          <a:bodyPr/>
          <a:lstStyle/>
          <a:p>
            <a:r>
              <a:t>Answered: 372    Skipped: 2</a:t>
            </a:r>
          </a:p>
        </p:txBody>
      </p:sp>
      <p:pic>
        <p:nvPicPr>
          <p:cNvPr id="4" name="Picture 3" descr="chart9793711950.png"/>
          <p:cNvPicPr>
            <a:picLocks noChangeAspect="1"/>
          </p:cNvPicPr>
          <p:nvPr/>
        </p:nvPicPr>
        <p:blipFill>
          <a:blip r:embed="rId2"/>
          <a:stretch>
            <a:fillRect/>
          </a:stretch>
        </p:blipFill>
        <p:spPr>
          <a:xfrm>
            <a:off x="1309816" y="1291227"/>
            <a:ext cx="7330999" cy="3356428"/>
          </a:xfrm>
          <a:prstGeom prst="rect">
            <a:avLst/>
          </a:prstGeom>
        </p:spPr>
      </p:pic>
      <p:sp>
        <p:nvSpPr>
          <p:cNvPr id="5" name="TextBox 4"/>
          <p:cNvSpPr txBox="1"/>
          <p:nvPr/>
        </p:nvSpPr>
        <p:spPr>
          <a:xfrm>
            <a:off x="6015905" y="1468088"/>
            <a:ext cx="1467068" cy="369332"/>
          </a:xfrm>
          <a:prstGeom prst="rect">
            <a:avLst/>
          </a:prstGeom>
          <a:noFill/>
        </p:spPr>
        <p:txBody>
          <a:bodyPr wrap="none" rtlCol="0">
            <a:spAutoFit/>
          </a:bodyPr>
          <a:lstStyle/>
          <a:p>
            <a:r>
              <a:rPr lang="en-US" b="1" dirty="0"/>
              <a:t>55.7% (207)</a:t>
            </a:r>
          </a:p>
        </p:txBody>
      </p:sp>
      <p:sp>
        <p:nvSpPr>
          <p:cNvPr id="6" name="TextBox 5"/>
          <p:cNvSpPr txBox="1"/>
          <p:nvPr/>
        </p:nvSpPr>
        <p:spPr>
          <a:xfrm>
            <a:off x="4059745" y="2192774"/>
            <a:ext cx="1337226" cy="369332"/>
          </a:xfrm>
          <a:prstGeom prst="rect">
            <a:avLst/>
          </a:prstGeom>
          <a:noFill/>
        </p:spPr>
        <p:txBody>
          <a:bodyPr wrap="none" rtlCol="0">
            <a:spAutoFit/>
          </a:bodyPr>
          <a:lstStyle/>
          <a:p>
            <a:r>
              <a:rPr lang="en-US" b="1" dirty="0"/>
              <a:t>22.9% (85)</a:t>
            </a:r>
          </a:p>
        </p:txBody>
      </p:sp>
      <p:sp>
        <p:nvSpPr>
          <p:cNvPr id="7" name="TextBox 6"/>
          <p:cNvSpPr txBox="1"/>
          <p:nvPr/>
        </p:nvSpPr>
        <p:spPr>
          <a:xfrm>
            <a:off x="3595461" y="2924294"/>
            <a:ext cx="1337226" cy="369332"/>
          </a:xfrm>
          <a:prstGeom prst="rect">
            <a:avLst/>
          </a:prstGeom>
          <a:noFill/>
        </p:spPr>
        <p:txBody>
          <a:bodyPr wrap="none" rtlCol="0">
            <a:spAutoFit/>
          </a:bodyPr>
          <a:lstStyle/>
          <a:p>
            <a:r>
              <a:rPr lang="en-US" b="1" dirty="0"/>
              <a:t>14.5% (54)</a:t>
            </a:r>
          </a:p>
        </p:txBody>
      </p:sp>
      <p:sp>
        <p:nvSpPr>
          <p:cNvPr id="8" name="TextBox 7"/>
          <p:cNvSpPr txBox="1"/>
          <p:nvPr/>
        </p:nvSpPr>
        <p:spPr>
          <a:xfrm>
            <a:off x="3143038" y="3643622"/>
            <a:ext cx="1013419" cy="369332"/>
          </a:xfrm>
          <a:prstGeom prst="rect">
            <a:avLst/>
          </a:prstGeom>
          <a:noFill/>
        </p:spPr>
        <p:txBody>
          <a:bodyPr wrap="none" rtlCol="0">
            <a:spAutoFit/>
          </a:bodyPr>
          <a:lstStyle/>
          <a:p>
            <a:r>
              <a:rPr lang="en-US" b="1" dirty="0"/>
              <a:t>7% (26)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36" y="468082"/>
            <a:ext cx="7171024" cy="960668"/>
          </a:xfrm>
        </p:spPr>
        <p:txBody>
          <a:bodyPr>
            <a:normAutofit/>
          </a:bodyPr>
          <a:lstStyle/>
          <a:p>
            <a:pPr algn="ctr"/>
            <a:r>
              <a:rPr sz="2400" b="1" dirty="0">
                <a:solidFill>
                  <a:schemeClr val="tx1"/>
                </a:solidFill>
                <a:latin typeface="Arial" panose="020B0604020202020204" pitchFamily="34" charset="0"/>
                <a:cs typeface="Arial" panose="020B0604020202020204" pitchFamily="34" charset="0"/>
              </a:rPr>
              <a:t>What is your gender?</a:t>
            </a:r>
          </a:p>
        </p:txBody>
      </p:sp>
      <p:sp>
        <p:nvSpPr>
          <p:cNvPr id="3" name="Content Placeholder 2"/>
          <p:cNvSpPr>
            <a:spLocks noGrp="1"/>
          </p:cNvSpPr>
          <p:nvPr>
            <p:ph idx="1"/>
          </p:nvPr>
        </p:nvSpPr>
        <p:spPr/>
        <p:txBody>
          <a:bodyPr/>
          <a:lstStyle/>
          <a:p>
            <a:r>
              <a:rPr dirty="0"/>
              <a:t>Answered: 372    Skipped: 2</a:t>
            </a:r>
          </a:p>
        </p:txBody>
      </p:sp>
      <p:pic>
        <p:nvPicPr>
          <p:cNvPr id="4" name="Picture 3" descr="chart9793715730.png"/>
          <p:cNvPicPr>
            <a:picLocks noChangeAspect="1"/>
          </p:cNvPicPr>
          <p:nvPr/>
        </p:nvPicPr>
        <p:blipFill>
          <a:blip r:embed="rId2"/>
          <a:stretch>
            <a:fillRect/>
          </a:stretch>
        </p:blipFill>
        <p:spPr>
          <a:xfrm>
            <a:off x="1457435" y="1303419"/>
            <a:ext cx="7171024" cy="3356428"/>
          </a:xfrm>
          <a:prstGeom prst="rect">
            <a:avLst/>
          </a:prstGeom>
        </p:spPr>
      </p:pic>
      <p:sp>
        <p:nvSpPr>
          <p:cNvPr id="5" name="TextBox 4"/>
          <p:cNvSpPr txBox="1"/>
          <p:nvPr/>
        </p:nvSpPr>
        <p:spPr>
          <a:xfrm>
            <a:off x="5640922" y="1473446"/>
            <a:ext cx="1467068" cy="369332"/>
          </a:xfrm>
          <a:prstGeom prst="rect">
            <a:avLst/>
          </a:prstGeom>
          <a:noFill/>
        </p:spPr>
        <p:txBody>
          <a:bodyPr wrap="none" rtlCol="0">
            <a:spAutoFit/>
          </a:bodyPr>
          <a:lstStyle/>
          <a:p>
            <a:r>
              <a:rPr lang="en-US" b="1" dirty="0"/>
              <a:t>48.7% (181)</a:t>
            </a:r>
          </a:p>
        </p:txBody>
      </p:sp>
      <p:sp>
        <p:nvSpPr>
          <p:cNvPr id="6" name="TextBox 5"/>
          <p:cNvSpPr txBox="1"/>
          <p:nvPr/>
        </p:nvSpPr>
        <p:spPr>
          <a:xfrm>
            <a:off x="5714405" y="2192774"/>
            <a:ext cx="1467068" cy="369332"/>
          </a:xfrm>
          <a:prstGeom prst="rect">
            <a:avLst/>
          </a:prstGeom>
          <a:noFill/>
        </p:spPr>
        <p:txBody>
          <a:bodyPr wrap="none" rtlCol="0">
            <a:spAutoFit/>
          </a:bodyPr>
          <a:lstStyle/>
          <a:p>
            <a:r>
              <a:rPr lang="en-US" b="1" dirty="0"/>
              <a:t>49.7% (185)</a:t>
            </a:r>
          </a:p>
        </p:txBody>
      </p:sp>
      <p:sp>
        <p:nvSpPr>
          <p:cNvPr id="7" name="TextBox 6"/>
          <p:cNvSpPr txBox="1"/>
          <p:nvPr/>
        </p:nvSpPr>
        <p:spPr>
          <a:xfrm>
            <a:off x="2815009" y="2948678"/>
            <a:ext cx="1077539" cy="369332"/>
          </a:xfrm>
          <a:prstGeom prst="rect">
            <a:avLst/>
          </a:prstGeom>
          <a:noFill/>
        </p:spPr>
        <p:txBody>
          <a:bodyPr wrap="none" rtlCol="0">
            <a:spAutoFit/>
          </a:bodyPr>
          <a:lstStyle/>
          <a:p>
            <a:r>
              <a:rPr lang="en-US" b="1" dirty="0"/>
              <a:t>0.3% (1)</a:t>
            </a:r>
          </a:p>
        </p:txBody>
      </p:sp>
      <p:sp>
        <p:nvSpPr>
          <p:cNvPr id="8" name="TextBox 7"/>
          <p:cNvSpPr txBox="1"/>
          <p:nvPr/>
        </p:nvSpPr>
        <p:spPr>
          <a:xfrm>
            <a:off x="2913205" y="3643622"/>
            <a:ext cx="1077539" cy="369332"/>
          </a:xfrm>
          <a:prstGeom prst="rect">
            <a:avLst/>
          </a:prstGeom>
          <a:noFill/>
        </p:spPr>
        <p:txBody>
          <a:bodyPr wrap="none" rtlCol="0">
            <a:spAutoFit/>
          </a:bodyPr>
          <a:lstStyle/>
          <a:p>
            <a:r>
              <a:rPr lang="en-US" b="1" dirty="0"/>
              <a:t>1.3% (5)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7" y="344507"/>
            <a:ext cx="7578802" cy="960668"/>
          </a:xfrm>
        </p:spPr>
        <p:txBody>
          <a:bodyPr>
            <a:normAutofit/>
          </a:bodyPr>
          <a:lstStyle/>
          <a:p>
            <a:pPr algn="ctr"/>
            <a:r>
              <a:rPr b="1" dirty="0">
                <a:solidFill>
                  <a:schemeClr val="tx1"/>
                </a:solidFill>
                <a:latin typeface="Arial" panose="020B0604020202020204" pitchFamily="34" charset="0"/>
                <a:cs typeface="Arial" panose="020B0604020202020204" pitchFamily="34" charset="0"/>
              </a:rPr>
              <a:t>What is your age?</a:t>
            </a:r>
          </a:p>
        </p:txBody>
      </p:sp>
      <p:sp>
        <p:nvSpPr>
          <p:cNvPr id="3" name="Content Placeholder 2"/>
          <p:cNvSpPr>
            <a:spLocks noGrp="1"/>
          </p:cNvSpPr>
          <p:nvPr>
            <p:ph idx="1"/>
          </p:nvPr>
        </p:nvSpPr>
        <p:spPr/>
        <p:txBody>
          <a:bodyPr/>
          <a:lstStyle/>
          <a:p>
            <a:r>
              <a:t>Answered: 372    Skipped: 2</a:t>
            </a:r>
          </a:p>
        </p:txBody>
      </p:sp>
      <p:pic>
        <p:nvPicPr>
          <p:cNvPr id="4" name="Picture 3" descr="chart9793725190.png"/>
          <p:cNvPicPr>
            <a:picLocks noChangeAspect="1"/>
          </p:cNvPicPr>
          <p:nvPr/>
        </p:nvPicPr>
        <p:blipFill>
          <a:blip r:embed="rId2"/>
          <a:stretch>
            <a:fillRect/>
          </a:stretch>
        </p:blipFill>
        <p:spPr>
          <a:xfrm>
            <a:off x="1049657" y="1013301"/>
            <a:ext cx="7578802" cy="3689330"/>
          </a:xfrm>
          <a:prstGeom prst="rect">
            <a:avLst/>
          </a:prstGeom>
        </p:spPr>
      </p:pic>
      <p:sp>
        <p:nvSpPr>
          <p:cNvPr id="5" name="TextBox 4"/>
          <p:cNvSpPr txBox="1"/>
          <p:nvPr/>
        </p:nvSpPr>
        <p:spPr>
          <a:xfrm>
            <a:off x="2710386" y="1034534"/>
            <a:ext cx="829073" cy="307777"/>
          </a:xfrm>
          <a:prstGeom prst="rect">
            <a:avLst/>
          </a:prstGeom>
          <a:noFill/>
        </p:spPr>
        <p:txBody>
          <a:bodyPr wrap="none" rtlCol="0">
            <a:spAutoFit/>
          </a:bodyPr>
          <a:lstStyle/>
          <a:p>
            <a:r>
              <a:rPr lang="en-US" sz="1400" b="1" dirty="0"/>
              <a:t>3% (12)</a:t>
            </a:r>
          </a:p>
        </p:txBody>
      </p:sp>
      <p:sp>
        <p:nvSpPr>
          <p:cNvPr id="6" name="TextBox 5"/>
          <p:cNvSpPr txBox="1"/>
          <p:nvPr/>
        </p:nvSpPr>
        <p:spPr>
          <a:xfrm>
            <a:off x="3418511" y="1436870"/>
            <a:ext cx="1080745" cy="307777"/>
          </a:xfrm>
          <a:prstGeom prst="rect">
            <a:avLst/>
          </a:prstGeom>
          <a:noFill/>
        </p:spPr>
        <p:txBody>
          <a:bodyPr wrap="none" rtlCol="0">
            <a:spAutoFit/>
          </a:bodyPr>
          <a:lstStyle/>
          <a:p>
            <a:r>
              <a:rPr lang="en-US" sz="1400" b="1" dirty="0"/>
              <a:t>15.1% (56)</a:t>
            </a:r>
          </a:p>
        </p:txBody>
      </p:sp>
      <p:sp>
        <p:nvSpPr>
          <p:cNvPr id="7" name="TextBox 6"/>
          <p:cNvSpPr txBox="1"/>
          <p:nvPr/>
        </p:nvSpPr>
        <p:spPr>
          <a:xfrm>
            <a:off x="3931401" y="1827014"/>
            <a:ext cx="1080745" cy="307777"/>
          </a:xfrm>
          <a:prstGeom prst="rect">
            <a:avLst/>
          </a:prstGeom>
          <a:noFill/>
        </p:spPr>
        <p:txBody>
          <a:bodyPr wrap="none" rtlCol="0">
            <a:spAutoFit/>
          </a:bodyPr>
          <a:lstStyle/>
          <a:p>
            <a:r>
              <a:rPr lang="en-US" sz="1400" b="1" dirty="0"/>
              <a:t>23.4% (87)</a:t>
            </a:r>
          </a:p>
        </p:txBody>
      </p:sp>
      <p:sp>
        <p:nvSpPr>
          <p:cNvPr id="8" name="TextBox 7"/>
          <p:cNvSpPr txBox="1"/>
          <p:nvPr/>
        </p:nvSpPr>
        <p:spPr>
          <a:xfrm>
            <a:off x="4041456" y="2241707"/>
            <a:ext cx="930063" cy="307777"/>
          </a:xfrm>
          <a:prstGeom prst="rect">
            <a:avLst/>
          </a:prstGeom>
          <a:noFill/>
        </p:spPr>
        <p:txBody>
          <a:bodyPr wrap="none" rtlCol="0">
            <a:spAutoFit/>
          </a:bodyPr>
          <a:lstStyle/>
          <a:p>
            <a:r>
              <a:rPr lang="en-US" sz="1400" b="1" dirty="0"/>
              <a:t>25% (93)</a:t>
            </a:r>
          </a:p>
        </p:txBody>
      </p:sp>
      <p:sp>
        <p:nvSpPr>
          <p:cNvPr id="9" name="TextBox 8"/>
          <p:cNvSpPr txBox="1"/>
          <p:nvPr/>
        </p:nvSpPr>
        <p:spPr>
          <a:xfrm>
            <a:off x="3894822" y="2643878"/>
            <a:ext cx="1080745" cy="307777"/>
          </a:xfrm>
          <a:prstGeom prst="rect">
            <a:avLst/>
          </a:prstGeom>
          <a:noFill/>
        </p:spPr>
        <p:txBody>
          <a:bodyPr wrap="none" rtlCol="0">
            <a:spAutoFit/>
          </a:bodyPr>
          <a:lstStyle/>
          <a:p>
            <a:r>
              <a:rPr lang="en-US" sz="1400" b="1" dirty="0"/>
              <a:t>22.6% (84)</a:t>
            </a:r>
          </a:p>
        </p:txBody>
      </p:sp>
      <p:sp>
        <p:nvSpPr>
          <p:cNvPr id="10" name="TextBox 9"/>
          <p:cNvSpPr txBox="1"/>
          <p:nvPr/>
        </p:nvSpPr>
        <p:spPr>
          <a:xfrm>
            <a:off x="3003325" y="3070598"/>
            <a:ext cx="979755" cy="307777"/>
          </a:xfrm>
          <a:prstGeom prst="rect">
            <a:avLst/>
          </a:prstGeom>
          <a:noFill/>
        </p:spPr>
        <p:txBody>
          <a:bodyPr wrap="none" rtlCol="0">
            <a:spAutoFit/>
          </a:bodyPr>
          <a:lstStyle/>
          <a:p>
            <a:r>
              <a:rPr lang="en-US" sz="1400" b="1" dirty="0"/>
              <a:t>8.1% (30)</a:t>
            </a:r>
          </a:p>
        </p:txBody>
      </p:sp>
      <p:sp>
        <p:nvSpPr>
          <p:cNvPr id="11" name="TextBox 10"/>
          <p:cNvSpPr txBox="1"/>
          <p:nvPr/>
        </p:nvSpPr>
        <p:spPr>
          <a:xfrm>
            <a:off x="2582604" y="3500890"/>
            <a:ext cx="878767" cy="307777"/>
          </a:xfrm>
          <a:prstGeom prst="rect">
            <a:avLst/>
          </a:prstGeom>
          <a:noFill/>
        </p:spPr>
        <p:txBody>
          <a:bodyPr wrap="none" rtlCol="0">
            <a:spAutoFit/>
          </a:bodyPr>
          <a:lstStyle/>
          <a:p>
            <a:r>
              <a:rPr lang="en-US" sz="1400" b="1" dirty="0"/>
              <a:t>1.3% (5)</a:t>
            </a:r>
          </a:p>
        </p:txBody>
      </p:sp>
      <p:sp>
        <p:nvSpPr>
          <p:cNvPr id="13" name="TextBox 12"/>
          <p:cNvSpPr txBox="1"/>
          <p:nvPr/>
        </p:nvSpPr>
        <p:spPr>
          <a:xfrm>
            <a:off x="2582766" y="3912667"/>
            <a:ext cx="878767" cy="307777"/>
          </a:xfrm>
          <a:prstGeom prst="rect">
            <a:avLst/>
          </a:prstGeom>
          <a:noFill/>
        </p:spPr>
        <p:txBody>
          <a:bodyPr wrap="none" rtlCol="0">
            <a:spAutoFit/>
          </a:bodyPr>
          <a:lstStyle/>
          <a:p>
            <a:r>
              <a:rPr lang="en-US" sz="1400" b="1" dirty="0"/>
              <a:t>1.3%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8" y="233299"/>
            <a:ext cx="7578801" cy="960668"/>
          </a:xfrm>
        </p:spPr>
        <p:txBody>
          <a:bodyPr>
            <a:noAutofit/>
          </a:bodyPr>
          <a:lstStyle/>
          <a:p>
            <a:pPr algn="ctr"/>
            <a:r>
              <a:rPr sz="2400" b="1" dirty="0">
                <a:solidFill>
                  <a:schemeClr val="tx1"/>
                </a:solidFill>
                <a:latin typeface="Arial" panose="020B0604020202020204" pitchFamily="34" charset="0"/>
                <a:cs typeface="Arial" panose="020B0604020202020204" pitchFamily="34" charset="0"/>
              </a:rPr>
              <a:t>Do you identify as a member of the Lesbian, Gay, Bisexual, Transgender or Gender Nonconforming</a:t>
            </a:r>
            <a:r>
              <a:rPr lang="en-US" sz="2400" b="1" dirty="0">
                <a:solidFill>
                  <a:schemeClr val="tx1"/>
                </a:solidFill>
                <a:latin typeface="Arial" panose="020B0604020202020204" pitchFamily="34" charset="0"/>
                <a:cs typeface="Arial" panose="020B0604020202020204" pitchFamily="34" charset="0"/>
              </a:rPr>
              <a:t> </a:t>
            </a:r>
            <a:r>
              <a:rPr sz="2400" b="1" dirty="0">
                <a:solidFill>
                  <a:schemeClr val="tx1"/>
                </a:solidFill>
                <a:latin typeface="Arial" panose="020B0604020202020204" pitchFamily="34" charset="0"/>
                <a:cs typeface="Arial" panose="020B0604020202020204" pitchFamily="34" charset="0"/>
              </a:rPr>
              <a:t>community?</a:t>
            </a:r>
          </a:p>
        </p:txBody>
      </p:sp>
      <p:sp>
        <p:nvSpPr>
          <p:cNvPr id="3" name="Content Placeholder 2"/>
          <p:cNvSpPr>
            <a:spLocks noGrp="1"/>
          </p:cNvSpPr>
          <p:nvPr>
            <p:ph idx="1"/>
          </p:nvPr>
        </p:nvSpPr>
        <p:spPr/>
        <p:txBody>
          <a:bodyPr/>
          <a:lstStyle/>
          <a:p>
            <a:r>
              <a:rPr dirty="0"/>
              <a:t>Answered: 371    Skipped: 3</a:t>
            </a:r>
          </a:p>
        </p:txBody>
      </p:sp>
      <p:pic>
        <p:nvPicPr>
          <p:cNvPr id="4" name="Picture 3" descr="chart9793748520.png"/>
          <p:cNvPicPr>
            <a:picLocks noChangeAspect="1"/>
          </p:cNvPicPr>
          <p:nvPr/>
        </p:nvPicPr>
        <p:blipFill>
          <a:blip r:embed="rId2"/>
          <a:stretch>
            <a:fillRect/>
          </a:stretch>
        </p:blipFill>
        <p:spPr>
          <a:xfrm>
            <a:off x="1049657" y="1498491"/>
            <a:ext cx="7578801" cy="2630714"/>
          </a:xfrm>
          <a:prstGeom prst="rect">
            <a:avLst/>
          </a:prstGeom>
        </p:spPr>
      </p:pic>
      <p:sp>
        <p:nvSpPr>
          <p:cNvPr id="5" name="TextBox 4"/>
          <p:cNvSpPr txBox="1"/>
          <p:nvPr/>
        </p:nvSpPr>
        <p:spPr>
          <a:xfrm>
            <a:off x="2745383" y="3147322"/>
            <a:ext cx="829073" cy="307777"/>
          </a:xfrm>
          <a:prstGeom prst="rect">
            <a:avLst/>
          </a:prstGeom>
          <a:noFill/>
        </p:spPr>
        <p:txBody>
          <a:bodyPr wrap="none" rtlCol="0">
            <a:spAutoFit/>
          </a:bodyPr>
          <a:lstStyle/>
          <a:p>
            <a:r>
              <a:rPr lang="en-US" sz="1400" b="1" dirty="0"/>
              <a:t>4% (15)</a:t>
            </a:r>
          </a:p>
        </p:txBody>
      </p:sp>
      <p:sp>
        <p:nvSpPr>
          <p:cNvPr id="6" name="TextBox 5"/>
          <p:cNvSpPr txBox="1"/>
          <p:nvPr/>
        </p:nvSpPr>
        <p:spPr>
          <a:xfrm>
            <a:off x="7509168" y="2415802"/>
            <a:ext cx="1181734" cy="307777"/>
          </a:xfrm>
          <a:prstGeom prst="rect">
            <a:avLst/>
          </a:prstGeom>
          <a:noFill/>
        </p:spPr>
        <p:txBody>
          <a:bodyPr wrap="none" rtlCol="0">
            <a:spAutoFit/>
          </a:bodyPr>
          <a:lstStyle/>
          <a:p>
            <a:r>
              <a:rPr lang="en-US" sz="1400" b="1" dirty="0"/>
              <a:t>93.5% (347)</a:t>
            </a:r>
          </a:p>
        </p:txBody>
      </p:sp>
      <p:sp>
        <p:nvSpPr>
          <p:cNvPr id="7" name="TextBox 6"/>
          <p:cNvSpPr txBox="1"/>
          <p:nvPr/>
        </p:nvSpPr>
        <p:spPr>
          <a:xfrm>
            <a:off x="2671899" y="1696474"/>
            <a:ext cx="878767" cy="307777"/>
          </a:xfrm>
          <a:prstGeom prst="rect">
            <a:avLst/>
          </a:prstGeom>
          <a:noFill/>
        </p:spPr>
        <p:txBody>
          <a:bodyPr wrap="none" rtlCol="0">
            <a:spAutoFit/>
          </a:bodyPr>
          <a:lstStyle/>
          <a:p>
            <a:r>
              <a:rPr lang="en-US" sz="1400" b="1" dirty="0"/>
              <a:t>2.4% (9)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8" y="468082"/>
            <a:ext cx="7578802" cy="960668"/>
          </a:xfrm>
        </p:spPr>
        <p:txBody>
          <a:bodyPr>
            <a:normAutofit/>
          </a:bodyPr>
          <a:lstStyle/>
          <a:p>
            <a:pPr algn="ctr"/>
            <a:r>
              <a:rPr sz="2400" b="1" dirty="0">
                <a:solidFill>
                  <a:schemeClr val="tx1"/>
                </a:solidFill>
                <a:latin typeface="Arial" panose="020B0604020202020204" pitchFamily="34" charset="0"/>
                <a:cs typeface="Arial" panose="020B0604020202020204" pitchFamily="34" charset="0"/>
              </a:rPr>
              <a:t>Do you identify as a person who is disabled?</a:t>
            </a:r>
          </a:p>
        </p:txBody>
      </p:sp>
      <p:sp>
        <p:nvSpPr>
          <p:cNvPr id="3" name="Content Placeholder 2"/>
          <p:cNvSpPr>
            <a:spLocks noGrp="1"/>
          </p:cNvSpPr>
          <p:nvPr>
            <p:ph idx="1"/>
          </p:nvPr>
        </p:nvSpPr>
        <p:spPr/>
        <p:txBody>
          <a:bodyPr/>
          <a:lstStyle/>
          <a:p>
            <a:r>
              <a:t>Answered: 373    Skipped: 1</a:t>
            </a:r>
          </a:p>
        </p:txBody>
      </p:sp>
      <p:pic>
        <p:nvPicPr>
          <p:cNvPr id="4" name="Picture 3" descr="chart9793750320.png"/>
          <p:cNvPicPr>
            <a:picLocks noChangeAspect="1"/>
          </p:cNvPicPr>
          <p:nvPr/>
        </p:nvPicPr>
        <p:blipFill>
          <a:blip r:embed="rId2"/>
          <a:stretch>
            <a:fillRect/>
          </a:stretch>
        </p:blipFill>
        <p:spPr>
          <a:xfrm>
            <a:off x="1049657" y="1498491"/>
            <a:ext cx="7578801" cy="2630714"/>
          </a:xfrm>
          <a:prstGeom prst="rect">
            <a:avLst/>
          </a:prstGeom>
        </p:spPr>
      </p:pic>
      <p:sp>
        <p:nvSpPr>
          <p:cNvPr id="5" name="TextBox 4"/>
          <p:cNvSpPr txBox="1"/>
          <p:nvPr/>
        </p:nvSpPr>
        <p:spPr>
          <a:xfrm>
            <a:off x="2586227" y="1672090"/>
            <a:ext cx="878767" cy="307777"/>
          </a:xfrm>
          <a:prstGeom prst="rect">
            <a:avLst/>
          </a:prstGeom>
          <a:noFill/>
        </p:spPr>
        <p:txBody>
          <a:bodyPr wrap="none" rtlCol="0">
            <a:spAutoFit/>
          </a:bodyPr>
          <a:lstStyle/>
          <a:p>
            <a:r>
              <a:rPr lang="en-US" sz="1400" b="1" dirty="0"/>
              <a:t>1.1% (4)</a:t>
            </a:r>
          </a:p>
        </p:txBody>
      </p:sp>
      <p:sp>
        <p:nvSpPr>
          <p:cNvPr id="6" name="TextBox 5"/>
          <p:cNvSpPr txBox="1"/>
          <p:nvPr/>
        </p:nvSpPr>
        <p:spPr>
          <a:xfrm>
            <a:off x="2696287" y="3135130"/>
            <a:ext cx="1080745" cy="307777"/>
          </a:xfrm>
          <a:prstGeom prst="rect">
            <a:avLst/>
          </a:prstGeom>
          <a:noFill/>
        </p:spPr>
        <p:txBody>
          <a:bodyPr wrap="none" rtlCol="0">
            <a:spAutoFit/>
          </a:bodyPr>
          <a:lstStyle/>
          <a:p>
            <a:r>
              <a:rPr lang="en-US" sz="1400" b="1" dirty="0"/>
              <a:t>3.22% (12)</a:t>
            </a:r>
          </a:p>
        </p:txBody>
      </p:sp>
      <p:sp>
        <p:nvSpPr>
          <p:cNvPr id="7" name="TextBox 6"/>
          <p:cNvSpPr txBox="1"/>
          <p:nvPr/>
        </p:nvSpPr>
        <p:spPr>
          <a:xfrm>
            <a:off x="7485440" y="2415802"/>
            <a:ext cx="1181734" cy="307777"/>
          </a:xfrm>
          <a:prstGeom prst="rect">
            <a:avLst/>
          </a:prstGeom>
          <a:noFill/>
        </p:spPr>
        <p:txBody>
          <a:bodyPr wrap="none" rtlCol="0">
            <a:spAutoFit/>
          </a:bodyPr>
          <a:lstStyle/>
          <a:p>
            <a:r>
              <a:rPr lang="en-US" sz="1400" b="1" dirty="0"/>
              <a:t>95.7% (357)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8" y="196231"/>
            <a:ext cx="7578801" cy="960668"/>
          </a:xfrm>
        </p:spPr>
        <p:txBody>
          <a:bodyPr>
            <a:normAutofit/>
          </a:bodyPr>
          <a:lstStyle/>
          <a:p>
            <a:pPr algn="ctr"/>
            <a:r>
              <a:rPr sz="2400" b="1" dirty="0">
                <a:solidFill>
                  <a:schemeClr val="tx1"/>
                </a:solidFill>
                <a:latin typeface="Arial" panose="020B0604020202020204" pitchFamily="34" charset="0"/>
                <a:cs typeface="Arial" panose="020B0604020202020204" pitchFamily="34" charset="0"/>
              </a:rPr>
              <a:t>What Chesapeake watershed jurisdiction do you live in?</a:t>
            </a:r>
          </a:p>
        </p:txBody>
      </p:sp>
      <p:sp>
        <p:nvSpPr>
          <p:cNvPr id="3" name="Content Placeholder 2"/>
          <p:cNvSpPr>
            <a:spLocks noGrp="1"/>
          </p:cNvSpPr>
          <p:nvPr>
            <p:ph idx="1"/>
          </p:nvPr>
        </p:nvSpPr>
        <p:spPr/>
        <p:txBody>
          <a:bodyPr/>
          <a:lstStyle/>
          <a:p>
            <a:r>
              <a:rPr dirty="0"/>
              <a:t>Answered: 373    Skipped: 1</a:t>
            </a:r>
          </a:p>
        </p:txBody>
      </p:sp>
      <p:pic>
        <p:nvPicPr>
          <p:cNvPr id="4" name="Picture 3" descr="chart9793755900.png"/>
          <p:cNvPicPr>
            <a:picLocks noChangeAspect="1"/>
          </p:cNvPicPr>
          <p:nvPr/>
        </p:nvPicPr>
        <p:blipFill>
          <a:blip r:embed="rId2"/>
          <a:stretch>
            <a:fillRect/>
          </a:stretch>
        </p:blipFill>
        <p:spPr>
          <a:xfrm>
            <a:off x="1049657" y="1010811"/>
            <a:ext cx="7578801" cy="3628571"/>
          </a:xfrm>
          <a:prstGeom prst="rect">
            <a:avLst/>
          </a:prstGeom>
        </p:spPr>
      </p:pic>
      <p:sp>
        <p:nvSpPr>
          <p:cNvPr id="5" name="TextBox 4"/>
          <p:cNvSpPr txBox="1"/>
          <p:nvPr/>
        </p:nvSpPr>
        <p:spPr>
          <a:xfrm>
            <a:off x="2965665" y="1416388"/>
            <a:ext cx="979755" cy="307777"/>
          </a:xfrm>
          <a:prstGeom prst="rect">
            <a:avLst/>
          </a:prstGeom>
          <a:noFill/>
        </p:spPr>
        <p:txBody>
          <a:bodyPr wrap="none" rtlCol="0">
            <a:spAutoFit/>
          </a:bodyPr>
          <a:lstStyle/>
          <a:p>
            <a:r>
              <a:rPr lang="en-US" sz="1400" b="1" dirty="0"/>
              <a:t>7.8% (29)</a:t>
            </a:r>
          </a:p>
        </p:txBody>
      </p:sp>
      <p:sp>
        <p:nvSpPr>
          <p:cNvPr id="6" name="TextBox 5"/>
          <p:cNvSpPr txBox="1"/>
          <p:nvPr/>
        </p:nvSpPr>
        <p:spPr>
          <a:xfrm>
            <a:off x="2679225" y="1025425"/>
            <a:ext cx="979755" cy="307777"/>
          </a:xfrm>
          <a:prstGeom prst="rect">
            <a:avLst/>
          </a:prstGeom>
          <a:noFill/>
        </p:spPr>
        <p:txBody>
          <a:bodyPr wrap="none" rtlCol="0">
            <a:spAutoFit/>
          </a:bodyPr>
          <a:lstStyle/>
          <a:p>
            <a:r>
              <a:rPr lang="en-US" sz="1400" b="1" dirty="0"/>
              <a:t>3.2% (12)</a:t>
            </a:r>
          </a:p>
        </p:txBody>
      </p:sp>
      <p:sp>
        <p:nvSpPr>
          <p:cNvPr id="7" name="TextBox 6"/>
          <p:cNvSpPr txBox="1"/>
          <p:nvPr/>
        </p:nvSpPr>
        <p:spPr>
          <a:xfrm>
            <a:off x="2671901" y="2208538"/>
            <a:ext cx="979755" cy="307777"/>
          </a:xfrm>
          <a:prstGeom prst="rect">
            <a:avLst/>
          </a:prstGeom>
          <a:noFill/>
        </p:spPr>
        <p:txBody>
          <a:bodyPr wrap="none" rtlCol="0">
            <a:spAutoFit/>
          </a:bodyPr>
          <a:lstStyle/>
          <a:p>
            <a:r>
              <a:rPr lang="en-US" sz="1400" b="1" dirty="0"/>
              <a:t>2.7% (10)</a:t>
            </a:r>
          </a:p>
        </p:txBody>
      </p:sp>
      <p:sp>
        <p:nvSpPr>
          <p:cNvPr id="8" name="TextBox 7"/>
          <p:cNvSpPr txBox="1"/>
          <p:nvPr/>
        </p:nvSpPr>
        <p:spPr>
          <a:xfrm>
            <a:off x="5466113" y="1824490"/>
            <a:ext cx="1181734" cy="307777"/>
          </a:xfrm>
          <a:prstGeom prst="rect">
            <a:avLst/>
          </a:prstGeom>
          <a:noFill/>
        </p:spPr>
        <p:txBody>
          <a:bodyPr wrap="none" rtlCol="0">
            <a:spAutoFit/>
          </a:bodyPr>
          <a:lstStyle/>
          <a:p>
            <a:r>
              <a:rPr lang="en-US" sz="1400" b="1" dirty="0"/>
              <a:t>48.3% (180)</a:t>
            </a:r>
          </a:p>
        </p:txBody>
      </p:sp>
      <p:sp>
        <p:nvSpPr>
          <p:cNvPr id="9" name="TextBox 8"/>
          <p:cNvSpPr txBox="1"/>
          <p:nvPr/>
        </p:nvSpPr>
        <p:spPr>
          <a:xfrm>
            <a:off x="3236966" y="2603854"/>
            <a:ext cx="1080745" cy="307777"/>
          </a:xfrm>
          <a:prstGeom prst="rect">
            <a:avLst/>
          </a:prstGeom>
          <a:noFill/>
        </p:spPr>
        <p:txBody>
          <a:bodyPr wrap="none" rtlCol="0">
            <a:spAutoFit/>
          </a:bodyPr>
          <a:lstStyle/>
          <a:p>
            <a:r>
              <a:rPr lang="en-US" sz="1400" b="1" dirty="0"/>
              <a:t>12.1% (45)</a:t>
            </a:r>
          </a:p>
        </p:txBody>
      </p:sp>
      <p:sp>
        <p:nvSpPr>
          <p:cNvPr id="10" name="TextBox 9"/>
          <p:cNvSpPr txBox="1"/>
          <p:nvPr/>
        </p:nvSpPr>
        <p:spPr>
          <a:xfrm>
            <a:off x="3700481" y="2988826"/>
            <a:ext cx="1080745" cy="307777"/>
          </a:xfrm>
          <a:prstGeom prst="rect">
            <a:avLst/>
          </a:prstGeom>
          <a:noFill/>
        </p:spPr>
        <p:txBody>
          <a:bodyPr wrap="none" rtlCol="0">
            <a:spAutoFit/>
          </a:bodyPr>
          <a:lstStyle/>
          <a:p>
            <a:r>
              <a:rPr lang="en-US" sz="1400" b="1" dirty="0"/>
              <a:t>19.3% (72)</a:t>
            </a:r>
          </a:p>
        </p:txBody>
      </p:sp>
      <p:sp>
        <p:nvSpPr>
          <p:cNvPr id="11" name="TextBox 10"/>
          <p:cNvSpPr txBox="1"/>
          <p:nvPr/>
        </p:nvSpPr>
        <p:spPr>
          <a:xfrm>
            <a:off x="2757574" y="3427738"/>
            <a:ext cx="829073" cy="307777"/>
          </a:xfrm>
          <a:prstGeom prst="rect">
            <a:avLst/>
          </a:prstGeom>
          <a:noFill/>
        </p:spPr>
        <p:txBody>
          <a:bodyPr wrap="none" rtlCol="0">
            <a:spAutoFit/>
          </a:bodyPr>
          <a:lstStyle/>
          <a:p>
            <a:r>
              <a:rPr lang="en-US" sz="1400" b="1" dirty="0"/>
              <a:t>4% (15)</a:t>
            </a:r>
          </a:p>
        </p:txBody>
      </p:sp>
      <p:sp>
        <p:nvSpPr>
          <p:cNvPr id="12" name="TextBox 11"/>
          <p:cNvSpPr txBox="1"/>
          <p:nvPr/>
        </p:nvSpPr>
        <p:spPr>
          <a:xfrm>
            <a:off x="2659545" y="3806939"/>
            <a:ext cx="979755" cy="307777"/>
          </a:xfrm>
          <a:prstGeom prst="rect">
            <a:avLst/>
          </a:prstGeom>
          <a:noFill/>
        </p:spPr>
        <p:txBody>
          <a:bodyPr wrap="none" rtlCol="0">
            <a:spAutoFit/>
          </a:bodyPr>
          <a:lstStyle/>
          <a:p>
            <a:r>
              <a:rPr lang="en-US" sz="1400" b="1" dirty="0"/>
              <a:t>2.7% (10)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8" y="468082"/>
            <a:ext cx="7578801" cy="960668"/>
          </a:xfrm>
        </p:spPr>
        <p:txBody>
          <a:bodyPr>
            <a:normAutofit/>
          </a:bodyPr>
          <a:lstStyle/>
          <a:p>
            <a:pPr algn="ctr"/>
            <a:r>
              <a:rPr sz="2400" b="1" dirty="0">
                <a:solidFill>
                  <a:schemeClr val="tx1"/>
                </a:solidFill>
                <a:latin typeface="Arial" panose="020B0604020202020204" pitchFamily="34" charset="0"/>
                <a:cs typeface="Arial" panose="020B0604020202020204" pitchFamily="34" charset="0"/>
              </a:rPr>
              <a:t>What landscape do you currently reside in?</a:t>
            </a:r>
          </a:p>
        </p:txBody>
      </p:sp>
      <p:sp>
        <p:nvSpPr>
          <p:cNvPr id="3" name="Content Placeholder 2"/>
          <p:cNvSpPr>
            <a:spLocks noGrp="1"/>
          </p:cNvSpPr>
          <p:nvPr>
            <p:ph idx="1"/>
          </p:nvPr>
        </p:nvSpPr>
        <p:spPr/>
        <p:txBody>
          <a:bodyPr/>
          <a:lstStyle/>
          <a:p>
            <a:r>
              <a:t>Answered: 374    Skipped: 0</a:t>
            </a:r>
          </a:p>
        </p:txBody>
      </p:sp>
      <p:pic>
        <p:nvPicPr>
          <p:cNvPr id="4" name="Picture 3" descr="chart9793758810.png"/>
          <p:cNvPicPr>
            <a:picLocks noChangeAspect="1"/>
          </p:cNvPicPr>
          <p:nvPr/>
        </p:nvPicPr>
        <p:blipFill>
          <a:blip r:embed="rId2"/>
          <a:stretch>
            <a:fillRect/>
          </a:stretch>
        </p:blipFill>
        <p:spPr>
          <a:xfrm>
            <a:off x="1049657" y="1498490"/>
            <a:ext cx="7578801" cy="3016359"/>
          </a:xfrm>
          <a:prstGeom prst="rect">
            <a:avLst/>
          </a:prstGeom>
        </p:spPr>
      </p:pic>
      <p:sp>
        <p:nvSpPr>
          <p:cNvPr id="5" name="TextBox 4"/>
          <p:cNvSpPr txBox="1"/>
          <p:nvPr/>
        </p:nvSpPr>
        <p:spPr>
          <a:xfrm>
            <a:off x="4091449" y="1660309"/>
            <a:ext cx="1080745" cy="307777"/>
          </a:xfrm>
          <a:prstGeom prst="rect">
            <a:avLst/>
          </a:prstGeom>
          <a:noFill/>
        </p:spPr>
        <p:txBody>
          <a:bodyPr wrap="none" rtlCol="0">
            <a:spAutoFit/>
          </a:bodyPr>
          <a:lstStyle/>
          <a:p>
            <a:r>
              <a:rPr lang="en-US" sz="1400" b="1" dirty="0"/>
              <a:t>25.9% (97)</a:t>
            </a:r>
          </a:p>
        </p:txBody>
      </p:sp>
      <p:sp>
        <p:nvSpPr>
          <p:cNvPr id="6" name="TextBox 5"/>
          <p:cNvSpPr txBox="1"/>
          <p:nvPr/>
        </p:nvSpPr>
        <p:spPr>
          <a:xfrm>
            <a:off x="5563980" y="2281690"/>
            <a:ext cx="1031051" cy="307777"/>
          </a:xfrm>
          <a:prstGeom prst="rect">
            <a:avLst/>
          </a:prstGeom>
          <a:noFill/>
        </p:spPr>
        <p:txBody>
          <a:bodyPr wrap="none" rtlCol="0">
            <a:spAutoFit/>
          </a:bodyPr>
          <a:lstStyle/>
          <a:p>
            <a:r>
              <a:rPr lang="en-US" sz="1400" b="1" dirty="0"/>
              <a:t>50% (187)</a:t>
            </a:r>
          </a:p>
        </p:txBody>
      </p:sp>
      <p:sp>
        <p:nvSpPr>
          <p:cNvPr id="7" name="TextBox 6"/>
          <p:cNvSpPr txBox="1"/>
          <p:nvPr/>
        </p:nvSpPr>
        <p:spPr>
          <a:xfrm>
            <a:off x="3883360" y="2879098"/>
            <a:ext cx="1080745" cy="307777"/>
          </a:xfrm>
          <a:prstGeom prst="rect">
            <a:avLst/>
          </a:prstGeom>
          <a:noFill/>
        </p:spPr>
        <p:txBody>
          <a:bodyPr wrap="none" rtlCol="0">
            <a:spAutoFit/>
          </a:bodyPr>
          <a:lstStyle/>
          <a:p>
            <a:r>
              <a:rPr lang="en-US" sz="1400" b="1" dirty="0"/>
              <a:t>22.7% (85)</a:t>
            </a:r>
          </a:p>
        </p:txBody>
      </p:sp>
      <p:sp>
        <p:nvSpPr>
          <p:cNvPr id="8" name="TextBox 7"/>
          <p:cNvSpPr txBox="1"/>
          <p:nvPr/>
        </p:nvSpPr>
        <p:spPr>
          <a:xfrm>
            <a:off x="2598586" y="3500890"/>
            <a:ext cx="878767" cy="307777"/>
          </a:xfrm>
          <a:prstGeom prst="rect">
            <a:avLst/>
          </a:prstGeom>
          <a:noFill/>
        </p:spPr>
        <p:txBody>
          <a:bodyPr wrap="none" rtlCol="0">
            <a:spAutoFit/>
          </a:bodyPr>
          <a:lstStyle/>
          <a:p>
            <a:r>
              <a:rPr lang="en-US" sz="1400" b="1" dirty="0"/>
              <a:t>1.3% (5)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864" y="233304"/>
            <a:ext cx="7647595" cy="960668"/>
          </a:xfrm>
        </p:spPr>
        <p:txBody>
          <a:bodyPr>
            <a:normAutofit/>
          </a:bodyPr>
          <a:lstStyle/>
          <a:p>
            <a:pPr algn="ctr"/>
            <a:r>
              <a:rPr sz="2400" b="1" dirty="0">
                <a:solidFill>
                  <a:schemeClr val="tx1"/>
                </a:solidFill>
                <a:latin typeface="Arial" panose="020B0604020202020204" pitchFamily="34" charset="0"/>
                <a:cs typeface="Arial" panose="020B0604020202020204" pitchFamily="34" charset="0"/>
              </a:rPr>
              <a:t>Which category(s) best describe you?</a:t>
            </a:r>
          </a:p>
        </p:txBody>
      </p:sp>
      <p:sp>
        <p:nvSpPr>
          <p:cNvPr id="3" name="Content Placeholder 2"/>
          <p:cNvSpPr>
            <a:spLocks noGrp="1"/>
          </p:cNvSpPr>
          <p:nvPr>
            <p:ph idx="1"/>
          </p:nvPr>
        </p:nvSpPr>
        <p:spPr/>
        <p:txBody>
          <a:bodyPr/>
          <a:lstStyle/>
          <a:p>
            <a:r>
              <a:t>Answered: 373    Skipped: 1</a:t>
            </a:r>
          </a:p>
        </p:txBody>
      </p:sp>
      <p:pic>
        <p:nvPicPr>
          <p:cNvPr id="4" name="Picture 3" descr="chart9793739300.png"/>
          <p:cNvPicPr>
            <a:picLocks noChangeAspect="1"/>
          </p:cNvPicPr>
          <p:nvPr/>
        </p:nvPicPr>
        <p:blipFill>
          <a:blip r:embed="rId2"/>
          <a:stretch>
            <a:fillRect/>
          </a:stretch>
        </p:blipFill>
        <p:spPr>
          <a:xfrm>
            <a:off x="1160871" y="1060535"/>
            <a:ext cx="7467588" cy="3628571"/>
          </a:xfrm>
          <a:prstGeom prst="rect">
            <a:avLst/>
          </a:prstGeom>
        </p:spPr>
      </p:pic>
      <p:sp>
        <p:nvSpPr>
          <p:cNvPr id="5" name="TextBox 4"/>
          <p:cNvSpPr txBox="1"/>
          <p:nvPr/>
        </p:nvSpPr>
        <p:spPr>
          <a:xfrm>
            <a:off x="2640084" y="1067464"/>
            <a:ext cx="878767" cy="307777"/>
          </a:xfrm>
          <a:prstGeom prst="rect">
            <a:avLst/>
          </a:prstGeom>
          <a:noFill/>
        </p:spPr>
        <p:txBody>
          <a:bodyPr wrap="none" rtlCol="0">
            <a:spAutoFit/>
          </a:bodyPr>
          <a:lstStyle/>
          <a:p>
            <a:r>
              <a:rPr lang="en-US" sz="1400" b="1" dirty="0"/>
              <a:t>0.5% (2)</a:t>
            </a:r>
          </a:p>
        </p:txBody>
      </p:sp>
      <p:sp>
        <p:nvSpPr>
          <p:cNvPr id="6" name="TextBox 5"/>
          <p:cNvSpPr txBox="1"/>
          <p:nvPr/>
        </p:nvSpPr>
        <p:spPr>
          <a:xfrm>
            <a:off x="2754025" y="1461345"/>
            <a:ext cx="878767" cy="307777"/>
          </a:xfrm>
          <a:prstGeom prst="rect">
            <a:avLst/>
          </a:prstGeom>
          <a:noFill/>
        </p:spPr>
        <p:txBody>
          <a:bodyPr wrap="none" rtlCol="0">
            <a:spAutoFit/>
          </a:bodyPr>
          <a:lstStyle/>
          <a:p>
            <a:r>
              <a:rPr lang="en-US" sz="1400" b="1" dirty="0"/>
              <a:t>2.1% (8)</a:t>
            </a:r>
          </a:p>
        </p:txBody>
      </p:sp>
      <p:sp>
        <p:nvSpPr>
          <p:cNvPr id="7" name="TextBox 6"/>
          <p:cNvSpPr txBox="1"/>
          <p:nvPr/>
        </p:nvSpPr>
        <p:spPr>
          <a:xfrm>
            <a:off x="2941939" y="1854970"/>
            <a:ext cx="979755" cy="307777"/>
          </a:xfrm>
          <a:prstGeom prst="rect">
            <a:avLst/>
          </a:prstGeom>
          <a:noFill/>
        </p:spPr>
        <p:txBody>
          <a:bodyPr wrap="none" rtlCol="0">
            <a:spAutoFit/>
          </a:bodyPr>
          <a:lstStyle/>
          <a:p>
            <a:r>
              <a:rPr lang="en-US" sz="1400" b="1" dirty="0"/>
              <a:t>5.9% (22)</a:t>
            </a:r>
          </a:p>
        </p:txBody>
      </p:sp>
      <p:sp>
        <p:nvSpPr>
          <p:cNvPr id="8" name="TextBox 7"/>
          <p:cNvSpPr txBox="1"/>
          <p:nvPr/>
        </p:nvSpPr>
        <p:spPr>
          <a:xfrm>
            <a:off x="2721823" y="2269498"/>
            <a:ext cx="878767" cy="307777"/>
          </a:xfrm>
          <a:prstGeom prst="rect">
            <a:avLst/>
          </a:prstGeom>
          <a:noFill/>
        </p:spPr>
        <p:txBody>
          <a:bodyPr wrap="none" rtlCol="0">
            <a:spAutoFit/>
          </a:bodyPr>
          <a:lstStyle/>
          <a:p>
            <a:r>
              <a:rPr lang="en-US" sz="1400" b="1" dirty="0"/>
              <a:t>1.9% (7)</a:t>
            </a:r>
          </a:p>
        </p:txBody>
      </p:sp>
      <p:sp>
        <p:nvSpPr>
          <p:cNvPr id="9" name="TextBox 8"/>
          <p:cNvSpPr txBox="1"/>
          <p:nvPr/>
        </p:nvSpPr>
        <p:spPr>
          <a:xfrm>
            <a:off x="7604726" y="2677962"/>
            <a:ext cx="1181734" cy="307777"/>
          </a:xfrm>
          <a:prstGeom prst="rect">
            <a:avLst/>
          </a:prstGeom>
          <a:noFill/>
        </p:spPr>
        <p:txBody>
          <a:bodyPr wrap="none" rtlCol="0">
            <a:spAutoFit/>
          </a:bodyPr>
          <a:lstStyle/>
          <a:p>
            <a:r>
              <a:rPr lang="en-US" sz="1400" b="1" dirty="0"/>
              <a:t>84.2% (314)</a:t>
            </a:r>
          </a:p>
        </p:txBody>
      </p:sp>
      <p:sp>
        <p:nvSpPr>
          <p:cNvPr id="10" name="TextBox 9"/>
          <p:cNvSpPr txBox="1"/>
          <p:nvPr/>
        </p:nvSpPr>
        <p:spPr>
          <a:xfrm>
            <a:off x="2639263" y="3049786"/>
            <a:ext cx="878767" cy="307777"/>
          </a:xfrm>
          <a:prstGeom prst="rect">
            <a:avLst/>
          </a:prstGeom>
          <a:noFill/>
        </p:spPr>
        <p:txBody>
          <a:bodyPr wrap="none" rtlCol="0">
            <a:spAutoFit/>
          </a:bodyPr>
          <a:lstStyle/>
          <a:p>
            <a:r>
              <a:rPr lang="en-US" sz="1400" b="1" dirty="0"/>
              <a:t>0.8% (3)</a:t>
            </a:r>
          </a:p>
        </p:txBody>
      </p:sp>
      <p:sp>
        <p:nvSpPr>
          <p:cNvPr id="11" name="TextBox 10"/>
          <p:cNvSpPr txBox="1"/>
          <p:nvPr/>
        </p:nvSpPr>
        <p:spPr>
          <a:xfrm>
            <a:off x="2754024" y="3479302"/>
            <a:ext cx="878767" cy="307777"/>
          </a:xfrm>
          <a:prstGeom prst="rect">
            <a:avLst/>
          </a:prstGeom>
          <a:noFill/>
        </p:spPr>
        <p:txBody>
          <a:bodyPr wrap="none" rtlCol="0">
            <a:spAutoFit/>
          </a:bodyPr>
          <a:lstStyle/>
          <a:p>
            <a:r>
              <a:rPr lang="en-US" sz="1400" b="1" dirty="0"/>
              <a:t>2.4% (9)</a:t>
            </a:r>
          </a:p>
        </p:txBody>
      </p:sp>
      <p:sp>
        <p:nvSpPr>
          <p:cNvPr id="12" name="TextBox 11"/>
          <p:cNvSpPr txBox="1"/>
          <p:nvPr/>
        </p:nvSpPr>
        <p:spPr>
          <a:xfrm>
            <a:off x="2734179" y="3830074"/>
            <a:ext cx="878767" cy="307777"/>
          </a:xfrm>
          <a:prstGeom prst="rect">
            <a:avLst/>
          </a:prstGeom>
          <a:noFill/>
        </p:spPr>
        <p:txBody>
          <a:bodyPr wrap="none" rtlCol="0">
            <a:spAutoFit/>
          </a:bodyPr>
          <a:lstStyle/>
          <a:p>
            <a:r>
              <a:rPr lang="en-US" sz="1400" b="1" dirty="0"/>
              <a:t>2.1% (8)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 EPA CBP Program Updates</a:t>
            </a:r>
          </a:p>
        </p:txBody>
      </p:sp>
      <p:sp>
        <p:nvSpPr>
          <p:cNvPr id="3" name="Content Placeholder 2"/>
          <p:cNvSpPr>
            <a:spLocks noGrp="1"/>
          </p:cNvSpPr>
          <p:nvPr>
            <p:ph idx="1"/>
          </p:nvPr>
        </p:nvSpPr>
        <p:spPr/>
        <p:txBody>
          <a:bodyPr>
            <a:normAutofit/>
          </a:bodyPr>
          <a:lstStyle/>
          <a:p>
            <a:r>
              <a:rPr lang="en-US" sz="1800" b="1" dirty="0"/>
              <a:t>2016 CBP Diversity Profile Results and Indicator</a:t>
            </a:r>
          </a:p>
          <a:p>
            <a:endParaRPr lang="en-US" sz="1800" b="1" dirty="0"/>
          </a:p>
          <a:p>
            <a:r>
              <a:rPr lang="en-US" sz="1800" b="1" dirty="0"/>
              <a:t>Environmental Finance Symposium Report Action Team</a:t>
            </a:r>
          </a:p>
          <a:p>
            <a:endParaRPr lang="en-US" sz="1800" b="1" dirty="0"/>
          </a:p>
          <a:p>
            <a:r>
              <a:rPr lang="en-US" sz="1800" b="1" dirty="0"/>
              <a:t>Joint State-Federal Strategy Ag Nutrients Strategy for Pennsylvania </a:t>
            </a:r>
          </a:p>
        </p:txBody>
      </p:sp>
      <p:sp>
        <p:nvSpPr>
          <p:cNvPr id="4" name="Date Placeholder 3"/>
          <p:cNvSpPr>
            <a:spLocks noGrp="1"/>
          </p:cNvSpPr>
          <p:nvPr>
            <p:ph type="dt" sz="half" idx="10"/>
          </p:nvPr>
        </p:nvSpPr>
        <p:spPr/>
        <p:txBody>
          <a:bodyPr/>
          <a:lstStyle/>
          <a:p>
            <a:fld id="{BD0CC04D-6984-46F3-8B44-F2D97C5DFFE6}" type="datetime1">
              <a:rPr lang="en-US" smtClean="0"/>
              <a:t>11/14/2016</a:t>
            </a:fld>
            <a:endParaRPr lang="en-US"/>
          </a:p>
        </p:txBody>
      </p:sp>
      <p:sp>
        <p:nvSpPr>
          <p:cNvPr id="5" name="Slide Number Placeholder 4"/>
          <p:cNvSpPr>
            <a:spLocks noGrp="1"/>
          </p:cNvSpPr>
          <p:nvPr>
            <p:ph type="sldNum" sz="quarter" idx="12"/>
          </p:nvPr>
        </p:nvSpPr>
        <p:spPr/>
        <p:txBody>
          <a:bodyPr/>
          <a:lstStyle/>
          <a:p>
            <a:fld id="{853837A1-A016-4F82-9272-F27A6F57B979}" type="slidenum">
              <a:rPr lang="en-US" smtClean="0"/>
              <a:t>2</a:t>
            </a:fld>
            <a:endParaRPr lang="en-US"/>
          </a:p>
        </p:txBody>
      </p:sp>
    </p:spTree>
    <p:extLst>
      <p:ext uri="{BB962C8B-B14F-4D97-AF65-F5344CB8AC3E}">
        <p14:creationId xmlns:p14="http://schemas.microsoft.com/office/powerpoint/2010/main" val="156201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57167854"/>
              </p:ext>
            </p:extLst>
          </p:nvPr>
        </p:nvGraphicFramePr>
        <p:xfrm>
          <a:off x="1655804" y="976312"/>
          <a:ext cx="7295689" cy="3464077"/>
        </p:xfrm>
        <a:graphic>
          <a:graphicData uri="http://schemas.openxmlformats.org/drawingml/2006/table">
            <a:tbl>
              <a:tblPr>
                <a:tableStyleId>{775DCB02-9BB8-47FD-8907-85C794F793BA}</a:tableStyleId>
              </a:tblPr>
              <a:tblGrid>
                <a:gridCol w="3543620">
                  <a:extLst>
                    <a:ext uri="{9D8B030D-6E8A-4147-A177-3AD203B41FA5}">
                      <a16:colId xmlns:a16="http://schemas.microsoft.com/office/drawing/2014/main" xmlns="" val="2122312547"/>
                    </a:ext>
                  </a:extLst>
                </a:gridCol>
                <a:gridCol w="2223448">
                  <a:extLst>
                    <a:ext uri="{9D8B030D-6E8A-4147-A177-3AD203B41FA5}">
                      <a16:colId xmlns:a16="http://schemas.microsoft.com/office/drawing/2014/main" xmlns="" val="3924906952"/>
                    </a:ext>
                  </a:extLst>
                </a:gridCol>
                <a:gridCol w="1528621">
                  <a:extLst>
                    <a:ext uri="{9D8B030D-6E8A-4147-A177-3AD203B41FA5}">
                      <a16:colId xmlns:a16="http://schemas.microsoft.com/office/drawing/2014/main" xmlns="" val="2805077751"/>
                    </a:ext>
                  </a:extLst>
                </a:gridCol>
              </a:tblGrid>
              <a:tr h="336481">
                <a:tc>
                  <a:txBody>
                    <a:bodyPr/>
                    <a:lstStyle/>
                    <a:p>
                      <a:pPr algn="l" fontAlgn="b"/>
                      <a:r>
                        <a:rPr lang="en-US" sz="1800" u="none" strike="noStrike">
                          <a:effectLst/>
                        </a:rPr>
                        <a:t>Answer Choices </a:t>
                      </a:r>
                      <a:endParaRPr lang="en-US" sz="1800" b="1" i="0" u="none" strike="noStrike">
                        <a:solidFill>
                          <a:srgbClr val="FFFFFF"/>
                        </a:solidFill>
                        <a:effectLst/>
                        <a:latin typeface="Calibri" panose="020F0502020204030204" pitchFamily="34" charset="0"/>
                      </a:endParaRPr>
                    </a:p>
                  </a:txBody>
                  <a:tcPr marL="5715" marR="5715" marT="5715" marB="0" anchor="b"/>
                </a:tc>
                <a:tc>
                  <a:txBody>
                    <a:bodyPr/>
                    <a:lstStyle/>
                    <a:p>
                      <a:pPr algn="l" fontAlgn="b"/>
                      <a:r>
                        <a:rPr lang="en-US" sz="1800" u="none" strike="noStrike">
                          <a:effectLst/>
                        </a:rPr>
                        <a:t>Responses (%)</a:t>
                      </a:r>
                      <a:endParaRPr lang="en-US" sz="1800" b="1" i="0" u="none" strike="noStrike">
                        <a:solidFill>
                          <a:srgbClr val="FFFFFF"/>
                        </a:solidFill>
                        <a:effectLst/>
                        <a:latin typeface="Calibri" panose="020F0502020204030204" pitchFamily="34" charset="0"/>
                      </a:endParaRPr>
                    </a:p>
                  </a:txBody>
                  <a:tcPr marL="5715" marR="5715" marT="5715" marB="0" anchor="b"/>
                </a:tc>
                <a:tc>
                  <a:txBody>
                    <a:bodyPr/>
                    <a:lstStyle/>
                    <a:p>
                      <a:pPr algn="l" fontAlgn="b"/>
                      <a:r>
                        <a:rPr lang="en-US" sz="1800" u="none" strike="noStrike">
                          <a:effectLst/>
                        </a:rPr>
                        <a:t>Responses #</a:t>
                      </a:r>
                      <a:endParaRPr lang="en-US" sz="1800" b="1" i="0" u="none" strike="noStrike">
                        <a:solidFill>
                          <a:srgbClr val="FFFFFF"/>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2664984099"/>
                  </a:ext>
                </a:extLst>
              </a:tr>
              <a:tr h="527210">
                <a:tc>
                  <a:txBody>
                    <a:bodyPr/>
                    <a:lstStyle/>
                    <a:p>
                      <a:pPr algn="l" fontAlgn="b"/>
                      <a:r>
                        <a:rPr lang="en-US" sz="1800" u="none" strike="noStrike">
                          <a:effectLst/>
                        </a:rPr>
                        <a:t>Native America or Alaskan Native</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0.54%</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3453284074"/>
                  </a:ext>
                </a:extLst>
              </a:tr>
              <a:tr h="336481">
                <a:tc>
                  <a:txBody>
                    <a:bodyPr/>
                    <a:lstStyle/>
                    <a:p>
                      <a:pPr algn="l" fontAlgn="b"/>
                      <a:r>
                        <a:rPr lang="en-US" sz="1800" u="none" strike="noStrike">
                          <a:effectLst/>
                        </a:rPr>
                        <a:t>Asian / Asian American </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2.14%</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2395105580"/>
                  </a:ext>
                </a:extLst>
              </a:tr>
              <a:tr h="336481">
                <a:tc>
                  <a:txBody>
                    <a:bodyPr/>
                    <a:lstStyle/>
                    <a:p>
                      <a:pPr algn="l" fontAlgn="b"/>
                      <a:r>
                        <a:rPr lang="en-US" sz="1800" u="none" strike="noStrike">
                          <a:effectLst/>
                        </a:rPr>
                        <a:t>Black / African American </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5.90%</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22</a:t>
                      </a:r>
                      <a:endParaRPr lang="en-US" sz="1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305787571"/>
                  </a:ext>
                </a:extLst>
              </a:tr>
              <a:tr h="336481">
                <a:tc>
                  <a:txBody>
                    <a:bodyPr/>
                    <a:lstStyle/>
                    <a:p>
                      <a:pPr algn="l" fontAlgn="b"/>
                      <a:r>
                        <a:rPr lang="en-US" sz="1800" u="none" strike="noStrike" dirty="0">
                          <a:effectLst/>
                        </a:rPr>
                        <a:t>Hispanic / Latino / Latina</a:t>
                      </a:r>
                      <a:endParaRPr lang="en-US" sz="1800" b="0"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1.88%</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484125382"/>
                  </a:ext>
                </a:extLst>
              </a:tr>
              <a:tr h="336481">
                <a:tc>
                  <a:txBody>
                    <a:bodyPr/>
                    <a:lstStyle/>
                    <a:p>
                      <a:pPr algn="l" fontAlgn="b"/>
                      <a:r>
                        <a:rPr lang="en-US" sz="1800" u="none" strike="noStrike">
                          <a:effectLst/>
                        </a:rPr>
                        <a:t>White / Caucasian</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84.18%</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314</a:t>
                      </a:r>
                      <a:endParaRPr lang="en-US" sz="1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3710222201"/>
                  </a:ext>
                </a:extLst>
              </a:tr>
              <a:tr h="336481">
                <a:tc>
                  <a:txBody>
                    <a:bodyPr/>
                    <a:lstStyle/>
                    <a:p>
                      <a:pPr algn="l" fontAlgn="b"/>
                      <a:r>
                        <a:rPr lang="en-US" sz="1800" u="none" strike="noStrike">
                          <a:effectLst/>
                        </a:rPr>
                        <a:t>Other</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0.80%</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3099138452"/>
                  </a:ext>
                </a:extLst>
              </a:tr>
              <a:tr h="336481">
                <a:tc>
                  <a:txBody>
                    <a:bodyPr/>
                    <a:lstStyle/>
                    <a:p>
                      <a:pPr algn="l" fontAlgn="b"/>
                      <a:r>
                        <a:rPr lang="en-US" sz="1800" u="none" strike="noStrike">
                          <a:effectLst/>
                        </a:rPr>
                        <a:t>Decline to state </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2.41%</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4109705123"/>
                  </a:ext>
                </a:extLst>
              </a:tr>
              <a:tr h="532367">
                <a:tc>
                  <a:txBody>
                    <a:bodyPr/>
                    <a:lstStyle/>
                    <a:p>
                      <a:pPr algn="l" fontAlgn="b"/>
                      <a:r>
                        <a:rPr lang="en-US" sz="1800" u="none" strike="noStrike" dirty="0">
                          <a:effectLst/>
                        </a:rPr>
                        <a:t>Multi-racial or multi ethnic (please specify) </a:t>
                      </a:r>
                      <a:endParaRPr lang="en-US" sz="1800" b="0"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a:effectLst/>
                        </a:rPr>
                        <a:t>2.14%</a:t>
                      </a:r>
                      <a:endParaRPr lang="en-US" sz="1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u="none" strike="noStrike" dirty="0">
                          <a:effectLst/>
                        </a:rPr>
                        <a:t>8</a:t>
                      </a:r>
                      <a:endParaRPr lang="en-US" sz="18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xmlns="" val="1623557958"/>
                  </a:ext>
                </a:extLst>
              </a:tr>
            </a:tbl>
          </a:graphicData>
        </a:graphic>
      </p:graphicFrame>
    </p:spTree>
    <p:extLst>
      <p:ext uri="{BB962C8B-B14F-4D97-AF65-F5344CB8AC3E}">
        <p14:creationId xmlns:p14="http://schemas.microsoft.com/office/powerpoint/2010/main" val="162849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Data Analysis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b="1" dirty="0"/>
              <a:t>Initial focus on ethnic/racial diversity because from the results of the profile tool, it was identified as a major gap.</a:t>
            </a:r>
          </a:p>
          <a:p>
            <a:pPr>
              <a:buFont typeface="Wingdings" panose="05000000000000000000" pitchFamily="2" charset="2"/>
              <a:buChar char="§"/>
            </a:pPr>
            <a:r>
              <a:rPr lang="en-US" sz="2000" b="1" dirty="0"/>
              <a:t>Analysis is preliminary </a:t>
            </a:r>
          </a:p>
          <a:p>
            <a:pPr>
              <a:buFont typeface="Wingdings" panose="05000000000000000000" pitchFamily="2" charset="2"/>
              <a:buChar char="§"/>
            </a:pPr>
            <a:r>
              <a:rPr lang="en-US" sz="2000" b="1" dirty="0"/>
              <a:t>Will continue to consult with diversity workgroup, MB, STAR, indicators workgroup, Green 2.0, etc.</a:t>
            </a:r>
          </a:p>
          <a:p>
            <a:pPr>
              <a:buFont typeface="Wingdings" panose="05000000000000000000" pitchFamily="2" charset="2"/>
              <a:buChar char="§"/>
            </a:pPr>
            <a:endParaRPr lang="en-US" sz="2000" b="1" dirty="0"/>
          </a:p>
        </p:txBody>
      </p:sp>
    </p:spTree>
    <p:extLst>
      <p:ext uri="{BB962C8B-B14F-4D97-AF65-F5344CB8AC3E}">
        <p14:creationId xmlns:p14="http://schemas.microsoft.com/office/powerpoint/2010/main" val="240957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       Approach for Data Analysis </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CBP profiles revealed 50 non-</a:t>
            </a:r>
            <a:r>
              <a:rPr lang="en-US" sz="1600" b="1" dirty="0" err="1">
                <a:latin typeface="Arial" panose="020B0604020202020204" pitchFamily="34" charset="0"/>
                <a:cs typeface="Arial" panose="020B0604020202020204" pitchFamily="34" charset="0"/>
              </a:rPr>
              <a:t>caucasion</a:t>
            </a:r>
            <a:r>
              <a:rPr lang="en-US" sz="1600" b="1" dirty="0">
                <a:latin typeface="Arial" panose="020B0604020202020204" pitchFamily="34" charset="0"/>
                <a:cs typeface="Arial" panose="020B0604020202020204" pitchFamily="34" charset="0"/>
              </a:rPr>
              <a:t> respondents: </a:t>
            </a:r>
            <a:r>
              <a:rPr lang="en-US" sz="2000" b="1" dirty="0">
                <a:solidFill>
                  <a:schemeClr val="accent1"/>
                </a:solidFill>
                <a:latin typeface="Arial" panose="020B0604020202020204" pitchFamily="34" charset="0"/>
                <a:cs typeface="Arial" panose="020B0604020202020204" pitchFamily="34" charset="0"/>
              </a:rPr>
              <a:t>13.4% </a:t>
            </a:r>
          </a:p>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Out of the 50 non-</a:t>
            </a:r>
            <a:r>
              <a:rPr lang="en-US" sz="1600" b="1" dirty="0" err="1">
                <a:latin typeface="Arial" panose="020B0604020202020204" pitchFamily="34" charset="0"/>
                <a:cs typeface="Arial" panose="020B0604020202020204" pitchFamily="34" charset="0"/>
              </a:rPr>
              <a:t>caucasions</a:t>
            </a:r>
            <a:r>
              <a:rPr lang="en-US" sz="1600" b="1" dirty="0">
                <a:latin typeface="Arial" panose="020B0604020202020204" pitchFamily="34" charset="0"/>
                <a:cs typeface="Arial" panose="020B0604020202020204" pitchFamily="34" charset="0"/>
              </a:rPr>
              <a:t>, only 12 held leadership positions: </a:t>
            </a:r>
            <a:r>
              <a:rPr lang="en-US" sz="2000" b="1" dirty="0">
                <a:solidFill>
                  <a:schemeClr val="accent1"/>
                </a:solidFill>
                <a:latin typeface="Arial" panose="020B0604020202020204" pitchFamily="34" charset="0"/>
                <a:cs typeface="Arial" panose="020B0604020202020204" pitchFamily="34" charset="0"/>
              </a:rPr>
              <a:t>3%</a:t>
            </a:r>
          </a:p>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CBP profile further revealed 314 white/</a:t>
            </a:r>
            <a:r>
              <a:rPr lang="en-US" sz="1600" b="1" dirty="0" err="1">
                <a:latin typeface="Arial" panose="020B0604020202020204" pitchFamily="34" charset="0"/>
                <a:cs typeface="Arial" panose="020B0604020202020204" pitchFamily="34" charset="0"/>
              </a:rPr>
              <a:t>caucasion</a:t>
            </a:r>
            <a:r>
              <a:rPr lang="en-US" sz="1600" b="1" dirty="0">
                <a:latin typeface="Arial" panose="020B0604020202020204" pitchFamily="34" charset="0"/>
                <a:cs typeface="Arial" panose="020B0604020202020204" pitchFamily="34" charset="0"/>
              </a:rPr>
              <a:t> respondents: </a:t>
            </a:r>
            <a:r>
              <a:rPr lang="en-US" sz="2000" b="1" dirty="0">
                <a:solidFill>
                  <a:schemeClr val="accent1"/>
                </a:solidFill>
                <a:latin typeface="Arial" panose="020B0604020202020204" pitchFamily="34" charset="0"/>
                <a:cs typeface="Arial" panose="020B0604020202020204" pitchFamily="34" charset="0"/>
              </a:rPr>
              <a:t>84%</a:t>
            </a:r>
          </a:p>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Out of the 314 white respondents, 100 identified themselves as CBP leadership: </a:t>
            </a:r>
            <a:r>
              <a:rPr lang="en-US" sz="2000" b="1" dirty="0">
                <a:solidFill>
                  <a:schemeClr val="accent1"/>
                </a:solidFill>
                <a:latin typeface="Arial" panose="020B0604020202020204" pitchFamily="34" charset="0"/>
                <a:cs typeface="Arial" panose="020B0604020202020204" pitchFamily="34" charset="0"/>
              </a:rPr>
              <a:t>31.8% </a:t>
            </a:r>
          </a:p>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A preliminary analysis of the 50 non-white responses out of the 374 total responses follows</a:t>
            </a:r>
          </a:p>
        </p:txBody>
      </p:sp>
    </p:spTree>
    <p:extLst>
      <p:ext uri="{BB962C8B-B14F-4D97-AF65-F5344CB8AC3E}">
        <p14:creationId xmlns:p14="http://schemas.microsoft.com/office/powerpoint/2010/main" val="282811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29408" y="456545"/>
            <a:ext cx="7199052" cy="1697086"/>
          </a:xfrm>
        </p:spPr>
        <p:txBody>
          <a:bodyPr>
            <a:normAutofit/>
          </a:bodyPr>
          <a:lstStyle/>
          <a:p>
            <a:pPr algn="ctr"/>
            <a:r>
              <a:rPr lang="en-US" b="1" dirty="0">
                <a:latin typeface="Arial" panose="020B0604020202020204" pitchFamily="34" charset="0"/>
                <a:cs typeface="Arial" panose="020B0604020202020204" pitchFamily="34" charset="0"/>
              </a:rPr>
              <a:t>Preliminary data analysis of 50 non-white respondents </a:t>
            </a:r>
          </a:p>
        </p:txBody>
      </p:sp>
      <p:sp>
        <p:nvSpPr>
          <p:cNvPr id="4" name="Slide Number Placeholder 3"/>
          <p:cNvSpPr>
            <a:spLocks noGrp="1"/>
          </p:cNvSpPr>
          <p:nvPr>
            <p:ph type="sldNum" sz="quarter" idx="12"/>
          </p:nvPr>
        </p:nvSpPr>
        <p:spPr/>
        <p:txBody>
          <a:bodyPr/>
          <a:lstStyle/>
          <a:p>
            <a:fld id="{A88B48FB-E956-2048-9E74-C69E7CAA26CC}" type="slidenum">
              <a:rPr lang="en-US" smtClean="0"/>
              <a:t>23</a:t>
            </a:fld>
            <a:endParaRPr lang="en-US"/>
          </a:p>
        </p:txBody>
      </p:sp>
      <p:pic>
        <p:nvPicPr>
          <p:cNvPr id="1026" name="Picture 2" descr="Promoting Diversity in the Workpl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883" y="2419995"/>
            <a:ext cx="3857810" cy="25230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79236" y="4901028"/>
            <a:ext cx="3579826" cy="215444"/>
          </a:xfrm>
          <a:prstGeom prst="rect">
            <a:avLst/>
          </a:prstGeom>
          <a:noFill/>
        </p:spPr>
        <p:txBody>
          <a:bodyPr wrap="none" rtlCol="0">
            <a:spAutoFit/>
          </a:bodyPr>
          <a:lstStyle/>
          <a:p>
            <a:r>
              <a:rPr lang="en-US" sz="800" dirty="0"/>
              <a:t>http://www.cpehr.com/blog-1/promoting-diversity-in-the-workplace</a:t>
            </a:r>
          </a:p>
        </p:txBody>
      </p:sp>
    </p:spTree>
    <p:extLst>
      <p:ext uri="{BB962C8B-B14F-4D97-AF65-F5344CB8AC3E}">
        <p14:creationId xmlns:p14="http://schemas.microsoft.com/office/powerpoint/2010/main" val="254247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536448" y="268224"/>
          <a:ext cx="8036052" cy="44256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5041900" y="2481072"/>
            <a:ext cx="1337942" cy="70003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solidFill>
                  <a:schemeClr val="accent1"/>
                </a:solidFill>
                <a:cs typeface="Arial" panose="020B0604020202020204" pitchFamily="34" charset="0"/>
              </a:rPr>
              <a:t>100 respondents: 27% of all 374 respondents, 32% of </a:t>
            </a:r>
            <a:r>
              <a:rPr lang="en-US" sz="900" b="1" dirty="0" err="1">
                <a:solidFill>
                  <a:schemeClr val="accent1"/>
                </a:solidFill>
                <a:cs typeface="Arial" panose="020B0604020202020204" pitchFamily="34" charset="0"/>
              </a:rPr>
              <a:t>caucasion</a:t>
            </a:r>
            <a:r>
              <a:rPr lang="en-US" sz="900" b="1" dirty="0">
                <a:solidFill>
                  <a:schemeClr val="accent1"/>
                </a:solidFill>
                <a:cs typeface="Arial" panose="020B0604020202020204" pitchFamily="34" charset="0"/>
              </a:rPr>
              <a:t> respondents</a:t>
            </a:r>
          </a:p>
        </p:txBody>
      </p:sp>
    </p:spTree>
    <p:extLst>
      <p:ext uri="{BB962C8B-B14F-4D97-AF65-F5344CB8AC3E}">
        <p14:creationId xmlns:p14="http://schemas.microsoft.com/office/powerpoint/2010/main" val="28381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474" y="251089"/>
            <a:ext cx="7501900" cy="746750"/>
          </a:xfrm>
        </p:spPr>
        <p:txBody>
          <a:bodyPr>
            <a:normAutofit/>
          </a:bodyPr>
          <a:lstStyle/>
          <a:p>
            <a:pPr algn="ctr"/>
            <a:r>
              <a:rPr sz="2400" b="1" dirty="0">
                <a:latin typeface="Arial" panose="020B0604020202020204" pitchFamily="34" charset="0"/>
                <a:cs typeface="Arial" panose="020B0604020202020204" pitchFamily="34" charset="0"/>
              </a:rPr>
              <a:t>Which </a:t>
            </a:r>
            <a:r>
              <a:rPr lang="en-US" sz="2400" b="1" dirty="0">
                <a:latin typeface="Arial" panose="020B0604020202020204" pitchFamily="34" charset="0"/>
                <a:cs typeface="Arial" panose="020B0604020202020204" pitchFamily="34" charset="0"/>
              </a:rPr>
              <a:t>ethnic </a:t>
            </a:r>
            <a:r>
              <a:rPr sz="2400" b="1" dirty="0">
                <a:latin typeface="Arial" panose="020B0604020202020204" pitchFamily="34" charset="0"/>
                <a:cs typeface="Arial" panose="020B0604020202020204" pitchFamily="34" charset="0"/>
              </a:rPr>
              <a:t>category(s) best describe you?</a:t>
            </a:r>
          </a:p>
        </p:txBody>
      </p:sp>
      <p:pic>
        <p:nvPicPr>
          <p:cNvPr id="4" name="Picture 3" descr="chart9793739300.png"/>
          <p:cNvPicPr>
            <a:picLocks noChangeAspect="1"/>
          </p:cNvPicPr>
          <p:nvPr/>
        </p:nvPicPr>
        <p:blipFill>
          <a:blip r:embed="rId2"/>
          <a:stretch>
            <a:fillRect/>
          </a:stretch>
        </p:blipFill>
        <p:spPr>
          <a:xfrm>
            <a:off x="1049658" y="977759"/>
            <a:ext cx="7587716" cy="3628571"/>
          </a:xfrm>
          <a:prstGeom prst="rect">
            <a:avLst/>
          </a:prstGeom>
        </p:spPr>
      </p:pic>
      <p:sp>
        <p:nvSpPr>
          <p:cNvPr id="5" name="TextBox 4"/>
          <p:cNvSpPr txBox="1"/>
          <p:nvPr/>
        </p:nvSpPr>
        <p:spPr>
          <a:xfrm>
            <a:off x="2753842" y="977759"/>
            <a:ext cx="728084" cy="307777"/>
          </a:xfrm>
          <a:prstGeom prst="rect">
            <a:avLst/>
          </a:prstGeom>
          <a:noFill/>
        </p:spPr>
        <p:txBody>
          <a:bodyPr wrap="none" rtlCol="0">
            <a:spAutoFit/>
          </a:bodyPr>
          <a:lstStyle/>
          <a:p>
            <a:r>
              <a:rPr lang="en-US" sz="1400" b="1" dirty="0"/>
              <a:t>4% (2)</a:t>
            </a:r>
          </a:p>
        </p:txBody>
      </p:sp>
      <p:sp>
        <p:nvSpPr>
          <p:cNvPr id="6" name="TextBox 5"/>
          <p:cNvSpPr txBox="1"/>
          <p:nvPr/>
        </p:nvSpPr>
        <p:spPr>
          <a:xfrm>
            <a:off x="3479210" y="1359448"/>
            <a:ext cx="829073" cy="307777"/>
          </a:xfrm>
          <a:prstGeom prst="rect">
            <a:avLst/>
          </a:prstGeom>
          <a:noFill/>
        </p:spPr>
        <p:txBody>
          <a:bodyPr wrap="none" rtlCol="0">
            <a:spAutoFit/>
          </a:bodyPr>
          <a:lstStyle/>
          <a:p>
            <a:r>
              <a:rPr lang="en-US" sz="1400" b="1" dirty="0"/>
              <a:t>16% (8)</a:t>
            </a:r>
          </a:p>
        </p:txBody>
      </p:sp>
      <p:sp>
        <p:nvSpPr>
          <p:cNvPr id="7" name="TextBox 6"/>
          <p:cNvSpPr txBox="1"/>
          <p:nvPr/>
        </p:nvSpPr>
        <p:spPr>
          <a:xfrm>
            <a:off x="5217887" y="1754785"/>
            <a:ext cx="930063" cy="307777"/>
          </a:xfrm>
          <a:prstGeom prst="rect">
            <a:avLst/>
          </a:prstGeom>
          <a:noFill/>
        </p:spPr>
        <p:txBody>
          <a:bodyPr wrap="none" rtlCol="0">
            <a:spAutoFit/>
          </a:bodyPr>
          <a:lstStyle/>
          <a:p>
            <a:r>
              <a:rPr lang="en-US" sz="1400" b="1" dirty="0"/>
              <a:t>44% (22)</a:t>
            </a:r>
          </a:p>
        </p:txBody>
      </p:sp>
      <p:sp>
        <p:nvSpPr>
          <p:cNvPr id="8" name="TextBox 7"/>
          <p:cNvSpPr txBox="1"/>
          <p:nvPr/>
        </p:nvSpPr>
        <p:spPr>
          <a:xfrm>
            <a:off x="3365075" y="2186618"/>
            <a:ext cx="829073" cy="307777"/>
          </a:xfrm>
          <a:prstGeom prst="rect">
            <a:avLst/>
          </a:prstGeom>
          <a:noFill/>
        </p:spPr>
        <p:txBody>
          <a:bodyPr wrap="none" rtlCol="0">
            <a:spAutoFit/>
          </a:bodyPr>
          <a:lstStyle/>
          <a:p>
            <a:r>
              <a:rPr lang="en-US" sz="1400" b="1" dirty="0"/>
              <a:t>14% (7)</a:t>
            </a:r>
          </a:p>
        </p:txBody>
      </p:sp>
      <p:sp>
        <p:nvSpPr>
          <p:cNvPr id="9" name="TextBox 8"/>
          <p:cNvSpPr txBox="1"/>
          <p:nvPr/>
        </p:nvSpPr>
        <p:spPr>
          <a:xfrm>
            <a:off x="2537461" y="2574298"/>
            <a:ext cx="728084" cy="307777"/>
          </a:xfrm>
          <a:prstGeom prst="rect">
            <a:avLst/>
          </a:prstGeom>
          <a:noFill/>
        </p:spPr>
        <p:txBody>
          <a:bodyPr wrap="none" rtlCol="0">
            <a:spAutoFit/>
          </a:bodyPr>
          <a:lstStyle/>
          <a:p>
            <a:r>
              <a:rPr lang="en-US" sz="1400" b="1" dirty="0"/>
              <a:t>0% (0)</a:t>
            </a:r>
          </a:p>
        </p:txBody>
      </p:sp>
      <p:sp>
        <p:nvSpPr>
          <p:cNvPr id="10" name="TextBox 9"/>
          <p:cNvSpPr txBox="1"/>
          <p:nvPr/>
        </p:nvSpPr>
        <p:spPr>
          <a:xfrm>
            <a:off x="2879990" y="2964442"/>
            <a:ext cx="728084" cy="307777"/>
          </a:xfrm>
          <a:prstGeom prst="rect">
            <a:avLst/>
          </a:prstGeom>
          <a:noFill/>
        </p:spPr>
        <p:txBody>
          <a:bodyPr wrap="none" rtlCol="0">
            <a:spAutoFit/>
          </a:bodyPr>
          <a:lstStyle/>
          <a:p>
            <a:r>
              <a:rPr lang="en-US" sz="1400" b="1" dirty="0"/>
              <a:t>6% (3)</a:t>
            </a:r>
          </a:p>
        </p:txBody>
      </p:sp>
      <p:sp>
        <p:nvSpPr>
          <p:cNvPr id="11" name="TextBox 10"/>
          <p:cNvSpPr txBox="1"/>
          <p:nvPr/>
        </p:nvSpPr>
        <p:spPr>
          <a:xfrm>
            <a:off x="2525270" y="3391162"/>
            <a:ext cx="728084" cy="307777"/>
          </a:xfrm>
          <a:prstGeom prst="rect">
            <a:avLst/>
          </a:prstGeom>
          <a:noFill/>
        </p:spPr>
        <p:txBody>
          <a:bodyPr wrap="none" rtlCol="0">
            <a:spAutoFit/>
          </a:bodyPr>
          <a:lstStyle/>
          <a:p>
            <a:r>
              <a:rPr lang="en-US" sz="1400" b="1" dirty="0"/>
              <a:t>0% (0)</a:t>
            </a:r>
          </a:p>
        </p:txBody>
      </p:sp>
      <p:sp>
        <p:nvSpPr>
          <p:cNvPr id="12" name="TextBox 11"/>
          <p:cNvSpPr txBox="1"/>
          <p:nvPr/>
        </p:nvSpPr>
        <p:spPr>
          <a:xfrm>
            <a:off x="3491898" y="3781306"/>
            <a:ext cx="829073" cy="307777"/>
          </a:xfrm>
          <a:prstGeom prst="rect">
            <a:avLst/>
          </a:prstGeom>
          <a:noFill/>
        </p:spPr>
        <p:txBody>
          <a:bodyPr wrap="none" rtlCol="0">
            <a:spAutoFit/>
          </a:bodyPr>
          <a:lstStyle/>
          <a:p>
            <a:r>
              <a:rPr lang="en-US" sz="1400" b="1" dirty="0"/>
              <a:t>16% (8)</a:t>
            </a:r>
          </a:p>
        </p:txBody>
      </p:sp>
    </p:spTree>
    <p:extLst>
      <p:ext uri="{BB962C8B-B14F-4D97-AF65-F5344CB8AC3E}">
        <p14:creationId xmlns:p14="http://schemas.microsoft.com/office/powerpoint/2010/main" val="1868967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8" y="468082"/>
            <a:ext cx="7578801" cy="960668"/>
          </a:xfrm>
        </p:spPr>
        <p:txBody>
          <a:bodyPr>
            <a:normAutofit/>
          </a:bodyPr>
          <a:lstStyle/>
          <a:p>
            <a:pPr algn="ctr"/>
            <a:r>
              <a:rPr sz="2400" b="1" dirty="0">
                <a:latin typeface="Arial" panose="020B0604020202020204" pitchFamily="34" charset="0"/>
                <a:cs typeface="Arial" panose="020B0604020202020204" pitchFamily="34" charset="0"/>
              </a:rPr>
              <a:t>How long have you been participating in the CBP organization?</a:t>
            </a:r>
          </a:p>
        </p:txBody>
      </p:sp>
      <p:pic>
        <p:nvPicPr>
          <p:cNvPr id="4" name="Picture 3" descr="chart9793711950.png"/>
          <p:cNvPicPr>
            <a:picLocks noChangeAspect="1"/>
          </p:cNvPicPr>
          <p:nvPr/>
        </p:nvPicPr>
        <p:blipFill>
          <a:blip r:embed="rId2"/>
          <a:stretch>
            <a:fillRect/>
          </a:stretch>
        </p:blipFill>
        <p:spPr>
          <a:xfrm>
            <a:off x="1049657" y="1498491"/>
            <a:ext cx="7578801" cy="3356428"/>
          </a:xfrm>
          <a:prstGeom prst="rect">
            <a:avLst/>
          </a:prstGeom>
        </p:spPr>
      </p:pic>
      <p:sp>
        <p:nvSpPr>
          <p:cNvPr id="5" name="TextBox 4"/>
          <p:cNvSpPr txBox="1"/>
          <p:nvPr/>
        </p:nvSpPr>
        <p:spPr>
          <a:xfrm>
            <a:off x="6774676" y="1644469"/>
            <a:ext cx="1143262" cy="369332"/>
          </a:xfrm>
          <a:prstGeom prst="rect">
            <a:avLst/>
          </a:prstGeom>
          <a:noFill/>
        </p:spPr>
        <p:txBody>
          <a:bodyPr wrap="none" rtlCol="0">
            <a:spAutoFit/>
          </a:bodyPr>
          <a:lstStyle/>
          <a:p>
            <a:r>
              <a:rPr lang="en-US" b="1" dirty="0"/>
              <a:t>70% (35)</a:t>
            </a:r>
          </a:p>
        </p:txBody>
      </p:sp>
      <p:sp>
        <p:nvSpPr>
          <p:cNvPr id="6" name="TextBox 5"/>
          <p:cNvSpPr txBox="1"/>
          <p:nvPr/>
        </p:nvSpPr>
        <p:spPr>
          <a:xfrm>
            <a:off x="3610190" y="2398978"/>
            <a:ext cx="1013419" cy="369332"/>
          </a:xfrm>
          <a:prstGeom prst="rect">
            <a:avLst/>
          </a:prstGeom>
          <a:noFill/>
        </p:spPr>
        <p:txBody>
          <a:bodyPr wrap="none" rtlCol="0">
            <a:spAutoFit/>
          </a:bodyPr>
          <a:lstStyle/>
          <a:p>
            <a:r>
              <a:rPr lang="en-US" b="1" dirty="0"/>
              <a:t>18% (9)</a:t>
            </a:r>
          </a:p>
        </p:txBody>
      </p:sp>
      <p:sp>
        <p:nvSpPr>
          <p:cNvPr id="7" name="TextBox 6"/>
          <p:cNvSpPr txBox="1"/>
          <p:nvPr/>
        </p:nvSpPr>
        <p:spPr>
          <a:xfrm>
            <a:off x="2876861" y="3135130"/>
            <a:ext cx="883575" cy="369332"/>
          </a:xfrm>
          <a:prstGeom prst="rect">
            <a:avLst/>
          </a:prstGeom>
          <a:noFill/>
        </p:spPr>
        <p:txBody>
          <a:bodyPr wrap="none" rtlCol="0">
            <a:spAutoFit/>
          </a:bodyPr>
          <a:lstStyle/>
          <a:p>
            <a:r>
              <a:rPr lang="en-US" b="1" dirty="0"/>
              <a:t>6% (3)</a:t>
            </a:r>
          </a:p>
        </p:txBody>
      </p:sp>
      <p:sp>
        <p:nvSpPr>
          <p:cNvPr id="8" name="TextBox 7"/>
          <p:cNvSpPr txBox="1"/>
          <p:nvPr/>
        </p:nvSpPr>
        <p:spPr>
          <a:xfrm>
            <a:off x="2878460" y="3870222"/>
            <a:ext cx="883575" cy="369332"/>
          </a:xfrm>
          <a:prstGeom prst="rect">
            <a:avLst/>
          </a:prstGeom>
          <a:noFill/>
        </p:spPr>
        <p:txBody>
          <a:bodyPr wrap="none" rtlCol="0">
            <a:spAutoFit/>
          </a:bodyPr>
          <a:lstStyle/>
          <a:p>
            <a:r>
              <a:rPr lang="en-US" b="1" dirty="0"/>
              <a:t>6% (3)</a:t>
            </a:r>
          </a:p>
        </p:txBody>
      </p:sp>
    </p:spTree>
    <p:extLst>
      <p:ext uri="{BB962C8B-B14F-4D97-AF65-F5344CB8AC3E}">
        <p14:creationId xmlns:p14="http://schemas.microsoft.com/office/powerpoint/2010/main" val="278323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4030"/>
            <a:ext cx="8079581" cy="1243649"/>
          </a:xfrm>
        </p:spPr>
        <p:txBody>
          <a:bodyPr>
            <a:normAutofit/>
          </a:bodyPr>
          <a:lstStyle/>
          <a:p>
            <a:pPr algn="ctr"/>
            <a:r>
              <a:rPr sz="2000" b="1" dirty="0">
                <a:latin typeface="Arial" panose="020B0604020202020204" pitchFamily="34" charset="0"/>
                <a:cs typeface="Arial" panose="020B0604020202020204" pitchFamily="34" charset="0"/>
              </a:rPr>
              <a:t>Do you identify yourself as a member of CBP leadership?</a:t>
            </a:r>
            <a:r>
              <a:rPr lang="en-US" sz="2000" b="1"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Choose one. If mul</a:t>
            </a:r>
            <a:r>
              <a:rPr lang="en-US" sz="2000" b="1" dirty="0">
                <a:latin typeface="Arial" panose="020B0604020202020204" pitchFamily="34" charset="0"/>
                <a:cs typeface="Arial" panose="020B0604020202020204" pitchFamily="34" charset="0"/>
              </a:rPr>
              <a:t>ti</a:t>
            </a:r>
            <a:r>
              <a:rPr sz="2000" b="1" dirty="0">
                <a:latin typeface="Arial" panose="020B0604020202020204" pitchFamily="34" charset="0"/>
                <a:cs typeface="Arial" panose="020B0604020202020204" pitchFamily="34" charset="0"/>
              </a:rPr>
              <a:t>ple roles, please list in other.</a:t>
            </a:r>
          </a:p>
        </p:txBody>
      </p:sp>
      <p:pic>
        <p:nvPicPr>
          <p:cNvPr id="4" name="Picture 3" descr="chart9793707510.png"/>
          <p:cNvPicPr>
            <a:picLocks noChangeAspect="1"/>
          </p:cNvPicPr>
          <p:nvPr/>
        </p:nvPicPr>
        <p:blipFill>
          <a:blip r:embed="rId2"/>
          <a:stretch>
            <a:fillRect/>
          </a:stretch>
        </p:blipFill>
        <p:spPr>
          <a:xfrm>
            <a:off x="1049658" y="996691"/>
            <a:ext cx="7522842" cy="3719285"/>
          </a:xfrm>
          <a:prstGeom prst="rect">
            <a:avLst/>
          </a:prstGeom>
        </p:spPr>
      </p:pic>
      <p:sp>
        <p:nvSpPr>
          <p:cNvPr id="5" name="TextBox 4"/>
          <p:cNvSpPr txBox="1"/>
          <p:nvPr/>
        </p:nvSpPr>
        <p:spPr>
          <a:xfrm>
            <a:off x="2732865" y="1050298"/>
            <a:ext cx="728084" cy="307777"/>
          </a:xfrm>
          <a:prstGeom prst="rect">
            <a:avLst/>
          </a:prstGeom>
          <a:noFill/>
        </p:spPr>
        <p:txBody>
          <a:bodyPr wrap="none" rtlCol="0">
            <a:spAutoFit/>
          </a:bodyPr>
          <a:lstStyle/>
          <a:p>
            <a:r>
              <a:rPr lang="en-US" sz="1400" b="1" dirty="0"/>
              <a:t>4% (2)</a:t>
            </a:r>
          </a:p>
        </p:txBody>
      </p:sp>
      <p:sp>
        <p:nvSpPr>
          <p:cNvPr id="6" name="TextBox 5"/>
          <p:cNvSpPr txBox="1"/>
          <p:nvPr/>
        </p:nvSpPr>
        <p:spPr>
          <a:xfrm>
            <a:off x="2745216" y="1501402"/>
            <a:ext cx="728084" cy="307777"/>
          </a:xfrm>
          <a:prstGeom prst="rect">
            <a:avLst/>
          </a:prstGeom>
          <a:noFill/>
        </p:spPr>
        <p:txBody>
          <a:bodyPr wrap="none" rtlCol="0">
            <a:spAutoFit/>
          </a:bodyPr>
          <a:lstStyle/>
          <a:p>
            <a:r>
              <a:rPr lang="en-US" sz="1400" b="1" dirty="0"/>
              <a:t>4% (2)</a:t>
            </a:r>
          </a:p>
        </p:txBody>
      </p:sp>
      <p:sp>
        <p:nvSpPr>
          <p:cNvPr id="7" name="TextBox 6"/>
          <p:cNvSpPr txBox="1"/>
          <p:nvPr/>
        </p:nvSpPr>
        <p:spPr>
          <a:xfrm>
            <a:off x="2647516" y="1976890"/>
            <a:ext cx="728084" cy="307777"/>
          </a:xfrm>
          <a:prstGeom prst="rect">
            <a:avLst/>
          </a:prstGeom>
          <a:noFill/>
        </p:spPr>
        <p:txBody>
          <a:bodyPr wrap="none" rtlCol="0">
            <a:spAutoFit/>
          </a:bodyPr>
          <a:lstStyle/>
          <a:p>
            <a:r>
              <a:rPr lang="en-US" sz="1400" b="1" dirty="0"/>
              <a:t>2% (1)</a:t>
            </a:r>
          </a:p>
        </p:txBody>
      </p:sp>
      <p:sp>
        <p:nvSpPr>
          <p:cNvPr id="8" name="TextBox 7"/>
          <p:cNvSpPr txBox="1"/>
          <p:nvPr/>
        </p:nvSpPr>
        <p:spPr>
          <a:xfrm>
            <a:off x="2635160" y="2452378"/>
            <a:ext cx="728084" cy="307777"/>
          </a:xfrm>
          <a:prstGeom prst="rect">
            <a:avLst/>
          </a:prstGeom>
          <a:noFill/>
        </p:spPr>
        <p:txBody>
          <a:bodyPr wrap="none" rtlCol="0">
            <a:spAutoFit/>
          </a:bodyPr>
          <a:lstStyle/>
          <a:p>
            <a:r>
              <a:rPr lang="en-US" sz="1400" b="1" dirty="0"/>
              <a:t>2% (1)</a:t>
            </a:r>
          </a:p>
        </p:txBody>
      </p:sp>
      <p:sp>
        <p:nvSpPr>
          <p:cNvPr id="9" name="TextBox 8"/>
          <p:cNvSpPr txBox="1"/>
          <p:nvPr/>
        </p:nvSpPr>
        <p:spPr>
          <a:xfrm>
            <a:off x="2622806" y="2903482"/>
            <a:ext cx="728084" cy="307777"/>
          </a:xfrm>
          <a:prstGeom prst="rect">
            <a:avLst/>
          </a:prstGeom>
          <a:noFill/>
        </p:spPr>
        <p:txBody>
          <a:bodyPr wrap="none" rtlCol="0">
            <a:spAutoFit/>
          </a:bodyPr>
          <a:lstStyle/>
          <a:p>
            <a:r>
              <a:rPr lang="en-US" sz="1400" b="1" dirty="0"/>
              <a:t>2% (1)</a:t>
            </a:r>
          </a:p>
        </p:txBody>
      </p:sp>
      <p:sp>
        <p:nvSpPr>
          <p:cNvPr id="10" name="TextBox 9"/>
          <p:cNvSpPr txBox="1"/>
          <p:nvPr/>
        </p:nvSpPr>
        <p:spPr>
          <a:xfrm>
            <a:off x="7102053" y="3364992"/>
            <a:ext cx="930063" cy="307777"/>
          </a:xfrm>
          <a:prstGeom prst="rect">
            <a:avLst/>
          </a:prstGeom>
          <a:noFill/>
        </p:spPr>
        <p:txBody>
          <a:bodyPr wrap="none" rtlCol="0">
            <a:spAutoFit/>
          </a:bodyPr>
          <a:lstStyle/>
          <a:p>
            <a:r>
              <a:rPr lang="en-US" sz="1400" b="1" dirty="0"/>
              <a:t>76% (38)</a:t>
            </a:r>
          </a:p>
        </p:txBody>
      </p:sp>
      <p:sp>
        <p:nvSpPr>
          <p:cNvPr id="11" name="TextBox 10"/>
          <p:cNvSpPr txBox="1"/>
          <p:nvPr/>
        </p:nvSpPr>
        <p:spPr>
          <a:xfrm>
            <a:off x="3098455" y="3858030"/>
            <a:ext cx="829073" cy="307777"/>
          </a:xfrm>
          <a:prstGeom prst="rect">
            <a:avLst/>
          </a:prstGeom>
          <a:noFill/>
        </p:spPr>
        <p:txBody>
          <a:bodyPr wrap="none" rtlCol="0">
            <a:spAutoFit/>
          </a:bodyPr>
          <a:lstStyle/>
          <a:p>
            <a:r>
              <a:rPr lang="en-US" sz="1400" b="1" dirty="0"/>
              <a:t>10% (5)</a:t>
            </a:r>
          </a:p>
        </p:txBody>
      </p:sp>
    </p:spTree>
    <p:extLst>
      <p:ext uri="{BB962C8B-B14F-4D97-AF65-F5344CB8AC3E}">
        <p14:creationId xmlns:p14="http://schemas.microsoft.com/office/powerpoint/2010/main" val="2599461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Questions going forward</a:t>
            </a:r>
          </a:p>
        </p:txBody>
      </p:sp>
      <p:sp>
        <p:nvSpPr>
          <p:cNvPr id="4" name="Date Placeholder 3"/>
          <p:cNvSpPr>
            <a:spLocks noGrp="1"/>
          </p:cNvSpPr>
          <p:nvPr>
            <p:ph type="dt" sz="half" idx="10"/>
          </p:nvPr>
        </p:nvSpPr>
        <p:spPr/>
        <p:txBody>
          <a:bodyPr/>
          <a:lstStyle/>
          <a:p>
            <a:fld id="{490B4847-97F6-497C-8CE6-C6D2E748B417}" type="datetime1">
              <a:rPr lang="en-US" smtClean="0"/>
              <a:t>11/14/2016</a:t>
            </a:fld>
            <a:endParaRPr lang="en-US"/>
          </a:p>
        </p:txBody>
      </p:sp>
      <p:sp>
        <p:nvSpPr>
          <p:cNvPr id="5" name="Slide Number Placeholder 4"/>
          <p:cNvSpPr>
            <a:spLocks noGrp="1"/>
          </p:cNvSpPr>
          <p:nvPr>
            <p:ph type="sldNum" sz="quarter" idx="12"/>
          </p:nvPr>
        </p:nvSpPr>
        <p:spPr/>
        <p:txBody>
          <a:bodyPr/>
          <a:lstStyle/>
          <a:p>
            <a:fld id="{853837A1-A016-4F82-9272-F27A6F57B979}" type="slidenum">
              <a:rPr lang="en-US" smtClean="0"/>
              <a:t>28</a:t>
            </a:fld>
            <a:endParaRPr lang="en-US"/>
          </a:p>
        </p:txBody>
      </p:sp>
      <p:sp>
        <p:nvSpPr>
          <p:cNvPr id="7" name="Content Placeholder 2"/>
          <p:cNvSpPr>
            <a:spLocks noGrp="1"/>
          </p:cNvSpPr>
          <p:nvPr>
            <p:ph idx="1"/>
          </p:nvPr>
        </p:nvSpPr>
        <p:spPr>
          <a:xfrm>
            <a:off x="1941909" y="1045029"/>
            <a:ext cx="6686550" cy="3672113"/>
          </a:xfrm>
        </p:spPr>
        <p:txBody>
          <a:bodyPr>
            <a:normAutofit lnSpcReduction="10000"/>
          </a:bodyPr>
          <a:lstStyle/>
          <a:p>
            <a:pPr>
              <a:buFont typeface="Wingdings" panose="05000000000000000000" pitchFamily="2" charset="2"/>
              <a:buChar char="§"/>
            </a:pPr>
            <a:r>
              <a:rPr lang="en-US" dirty="0"/>
              <a:t>Have the terms used in the Outcome been appropriately defined? </a:t>
            </a:r>
            <a:r>
              <a:rPr lang="en-US" b="1" dirty="0"/>
              <a:t>(Word to replace minority)</a:t>
            </a:r>
          </a:p>
          <a:p>
            <a:pPr>
              <a:buFont typeface="Wingdings" panose="05000000000000000000" pitchFamily="2" charset="2"/>
              <a:buChar char="§"/>
            </a:pPr>
            <a:r>
              <a:rPr lang="en-US" dirty="0"/>
              <a:t>What pieces of information do we need to adaptively manage our work? What </a:t>
            </a:r>
            <a:r>
              <a:rPr lang="en-US" b="1" dirty="0"/>
              <a:t>metric </a:t>
            </a:r>
            <a:r>
              <a:rPr lang="en-US" dirty="0"/>
              <a:t>or information would be most meaningful to our workgroup?</a:t>
            </a:r>
          </a:p>
          <a:p>
            <a:pPr>
              <a:buFont typeface="Wingdings" panose="05000000000000000000" pitchFamily="2" charset="2"/>
              <a:buChar char="§"/>
            </a:pPr>
            <a:r>
              <a:rPr lang="en-US" dirty="0"/>
              <a:t>Does the proposed indicator </a:t>
            </a:r>
            <a:r>
              <a:rPr lang="en-US" b="1" dirty="0"/>
              <a:t>address the Diversity Outcome in the 2014 Chesapeake Bay Watershed Agreement?</a:t>
            </a:r>
            <a:endParaRPr lang="en-US" dirty="0"/>
          </a:p>
          <a:p>
            <a:pPr>
              <a:buFont typeface="Wingdings" panose="05000000000000000000" pitchFamily="2" charset="2"/>
              <a:buChar char="§"/>
            </a:pPr>
            <a:r>
              <a:rPr lang="en-US" dirty="0"/>
              <a:t>Is the indicator long term, taking into account possible future changes? Can the Partnership show trends over time using this proposed indicator? </a:t>
            </a:r>
            <a:r>
              <a:rPr lang="en-US" b="1" dirty="0"/>
              <a:t>(Retention, diversity among leadership, etc.)</a:t>
            </a:r>
          </a:p>
          <a:p>
            <a:pPr>
              <a:buFont typeface="Wingdings" panose="05000000000000000000" pitchFamily="2" charset="2"/>
              <a:buChar char="§"/>
            </a:pPr>
            <a:r>
              <a:rPr lang="en-US" dirty="0"/>
              <a:t>Is there a </a:t>
            </a:r>
            <a:r>
              <a:rPr lang="en-US" b="1" dirty="0"/>
              <a:t>threshold or reference value </a:t>
            </a:r>
            <a:r>
              <a:rPr lang="en-US" dirty="0"/>
              <a:t>against which the proposed indicator can be compared, so that users can assess the significance of the values associated with it? (</a:t>
            </a:r>
            <a:r>
              <a:rPr lang="en-US" dirty="0" err="1"/>
              <a:t>e.q</a:t>
            </a:r>
            <a:r>
              <a:rPr lang="en-US" dirty="0"/>
              <a:t>. 36% of nationwide people of color caucus)</a:t>
            </a:r>
          </a:p>
          <a:p>
            <a:pPr>
              <a:buFont typeface="Wingdings" panose="05000000000000000000" pitchFamily="2" charset="2"/>
              <a:buChar char="§"/>
            </a:pPr>
            <a:r>
              <a:rPr lang="en-US" dirty="0"/>
              <a:t>Once we decide on an indicator(s), do we want to set a </a:t>
            </a:r>
            <a:r>
              <a:rPr lang="en-US" b="1" dirty="0"/>
              <a:t>specific Program diversity “goal” for 2025?</a:t>
            </a:r>
          </a:p>
          <a:p>
            <a:endParaRPr lang="en-US" dirty="0"/>
          </a:p>
        </p:txBody>
      </p:sp>
    </p:spTree>
    <p:extLst>
      <p:ext uri="{BB962C8B-B14F-4D97-AF65-F5344CB8AC3E}">
        <p14:creationId xmlns:p14="http://schemas.microsoft.com/office/powerpoint/2010/main" val="271397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0663"/>
            <a:ext cx="7543800" cy="1088068"/>
          </a:xfrm>
        </p:spPr>
        <p:txBody>
          <a:bodyPr>
            <a:normAutofit/>
          </a:bodyPr>
          <a:lstStyle/>
          <a:p>
            <a:pPr algn="ctr"/>
            <a:r>
              <a:rPr lang="en-US" sz="2800" b="1" dirty="0"/>
              <a:t>Key Challenges/Stressors in Setting an Indicator for the Diversity Outcome</a:t>
            </a:r>
          </a:p>
        </p:txBody>
      </p:sp>
      <p:sp>
        <p:nvSpPr>
          <p:cNvPr id="3" name="Content Placeholder 2"/>
          <p:cNvSpPr>
            <a:spLocks noGrp="1"/>
          </p:cNvSpPr>
          <p:nvPr>
            <p:ph idx="1"/>
          </p:nvPr>
        </p:nvSpPr>
        <p:spPr/>
        <p:txBody>
          <a:bodyPr>
            <a:normAutofit fontScale="70000" lnSpcReduction="20000"/>
          </a:bodyPr>
          <a:lstStyle/>
          <a:p>
            <a:pPr marL="0" indent="0" algn="ctr">
              <a:buNone/>
            </a:pPr>
            <a:r>
              <a:rPr lang="en-US" sz="1400" b="1" dirty="0"/>
              <a:t>Outcome</a:t>
            </a:r>
            <a:r>
              <a:rPr lang="en-US" sz="1400" dirty="0"/>
              <a:t>: Identify stakeholder groups that are not currently represented in the leadership, decision making and implementation of conservation and restoration activities, and create meaningful opportunities and programs to recruit and engage them in the partnership’s efforts. </a:t>
            </a:r>
          </a:p>
          <a:p>
            <a:pPr marL="0" indent="0" algn="ctr">
              <a:buNone/>
            </a:pPr>
            <a:endParaRPr lang="en-US" sz="1400" dirty="0"/>
          </a:p>
          <a:p>
            <a:pPr marL="0" indent="0">
              <a:buNone/>
            </a:pPr>
            <a:r>
              <a:rPr lang="en-US" sz="1400" dirty="0"/>
              <a:t> </a:t>
            </a:r>
            <a:r>
              <a:rPr lang="en-US" sz="2000" b="1" dirty="0"/>
              <a:t>Key Challenges/Stressors that can impact indicator</a:t>
            </a:r>
            <a:r>
              <a:rPr lang="en-US" sz="2000" dirty="0"/>
              <a:t>:</a:t>
            </a:r>
          </a:p>
          <a:p>
            <a:pPr lvl="1"/>
            <a:r>
              <a:rPr lang="en-US" sz="2000" dirty="0"/>
              <a:t>Inadequate communication and outreach present challenges </a:t>
            </a:r>
          </a:p>
          <a:p>
            <a:pPr lvl="1"/>
            <a:r>
              <a:rPr lang="en-US" sz="2000" dirty="0"/>
              <a:t>Lack of employment opportunities and professional engagement presents challenges </a:t>
            </a:r>
          </a:p>
          <a:p>
            <a:pPr lvl="1"/>
            <a:r>
              <a:rPr lang="en-US" sz="2000" dirty="0"/>
              <a:t>Lack of community-based organization capacity </a:t>
            </a:r>
          </a:p>
          <a:p>
            <a:pPr lvl="1"/>
            <a:r>
              <a:rPr lang="en-US" sz="2000" dirty="0"/>
              <a:t>Environmental justice issues </a:t>
            </a:r>
          </a:p>
          <a:p>
            <a:pPr lvl="1"/>
            <a:r>
              <a:rPr lang="en-US" sz="2000" dirty="0"/>
              <a:t>Lack of metrics and tracking tools </a:t>
            </a:r>
          </a:p>
          <a:p>
            <a:pPr marL="0" indent="0">
              <a:buNone/>
            </a:pPr>
            <a:endParaRPr lang="en-US" dirty="0"/>
          </a:p>
        </p:txBody>
      </p:sp>
    </p:spTree>
    <p:extLst>
      <p:ext uri="{BB962C8B-B14F-4D97-AF65-F5344CB8AC3E}">
        <p14:creationId xmlns:p14="http://schemas.microsoft.com/office/powerpoint/2010/main" val="181178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6" y="685800"/>
            <a:ext cx="7880684" cy="2187305"/>
          </a:xfrm>
        </p:spPr>
        <p:txBody>
          <a:bodyPr>
            <a:noAutofit/>
          </a:bodyPr>
          <a:lstStyle/>
          <a:p>
            <a:pPr algn="ctr"/>
            <a:r>
              <a:rPr lang="en-US" sz="3600" b="1" dirty="0"/>
              <a:t>Chesapeake Bay Program </a:t>
            </a:r>
            <a:br>
              <a:rPr lang="en-US" sz="3600" b="1" dirty="0"/>
            </a:br>
            <a:r>
              <a:rPr lang="en-US" sz="3600" b="1" dirty="0"/>
              <a:t>2016 Diversity Profile: Results, Highlights and Next Steps</a:t>
            </a:r>
          </a:p>
        </p:txBody>
      </p:sp>
      <p:sp>
        <p:nvSpPr>
          <p:cNvPr id="4" name="Subtitle 3"/>
          <p:cNvSpPr>
            <a:spLocks noGrp="1"/>
          </p:cNvSpPr>
          <p:nvPr>
            <p:ph type="subTitle" idx="1"/>
          </p:nvPr>
        </p:nvSpPr>
        <p:spPr>
          <a:xfrm>
            <a:off x="500634" y="3155157"/>
            <a:ext cx="7957566" cy="1234440"/>
          </a:xfrm>
        </p:spPr>
        <p:txBody>
          <a:bodyPr>
            <a:normAutofit/>
          </a:bodyPr>
          <a:lstStyle/>
          <a:p>
            <a:pPr algn="ctr"/>
            <a:r>
              <a:rPr lang="en-US" b="1" dirty="0">
                <a:solidFill>
                  <a:schemeClr val="tx1"/>
                </a:solidFill>
              </a:rPr>
              <a:t> Chesapeake Bay Program Office and Alliance for the Chesapeake Bay</a:t>
            </a:r>
          </a:p>
          <a:p>
            <a:endParaRPr lang="en-US" b="1" dirty="0">
              <a:solidFill>
                <a:schemeClr val="tx1"/>
              </a:solidFill>
            </a:endParaRPr>
          </a:p>
        </p:txBody>
      </p:sp>
    </p:spTree>
    <p:extLst>
      <p:ext uri="{BB962C8B-B14F-4D97-AF65-F5344CB8AC3E}">
        <p14:creationId xmlns:p14="http://schemas.microsoft.com/office/powerpoint/2010/main" val="794618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Potential Diversity Indicator Options </a:t>
            </a:r>
          </a:p>
        </p:txBody>
      </p:sp>
      <p:sp>
        <p:nvSpPr>
          <p:cNvPr id="6" name="Content Placeholder 5"/>
          <p:cNvSpPr>
            <a:spLocks noGrp="1"/>
          </p:cNvSpPr>
          <p:nvPr>
            <p:ph idx="1"/>
          </p:nvPr>
        </p:nvSpPr>
        <p:spPr>
          <a:xfrm>
            <a:off x="1305896" y="1600200"/>
            <a:ext cx="6577928" cy="2738628"/>
          </a:xfrm>
        </p:spPr>
        <p:txBody>
          <a:bodyPr>
            <a:normAutofit fontScale="92500" lnSpcReduction="20000"/>
          </a:bodyPr>
          <a:lstStyle/>
          <a:p>
            <a:pPr marL="0" indent="0">
              <a:buNone/>
            </a:pPr>
            <a:r>
              <a:rPr lang="en-US" sz="1600" b="1" dirty="0"/>
              <a:t>1</a:t>
            </a:r>
            <a:r>
              <a:rPr lang="en-US" sz="1600" dirty="0"/>
              <a:t>. Set </a:t>
            </a:r>
            <a:r>
              <a:rPr lang="en-US" sz="1600" b="1" dirty="0"/>
              <a:t>a specific 2025 goal for increasing overall diversity representation</a:t>
            </a:r>
            <a:r>
              <a:rPr lang="en-US" sz="1600" dirty="0"/>
              <a:t> in the CBP. 	(currently 13.4%)</a:t>
            </a:r>
          </a:p>
          <a:p>
            <a:pPr marL="0" indent="0">
              <a:buNone/>
            </a:pPr>
            <a:r>
              <a:rPr lang="en-US" sz="1600" b="1" dirty="0"/>
              <a:t>2</a:t>
            </a:r>
            <a:r>
              <a:rPr lang="en-US" sz="1600" dirty="0"/>
              <a:t>. Set </a:t>
            </a:r>
            <a:r>
              <a:rPr lang="en-US" sz="1600" b="1" dirty="0"/>
              <a:t>a specific 2025 goal for diversity representation in CBP leadership </a:t>
            </a:r>
            <a:r>
              <a:rPr lang="en-US" sz="1600" dirty="0"/>
              <a:t>positions (currently 3%)</a:t>
            </a:r>
          </a:p>
          <a:p>
            <a:pPr marL="0" indent="0">
              <a:buNone/>
            </a:pPr>
            <a:r>
              <a:rPr lang="en-US" sz="1600" b="1" dirty="0"/>
              <a:t>3</a:t>
            </a:r>
            <a:r>
              <a:rPr lang="en-US" sz="1600" dirty="0"/>
              <a:t>. </a:t>
            </a:r>
            <a:r>
              <a:rPr lang="en-US" sz="1600" b="1" dirty="0"/>
              <a:t>Track progress in achieving diversity representation </a:t>
            </a:r>
            <a:r>
              <a:rPr lang="en-US" sz="1600" dirty="0"/>
              <a:t>compared to national and regional percentage thresholds and diversity representation in CBP leadership . (National 36%. CBW x ___%. ) </a:t>
            </a:r>
            <a:r>
              <a:rPr lang="en-US" sz="1600" b="1" dirty="0"/>
              <a:t>(Preferred Option)</a:t>
            </a:r>
          </a:p>
          <a:p>
            <a:pPr marL="0" indent="0">
              <a:buNone/>
            </a:pPr>
            <a:r>
              <a:rPr lang="en-US" sz="1600" dirty="0"/>
              <a:t>4. </a:t>
            </a:r>
            <a:r>
              <a:rPr lang="en-US" sz="1600" b="1" dirty="0"/>
              <a:t>Set goals for both </a:t>
            </a:r>
            <a:r>
              <a:rPr lang="en-US" sz="1600" dirty="0"/>
              <a:t>overall CBP diversity and diversity in CBP leadership. </a:t>
            </a:r>
          </a:p>
          <a:p>
            <a:pPr marL="0" indent="0">
              <a:buNone/>
            </a:pPr>
            <a:r>
              <a:rPr lang="en-US" sz="1600" b="1" dirty="0"/>
              <a:t>5</a:t>
            </a:r>
            <a:r>
              <a:rPr lang="en-US" sz="1600" dirty="0"/>
              <a:t>. Others?</a:t>
            </a:r>
          </a:p>
          <a:p>
            <a:pPr marL="385763" indent="-385763">
              <a:buFont typeface="+mj-lt"/>
              <a:buAutoNum type="arabicPeriod"/>
            </a:pPr>
            <a:endParaRPr lang="en-US" dirty="0"/>
          </a:p>
        </p:txBody>
      </p:sp>
    </p:spTree>
    <p:extLst>
      <p:ext uri="{BB962C8B-B14F-4D97-AF65-F5344CB8AC3E}">
        <p14:creationId xmlns:p14="http://schemas.microsoft.com/office/powerpoint/2010/main" val="1276747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12112" y="424032"/>
            <a:ext cx="6888892" cy="3824938"/>
          </a:xfrm>
          <a:prstGeom prst="rect">
            <a:avLst/>
          </a:prstGeom>
        </p:spPr>
      </p:pic>
    </p:spTree>
    <p:extLst>
      <p:ext uri="{BB962C8B-B14F-4D97-AF65-F5344CB8AC3E}">
        <p14:creationId xmlns:p14="http://schemas.microsoft.com/office/powerpoint/2010/main" val="1183814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Next Steps </a:t>
            </a:r>
          </a:p>
        </p:txBody>
      </p:sp>
      <p:sp>
        <p:nvSpPr>
          <p:cNvPr id="3" name="Content Placeholder 2"/>
          <p:cNvSpPr>
            <a:spLocks noGrp="1"/>
          </p:cNvSpPr>
          <p:nvPr>
            <p:ph idx="1"/>
          </p:nvPr>
        </p:nvSpPr>
        <p:spPr>
          <a:xfrm>
            <a:off x="1941909" y="1124608"/>
            <a:ext cx="6686550" cy="3569312"/>
          </a:xfrm>
        </p:spPr>
        <p:txBody>
          <a:bodyPr>
            <a:normAutofit fontScale="85000" lnSpcReduction="10000"/>
          </a:bodyPr>
          <a:lstStyle/>
          <a:p>
            <a:r>
              <a:rPr lang="en-US" sz="2000" dirty="0"/>
              <a:t>Make Diversity Profile results widely available – (December)</a:t>
            </a:r>
          </a:p>
          <a:p>
            <a:r>
              <a:rPr lang="en-US" sz="2000" dirty="0"/>
              <a:t>Establish Diversity Indicators for Bay Barometer and Chesapeake Progress (December)</a:t>
            </a:r>
          </a:p>
          <a:p>
            <a:r>
              <a:rPr lang="en-US" sz="2000" dirty="0"/>
              <a:t>Web Story on ChesapeakeBay.net  (December)</a:t>
            </a:r>
          </a:p>
          <a:p>
            <a:r>
              <a:rPr lang="en-US" sz="2000" dirty="0"/>
              <a:t>Repeat Profile in 2018/2019 and every 2 years through 2025</a:t>
            </a:r>
          </a:p>
          <a:p>
            <a:r>
              <a:rPr lang="en-US" sz="2000" dirty="0"/>
              <a:t>In 2017, the diversity workgroup will reevaluate indicator and potentially propose a revised indicator with a goal target along with a 2025 goal. </a:t>
            </a:r>
          </a:p>
          <a:p>
            <a:r>
              <a:rPr lang="en-US" sz="2000" dirty="0">
                <a:solidFill>
                  <a:srgbClr val="404040"/>
                </a:solidFill>
              </a:rPr>
              <a:t>Diversity workgroup may also propose additional indicators that measures diversity participation for partners outside of the Chesapeake Bay Program</a:t>
            </a:r>
          </a:p>
          <a:p>
            <a:pPr>
              <a:buFont typeface="Wingdings" panose="05000000000000000000" pitchFamily="2" charset="2"/>
              <a:buChar char="§"/>
            </a:pPr>
            <a:endParaRPr lang="en-US" sz="2000" b="1" dirty="0"/>
          </a:p>
          <a:p>
            <a:pPr>
              <a:buFont typeface="Wingdings" panose="05000000000000000000" pitchFamily="2" charset="2"/>
              <a:buChar char="§"/>
            </a:pPr>
            <a:endParaRPr lang="en-US" sz="2000" b="1" dirty="0"/>
          </a:p>
        </p:txBody>
      </p:sp>
    </p:spTree>
    <p:extLst>
      <p:ext uri="{BB962C8B-B14F-4D97-AF65-F5344CB8AC3E}">
        <p14:creationId xmlns:p14="http://schemas.microsoft.com/office/powerpoint/2010/main" val="678814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Management Board Charge to </a:t>
            </a:r>
            <a:r>
              <a:rPr lang="en-US" dirty="0"/>
              <a:t/>
            </a:r>
            <a:br>
              <a:rPr lang="en-US" dirty="0"/>
            </a:br>
            <a:r>
              <a:rPr lang="en-US" b="1" dirty="0"/>
              <a:t>Finance Symposium Report Action Team</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1600" dirty="0"/>
              <a:t>The Management Board will convene an action team that will include the members of the GIT 6 Budget and Finance Workgroup </a:t>
            </a:r>
            <a:r>
              <a:rPr lang="en-US" sz="1600" b="1" dirty="0"/>
              <a:t>and other interested partners to propose a “path forward” </a:t>
            </a:r>
            <a:r>
              <a:rPr lang="en-US" sz="1600" dirty="0"/>
              <a:t>regarding the recommendation in the report and the issues raised at the symposium.  </a:t>
            </a:r>
          </a:p>
          <a:p>
            <a:pPr lvl="0"/>
            <a:r>
              <a:rPr lang="en-US" sz="1600" dirty="0"/>
              <a:t>The action team will report to the Management Board </a:t>
            </a:r>
            <a:r>
              <a:rPr lang="en-US" sz="1600" b="1" dirty="0"/>
              <a:t>by March 2017.  </a:t>
            </a:r>
          </a:p>
          <a:p>
            <a:pPr lvl="0"/>
            <a:r>
              <a:rPr lang="en-US" sz="1600" dirty="0"/>
              <a:t>The Action Team </a:t>
            </a:r>
            <a:r>
              <a:rPr lang="en-US" sz="1600" b="1" dirty="0"/>
              <a:t>will seek input on priorities from the PSC </a:t>
            </a:r>
            <a:r>
              <a:rPr lang="en-US" sz="1600" dirty="0"/>
              <a:t>and consult with symposium attendees and others with financing and environmental market expertise.</a:t>
            </a:r>
          </a:p>
          <a:p>
            <a:endParaRPr lang="en-US" dirty="0"/>
          </a:p>
        </p:txBody>
      </p:sp>
      <p:sp>
        <p:nvSpPr>
          <p:cNvPr id="4" name="Date Placeholder 3"/>
          <p:cNvSpPr>
            <a:spLocks noGrp="1"/>
          </p:cNvSpPr>
          <p:nvPr>
            <p:ph type="dt" sz="half" idx="10"/>
          </p:nvPr>
        </p:nvSpPr>
        <p:spPr/>
        <p:txBody>
          <a:bodyPr/>
          <a:lstStyle/>
          <a:p>
            <a:fld id="{E10F0045-F848-43CA-8EED-ADE4B73BE15E}" type="datetime1">
              <a:rPr lang="en-US" smtClean="0"/>
              <a:t>11/14/2016</a:t>
            </a:fld>
            <a:endParaRPr lang="en-US"/>
          </a:p>
        </p:txBody>
      </p:sp>
      <p:sp>
        <p:nvSpPr>
          <p:cNvPr id="5" name="Slide Number Placeholder 4"/>
          <p:cNvSpPr>
            <a:spLocks noGrp="1"/>
          </p:cNvSpPr>
          <p:nvPr>
            <p:ph type="sldNum" sz="quarter" idx="12"/>
          </p:nvPr>
        </p:nvSpPr>
        <p:spPr/>
        <p:txBody>
          <a:bodyPr/>
          <a:lstStyle/>
          <a:p>
            <a:fld id="{853837A1-A016-4F82-9272-F27A6F57B979}" type="slidenum">
              <a:rPr lang="en-US" smtClean="0"/>
              <a:t>33</a:t>
            </a:fld>
            <a:endParaRPr lang="en-US"/>
          </a:p>
        </p:txBody>
      </p:sp>
    </p:spTree>
    <p:extLst>
      <p:ext uri="{BB962C8B-B14F-4D97-AF65-F5344CB8AC3E}">
        <p14:creationId xmlns:p14="http://schemas.microsoft.com/office/powerpoint/2010/main" val="231985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dirty="0"/>
              <a:t>The Action Team Charge</a:t>
            </a:r>
          </a:p>
        </p:txBody>
      </p:sp>
      <p:sp>
        <p:nvSpPr>
          <p:cNvPr id="3" name="Content Placeholder 2"/>
          <p:cNvSpPr>
            <a:spLocks noGrp="1"/>
          </p:cNvSpPr>
          <p:nvPr>
            <p:ph idx="1"/>
          </p:nvPr>
        </p:nvSpPr>
        <p:spPr/>
        <p:txBody>
          <a:bodyPr>
            <a:normAutofit fontScale="70000" lnSpcReduction="20000"/>
          </a:bodyPr>
          <a:lstStyle/>
          <a:p>
            <a:pPr marL="342900" lvl="0" indent="-342900">
              <a:buFont typeface="+mj-lt"/>
              <a:buAutoNum type="arabicPeriod"/>
            </a:pPr>
            <a:r>
              <a:rPr lang="en-US" sz="1800" b="1" dirty="0"/>
              <a:t>Draft a plan and a “path forward”/schedule</a:t>
            </a:r>
            <a:r>
              <a:rPr lang="en-US" sz="1800" dirty="0"/>
              <a:t> for further analysis, studies, or other actions that may need to be taken by the CBP to address these recommendations over time. Present the draft plan </a:t>
            </a:r>
            <a:r>
              <a:rPr lang="en-US" sz="1800" dirty="0">
                <a:solidFill>
                  <a:srgbClr val="FF0000"/>
                </a:solidFill>
              </a:rPr>
              <a:t>at the March 2017 Management Board Meeting and at the Spring 2017 PSC Meeting</a:t>
            </a:r>
            <a:r>
              <a:rPr lang="en-US" sz="1800" dirty="0"/>
              <a:t>.</a:t>
            </a:r>
          </a:p>
          <a:p>
            <a:pPr marL="342900" lvl="0" indent="-342900">
              <a:buFont typeface="+mj-lt"/>
              <a:buAutoNum type="arabicPeriod"/>
            </a:pPr>
            <a:r>
              <a:rPr lang="en-US" sz="1800" b="1" dirty="0"/>
              <a:t>Identify those recommendations that are most likely to benefit from a coordinated CBP partnership approach</a:t>
            </a:r>
            <a:r>
              <a:rPr lang="en-US" sz="1800" dirty="0"/>
              <a:t> vs. those that may be best addressed through separate actions by individual jurisdictions, agencies or other partners.</a:t>
            </a:r>
          </a:p>
          <a:p>
            <a:pPr marL="342900" lvl="0" indent="-342900">
              <a:buFont typeface="+mj-lt"/>
              <a:buAutoNum type="arabicPeriod"/>
            </a:pPr>
            <a:r>
              <a:rPr lang="en-US" sz="1800" b="1" dirty="0"/>
              <a:t>Assess challenges of and opportunities</a:t>
            </a:r>
            <a:r>
              <a:rPr lang="en-US" sz="1800" dirty="0"/>
              <a:t> to support selected recommendations, including, but not limited to, cost, workload, and resource implications. </a:t>
            </a:r>
          </a:p>
          <a:p>
            <a:pPr marL="342900" lvl="0" indent="-342900">
              <a:buFont typeface="+mj-lt"/>
              <a:buAutoNum type="arabicPeriod"/>
            </a:pPr>
            <a:r>
              <a:rPr lang="en-US" sz="1800" b="1" dirty="0"/>
              <a:t>Prioritize which recommendations should be acted on first</a:t>
            </a:r>
            <a:r>
              <a:rPr lang="en-US" sz="1800" dirty="0"/>
              <a:t> so that other responses can build upon those actions as well as any that can be pursued simultaneously. </a:t>
            </a:r>
          </a:p>
          <a:p>
            <a:endParaRPr lang="en-US" dirty="0"/>
          </a:p>
        </p:txBody>
      </p:sp>
      <p:sp>
        <p:nvSpPr>
          <p:cNvPr id="4" name="Date Placeholder 3"/>
          <p:cNvSpPr>
            <a:spLocks noGrp="1"/>
          </p:cNvSpPr>
          <p:nvPr>
            <p:ph type="dt" sz="half" idx="10"/>
          </p:nvPr>
        </p:nvSpPr>
        <p:spPr/>
        <p:txBody>
          <a:bodyPr/>
          <a:lstStyle/>
          <a:p>
            <a:fld id="{E6E9701A-9283-4916-9B0C-6071CD0973CB}" type="datetime1">
              <a:rPr lang="en-US" smtClean="0"/>
              <a:t>11/14/2016</a:t>
            </a:fld>
            <a:endParaRPr lang="en-US"/>
          </a:p>
        </p:txBody>
      </p:sp>
      <p:sp>
        <p:nvSpPr>
          <p:cNvPr id="5" name="Slide Number Placeholder 4"/>
          <p:cNvSpPr>
            <a:spLocks noGrp="1"/>
          </p:cNvSpPr>
          <p:nvPr>
            <p:ph type="sldNum" sz="quarter" idx="12"/>
          </p:nvPr>
        </p:nvSpPr>
        <p:spPr/>
        <p:txBody>
          <a:bodyPr/>
          <a:lstStyle/>
          <a:p>
            <a:fld id="{853837A1-A016-4F82-9272-F27A6F57B979}" type="slidenum">
              <a:rPr lang="en-US" smtClean="0"/>
              <a:t>34</a:t>
            </a:fld>
            <a:endParaRPr lang="en-US"/>
          </a:p>
        </p:txBody>
      </p:sp>
    </p:spTree>
    <p:extLst>
      <p:ext uri="{BB962C8B-B14F-4D97-AF65-F5344CB8AC3E}">
        <p14:creationId xmlns:p14="http://schemas.microsoft.com/office/powerpoint/2010/main" val="64146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        The Action Team Charge</a:t>
            </a:r>
            <a:endParaRPr lang="en-US" dirty="0"/>
          </a:p>
        </p:txBody>
      </p:sp>
      <p:sp>
        <p:nvSpPr>
          <p:cNvPr id="3" name="Content Placeholder 2"/>
          <p:cNvSpPr>
            <a:spLocks noGrp="1"/>
          </p:cNvSpPr>
          <p:nvPr>
            <p:ph idx="1"/>
          </p:nvPr>
        </p:nvSpPr>
        <p:spPr/>
        <p:txBody>
          <a:bodyPr/>
          <a:lstStyle/>
          <a:p>
            <a:pPr marL="0" lvl="0" indent="0">
              <a:buNone/>
            </a:pPr>
            <a:r>
              <a:rPr lang="en-US" sz="1400" b="1" dirty="0"/>
              <a:t>5.	Consider short-term vs. long term actions</a:t>
            </a:r>
            <a:r>
              <a:rPr lang="en-US" sz="1400" dirty="0"/>
              <a:t> that may be taken to address 	each recommendation.</a:t>
            </a:r>
          </a:p>
          <a:p>
            <a:pPr marL="0" lvl="0" indent="0">
              <a:buNone/>
            </a:pPr>
            <a:r>
              <a:rPr lang="en-US" sz="1400" b="1" dirty="0"/>
              <a:t>6.	Identify work being done by the CBP, our partners, and in other regions 	of the country</a:t>
            </a:r>
            <a:r>
              <a:rPr lang="en-US" sz="1400" dirty="0"/>
              <a:t> that may serve as models for others seeking to address 	recommendations. </a:t>
            </a:r>
          </a:p>
          <a:p>
            <a:pPr marL="0" lvl="0" indent="0">
              <a:buNone/>
            </a:pPr>
            <a:r>
              <a:rPr lang="en-US" sz="1400" b="1" dirty="0"/>
              <a:t>7.	Identify which Goal Team, workgroup or other partner</a:t>
            </a:r>
            <a:r>
              <a:rPr lang="en-US" sz="1400" dirty="0"/>
              <a:t> within the CBP 	organization would take the lead in responding to recommendations.  	Also identify those actions that may require use of an external entity 	through use of a grant, contract or other vehicle.</a:t>
            </a:r>
          </a:p>
          <a:p>
            <a:pPr marL="0" indent="0">
              <a:buNone/>
            </a:pPr>
            <a:endParaRPr lang="en-US" dirty="0"/>
          </a:p>
        </p:txBody>
      </p:sp>
      <p:sp>
        <p:nvSpPr>
          <p:cNvPr id="4" name="Date Placeholder 3"/>
          <p:cNvSpPr>
            <a:spLocks noGrp="1"/>
          </p:cNvSpPr>
          <p:nvPr>
            <p:ph type="dt" sz="half" idx="10"/>
          </p:nvPr>
        </p:nvSpPr>
        <p:spPr/>
        <p:txBody>
          <a:bodyPr/>
          <a:lstStyle/>
          <a:p>
            <a:fld id="{68AC8E4E-DB63-44F4-9CD6-3DD04A5596F4}" type="datetime1">
              <a:rPr lang="en-US" smtClean="0"/>
              <a:t>11/14/2016</a:t>
            </a:fld>
            <a:endParaRPr lang="en-US"/>
          </a:p>
        </p:txBody>
      </p:sp>
      <p:sp>
        <p:nvSpPr>
          <p:cNvPr id="5" name="Slide Number Placeholder 4"/>
          <p:cNvSpPr>
            <a:spLocks noGrp="1"/>
          </p:cNvSpPr>
          <p:nvPr>
            <p:ph type="sldNum" sz="quarter" idx="12"/>
          </p:nvPr>
        </p:nvSpPr>
        <p:spPr/>
        <p:txBody>
          <a:bodyPr/>
          <a:lstStyle/>
          <a:p>
            <a:fld id="{853837A1-A016-4F82-9272-F27A6F57B979}" type="slidenum">
              <a:rPr lang="en-US" smtClean="0"/>
              <a:t>35</a:t>
            </a:fld>
            <a:endParaRPr lang="en-US"/>
          </a:p>
        </p:txBody>
      </p:sp>
    </p:spTree>
    <p:extLst>
      <p:ext uri="{BB962C8B-B14F-4D97-AF65-F5344CB8AC3E}">
        <p14:creationId xmlns:p14="http://schemas.microsoft.com/office/powerpoint/2010/main" val="3825425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Action Team Composition</a:t>
            </a:r>
          </a:p>
        </p:txBody>
      </p:sp>
      <p:sp>
        <p:nvSpPr>
          <p:cNvPr id="3" name="Content Placeholder 2"/>
          <p:cNvSpPr>
            <a:spLocks noGrp="1"/>
          </p:cNvSpPr>
          <p:nvPr>
            <p:ph idx="1"/>
          </p:nvPr>
        </p:nvSpPr>
        <p:spPr/>
        <p:txBody>
          <a:bodyPr/>
          <a:lstStyle/>
          <a:p>
            <a:pPr marL="0" indent="0">
              <a:buNone/>
            </a:pPr>
            <a:r>
              <a:rPr lang="en-US" b="1" dirty="0"/>
              <a:t>Action Team Representatives are from:</a:t>
            </a:r>
          </a:p>
          <a:p>
            <a:pPr>
              <a:buFont typeface="Wingdings" panose="05000000000000000000" pitchFamily="2" charset="2"/>
              <a:buChar char="Ø"/>
            </a:pPr>
            <a:r>
              <a:rPr lang="en-US" dirty="0"/>
              <a:t>Maryland (Chair: Jag Khuman MDE/MWQFA)</a:t>
            </a:r>
          </a:p>
          <a:p>
            <a:pPr>
              <a:buFont typeface="Wingdings" panose="05000000000000000000" pitchFamily="2" charset="2"/>
              <a:buChar char="Ø"/>
            </a:pPr>
            <a:r>
              <a:rPr lang="en-US" dirty="0"/>
              <a:t>Virginia</a:t>
            </a:r>
          </a:p>
          <a:p>
            <a:pPr>
              <a:buFont typeface="Wingdings" panose="05000000000000000000" pitchFamily="2" charset="2"/>
              <a:buChar char="Ø"/>
            </a:pPr>
            <a:r>
              <a:rPr lang="en-US" dirty="0"/>
              <a:t>Pennsylvania</a:t>
            </a:r>
          </a:p>
          <a:p>
            <a:pPr>
              <a:buFont typeface="Wingdings" panose="05000000000000000000" pitchFamily="2" charset="2"/>
              <a:buChar char="Ø"/>
            </a:pPr>
            <a:r>
              <a:rPr lang="en-US" dirty="0"/>
              <a:t>District of Columbia</a:t>
            </a:r>
          </a:p>
          <a:p>
            <a:pPr>
              <a:buFont typeface="Wingdings" panose="05000000000000000000" pitchFamily="2" charset="2"/>
              <a:buChar char="Ø"/>
            </a:pPr>
            <a:r>
              <a:rPr lang="en-US" dirty="0"/>
              <a:t>EPA</a:t>
            </a:r>
          </a:p>
          <a:p>
            <a:pPr>
              <a:buFont typeface="Wingdings" panose="05000000000000000000" pitchFamily="2" charset="2"/>
              <a:buChar char="Ø"/>
            </a:pPr>
            <a:r>
              <a:rPr lang="en-US" dirty="0"/>
              <a:t>USDA</a:t>
            </a:r>
          </a:p>
          <a:p>
            <a:pPr>
              <a:buFont typeface="Wingdings" panose="05000000000000000000" pitchFamily="2" charset="2"/>
              <a:buChar char="Ø"/>
            </a:pPr>
            <a:r>
              <a:rPr lang="en-US" dirty="0"/>
              <a:t>STAC</a:t>
            </a:r>
          </a:p>
          <a:p>
            <a:pPr>
              <a:buFont typeface="Wingdings" panose="05000000000000000000" pitchFamily="2" charset="2"/>
              <a:buChar char="Ø"/>
            </a:pPr>
            <a:r>
              <a:rPr lang="en-US" dirty="0"/>
              <a:t>LGAC</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a:p>
            <a:endParaRPr lang="en-US" dirty="0"/>
          </a:p>
          <a:p>
            <a:endParaRPr lang="en-US" dirty="0"/>
          </a:p>
        </p:txBody>
      </p:sp>
      <p:sp>
        <p:nvSpPr>
          <p:cNvPr id="4" name="Date Placeholder 3"/>
          <p:cNvSpPr>
            <a:spLocks noGrp="1"/>
          </p:cNvSpPr>
          <p:nvPr>
            <p:ph type="dt" sz="half" idx="10"/>
          </p:nvPr>
        </p:nvSpPr>
        <p:spPr/>
        <p:txBody>
          <a:bodyPr/>
          <a:lstStyle/>
          <a:p>
            <a:fld id="{3FC661BB-BE0D-4666-A1EB-F43B75882114}" type="datetime1">
              <a:rPr lang="en-US" smtClean="0"/>
              <a:t>11/14/2016</a:t>
            </a:fld>
            <a:endParaRPr lang="en-US"/>
          </a:p>
        </p:txBody>
      </p:sp>
      <p:sp>
        <p:nvSpPr>
          <p:cNvPr id="5" name="Slide Number Placeholder 4"/>
          <p:cNvSpPr>
            <a:spLocks noGrp="1"/>
          </p:cNvSpPr>
          <p:nvPr>
            <p:ph type="sldNum" sz="quarter" idx="12"/>
          </p:nvPr>
        </p:nvSpPr>
        <p:spPr/>
        <p:txBody>
          <a:bodyPr/>
          <a:lstStyle/>
          <a:p>
            <a:fld id="{853837A1-A016-4F82-9272-F27A6F57B979}" type="slidenum">
              <a:rPr lang="en-US" smtClean="0"/>
              <a:t>36</a:t>
            </a:fld>
            <a:endParaRPr lang="en-US"/>
          </a:p>
        </p:txBody>
      </p:sp>
    </p:spTree>
    <p:extLst>
      <p:ext uri="{BB962C8B-B14F-4D97-AF65-F5344CB8AC3E}">
        <p14:creationId xmlns:p14="http://schemas.microsoft.com/office/powerpoint/2010/main" val="459567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       A Joint State-Federal Strategy to </a:t>
            </a:r>
            <a:br>
              <a:rPr lang="en-US" sz="2400" b="1" dirty="0"/>
            </a:br>
            <a:r>
              <a:rPr lang="en-US" sz="2400" b="1" dirty="0"/>
              <a:t>  Accelerate Nutrient Load Reductions in Pennsylvania's Chesapeake Bay Watershed</a:t>
            </a:r>
          </a:p>
        </p:txBody>
      </p:sp>
      <p:sp>
        <p:nvSpPr>
          <p:cNvPr id="3" name="Text Placeholder 2"/>
          <p:cNvSpPr>
            <a:spLocks noGrp="1"/>
          </p:cNvSpPr>
          <p:nvPr>
            <p:ph type="body" idx="1"/>
          </p:nvPr>
        </p:nvSpPr>
        <p:spPr/>
        <p:txBody>
          <a:bodyPr>
            <a:normAutofit/>
          </a:bodyPr>
          <a:lstStyle/>
          <a:p>
            <a:pPr marL="342900" indent="-342900">
              <a:buFont typeface="Wingdings" panose="05000000000000000000" pitchFamily="2" charset="2"/>
              <a:buChar char="Ø"/>
            </a:pPr>
            <a:r>
              <a:rPr lang="en-US" sz="2000" b="1" i="1" dirty="0"/>
              <a:t>Announced @ October 2, 2016 Executive Council Meeting</a:t>
            </a:r>
          </a:p>
          <a:p>
            <a:pPr marL="342900" indent="-342900">
              <a:buFont typeface="Wingdings" panose="05000000000000000000" pitchFamily="2" charset="2"/>
              <a:buChar char="Ø"/>
            </a:pPr>
            <a:r>
              <a:rPr lang="en-US" sz="2000" b="1" i="1" dirty="0"/>
              <a:t> See October 11, 2016 Joint Fact Sheet</a:t>
            </a:r>
          </a:p>
        </p:txBody>
      </p:sp>
      <p:sp>
        <p:nvSpPr>
          <p:cNvPr id="4" name="Date Placeholder 3"/>
          <p:cNvSpPr>
            <a:spLocks noGrp="1"/>
          </p:cNvSpPr>
          <p:nvPr>
            <p:ph type="dt" sz="half" idx="10"/>
          </p:nvPr>
        </p:nvSpPr>
        <p:spPr/>
        <p:txBody>
          <a:bodyPr/>
          <a:lstStyle/>
          <a:p>
            <a:fld id="{49BB270C-0444-47EA-A980-B135222C114D}" type="datetime1">
              <a:rPr lang="en-US" smtClean="0"/>
              <a:t>11/14/2016</a:t>
            </a:fld>
            <a:endParaRPr lang="en-US"/>
          </a:p>
        </p:txBody>
      </p:sp>
      <p:sp>
        <p:nvSpPr>
          <p:cNvPr id="5" name="Slide Number Placeholder 4"/>
          <p:cNvSpPr>
            <a:spLocks noGrp="1"/>
          </p:cNvSpPr>
          <p:nvPr>
            <p:ph type="sldNum" sz="quarter" idx="12"/>
          </p:nvPr>
        </p:nvSpPr>
        <p:spPr/>
        <p:txBody>
          <a:bodyPr/>
          <a:lstStyle/>
          <a:p>
            <a:fld id="{853837A1-A016-4F82-9272-F27A6F57B979}" type="slidenum">
              <a:rPr lang="en-US" smtClean="0"/>
              <a:t>37</a:t>
            </a:fld>
            <a:endParaRPr lang="en-US"/>
          </a:p>
        </p:txBody>
      </p:sp>
    </p:spTree>
    <p:extLst>
      <p:ext uri="{BB962C8B-B14F-4D97-AF65-F5344CB8AC3E}">
        <p14:creationId xmlns:p14="http://schemas.microsoft.com/office/powerpoint/2010/main" val="201289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798126" y="1368185"/>
            <a:ext cx="3210792" cy="3557109"/>
          </a:xfrm>
          <a:prstGeom prst="roundRect">
            <a:avLst/>
          </a:prstGeom>
          <a:solidFill>
            <a:srgbClr val="F0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350" dirty="0">
                <a:solidFill>
                  <a:schemeClr val="tx1"/>
                </a:solidFill>
                <a:latin typeface="Times New Roman" panose="02020603050405020304" pitchFamily="18" charset="0"/>
                <a:cs typeface="Times New Roman" panose="02020603050405020304" pitchFamily="18" charset="0"/>
              </a:rPr>
              <a:t>$1M in special PA ag funding opportunity from EPA to solicit innovative market-based and ag-led efforts to reduce PA ag nutrient pollution (exploring matching contributions).*</a:t>
            </a:r>
          </a:p>
          <a:p>
            <a:pPr marL="214313" indent="-214313">
              <a:buFont typeface="Arial" panose="020B0604020202020204" pitchFamily="34" charset="0"/>
              <a:buChar char="•"/>
            </a:pPr>
            <a:r>
              <a:rPr lang="en-US" sz="1350" dirty="0">
                <a:solidFill>
                  <a:schemeClr val="tx1"/>
                </a:solidFill>
                <a:latin typeface="Times New Roman" panose="02020603050405020304" pitchFamily="18" charset="0"/>
                <a:cs typeface="Times New Roman" panose="02020603050405020304" pitchFamily="18" charset="0"/>
              </a:rPr>
              <a:t>$1M in special Chesapeake Bay TA funding from USDA.*</a:t>
            </a:r>
          </a:p>
          <a:p>
            <a:pPr marL="214313" indent="-214313">
              <a:buFont typeface="Arial" panose="020B0604020202020204" pitchFamily="34" charset="0"/>
              <a:buChar char="•"/>
            </a:pPr>
            <a:r>
              <a:rPr lang="en-US" sz="1350" dirty="0">
                <a:solidFill>
                  <a:schemeClr val="tx1"/>
                </a:solidFill>
                <a:latin typeface="Times New Roman" panose="02020603050405020304" pitchFamily="18" charset="0"/>
                <a:cs typeface="Times New Roman" panose="02020603050405020304" pitchFamily="18" charset="0"/>
              </a:rPr>
              <a:t>USDA and EPA to coordinate NFWF FY17 grant programs and NRCS Conservation Innovation Grants FY17 funding.*</a:t>
            </a:r>
          </a:p>
        </p:txBody>
      </p:sp>
      <p:sp>
        <p:nvSpPr>
          <p:cNvPr id="2" name="Right Arrow 1"/>
          <p:cNvSpPr/>
          <p:nvPr/>
        </p:nvSpPr>
        <p:spPr>
          <a:xfrm>
            <a:off x="228601" y="180108"/>
            <a:ext cx="8811491" cy="1517072"/>
          </a:xfrm>
          <a:prstGeom prst="rightArrow">
            <a:avLst/>
          </a:prstGeom>
          <a:solidFill>
            <a:srgbClr val="E6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p:nvSpPr>
        <p:spPr>
          <a:xfrm>
            <a:off x="238991" y="574962"/>
            <a:ext cx="2431475" cy="7377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accent1">
                    <a:lumMod val="50000"/>
                  </a:schemeClr>
                </a:solidFill>
              </a:rPr>
              <a:t>2016 Boost of State and Federal Funds</a:t>
            </a:r>
          </a:p>
          <a:p>
            <a:pPr algn="ctr"/>
            <a:r>
              <a:rPr lang="en-US" sz="1500" b="1" dirty="0">
                <a:solidFill>
                  <a:schemeClr val="accent1">
                    <a:lumMod val="50000"/>
                  </a:schemeClr>
                </a:solidFill>
              </a:rPr>
              <a:t>CEC Announcement</a:t>
            </a:r>
          </a:p>
        </p:txBody>
      </p:sp>
      <p:sp>
        <p:nvSpPr>
          <p:cNvPr id="4" name="Rectangle 3"/>
          <p:cNvSpPr/>
          <p:nvPr/>
        </p:nvSpPr>
        <p:spPr>
          <a:xfrm>
            <a:off x="2670466" y="574962"/>
            <a:ext cx="1766454" cy="737755"/>
          </a:xfrm>
          <a:prstGeom prst="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accent1">
                    <a:lumMod val="50000"/>
                  </a:schemeClr>
                </a:solidFill>
              </a:rPr>
              <a:t>2016 Growing Greener 2</a:t>
            </a:r>
          </a:p>
          <a:p>
            <a:pPr algn="ctr"/>
            <a:r>
              <a:rPr lang="en-US" sz="1050" b="1" dirty="0">
                <a:solidFill>
                  <a:schemeClr val="accent1">
                    <a:lumMod val="50000"/>
                  </a:schemeClr>
                </a:solidFill>
              </a:rPr>
              <a:t>(Applications due 1/13/17)</a:t>
            </a:r>
          </a:p>
        </p:txBody>
      </p:sp>
      <p:sp>
        <p:nvSpPr>
          <p:cNvPr id="5" name="Rectangle 4"/>
          <p:cNvSpPr/>
          <p:nvPr/>
        </p:nvSpPr>
        <p:spPr>
          <a:xfrm>
            <a:off x="5798128" y="574962"/>
            <a:ext cx="2462645" cy="737755"/>
          </a:xfrm>
          <a:prstGeom prst="rect">
            <a:avLst/>
          </a:prstGeom>
          <a:solidFill>
            <a:srgbClr val="E6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accent1">
                    <a:lumMod val="50000"/>
                  </a:schemeClr>
                </a:solidFill>
              </a:rPr>
              <a:t>NFWF Chesapeake Bay </a:t>
            </a:r>
          </a:p>
          <a:p>
            <a:pPr algn="ctr"/>
            <a:r>
              <a:rPr lang="en-US" sz="1500" b="1" dirty="0">
                <a:solidFill>
                  <a:schemeClr val="accent1">
                    <a:lumMod val="50000"/>
                  </a:schemeClr>
                </a:solidFill>
              </a:rPr>
              <a:t>Stewardship Fund</a:t>
            </a:r>
          </a:p>
          <a:p>
            <a:pPr algn="ctr"/>
            <a:r>
              <a:rPr lang="en-US" sz="1050" b="1" dirty="0">
                <a:solidFill>
                  <a:schemeClr val="accent1">
                    <a:lumMod val="50000"/>
                  </a:schemeClr>
                </a:solidFill>
              </a:rPr>
              <a:t>RFP February 2017</a:t>
            </a:r>
          </a:p>
        </p:txBody>
      </p:sp>
      <p:sp>
        <p:nvSpPr>
          <p:cNvPr id="11" name="Rectangle 10"/>
          <p:cNvSpPr/>
          <p:nvPr/>
        </p:nvSpPr>
        <p:spPr>
          <a:xfrm>
            <a:off x="4333012" y="574962"/>
            <a:ext cx="1465115" cy="7377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accent1">
                    <a:lumMod val="50000"/>
                  </a:schemeClr>
                </a:solidFill>
              </a:rPr>
              <a:t>FY18 RCPP</a:t>
            </a:r>
          </a:p>
          <a:p>
            <a:pPr algn="ctr"/>
            <a:endParaRPr lang="en-US" sz="1050" b="1" dirty="0">
              <a:solidFill>
                <a:schemeClr val="accent1">
                  <a:lumMod val="50000"/>
                </a:schemeClr>
              </a:solidFill>
            </a:endParaRPr>
          </a:p>
          <a:p>
            <a:pPr algn="ctr"/>
            <a:r>
              <a:rPr lang="en-US" sz="1050" b="1" dirty="0">
                <a:solidFill>
                  <a:schemeClr val="accent1">
                    <a:lumMod val="50000"/>
                  </a:schemeClr>
                </a:solidFill>
              </a:rPr>
              <a:t>RFP Winter 2016</a:t>
            </a:r>
          </a:p>
        </p:txBody>
      </p:sp>
      <p:sp>
        <p:nvSpPr>
          <p:cNvPr id="19" name="Rounded Rectangle 18"/>
          <p:cNvSpPr/>
          <p:nvPr/>
        </p:nvSpPr>
        <p:spPr>
          <a:xfrm>
            <a:off x="2670467" y="1368184"/>
            <a:ext cx="1558634" cy="1163783"/>
          </a:xfrm>
          <a:prstGeom prst="roundRect">
            <a:avLst/>
          </a:prstGeom>
          <a:solidFill>
            <a:srgbClr val="CFFF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Chesapeake Bay Watershed priority with additional funding above prior year. </a:t>
            </a:r>
          </a:p>
        </p:txBody>
      </p:sp>
      <p:sp>
        <p:nvSpPr>
          <p:cNvPr id="17" name="Rounded Rectangle 16"/>
          <p:cNvSpPr/>
          <p:nvPr/>
        </p:nvSpPr>
        <p:spPr>
          <a:xfrm>
            <a:off x="134304" y="1368185"/>
            <a:ext cx="2267488" cy="37441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$4.3M priority practices</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$1M to CDs for practices</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$2.5M riparian forest buffers</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$1.5M required plans</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$2.5M ag easements</a:t>
            </a:r>
          </a:p>
          <a:p>
            <a:endPar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USDA*:</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$8.1M priority practices &amp; easements</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$4.6M technical assistance</a:t>
            </a:r>
          </a:p>
          <a:p>
            <a:endPar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35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EPA*:  </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$3.2M priority practices</a:t>
            </a:r>
          </a:p>
          <a:p>
            <a:r>
              <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$1M market &amp; ag-led efforts</a:t>
            </a:r>
          </a:p>
          <a:p>
            <a:endParaRPr lang="en-US" sz="135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40007" y="-10394"/>
            <a:ext cx="9260869" cy="877163"/>
          </a:xfrm>
          <a:prstGeom prst="rect">
            <a:avLst/>
          </a:prstGeom>
          <a:noFill/>
        </p:spPr>
        <p:txBody>
          <a:bodyPr wrap="none" rtlCol="0">
            <a:spAutoFit/>
          </a:bodyPr>
          <a:lstStyle/>
          <a:p>
            <a:r>
              <a:rPr lang="en-US" b="1" dirty="0"/>
              <a:t>Pennsylvania Chesapeake Bay Watershed Ag Funding Opportunities 2016 – 2017</a:t>
            </a:r>
          </a:p>
          <a:p>
            <a:pPr algn="ctr"/>
            <a:r>
              <a:rPr lang="en-US" sz="1500" b="1" i="1" dirty="0"/>
              <a:t>Building Collaborative Approaches to Fund Nutrient Reduction Efforts</a:t>
            </a:r>
          </a:p>
          <a:p>
            <a:endParaRPr lang="en-US" b="1" dirty="0"/>
          </a:p>
        </p:txBody>
      </p:sp>
      <p:sp>
        <p:nvSpPr>
          <p:cNvPr id="6" name="TextBox 5"/>
          <p:cNvSpPr txBox="1"/>
          <p:nvPr/>
        </p:nvSpPr>
        <p:spPr>
          <a:xfrm>
            <a:off x="2530218" y="4751085"/>
            <a:ext cx="3267908" cy="577081"/>
          </a:xfrm>
          <a:prstGeom prst="rect">
            <a:avLst/>
          </a:prstGeom>
          <a:noFill/>
        </p:spPr>
        <p:txBody>
          <a:bodyPr wrap="square" rtlCol="0">
            <a:spAutoFit/>
          </a:bodyPr>
          <a:lstStyle/>
          <a:p>
            <a:r>
              <a:rPr lang="en-US" sz="1050" dirty="0"/>
              <a:t>* Announced at the October 4, 2016 Chesapeake Executive Council Meeting</a:t>
            </a:r>
          </a:p>
          <a:p>
            <a:endParaRPr lang="en-US" sz="1050" dirty="0"/>
          </a:p>
        </p:txBody>
      </p:sp>
      <p:sp>
        <p:nvSpPr>
          <p:cNvPr id="8" name="TextBox 7"/>
          <p:cNvSpPr txBox="1"/>
          <p:nvPr/>
        </p:nvSpPr>
        <p:spPr>
          <a:xfrm>
            <a:off x="7910840" y="4904582"/>
            <a:ext cx="1332416" cy="230832"/>
          </a:xfrm>
          <a:prstGeom prst="rect">
            <a:avLst/>
          </a:prstGeom>
          <a:noFill/>
        </p:spPr>
        <p:txBody>
          <a:bodyPr wrap="none" rtlCol="0">
            <a:spAutoFit/>
          </a:bodyPr>
          <a:lstStyle/>
          <a:p>
            <a:r>
              <a:rPr lang="en-US" sz="900" dirty="0"/>
              <a:t>Updated 11/14/2016</a:t>
            </a:r>
          </a:p>
        </p:txBody>
      </p:sp>
    </p:spTree>
    <p:extLst>
      <p:ext uri="{BB962C8B-B14F-4D97-AF65-F5344CB8AC3E}">
        <p14:creationId xmlns:p14="http://schemas.microsoft.com/office/powerpoint/2010/main" val="3715684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28" y="-1014560"/>
            <a:ext cx="8086725" cy="2514600"/>
          </a:xfrm>
        </p:spPr>
        <p:txBody>
          <a:bodyPr/>
          <a:lstStyle/>
          <a:p>
            <a:pPr algn="ctr"/>
            <a:r>
              <a:rPr lang="en-US" b="1" dirty="0">
                <a:latin typeface="Arial" panose="020B0604020202020204" pitchFamily="34" charset="0"/>
                <a:cs typeface="Arial" panose="020B0604020202020204" pitchFamily="34" charset="0"/>
              </a:rPr>
              <a:t>Questions? </a:t>
            </a:r>
          </a:p>
        </p:txBody>
      </p:sp>
      <p:sp>
        <p:nvSpPr>
          <p:cNvPr id="3" name="Subtitle 2"/>
          <p:cNvSpPr>
            <a:spLocks noGrp="1"/>
          </p:cNvSpPr>
          <p:nvPr>
            <p:ph type="subTitle" idx="1"/>
          </p:nvPr>
        </p:nvSpPr>
        <p:spPr>
          <a:xfrm>
            <a:off x="1294719" y="3588291"/>
            <a:ext cx="6921151" cy="1234440"/>
          </a:xfrm>
        </p:spPr>
        <p:txBody>
          <a:bodyPr>
            <a:normAutofit/>
          </a:bodyPr>
          <a:lstStyle/>
          <a:p>
            <a:pPr algn="ctr"/>
            <a:r>
              <a:rPr lang="en-US" sz="1800" b="1" dirty="0">
                <a:solidFill>
                  <a:schemeClr val="tx1"/>
                </a:solidFill>
              </a:rPr>
              <a:t>Jim Edward - edward.james@epa.gov</a:t>
            </a:r>
          </a:p>
        </p:txBody>
      </p:sp>
      <p:pic>
        <p:nvPicPr>
          <p:cNvPr id="1026" name="Picture 2" descr="http://www.cbtrust.org/atf/cf/%7BEB2A714E-8219-45E8-8C3D-50EBE1847CB8%7D/cb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863" y="1752962"/>
            <a:ext cx="2427904" cy="158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6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306B32-9F92-4ECF-96B1-8AD7F8255866}" type="datetime1">
              <a:rPr lang="en-US" smtClean="0"/>
              <a:t>11/14/2016</a:t>
            </a:fld>
            <a:endParaRPr lang="en-US"/>
          </a:p>
        </p:txBody>
      </p:sp>
      <p:sp>
        <p:nvSpPr>
          <p:cNvPr id="6" name="Title 1"/>
          <p:cNvSpPr txBox="1">
            <a:spLocks noGrp="1"/>
          </p:cNvSpPr>
          <p:nvPr>
            <p:ph type="title"/>
          </p:nvPr>
        </p:nvSpPr>
        <p:spPr>
          <a:prstGeom prst="rect">
            <a:avLst/>
          </a:prstGeom>
        </p:spPr>
        <p:txBody>
          <a:bodyPr>
            <a:normAutofit fontScale="90000"/>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algn="ctr"/>
            <a:r>
              <a:rPr lang="en-US" sz="3200" dirty="0"/>
              <a:t>Diversity Management Strategy and </a:t>
            </a:r>
            <a:r>
              <a:rPr lang="en-US" sz="3200" dirty="0" err="1"/>
              <a:t>Workplan</a:t>
            </a:r>
            <a:endParaRPr lang="en-US" sz="3200" dirty="0"/>
          </a:p>
        </p:txBody>
      </p:sp>
      <p:sp>
        <p:nvSpPr>
          <p:cNvPr id="7" name="Content Placeholder 2"/>
          <p:cNvSpPr txBox="1">
            <a:spLocks noGrp="1"/>
          </p:cNvSpPr>
          <p:nvPr>
            <p:ph idx="1"/>
          </p:nvPr>
        </p:nvSpPr>
        <p:spPr>
          <a:xfrm>
            <a:off x="1941909" y="1600200"/>
            <a:ext cx="6686550" cy="3145971"/>
          </a:xfrm>
          <a:prstGeom prst="rect">
            <a:avLst/>
          </a:prstGeom>
        </p:spPr>
        <p:txBody>
          <a:bodyPr vert="horz" lIns="91440" tIns="45720" rIns="91440" bIns="45720" rtlCol="0">
            <a:normAutofit lnSpcReduction="10000"/>
          </a:bodyPr>
          <a:lst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a:lstStyle>
          <a:p>
            <a:pPr marL="68580" marR="0" lvl="0" indent="-68580" algn="l" defTabSz="685800" rtl="0" eaLnBrk="1" fontAlgn="auto" latinLnBrk="0" hangingPunct="1">
              <a:lnSpc>
                <a:spcPct val="85000"/>
              </a:lnSpc>
              <a:spcBef>
                <a:spcPts val="975"/>
              </a:spcBef>
              <a:spcAft>
                <a:spcPts val="0"/>
              </a:spcAft>
              <a:buClrTx/>
              <a:buSzTx/>
              <a:buFont typeface="Arial" pitchFamily="34" charset="0"/>
              <a:buChar char=" "/>
              <a:tabLst/>
              <a:defRPr/>
            </a:pPr>
            <a:r>
              <a:rPr kumimoji="0" lang="en-US" sz="1800" i="0" u="sng" strike="noStrike" kern="1200" cap="none" spc="0" normalizeH="0" baseline="0" noProof="0" dirty="0">
                <a:ln>
                  <a:noFill/>
                </a:ln>
                <a:solidFill>
                  <a:schemeClr val="tx1"/>
                </a:solidFill>
                <a:effectLst/>
                <a:uLnTx/>
                <a:uFillTx/>
                <a:latin typeface="Calibri Light" panose="020F0302020204030204"/>
                <a:ea typeface="+mn-ea"/>
                <a:cs typeface="+mn-cs"/>
              </a:rPr>
              <a:t>“</a:t>
            </a:r>
            <a:r>
              <a:rPr kumimoji="0" lang="en-US" sz="1800" b="1" i="0" u="sng" strike="noStrike" kern="1200" cap="none" spc="0" normalizeH="0" baseline="0" noProof="0" dirty="0">
                <a:ln>
                  <a:noFill/>
                </a:ln>
                <a:solidFill>
                  <a:schemeClr val="tx1"/>
                </a:solidFill>
                <a:effectLst/>
                <a:uLnTx/>
                <a:uFillTx/>
                <a:latin typeface="Calibri Light" panose="020F0302020204030204"/>
                <a:ea typeface="+mn-ea"/>
                <a:cs typeface="+mn-cs"/>
              </a:rPr>
              <a:t>Identify stakeholder groups that are not currently represented in the leadership, decision making and implementation </a:t>
            </a:r>
            <a:r>
              <a:rPr kumimoji="0" lang="en-US" sz="1800" i="0" u="none" strike="noStrike" kern="1200" cap="none" spc="0" normalizeH="0" baseline="0" noProof="0" dirty="0">
                <a:ln>
                  <a:noFill/>
                </a:ln>
                <a:solidFill>
                  <a:schemeClr val="tx1"/>
                </a:solidFill>
                <a:effectLst/>
                <a:uLnTx/>
                <a:uFillTx/>
                <a:latin typeface="Calibri Light" panose="020F0302020204030204"/>
                <a:ea typeface="+mn-ea"/>
                <a:cs typeface="+mn-cs"/>
              </a:rPr>
              <a:t>of conservation and restoration activities, and create meaningful opportunities and programs to recruit and engage them in the partnership’s efforts</a:t>
            </a:r>
            <a:r>
              <a:rPr kumimoji="0" lang="en-US" sz="1800" i="0" strike="noStrike" kern="1200" cap="none" spc="0" normalizeH="0" baseline="0" noProof="0" dirty="0">
                <a:ln>
                  <a:noFill/>
                </a:ln>
                <a:solidFill>
                  <a:schemeClr val="tx1"/>
                </a:solidFill>
                <a:effectLst/>
                <a:uLnTx/>
                <a:uFillTx/>
                <a:latin typeface="Calibri Light" panose="020F0302020204030204"/>
                <a:ea typeface="+mn-ea"/>
                <a:cs typeface="+mn-cs"/>
              </a:rPr>
              <a:t>.”		 – Diversity Outcome </a:t>
            </a:r>
          </a:p>
          <a:p>
            <a:pPr marL="68580" marR="0" lvl="0" indent="-68580" algn="l" defTabSz="685800" rtl="0" eaLnBrk="1" fontAlgn="auto" latinLnBrk="0" hangingPunct="1">
              <a:lnSpc>
                <a:spcPct val="85000"/>
              </a:lnSpc>
              <a:spcBef>
                <a:spcPts val="975"/>
              </a:spcBef>
              <a:spcAft>
                <a:spcPts val="0"/>
              </a:spcAft>
              <a:buClrTx/>
              <a:buSzTx/>
              <a:buFont typeface="Arial" pitchFamily="34" charset="0"/>
              <a:buChar char=" "/>
              <a:tabLst/>
              <a:defRPr/>
            </a:pPr>
            <a:r>
              <a:rPr kumimoji="0" lang="en-US" sz="1800" i="0" u="none" strike="noStrike" kern="1200" cap="none" spc="0" normalizeH="0" baseline="0" noProof="0" dirty="0">
                <a:ln>
                  <a:noFill/>
                </a:ln>
                <a:solidFill>
                  <a:schemeClr val="tx1"/>
                </a:solidFill>
                <a:effectLst/>
                <a:uLnTx/>
                <a:uFillTx/>
                <a:latin typeface="Calibri Light" panose="020F0302020204030204"/>
                <a:ea typeface="+mn-ea"/>
                <a:cs typeface="+mn-cs"/>
              </a:rPr>
              <a:t>“Explore the use of organizational demographic profile tools (e.g. </a:t>
            </a:r>
            <a:r>
              <a:rPr kumimoji="0" lang="en-US" sz="1800" i="0" u="none" strike="noStrike" kern="1200" cap="none" spc="0" normalizeH="0" baseline="0" noProof="0" dirty="0" err="1">
                <a:ln>
                  <a:noFill/>
                </a:ln>
                <a:solidFill>
                  <a:schemeClr val="tx1"/>
                </a:solidFill>
                <a:effectLst/>
                <a:uLnTx/>
                <a:uFillTx/>
                <a:latin typeface="Calibri Light" panose="020F0302020204030204"/>
                <a:ea typeface="+mn-ea"/>
                <a:cs typeface="+mn-cs"/>
              </a:rPr>
              <a:t>Guidestar</a:t>
            </a:r>
            <a:r>
              <a:rPr kumimoji="0" lang="en-US" sz="1800" i="0" u="none" strike="noStrike" kern="1200" cap="none" spc="0" normalizeH="0" baseline="0" noProof="0" dirty="0">
                <a:ln>
                  <a:noFill/>
                </a:ln>
                <a:solidFill>
                  <a:schemeClr val="tx1"/>
                </a:solidFill>
                <a:effectLst/>
                <a:uLnTx/>
                <a:uFillTx/>
                <a:latin typeface="Calibri Light" panose="020F0302020204030204"/>
                <a:ea typeface="+mn-ea"/>
                <a:cs typeface="+mn-cs"/>
              </a:rPr>
              <a:t> and D5) for the Bay Program jurisdictions, agencies, partners and other NGOs in the Bay watershed </a:t>
            </a:r>
            <a:r>
              <a:rPr kumimoji="0" lang="en-US" sz="1800" b="1" i="0" u="sng" strike="noStrike" kern="1200" cap="none" spc="0" normalizeH="0" baseline="0" noProof="0" dirty="0">
                <a:ln>
                  <a:noFill/>
                </a:ln>
                <a:solidFill>
                  <a:schemeClr val="tx1"/>
                </a:solidFill>
                <a:effectLst/>
                <a:uLnTx/>
                <a:uFillTx/>
                <a:latin typeface="Calibri Light" panose="020F0302020204030204"/>
                <a:ea typeface="+mn-ea"/>
                <a:cs typeface="+mn-cs"/>
              </a:rPr>
              <a:t>to report on diversity representation within their organizations</a:t>
            </a:r>
            <a:r>
              <a:rPr kumimoji="0" lang="en-US" sz="1800" i="0" u="sng" strike="noStrike" kern="1200" cap="none" spc="0" normalizeH="0" baseline="0" noProof="0" dirty="0">
                <a:ln>
                  <a:noFill/>
                </a:ln>
                <a:solidFill>
                  <a:schemeClr val="tx1"/>
                </a:solidFill>
                <a:effectLst/>
                <a:uLnTx/>
                <a:uFillTx/>
                <a:latin typeface="Calibri Light" panose="020F0302020204030204"/>
                <a:ea typeface="+mn-ea"/>
                <a:cs typeface="+mn-cs"/>
              </a:rPr>
              <a:t>.</a:t>
            </a:r>
            <a:r>
              <a:rPr kumimoji="0" lang="en-US" sz="1800" i="0" u="none" strike="noStrike" kern="1200" cap="none" spc="0" normalizeH="0" baseline="0" noProof="0" dirty="0">
                <a:ln>
                  <a:noFill/>
                </a:ln>
                <a:solidFill>
                  <a:schemeClr val="tx1"/>
                </a:solidFill>
                <a:effectLst/>
                <a:uLnTx/>
                <a:uFillTx/>
                <a:latin typeface="Calibri Light" panose="020F0302020204030204"/>
                <a:ea typeface="+mn-ea"/>
                <a:cs typeface="+mn-cs"/>
              </a:rPr>
              <a:t>” 					</a:t>
            </a:r>
            <a:r>
              <a:rPr kumimoji="0" lang="en-US" sz="1800" i="0" strike="noStrike" kern="1200" cap="none" spc="0" normalizeH="0" baseline="0" noProof="0" dirty="0">
                <a:ln>
                  <a:noFill/>
                </a:ln>
                <a:solidFill>
                  <a:schemeClr val="tx1"/>
                </a:solidFill>
                <a:effectLst/>
                <a:uLnTx/>
                <a:uFillTx/>
                <a:latin typeface="Calibri Light" panose="020F0302020204030204"/>
                <a:ea typeface="+mn-ea"/>
                <a:cs typeface="+mn-cs"/>
              </a:rPr>
              <a:t>– Diversity Management Strategy</a:t>
            </a:r>
          </a:p>
          <a:p>
            <a:pPr marL="68580" marR="0" lvl="0" indent="-68580" algn="l" defTabSz="685800" rtl="0" eaLnBrk="1" fontAlgn="auto" latinLnBrk="0" hangingPunct="1">
              <a:lnSpc>
                <a:spcPct val="85000"/>
              </a:lnSpc>
              <a:spcBef>
                <a:spcPts val="975"/>
              </a:spcBef>
              <a:spcAft>
                <a:spcPts val="0"/>
              </a:spcAft>
              <a:buClrTx/>
              <a:buSzTx/>
              <a:buFont typeface="Arial" pitchFamily="34" charset="0"/>
              <a:buChar char=" "/>
              <a:tabLst/>
              <a:defRPr/>
            </a:pPr>
            <a:r>
              <a:rPr kumimoji="0" lang="en-US" sz="1800" i="0" u="none" strike="noStrike" kern="1200" cap="none" spc="0" normalizeH="0" baseline="0" noProof="0" dirty="0">
                <a:ln>
                  <a:noFill/>
                </a:ln>
                <a:solidFill>
                  <a:schemeClr val="tx1"/>
                </a:solidFill>
                <a:effectLst/>
                <a:uLnTx/>
                <a:uFillTx/>
                <a:latin typeface="Calibri Light" panose="020F0302020204030204"/>
                <a:ea typeface="+mn-ea"/>
                <a:cs typeface="+mn-cs"/>
              </a:rPr>
              <a:t>“Establish </a:t>
            </a:r>
            <a:r>
              <a:rPr kumimoji="0" lang="en-US" sz="1800" b="1" i="0" u="none" strike="noStrike" kern="1200" cap="none" spc="0" normalizeH="0" baseline="0" noProof="0" dirty="0">
                <a:ln>
                  <a:noFill/>
                </a:ln>
                <a:solidFill>
                  <a:schemeClr val="tx1"/>
                </a:solidFill>
                <a:effectLst/>
                <a:uLnTx/>
                <a:uFillTx/>
                <a:latin typeface="Calibri Light" panose="020F0302020204030204"/>
                <a:ea typeface="+mn-ea"/>
                <a:cs typeface="+mn-cs"/>
              </a:rPr>
              <a:t>a </a:t>
            </a:r>
            <a:r>
              <a:rPr kumimoji="0" lang="en-US" sz="1800" b="1" i="0" u="sng" strike="noStrike" kern="1200" cap="none" spc="0" normalizeH="0" baseline="0" noProof="0" dirty="0">
                <a:ln>
                  <a:noFill/>
                </a:ln>
                <a:solidFill>
                  <a:schemeClr val="tx1"/>
                </a:solidFill>
                <a:effectLst/>
                <a:uLnTx/>
                <a:uFillTx/>
                <a:latin typeface="Calibri Light" panose="020F0302020204030204"/>
                <a:ea typeface="+mn-ea"/>
                <a:cs typeface="+mn-cs"/>
              </a:rPr>
              <a:t>baseline</a:t>
            </a:r>
            <a:r>
              <a:rPr kumimoji="0" lang="en-US" sz="1800" b="1" i="0" u="none" strike="noStrike" kern="1200" cap="none" spc="0" normalizeH="0" baseline="0" noProof="0" dirty="0">
                <a:ln>
                  <a:noFill/>
                </a:ln>
                <a:solidFill>
                  <a:schemeClr val="tx1"/>
                </a:solidFill>
                <a:effectLst/>
                <a:uLnTx/>
                <a:uFillTx/>
                <a:latin typeface="Calibri Light" panose="020F0302020204030204"/>
                <a:ea typeface="+mn-ea"/>
                <a:cs typeface="+mn-cs"/>
              </a:rPr>
              <a:t> </a:t>
            </a:r>
            <a:r>
              <a:rPr kumimoji="0" lang="en-US" sz="1800" i="0" u="none" strike="noStrike" kern="1200" cap="none" spc="0" normalizeH="0" baseline="0" noProof="0" dirty="0">
                <a:ln>
                  <a:noFill/>
                </a:ln>
                <a:solidFill>
                  <a:schemeClr val="tx1"/>
                </a:solidFill>
                <a:effectLst/>
                <a:uLnTx/>
                <a:uFillTx/>
                <a:latin typeface="Calibri Light" panose="020F0302020204030204"/>
                <a:ea typeface="+mn-ea"/>
                <a:cs typeface="+mn-cs"/>
              </a:rPr>
              <a:t>of the level of diversity in the CBP (staff, boards, programs and initiatives aimed at increasing internal diversity).”		 </a:t>
            </a:r>
            <a:r>
              <a:rPr kumimoji="0" lang="en-US" sz="1800" i="0" strike="noStrike" kern="1200" cap="none" spc="0" normalizeH="0" baseline="0" noProof="0" dirty="0">
                <a:ln>
                  <a:noFill/>
                </a:ln>
                <a:solidFill>
                  <a:schemeClr val="tx1"/>
                </a:solidFill>
                <a:effectLst/>
                <a:uLnTx/>
                <a:uFillTx/>
                <a:latin typeface="Calibri Light" panose="020F0302020204030204"/>
                <a:ea typeface="+mn-ea"/>
                <a:cs typeface="+mn-cs"/>
              </a:rPr>
              <a:t>– Diversity </a:t>
            </a:r>
            <a:r>
              <a:rPr kumimoji="0" lang="en-US" sz="1800" i="0" strike="noStrike" kern="1200" cap="none" spc="0" normalizeH="0" baseline="0" noProof="0" dirty="0" err="1">
                <a:ln>
                  <a:noFill/>
                </a:ln>
                <a:solidFill>
                  <a:schemeClr val="tx1"/>
                </a:solidFill>
                <a:effectLst/>
                <a:uLnTx/>
                <a:uFillTx/>
                <a:latin typeface="Calibri Light" panose="020F0302020204030204"/>
                <a:ea typeface="+mn-ea"/>
                <a:cs typeface="+mn-cs"/>
              </a:rPr>
              <a:t>Workplan</a:t>
            </a:r>
            <a:endParaRPr kumimoji="0" lang="en-US" sz="1800" i="0" strike="noStrike" kern="1200" cap="none" spc="0" normalizeH="0" baseline="0" noProof="0" dirty="0">
              <a:ln>
                <a:noFill/>
              </a:ln>
              <a:solidFill>
                <a:schemeClr val="tx1"/>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5277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962" y="436439"/>
            <a:ext cx="8079581" cy="725104"/>
          </a:xfrm>
        </p:spPr>
        <p:txBody>
          <a:bodyPr/>
          <a:lstStyle/>
          <a:p>
            <a:r>
              <a:rPr lang="en-US" b="1" dirty="0">
                <a:latin typeface="Arial" panose="020B0604020202020204" pitchFamily="34" charset="0"/>
                <a:cs typeface="Arial" panose="020B0604020202020204" pitchFamily="34" charset="0"/>
              </a:rPr>
              <a:t>Process	and timeline</a:t>
            </a:r>
          </a:p>
        </p:txBody>
      </p:sp>
      <p:sp>
        <p:nvSpPr>
          <p:cNvPr id="3" name="Content Placeholder 2"/>
          <p:cNvSpPr>
            <a:spLocks noGrp="1"/>
          </p:cNvSpPr>
          <p:nvPr>
            <p:ph idx="1"/>
          </p:nvPr>
        </p:nvSpPr>
        <p:spPr>
          <a:xfrm>
            <a:off x="507492" y="1496403"/>
            <a:ext cx="8065294" cy="2824639"/>
          </a:xfrm>
        </p:spPr>
        <p:txBody>
          <a:bodyPr/>
          <a:lstStyle/>
          <a:p>
            <a:r>
              <a:rPr lang="en-US" b="1" dirty="0"/>
              <a:t>The Alliance for the Chesapeake Bay conducted the profiles on behalf of the Chesapeake Bay Program </a:t>
            </a:r>
          </a:p>
          <a:p>
            <a:r>
              <a:rPr lang="en-US" b="1" dirty="0"/>
              <a:t>The Program was sent to the Principal Staff Committee, Management Board, Advisory Committees, GITs, and workgroup members. </a:t>
            </a:r>
          </a:p>
        </p:txBody>
      </p:sp>
      <p:graphicFrame>
        <p:nvGraphicFramePr>
          <p:cNvPr id="6" name="Content Placeholder 3"/>
          <p:cNvGraphicFramePr>
            <a:graphicFrameLocks/>
          </p:cNvGraphicFramePr>
          <p:nvPr>
            <p:extLst>
              <p:ext uri="{D42A27DB-BD31-4B8C-83A1-F6EECF244321}">
                <p14:modId xmlns:p14="http://schemas.microsoft.com/office/powerpoint/2010/main" val="802114181"/>
              </p:ext>
            </p:extLst>
          </p:nvPr>
        </p:nvGraphicFramePr>
        <p:xfrm>
          <a:off x="-192983" y="2187146"/>
          <a:ext cx="9204461" cy="2551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62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About the Diversity Profile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b="1" dirty="0"/>
              <a:t> Generated simple online demographic profile tool </a:t>
            </a:r>
          </a:p>
          <a:p>
            <a:pPr>
              <a:buFont typeface="Wingdings" panose="05000000000000000000" pitchFamily="2" charset="2"/>
              <a:buChar char="§"/>
            </a:pPr>
            <a:r>
              <a:rPr lang="en-US" sz="2000" b="1" dirty="0"/>
              <a:t>11 Simple questions </a:t>
            </a:r>
          </a:p>
          <a:p>
            <a:pPr>
              <a:buFont typeface="Wingdings" panose="05000000000000000000" pitchFamily="2" charset="2"/>
              <a:buChar char="§"/>
            </a:pPr>
            <a:r>
              <a:rPr lang="en-US" sz="2000" b="1" dirty="0"/>
              <a:t>Voluntary and Anonymous</a:t>
            </a:r>
          </a:p>
          <a:p>
            <a:pPr>
              <a:buFont typeface="Wingdings" panose="05000000000000000000" pitchFamily="2" charset="2"/>
              <a:buChar char="§"/>
            </a:pPr>
            <a:r>
              <a:rPr lang="en-US" sz="2000" b="1" dirty="0"/>
              <a:t>“Self-Identify” responses</a:t>
            </a:r>
          </a:p>
          <a:p>
            <a:pPr>
              <a:buFont typeface="Wingdings" panose="05000000000000000000" pitchFamily="2" charset="2"/>
              <a:buChar char="§"/>
            </a:pPr>
            <a:r>
              <a:rPr lang="en-US" sz="2000" b="1" dirty="0"/>
              <a:t> Includes questions on leadership/management roles due to outcome language</a:t>
            </a:r>
          </a:p>
        </p:txBody>
      </p:sp>
      <p:pic>
        <p:nvPicPr>
          <p:cNvPr id="4" name="Picture 3"/>
          <p:cNvPicPr>
            <a:picLocks noChangeAspect="1"/>
          </p:cNvPicPr>
          <p:nvPr/>
        </p:nvPicPr>
        <p:blipFill>
          <a:blip r:embed="rId2"/>
          <a:stretch>
            <a:fillRect/>
          </a:stretch>
        </p:blipFill>
        <p:spPr>
          <a:xfrm>
            <a:off x="6882152" y="3657721"/>
            <a:ext cx="2158214" cy="1411472"/>
          </a:xfrm>
          <a:prstGeom prst="rect">
            <a:avLst/>
          </a:prstGeom>
        </p:spPr>
      </p:pic>
    </p:spTree>
    <p:extLst>
      <p:ext uri="{BB962C8B-B14F-4D97-AF65-F5344CB8AC3E}">
        <p14:creationId xmlns:p14="http://schemas.microsoft.com/office/powerpoint/2010/main" val="68142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11 Survey Questions </a:t>
            </a:r>
          </a:p>
        </p:txBody>
      </p:sp>
      <p:sp>
        <p:nvSpPr>
          <p:cNvPr id="3" name="Content Placeholder 2"/>
          <p:cNvSpPr>
            <a:spLocks noGrp="1"/>
          </p:cNvSpPr>
          <p:nvPr>
            <p:ph idx="1"/>
          </p:nvPr>
        </p:nvSpPr>
        <p:spPr>
          <a:xfrm>
            <a:off x="822960" y="1384300"/>
            <a:ext cx="7543800" cy="3347720"/>
          </a:xfrm>
        </p:spPr>
        <p:txBody>
          <a:bodyPr>
            <a:normAutofit fontScale="92500" lnSpcReduction="10000"/>
          </a:bodyPr>
          <a:lstStyle/>
          <a:p>
            <a:pPr marL="342900" indent="-342900">
              <a:buFont typeface="+mj-lt"/>
              <a:buAutoNum type="arabicPeriod"/>
            </a:pPr>
            <a:r>
              <a:rPr lang="en-US" b="1" dirty="0"/>
              <a:t>What type of organization do you currently work for?</a:t>
            </a:r>
          </a:p>
          <a:p>
            <a:pPr marL="342900" indent="-342900">
              <a:buFont typeface="+mj-lt"/>
              <a:buAutoNum type="arabicPeriod"/>
            </a:pPr>
            <a:r>
              <a:rPr lang="en-US" b="1" dirty="0"/>
              <a:t>Within your organization, what is your role? Please choose one. </a:t>
            </a:r>
          </a:p>
          <a:p>
            <a:pPr marL="342900" indent="-342900">
              <a:buFont typeface="+mj-lt"/>
              <a:buAutoNum type="arabicPeriod"/>
            </a:pPr>
            <a:r>
              <a:rPr lang="en-US" b="1" dirty="0"/>
              <a:t>Do you identify yourself as a member of CBP leadership? Choose one.  If </a:t>
            </a:r>
            <a:r>
              <a:rPr lang="en-US" b="1" dirty="0" err="1"/>
              <a:t>mulitple</a:t>
            </a:r>
            <a:r>
              <a:rPr lang="en-US" b="1" dirty="0"/>
              <a:t> roles, please list in other. </a:t>
            </a:r>
          </a:p>
          <a:p>
            <a:pPr marL="342900" indent="-342900">
              <a:buFont typeface="+mj-lt"/>
              <a:buAutoNum type="arabicPeriod"/>
            </a:pPr>
            <a:r>
              <a:rPr lang="en-US" b="1" dirty="0"/>
              <a:t>How long have you been participating in the CBP organization? </a:t>
            </a:r>
          </a:p>
          <a:p>
            <a:pPr marL="342900" indent="-342900">
              <a:buFont typeface="+mj-lt"/>
              <a:buAutoNum type="arabicPeriod"/>
            </a:pPr>
            <a:r>
              <a:rPr lang="en-US" b="1" dirty="0"/>
              <a:t>What is your gender? </a:t>
            </a:r>
          </a:p>
          <a:p>
            <a:pPr marL="342900" indent="-342900">
              <a:buFont typeface="+mj-lt"/>
              <a:buAutoNum type="arabicPeriod"/>
            </a:pPr>
            <a:r>
              <a:rPr lang="en-US" b="1" dirty="0"/>
              <a:t>What is your age? </a:t>
            </a:r>
          </a:p>
          <a:p>
            <a:pPr marL="342900" indent="-342900">
              <a:buFont typeface="+mj-lt"/>
              <a:buAutoNum type="arabicPeriod"/>
            </a:pPr>
            <a:r>
              <a:rPr lang="en-US" b="1" dirty="0"/>
              <a:t>Which category(s) best describe you? </a:t>
            </a:r>
          </a:p>
          <a:p>
            <a:pPr marL="342900" indent="-342900">
              <a:buFont typeface="+mj-lt"/>
              <a:buAutoNum type="arabicPeriod"/>
            </a:pPr>
            <a:r>
              <a:rPr lang="en-US" b="1" dirty="0"/>
              <a:t>Do you identify as a member of the Lesbian, Gay, Bisexual, Transgender or Gender Nonconforming community? </a:t>
            </a:r>
          </a:p>
          <a:p>
            <a:pPr marL="342900" indent="-342900">
              <a:buFont typeface="+mj-lt"/>
              <a:buAutoNum type="arabicPeriod"/>
            </a:pPr>
            <a:r>
              <a:rPr lang="en-US" b="1" dirty="0"/>
              <a:t>Do you identify as a person who is disabled? </a:t>
            </a:r>
          </a:p>
          <a:p>
            <a:pPr marL="342900" indent="-342900">
              <a:buFont typeface="+mj-lt"/>
              <a:buAutoNum type="arabicPeriod"/>
            </a:pPr>
            <a:r>
              <a:rPr lang="en-US" b="1" dirty="0"/>
              <a:t>What Chesapeake watershed jurisdiction do you live in? </a:t>
            </a:r>
          </a:p>
          <a:p>
            <a:pPr marL="342900" indent="-342900">
              <a:buFont typeface="+mj-lt"/>
              <a:buAutoNum type="arabicPeriod"/>
            </a:pPr>
            <a:r>
              <a:rPr lang="en-US" b="1" dirty="0"/>
              <a:t>What Chesapeake watershed jurisdiction do you live in? </a:t>
            </a:r>
            <a:endParaRPr lang="en-US" dirty="0"/>
          </a:p>
        </p:txBody>
      </p:sp>
    </p:spTree>
    <p:extLst>
      <p:ext uri="{BB962C8B-B14F-4D97-AF65-F5344CB8AC3E}">
        <p14:creationId xmlns:p14="http://schemas.microsoft.com/office/powerpoint/2010/main" val="118891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570651" y="2477848"/>
            <a:ext cx="4576388" cy="350837"/>
          </a:xfrm>
        </p:spPr>
        <p:txBody>
          <a:bodyPr>
            <a:normAutofit fontScale="92500" lnSpcReduction="20000"/>
          </a:bodyPr>
          <a:lstStyle/>
          <a:p>
            <a:pPr marL="342900" indent="-342900">
              <a:buFont typeface="Wingdings" panose="05000000000000000000" pitchFamily="2" charset="2"/>
              <a:buChar char="§"/>
            </a:pPr>
            <a:r>
              <a:rPr lang="en-US" sz="2000" b="1" dirty="0">
                <a:solidFill>
                  <a:srgbClr val="333333"/>
                </a:solidFill>
                <a:ea typeface="+mj-ea"/>
              </a:rPr>
              <a:t>374 total respondents</a:t>
            </a:r>
          </a:p>
          <a:p>
            <a:pPr marL="342900" indent="-342900">
              <a:buFont typeface="Wingdings" panose="05000000000000000000" pitchFamily="2" charset="2"/>
              <a:buChar char="§"/>
            </a:pPr>
            <a:endParaRPr lang="en-US" sz="2000" b="1" dirty="0">
              <a:solidFill>
                <a:srgbClr val="333333"/>
              </a:solidFill>
              <a:ea typeface="+mj-ea"/>
            </a:endParaRPr>
          </a:p>
          <a:p>
            <a:pPr marL="342900" indent="-342900">
              <a:buFont typeface="Wingdings" panose="05000000000000000000" pitchFamily="2" charset="2"/>
              <a:buChar char="§"/>
            </a:pPr>
            <a:endParaRPr lang="en-US" dirty="0"/>
          </a:p>
        </p:txBody>
      </p:sp>
      <p:sp>
        <p:nvSpPr>
          <p:cNvPr id="4" name="Text Placeholder 3"/>
          <p:cNvSpPr>
            <a:spLocks noGrp="1"/>
          </p:cNvSpPr>
          <p:nvPr>
            <p:ph type="body" sz="quarter" idx="17"/>
          </p:nvPr>
        </p:nvSpPr>
        <p:spPr>
          <a:xfrm>
            <a:off x="1570655" y="2775083"/>
            <a:ext cx="4576388" cy="350837"/>
          </a:xfrm>
        </p:spPr>
        <p:txBody>
          <a:bodyPr>
            <a:normAutofit fontScale="92500" lnSpcReduction="20000"/>
          </a:bodyPr>
          <a:lstStyle/>
          <a:p>
            <a:pPr marL="342900" indent="-342900">
              <a:buFont typeface="Wingdings" panose="05000000000000000000" pitchFamily="2" charset="2"/>
              <a:buChar char="§"/>
            </a:pPr>
            <a:r>
              <a:rPr lang="en-US" sz="2000" b="1" dirty="0">
                <a:solidFill>
                  <a:srgbClr val="333333"/>
                </a:solidFill>
                <a:ea typeface="+mj-ea"/>
              </a:rPr>
              <a:t>49.8% response rate</a:t>
            </a:r>
            <a:endParaRPr lang="en-US" dirty="0"/>
          </a:p>
        </p:txBody>
      </p:sp>
      <p:sp>
        <p:nvSpPr>
          <p:cNvPr id="5" name="Title 2"/>
          <p:cNvSpPr txBox="1">
            <a:spLocks/>
          </p:cNvSpPr>
          <p:nvPr/>
        </p:nvSpPr>
        <p:spPr>
          <a:xfrm>
            <a:off x="483254" y="563355"/>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3600" b="1" kern="1200">
                <a:solidFill>
                  <a:schemeClr val="tx1"/>
                </a:solidFill>
                <a:latin typeface="Arial"/>
                <a:ea typeface="+mj-ea"/>
                <a:cs typeface="Arial"/>
              </a:defRPr>
            </a:lvl1pPr>
          </a:lstStyle>
          <a:p>
            <a:pPr algn="ctr"/>
            <a:r>
              <a:rPr lang="en-US" sz="2700" dirty="0"/>
              <a:t>Summary and demographic responses highlights </a:t>
            </a:r>
          </a:p>
        </p:txBody>
      </p:sp>
      <p:sp>
        <p:nvSpPr>
          <p:cNvPr id="11" name="Text Placeholder 3"/>
          <p:cNvSpPr>
            <a:spLocks noGrp="1"/>
          </p:cNvSpPr>
          <p:nvPr>
            <p:ph type="body" sz="quarter" idx="17"/>
          </p:nvPr>
        </p:nvSpPr>
        <p:spPr>
          <a:xfrm>
            <a:off x="1570655" y="1804337"/>
            <a:ext cx="4576388" cy="350837"/>
          </a:xfrm>
        </p:spPr>
        <p:txBody>
          <a:bodyPr>
            <a:noAutofit/>
          </a:bodyPr>
          <a:lstStyle/>
          <a:p>
            <a:pPr marL="342900" indent="-342900">
              <a:buFont typeface="Wingdings" panose="05000000000000000000" pitchFamily="2" charset="2"/>
              <a:buChar char="§"/>
            </a:pPr>
            <a:r>
              <a:rPr lang="en-US" sz="1800" b="1" dirty="0"/>
              <a:t>Profile sent to approximately 750 CBP staff and partners </a:t>
            </a:r>
            <a:endParaRPr lang="en-US" sz="1800" dirty="0"/>
          </a:p>
        </p:txBody>
      </p:sp>
      <p:sp>
        <p:nvSpPr>
          <p:cNvPr id="14" name="Text Placeholder 3"/>
          <p:cNvSpPr>
            <a:spLocks noGrp="1"/>
          </p:cNvSpPr>
          <p:nvPr>
            <p:ph type="body" sz="quarter" idx="17"/>
          </p:nvPr>
        </p:nvSpPr>
        <p:spPr>
          <a:xfrm>
            <a:off x="1570655" y="3151359"/>
            <a:ext cx="5629216" cy="350837"/>
          </a:xfrm>
        </p:spPr>
        <p:txBody>
          <a:bodyPr>
            <a:noAutofit/>
          </a:bodyPr>
          <a:lstStyle/>
          <a:p>
            <a:pPr marL="342900" indent="-342900">
              <a:buFont typeface="Wingdings" panose="05000000000000000000" pitchFamily="2" charset="2"/>
              <a:buChar char="§"/>
            </a:pPr>
            <a:endParaRPr lang="en-US" sz="1900" dirty="0"/>
          </a:p>
        </p:txBody>
      </p:sp>
      <p:sp>
        <p:nvSpPr>
          <p:cNvPr id="15" name="Text Placeholder 3"/>
          <p:cNvSpPr>
            <a:spLocks noGrp="1"/>
          </p:cNvSpPr>
          <p:nvPr>
            <p:ph type="body" sz="quarter" idx="17"/>
          </p:nvPr>
        </p:nvSpPr>
        <p:spPr>
          <a:xfrm>
            <a:off x="1562414" y="3835099"/>
            <a:ext cx="5629216" cy="350837"/>
          </a:xfrm>
        </p:spPr>
        <p:txBody>
          <a:bodyPr>
            <a:noAutofit/>
          </a:bodyPr>
          <a:lstStyle/>
          <a:p>
            <a:pPr marL="0" indent="0">
              <a:buNone/>
            </a:pP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58" y="153254"/>
            <a:ext cx="7578801" cy="960668"/>
          </a:xfrm>
        </p:spPr>
        <p:txBody>
          <a:bodyPr>
            <a:normAutofit/>
          </a:bodyPr>
          <a:lstStyle/>
          <a:p>
            <a:pPr algn="ctr"/>
            <a:r>
              <a:rPr b="1" dirty="0">
                <a:solidFill>
                  <a:schemeClr val="tx1"/>
                </a:solidFill>
                <a:latin typeface="Arial" panose="020B0604020202020204" pitchFamily="34" charset="0"/>
                <a:cs typeface="Arial" panose="020B0604020202020204" pitchFamily="34" charset="0"/>
              </a:rPr>
              <a:t>What type of organization do you currently work for?</a:t>
            </a:r>
          </a:p>
        </p:txBody>
      </p:sp>
      <p:sp>
        <p:nvSpPr>
          <p:cNvPr id="3" name="Content Placeholder 2"/>
          <p:cNvSpPr>
            <a:spLocks noGrp="1"/>
          </p:cNvSpPr>
          <p:nvPr>
            <p:ph idx="1"/>
          </p:nvPr>
        </p:nvSpPr>
        <p:spPr/>
        <p:txBody>
          <a:bodyPr/>
          <a:lstStyle/>
          <a:p>
            <a:r>
              <a:rPr dirty="0"/>
              <a:t>Answered: 372    Skipped: 2</a:t>
            </a:r>
          </a:p>
        </p:txBody>
      </p:sp>
      <p:pic>
        <p:nvPicPr>
          <p:cNvPr id="4" name="Picture 3" descr="chart9793672860.png"/>
          <p:cNvPicPr>
            <a:picLocks noChangeAspect="1"/>
          </p:cNvPicPr>
          <p:nvPr/>
        </p:nvPicPr>
        <p:blipFill>
          <a:blip r:embed="rId2"/>
          <a:stretch>
            <a:fillRect/>
          </a:stretch>
        </p:blipFill>
        <p:spPr>
          <a:xfrm>
            <a:off x="1049657" y="1010811"/>
            <a:ext cx="7578801" cy="3719285"/>
          </a:xfrm>
          <a:prstGeom prst="rect">
            <a:avLst/>
          </a:prstGeom>
        </p:spPr>
      </p:pic>
      <p:sp>
        <p:nvSpPr>
          <p:cNvPr id="5" name="TextBox 4"/>
          <p:cNvSpPr txBox="1"/>
          <p:nvPr/>
        </p:nvSpPr>
        <p:spPr>
          <a:xfrm>
            <a:off x="3092342" y="1047387"/>
            <a:ext cx="979755" cy="307777"/>
          </a:xfrm>
          <a:prstGeom prst="rect">
            <a:avLst/>
          </a:prstGeom>
          <a:noFill/>
        </p:spPr>
        <p:txBody>
          <a:bodyPr wrap="none" rtlCol="0">
            <a:spAutoFit/>
          </a:bodyPr>
          <a:lstStyle/>
          <a:p>
            <a:r>
              <a:rPr lang="en-US" sz="1400" b="1" dirty="0"/>
              <a:t>9.4% (35)</a:t>
            </a:r>
          </a:p>
        </p:txBody>
      </p:sp>
      <p:sp>
        <p:nvSpPr>
          <p:cNvPr id="6" name="TextBox 5"/>
          <p:cNvSpPr txBox="1"/>
          <p:nvPr/>
        </p:nvSpPr>
        <p:spPr>
          <a:xfrm>
            <a:off x="4439844" y="1497830"/>
            <a:ext cx="1181734" cy="307777"/>
          </a:xfrm>
          <a:prstGeom prst="rect">
            <a:avLst/>
          </a:prstGeom>
          <a:noFill/>
        </p:spPr>
        <p:txBody>
          <a:bodyPr wrap="none" rtlCol="0">
            <a:spAutoFit/>
          </a:bodyPr>
          <a:lstStyle/>
          <a:p>
            <a:r>
              <a:rPr lang="en-US" sz="1400" b="1" dirty="0"/>
              <a:t>31.5% (117)</a:t>
            </a:r>
          </a:p>
        </p:txBody>
      </p:sp>
      <p:sp>
        <p:nvSpPr>
          <p:cNvPr id="7" name="TextBox 6"/>
          <p:cNvSpPr txBox="1"/>
          <p:nvPr/>
        </p:nvSpPr>
        <p:spPr>
          <a:xfrm>
            <a:off x="4026081" y="2004569"/>
            <a:ext cx="930063" cy="307777"/>
          </a:xfrm>
          <a:prstGeom prst="rect">
            <a:avLst/>
          </a:prstGeom>
          <a:noFill/>
        </p:spPr>
        <p:txBody>
          <a:bodyPr wrap="none" rtlCol="0">
            <a:spAutoFit/>
          </a:bodyPr>
          <a:lstStyle/>
          <a:p>
            <a:r>
              <a:rPr lang="en-US" sz="1400" b="1" dirty="0"/>
              <a:t>25% (93)</a:t>
            </a:r>
          </a:p>
        </p:txBody>
      </p:sp>
      <p:sp>
        <p:nvSpPr>
          <p:cNvPr id="8" name="TextBox 7"/>
          <p:cNvSpPr txBox="1"/>
          <p:nvPr/>
        </p:nvSpPr>
        <p:spPr>
          <a:xfrm>
            <a:off x="3724633" y="2454902"/>
            <a:ext cx="1080745" cy="307777"/>
          </a:xfrm>
          <a:prstGeom prst="rect">
            <a:avLst/>
          </a:prstGeom>
          <a:noFill/>
        </p:spPr>
        <p:txBody>
          <a:bodyPr wrap="none" rtlCol="0">
            <a:spAutoFit/>
          </a:bodyPr>
          <a:lstStyle/>
          <a:p>
            <a:r>
              <a:rPr lang="en-US" sz="1400" b="1" dirty="0"/>
              <a:t>19.9% (74)</a:t>
            </a:r>
          </a:p>
        </p:txBody>
      </p:sp>
      <p:sp>
        <p:nvSpPr>
          <p:cNvPr id="9" name="TextBox 8"/>
          <p:cNvSpPr txBox="1"/>
          <p:nvPr/>
        </p:nvSpPr>
        <p:spPr>
          <a:xfrm>
            <a:off x="2537226" y="2918198"/>
            <a:ext cx="878767" cy="307777"/>
          </a:xfrm>
          <a:prstGeom prst="rect">
            <a:avLst/>
          </a:prstGeom>
          <a:noFill/>
        </p:spPr>
        <p:txBody>
          <a:bodyPr wrap="none" rtlCol="0">
            <a:spAutoFit/>
          </a:bodyPr>
          <a:lstStyle/>
          <a:p>
            <a:r>
              <a:rPr lang="en-US" sz="1400" b="1" dirty="0"/>
              <a:t>0.3% (1)</a:t>
            </a:r>
          </a:p>
        </p:txBody>
      </p:sp>
      <p:sp>
        <p:nvSpPr>
          <p:cNvPr id="10" name="TextBox 9"/>
          <p:cNvSpPr txBox="1"/>
          <p:nvPr/>
        </p:nvSpPr>
        <p:spPr>
          <a:xfrm>
            <a:off x="2696221" y="3381494"/>
            <a:ext cx="979755" cy="307777"/>
          </a:xfrm>
          <a:prstGeom prst="rect">
            <a:avLst/>
          </a:prstGeom>
          <a:noFill/>
        </p:spPr>
        <p:txBody>
          <a:bodyPr wrap="none" rtlCol="0">
            <a:spAutoFit/>
          </a:bodyPr>
          <a:lstStyle/>
          <a:p>
            <a:r>
              <a:rPr lang="en-US" sz="1400" b="1" dirty="0"/>
              <a:t>3.2% (12)</a:t>
            </a:r>
          </a:p>
        </p:txBody>
      </p:sp>
      <p:sp>
        <p:nvSpPr>
          <p:cNvPr id="11" name="TextBox 10"/>
          <p:cNvSpPr txBox="1"/>
          <p:nvPr/>
        </p:nvSpPr>
        <p:spPr>
          <a:xfrm>
            <a:off x="3161495" y="3856982"/>
            <a:ext cx="1080745" cy="307777"/>
          </a:xfrm>
          <a:prstGeom prst="rect">
            <a:avLst/>
          </a:prstGeom>
          <a:noFill/>
        </p:spPr>
        <p:txBody>
          <a:bodyPr wrap="none" rtlCol="0">
            <a:spAutoFit/>
          </a:bodyPr>
          <a:lstStyle/>
          <a:p>
            <a:r>
              <a:rPr lang="en-US" sz="1400" b="1" dirty="0"/>
              <a:t>10.8% (40)</a:t>
            </a:r>
          </a:p>
        </p:txBody>
      </p:sp>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F915DFA-DA0B-468F-9B21-9A1F99365978}">
  <ds:schemaRefs>
    <ds:schemaRef ds:uri="ESRI.ArcGIS.Mapping.OfficeIntegration.PowerPointInfo"/>
  </ds:schemaRefs>
</ds:datastoreItem>
</file>

<file path=customXml/itemProps10.xml><?xml version="1.0" encoding="utf-8"?>
<ds:datastoreItem xmlns:ds="http://schemas.openxmlformats.org/officeDocument/2006/customXml" ds:itemID="{22CBEBF4-76DD-4397-8DD2-AAB90D534392}">
  <ds:schemaRefs>
    <ds:schemaRef ds:uri="ESRI.ArcGIS.Mapping.OfficeIntegration.PowerPointInfo"/>
  </ds:schemaRefs>
</ds:datastoreItem>
</file>

<file path=customXml/itemProps11.xml><?xml version="1.0" encoding="utf-8"?>
<ds:datastoreItem xmlns:ds="http://schemas.openxmlformats.org/officeDocument/2006/customXml" ds:itemID="{65EB4E4F-F4E1-49B8-9746-2E2920B5CC0A}">
  <ds:schemaRefs>
    <ds:schemaRef ds:uri="ESRI.ArcGIS.Mapping.OfficeIntegration.PowerPointInfo"/>
  </ds:schemaRefs>
</ds:datastoreItem>
</file>

<file path=customXml/itemProps12.xml><?xml version="1.0" encoding="utf-8"?>
<ds:datastoreItem xmlns:ds="http://schemas.openxmlformats.org/officeDocument/2006/customXml" ds:itemID="{90A46754-FA2B-4EE2-8044-EE6B395DA6F1}">
  <ds:schemaRefs>
    <ds:schemaRef ds:uri="ESRI.ArcGIS.Mapping.OfficeIntegration.PowerPointInfo"/>
  </ds:schemaRefs>
</ds:datastoreItem>
</file>

<file path=customXml/itemProps13.xml><?xml version="1.0" encoding="utf-8"?>
<ds:datastoreItem xmlns:ds="http://schemas.openxmlformats.org/officeDocument/2006/customXml" ds:itemID="{52D784B7-3948-4CEA-9FA4-7D48CE90964E}">
  <ds:schemaRefs>
    <ds:schemaRef ds:uri="ESRI.ArcGIS.Mapping.OfficeIntegration.PowerPointInfo"/>
  </ds:schemaRefs>
</ds:datastoreItem>
</file>

<file path=customXml/itemProps2.xml><?xml version="1.0" encoding="utf-8"?>
<ds:datastoreItem xmlns:ds="http://schemas.openxmlformats.org/officeDocument/2006/customXml" ds:itemID="{0C1C6918-8237-4A59-86BA-8D50D25ACB8E}">
  <ds:schemaRefs>
    <ds:schemaRef ds:uri="ESRI.ArcGIS.Mapping.OfficeIntegration.PowerPointInfo"/>
  </ds:schemaRefs>
</ds:datastoreItem>
</file>

<file path=customXml/itemProps3.xml><?xml version="1.0" encoding="utf-8"?>
<ds:datastoreItem xmlns:ds="http://schemas.openxmlformats.org/officeDocument/2006/customXml" ds:itemID="{1AA180B9-E3A4-4A7F-9317-80091C3F01E6}">
  <ds:schemaRefs>
    <ds:schemaRef ds:uri="ESRI.ArcGIS.Mapping.OfficeIntegration.PowerPointInfo"/>
  </ds:schemaRefs>
</ds:datastoreItem>
</file>

<file path=customXml/itemProps4.xml><?xml version="1.0" encoding="utf-8"?>
<ds:datastoreItem xmlns:ds="http://schemas.openxmlformats.org/officeDocument/2006/customXml" ds:itemID="{FF52317C-3A98-4441-B398-60FCE38F69BD}">
  <ds:schemaRefs>
    <ds:schemaRef ds:uri="ESRI.ArcGIS.Mapping.OfficeIntegration.PowerPointInfo"/>
  </ds:schemaRefs>
</ds:datastoreItem>
</file>

<file path=customXml/itemProps5.xml><?xml version="1.0" encoding="utf-8"?>
<ds:datastoreItem xmlns:ds="http://schemas.openxmlformats.org/officeDocument/2006/customXml" ds:itemID="{5191F871-43AC-49BD-938D-99D71F22CE3B}">
  <ds:schemaRefs>
    <ds:schemaRef ds:uri="ESRI.ArcGIS.Mapping.OfficeIntegration.PowerPointInfo"/>
  </ds:schemaRefs>
</ds:datastoreItem>
</file>

<file path=customXml/itemProps6.xml><?xml version="1.0" encoding="utf-8"?>
<ds:datastoreItem xmlns:ds="http://schemas.openxmlformats.org/officeDocument/2006/customXml" ds:itemID="{49FA6B8D-9601-4606-A498-4912A256C6D9}">
  <ds:schemaRefs>
    <ds:schemaRef ds:uri="ESRI.ArcGIS.Mapping.OfficeIntegration.PowerPointInfo"/>
  </ds:schemaRefs>
</ds:datastoreItem>
</file>

<file path=customXml/itemProps7.xml><?xml version="1.0" encoding="utf-8"?>
<ds:datastoreItem xmlns:ds="http://schemas.openxmlformats.org/officeDocument/2006/customXml" ds:itemID="{BD08B756-A257-4007-877D-51D6BEC1B6E1}">
  <ds:schemaRefs>
    <ds:schemaRef ds:uri="ESRI.ArcGIS.Mapping.OfficeIntegration.PowerPointInfo"/>
  </ds:schemaRefs>
</ds:datastoreItem>
</file>

<file path=customXml/itemProps8.xml><?xml version="1.0" encoding="utf-8"?>
<ds:datastoreItem xmlns:ds="http://schemas.openxmlformats.org/officeDocument/2006/customXml" ds:itemID="{68AA6C86-80A3-4456-AB04-0CC10231ACAC}">
  <ds:schemaRefs>
    <ds:schemaRef ds:uri="ESRI.ArcGIS.Mapping.OfficeIntegration.PowerPointInfo"/>
  </ds:schemaRefs>
</ds:datastoreItem>
</file>

<file path=customXml/itemProps9.xml><?xml version="1.0" encoding="utf-8"?>
<ds:datastoreItem xmlns:ds="http://schemas.openxmlformats.org/officeDocument/2006/customXml" ds:itemID="{0EA86614-AA77-4F2F-A29C-4B292E5D2F2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SM-template-20140529.potx</Template>
  <TotalTime>1502</TotalTime>
  <Words>2000</Words>
  <Application>Microsoft Office PowerPoint</Application>
  <PresentationFormat>On-screen Show (16:9)</PresentationFormat>
  <Paragraphs>323</Paragraphs>
  <Slides>39</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39</vt:i4>
      </vt:variant>
    </vt:vector>
  </HeadingPairs>
  <TitlesOfParts>
    <vt:vector size="51" baseType="lpstr">
      <vt:lpstr>Arial</vt:lpstr>
      <vt:lpstr>Calibri</vt:lpstr>
      <vt:lpstr>Calibri Light</vt:lpstr>
      <vt:lpstr>Century Gothic</vt:lpstr>
      <vt:lpstr>Helvetica Neue</vt:lpstr>
      <vt:lpstr>Times New Roman</vt:lpstr>
      <vt:lpstr>Wingdings</vt:lpstr>
      <vt:lpstr>Wingdings 3</vt:lpstr>
      <vt:lpstr>SM-template-20140529</vt:lpstr>
      <vt:lpstr>Data slides</vt:lpstr>
      <vt:lpstr>Response Summary</vt:lpstr>
      <vt:lpstr>Wisp</vt:lpstr>
      <vt:lpstr>EPA Chesapeake Bay Program Update</vt:lpstr>
      <vt:lpstr> EPA CBP Program Updates</vt:lpstr>
      <vt:lpstr>Chesapeake Bay Program  2016 Diversity Profile: Results, Highlights and Next Steps</vt:lpstr>
      <vt:lpstr>Diversity Management Strategy and Workplan</vt:lpstr>
      <vt:lpstr>Process and timeline</vt:lpstr>
      <vt:lpstr>About the Diversity Profile</vt:lpstr>
      <vt:lpstr>11 Survey Questions </vt:lpstr>
      <vt:lpstr>PowerPoint Presentation</vt:lpstr>
      <vt:lpstr>What type of organization do you currently work for?</vt:lpstr>
      <vt:lpstr>Within your organization, what is your role? Please choose one.</vt:lpstr>
      <vt:lpstr>Do you identify yourself as a member of CBP leadership? Choose one. If multiple roles, please list in other.</vt:lpstr>
      <vt:lpstr>How long have you been participating in the CBP organization?</vt:lpstr>
      <vt:lpstr>What is your gender?</vt:lpstr>
      <vt:lpstr>What is your age?</vt:lpstr>
      <vt:lpstr>Do you identify as a member of the Lesbian, Gay, Bisexual, Transgender or Gender Nonconforming community?</vt:lpstr>
      <vt:lpstr>Do you identify as a person who is disabled?</vt:lpstr>
      <vt:lpstr>What Chesapeake watershed jurisdiction do you live in?</vt:lpstr>
      <vt:lpstr>What landscape do you currently reside in?</vt:lpstr>
      <vt:lpstr>Which category(s) best describe you?</vt:lpstr>
      <vt:lpstr>PowerPoint Presentation</vt:lpstr>
      <vt:lpstr>Data Analysis </vt:lpstr>
      <vt:lpstr>       Approach for Data Analysis </vt:lpstr>
      <vt:lpstr>Preliminary data analysis of 50 non-white respondents </vt:lpstr>
      <vt:lpstr>PowerPoint Presentation</vt:lpstr>
      <vt:lpstr>Which ethnic category(s) best describe you?</vt:lpstr>
      <vt:lpstr>How long have you been participating in the CBP organization?</vt:lpstr>
      <vt:lpstr>Do you identify yourself as a member of CBP leadership? Choose one. If multiple roles, please list in other.</vt:lpstr>
      <vt:lpstr>Questions going forward</vt:lpstr>
      <vt:lpstr>Key Challenges/Stressors in Setting an Indicator for the Diversity Outcome</vt:lpstr>
      <vt:lpstr>Potential Diversity Indicator Options </vt:lpstr>
      <vt:lpstr>PowerPoint Presentation</vt:lpstr>
      <vt:lpstr>Next Steps </vt:lpstr>
      <vt:lpstr>  Management Board Charge to  Finance Symposium Report Action Team </vt:lpstr>
      <vt:lpstr>      The Action Team Charge</vt:lpstr>
      <vt:lpstr>        The Action Team Charge</vt:lpstr>
      <vt:lpstr>   Action Team Composition</vt:lpstr>
      <vt:lpstr>       A Joint State-Federal Strategy to    Accelerate Nutrient Load Reductions in Pennsylvania's Chesapeake Bay Watershed</vt:lpstr>
      <vt:lpstr>PowerPoint Presentation</vt:lpstr>
      <vt:lpstr>Questions? </vt:lpstr>
    </vt:vector>
  </TitlesOfParts>
  <Company>SurveyMonkey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jstarr</cp:lastModifiedBy>
  <cp:revision>135</cp:revision>
  <cp:lastPrinted>2016-11-14T21:51:42Z</cp:lastPrinted>
  <dcterms:created xsi:type="dcterms:W3CDTF">2014-01-30T23:18:11Z</dcterms:created>
  <dcterms:modified xsi:type="dcterms:W3CDTF">2016-11-14T22:10:35Z</dcterms:modified>
</cp:coreProperties>
</file>