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96" r:id="rId4"/>
    <p:sldId id="298" r:id="rId5"/>
    <p:sldId id="280" r:id="rId6"/>
    <p:sldId id="271" r:id="rId7"/>
    <p:sldId id="285" r:id="rId8"/>
    <p:sldId id="286" r:id="rId9"/>
    <p:sldId id="263" r:id="rId10"/>
    <p:sldId id="293" r:id="rId11"/>
    <p:sldId id="282" r:id="rId12"/>
    <p:sldId id="288" r:id="rId13"/>
    <p:sldId id="292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8F5CC-C625-4710-886E-C9DDD6AE9AE2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983A-8E64-4429-9959-85965B7B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3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President’s Proposed Budget Response</a:t>
            </a:r>
          </a:p>
          <a:p>
            <a:pPr lvl="1"/>
            <a:r>
              <a:rPr lang="en-US" dirty="0" smtClean="0"/>
              <a:t>Press release and supporting documents sent morning of</a:t>
            </a:r>
          </a:p>
          <a:p>
            <a:pPr lvl="1"/>
            <a:r>
              <a:rPr lang="en-US" dirty="0" smtClean="0"/>
              <a:t>Provided suggested graphics, text and hashtag #</a:t>
            </a:r>
            <a:r>
              <a:rPr lang="en-US" dirty="0" err="1" smtClean="0"/>
              <a:t>BayStrong</a:t>
            </a:r>
            <a:r>
              <a:rPr lang="en-US" dirty="0" smtClean="0"/>
              <a:t> to Coalition</a:t>
            </a:r>
          </a:p>
          <a:p>
            <a:pPr lvl="1"/>
            <a:r>
              <a:rPr lang="en-US" dirty="0" smtClean="0"/>
              <a:t>Coalition conducted six interviews on day of (one TV, two radio, three print).</a:t>
            </a:r>
          </a:p>
          <a:p>
            <a:pPr lvl="1"/>
            <a:r>
              <a:rPr lang="en-US" dirty="0" smtClean="0"/>
              <a:t>Ongoing radio series with WYPR on projects in each state funded by CBP</a:t>
            </a:r>
          </a:p>
          <a:p>
            <a:pPr lvl="1"/>
            <a:r>
              <a:rPr lang="en-US" dirty="0" smtClean="0"/>
              <a:t>Continuing to update communications tools for Coalition, including for Lobby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983A-8E64-4429-9959-85965B7B74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9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2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60799-0703-4C9B-B753-3C5EB948469E}" type="datetimeFigureOut">
              <a:rPr lang="en-US" smtClean="0">
                <a:solidFill>
                  <a:srgbClr val="099BDD"/>
                </a:solidFill>
              </a:rPr>
              <a:pPr/>
              <a:t>5/24/2017</a:t>
            </a:fld>
            <a:endParaRPr lang="en-U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62AF4-5EB5-4ECF-B5DD-4560289CEE64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4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6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74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41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2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9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6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6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451CF-E996-4E66-8AC4-6AB2DBB2BF9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FFF7-803B-4EAB-AAA9-269B88D0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8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8660799-0703-4C9B-B753-3C5EB948469E}" type="datetimeFigureOut">
              <a:rPr lang="en-US" smtClean="0">
                <a:solidFill>
                  <a:srgbClr val="FFFFFF"/>
                </a:solidFill>
              </a:rPr>
              <a:pPr/>
              <a:t>5/24/2017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E762AF4-5EB5-4ECF-B5DD-4560289CEE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2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10" y="2127189"/>
            <a:ext cx="7037838" cy="17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Bill 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Reauthorization of the Farm Bill </a:t>
            </a:r>
          </a:p>
          <a:p>
            <a:r>
              <a:rPr lang="en-US" sz="3200" dirty="0" smtClean="0"/>
              <a:t>2008 Farm Bill – Chesapeake Bay Watershed Initiative </a:t>
            </a:r>
          </a:p>
          <a:p>
            <a:pPr lvl="1"/>
            <a:r>
              <a:rPr lang="en-US" sz="3000" dirty="0" smtClean="0"/>
              <a:t>$47.6 million annually for 5 years </a:t>
            </a:r>
          </a:p>
          <a:p>
            <a:r>
              <a:rPr lang="en-US" sz="3200" dirty="0" smtClean="0"/>
              <a:t>2014 Farm Bill – Regional Conservation Partnership Program</a:t>
            </a:r>
          </a:p>
          <a:p>
            <a:pPr lvl="1"/>
            <a:r>
              <a:rPr lang="en-US" sz="3000" dirty="0" smtClean="0"/>
              <a:t>$10.8 million for the first 4years </a:t>
            </a:r>
          </a:p>
          <a:p>
            <a:pPr lvl="1"/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4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Farm Bill targets?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Senate:</a:t>
            </a:r>
          </a:p>
          <a:p>
            <a:pPr lvl="1"/>
            <a:r>
              <a:rPr lang="en-US" dirty="0" smtClean="0"/>
              <a:t>Kirsten </a:t>
            </a:r>
            <a:r>
              <a:rPr lang="en-US" dirty="0" err="1" smtClean="0"/>
              <a:t>Gillibrand</a:t>
            </a:r>
            <a:r>
              <a:rPr lang="en-US" dirty="0" smtClean="0"/>
              <a:t> (D-NY)</a:t>
            </a:r>
          </a:p>
          <a:p>
            <a:pPr lvl="1"/>
            <a:r>
              <a:rPr lang="en-US" dirty="0" smtClean="0"/>
              <a:t>Bob Casey (D-PA)</a:t>
            </a:r>
          </a:p>
          <a:p>
            <a:pPr lvl="1"/>
            <a:r>
              <a:rPr lang="en-US" dirty="0" smtClean="0"/>
              <a:t>Chris Van </a:t>
            </a:r>
            <a:r>
              <a:rPr lang="en-US" dirty="0" err="1" smtClean="0"/>
              <a:t>Hollen</a:t>
            </a:r>
            <a:r>
              <a:rPr lang="en-US" dirty="0" smtClean="0"/>
              <a:t> (D-MD)</a:t>
            </a:r>
          </a:p>
          <a:p>
            <a:r>
              <a:rPr lang="en-US" dirty="0" smtClean="0"/>
              <a:t>House:</a:t>
            </a:r>
          </a:p>
          <a:p>
            <a:pPr lvl="1"/>
            <a:r>
              <a:rPr lang="en-US" dirty="0" smtClean="0"/>
              <a:t>John Faso (</a:t>
            </a:r>
            <a:r>
              <a:rPr lang="en-US" dirty="0"/>
              <a:t>R</a:t>
            </a:r>
            <a:r>
              <a:rPr lang="en-US" dirty="0" smtClean="0"/>
              <a:t>-NY)</a:t>
            </a:r>
          </a:p>
          <a:p>
            <a:pPr lvl="1"/>
            <a:r>
              <a:rPr lang="en-US" dirty="0" smtClean="0"/>
              <a:t>Glenn “GT” Thompson (R-PA)</a:t>
            </a:r>
          </a:p>
          <a:p>
            <a:pPr lvl="1"/>
            <a:r>
              <a:rPr lang="en-US" dirty="0" smtClean="0"/>
              <a:t>Lisa Blunt Rochester (D-DE)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Goodlatte</a:t>
            </a:r>
            <a:r>
              <a:rPr lang="en-US" dirty="0" smtClean="0"/>
              <a:t> (R-VA)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15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4" y="2011680"/>
            <a:ext cx="11924145" cy="48463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Communications  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Rapid response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Coordinated member communications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“Our Water” Campaign </a:t>
            </a: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Federal Affairs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Working with congressional allies and additional targets 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Appropriation request letters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Year-long Hill visits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Continuing to thank our federal officials through letters and our members</a:t>
            </a:r>
          </a:p>
          <a:p>
            <a:pPr lvl="1"/>
            <a:r>
              <a:rPr lang="en-US" sz="2200" dirty="0" smtClean="0">
                <a:latin typeface="+mj-lt"/>
                <a:cs typeface="Arial" panose="020B0604020202020204" pitchFamily="34" charset="0"/>
              </a:rPr>
              <a:t>Working with other geographic programs</a:t>
            </a: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Increase conservation funding from the RCPP section of the current Farm Bill ($10 million annually) to closer to 2008 Farm Bill annual amount of $47 million.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Planning </a:t>
            </a:r>
          </a:p>
          <a:p>
            <a:r>
              <a:rPr lang="en-US" dirty="0"/>
              <a:t>EC Meeting</a:t>
            </a:r>
          </a:p>
          <a:p>
            <a:r>
              <a:rPr lang="en-US" dirty="0"/>
              <a:t>Chesapeake Bay Awareness Week 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Upper Susquehanna Watershed Forum </a:t>
            </a:r>
          </a:p>
          <a:p>
            <a:r>
              <a:rPr lang="en-US" dirty="0"/>
              <a:t>Diversity, Equity and Inclusion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56" y="15887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1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Chesapeake Bay Funders Network/Choose Clean Water Steering Committee Joint Meeting </a:t>
            </a:r>
          </a:p>
          <a:p>
            <a:r>
              <a:rPr lang="en-US" dirty="0" smtClean="0"/>
              <a:t>Mustafa Ali – Hip Hop Caucus </a:t>
            </a:r>
          </a:p>
          <a:p>
            <a:r>
              <a:rPr lang="en-US" dirty="0" smtClean="0"/>
              <a:t>Tracks: Equity, Collaboration, Communications, Agriculture, </a:t>
            </a:r>
            <a:r>
              <a:rPr lang="en-US" dirty="0" err="1" smtClean="0"/>
              <a:t>Stormwater</a:t>
            </a:r>
            <a:endParaRPr lang="en-US" dirty="0" smtClean="0"/>
          </a:p>
          <a:p>
            <a:r>
              <a:rPr lang="en-US" dirty="0" smtClean="0"/>
              <a:t>Plenary: TMDL/2017 Mid Point Assessment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Federal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FY2017 Final Funding</a:t>
            </a:r>
          </a:p>
          <a:p>
            <a:r>
              <a:rPr lang="en-US" sz="3200" dirty="0" smtClean="0"/>
              <a:t>FY2018 Upcoming Funding </a:t>
            </a:r>
          </a:p>
          <a:p>
            <a:r>
              <a:rPr lang="en-US" sz="3200" dirty="0" smtClean="0"/>
              <a:t>Reauthorization of the Farm Bill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742" y="939286"/>
            <a:ext cx="4197996" cy="5364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726" y="4175539"/>
            <a:ext cx="4354743" cy="2726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29" y="-124272"/>
            <a:ext cx="10515600" cy="1325563"/>
          </a:xfrm>
        </p:spPr>
        <p:txBody>
          <a:bodyPr/>
          <a:lstStyle/>
          <a:p>
            <a:r>
              <a:rPr lang="en-US" b="1" dirty="0" smtClean="0"/>
              <a:t>Supporting Materials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60592"/>
              </p:ext>
            </p:extLst>
          </p:nvPr>
        </p:nvGraphicFramePr>
        <p:xfrm>
          <a:off x="7055058" y="115909"/>
          <a:ext cx="3894381" cy="390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381"/>
                <a:gridCol w="2639000"/>
              </a:tblGrid>
              <a:tr h="69433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Chesapeake Bay Program Funding</a:t>
                      </a:r>
                      <a:r>
                        <a:rPr lang="en-US" baseline="0" dirty="0" smtClean="0"/>
                        <a:t> by State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9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District of Columbia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$2.8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Delaware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$2.9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Maryland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$10.8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York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$2.9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Pennsylvania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S11.4 million</a:t>
                      </a:r>
                      <a:endParaRPr lang="en-US" sz="1600" dirty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Virginia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S11.2 million</a:t>
                      </a:r>
                      <a:endParaRPr lang="en-US" sz="1600" dirty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 Virginia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$3.6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 smtClean="0"/>
                    </a:p>
                  </a:txBody>
                  <a:tcPr/>
                </a:tc>
              </a:tr>
              <a:tr h="3412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$45.6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083" y="1879961"/>
            <a:ext cx="3609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42" y="0"/>
            <a:ext cx="711517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FY2018 Coalition Funding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Goal: to ensure level funding from </a:t>
            </a:r>
            <a:r>
              <a:rPr lang="en-US" sz="3200" dirty="0" smtClean="0"/>
              <a:t>FY2017</a:t>
            </a:r>
          </a:p>
          <a:p>
            <a:r>
              <a:rPr lang="en-US" sz="3200" dirty="0" smtClean="0"/>
              <a:t>Focus on all 52 House and Senate members from the Chesapeake Bay watershed </a:t>
            </a:r>
          </a:p>
          <a:p>
            <a:r>
              <a:rPr lang="en-US" sz="3200" dirty="0" smtClean="0"/>
              <a:t>Particular focus on </a:t>
            </a:r>
            <a:r>
              <a:rPr lang="en-US" sz="3200" dirty="0"/>
              <a:t>ALL appropriators </a:t>
            </a:r>
            <a:r>
              <a:rPr lang="en-US" sz="3200" dirty="0" smtClean="0"/>
              <a:t>and </a:t>
            </a:r>
            <a:r>
              <a:rPr lang="en-US" sz="3200" dirty="0"/>
              <a:t>members of the Interior </a:t>
            </a:r>
            <a:r>
              <a:rPr lang="en-US" sz="3200" dirty="0" smtClean="0"/>
              <a:t>Subcommittee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536" y="1491175"/>
            <a:ext cx="5008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Tier One: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House Appropriators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Andy Harris (R-MD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Dutch </a:t>
            </a:r>
            <a:r>
              <a:rPr lang="en-US" sz="2400" dirty="0" err="1" smtClean="0"/>
              <a:t>Ruppersberger</a:t>
            </a:r>
            <a:r>
              <a:rPr lang="en-US" sz="2400" dirty="0" smtClean="0"/>
              <a:t> (D-MD)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Matt Cartwright (D-PA)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Charlie Dent (R-PA)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Scott Taylor (R-VA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Evan Jenkins (R-WV)*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Senate Appropriators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Chris Coons (D-DE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Chris Van </a:t>
            </a:r>
            <a:r>
              <a:rPr lang="en-US" sz="2400" dirty="0" err="1" smtClean="0"/>
              <a:t>Hollen</a:t>
            </a:r>
            <a:r>
              <a:rPr lang="en-US" sz="2400" dirty="0" smtClean="0"/>
              <a:t> (D-MD)*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Shelley Moore </a:t>
            </a:r>
            <a:r>
              <a:rPr lang="en-US" sz="2400" dirty="0" err="1"/>
              <a:t>Capito</a:t>
            </a:r>
            <a:r>
              <a:rPr lang="en-US" sz="2400" dirty="0"/>
              <a:t> (R-WV</a:t>
            </a:r>
            <a:r>
              <a:rPr lang="en-US" sz="2400" dirty="0" smtClean="0"/>
              <a:t>)*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Joe Manchin III (D-WV)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92351" y="1899137"/>
            <a:ext cx="5008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House “Leadership”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Steny</a:t>
            </a:r>
            <a:r>
              <a:rPr lang="en-US" sz="2400" dirty="0" smtClean="0"/>
              <a:t> Hoyer (D-MD)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Glenn “GT” Thompson (R-PA)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Senate “Leadership”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Chuck Schumer (D-NY)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Tom Carper (D-DE)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Ben Cardin (D-MD)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2536" y="165612"/>
            <a:ext cx="10515600" cy="1325563"/>
          </a:xfrm>
        </p:spPr>
        <p:txBody>
          <a:bodyPr/>
          <a:lstStyle/>
          <a:p>
            <a:r>
              <a:rPr lang="en-US" b="1" dirty="0" smtClean="0"/>
              <a:t>Who Are Our Targets?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92351" y="5402715"/>
            <a:ext cx="40620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*Members of the Interior </a:t>
            </a:r>
          </a:p>
          <a:p>
            <a:pPr algn="ctr"/>
            <a:r>
              <a:rPr lang="en-US" dirty="0" smtClean="0"/>
              <a:t>appropriations subcommittee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/>
          <a:lstStyle/>
          <a:p>
            <a:pPr algn="ctr"/>
            <a:r>
              <a:rPr lang="en-US" dirty="0" smtClean="0"/>
              <a:t>Farm Bill</a:t>
            </a:r>
            <a:endParaRPr lang="en-US" dirty="0"/>
          </a:p>
        </p:txBody>
      </p:sp>
      <p:pic>
        <p:nvPicPr>
          <p:cNvPr id="1026" name="Picture 2" descr="https://i.ytimg.com/vi/_liw0M7LUf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7" y="2084514"/>
            <a:ext cx="5681894" cy="42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396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491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Wingdings</vt:lpstr>
      <vt:lpstr>Office Theme</vt:lpstr>
      <vt:lpstr>Banded</vt:lpstr>
      <vt:lpstr>PowerPoint Presentation</vt:lpstr>
      <vt:lpstr>PowerPoint Presentation</vt:lpstr>
      <vt:lpstr>Conference Highlights </vt:lpstr>
      <vt:lpstr>Coalition Federal Update</vt:lpstr>
      <vt:lpstr>Supporting Materials</vt:lpstr>
      <vt:lpstr>PowerPoint Presentation</vt:lpstr>
      <vt:lpstr>FY2018 Coalition Funding Strategy </vt:lpstr>
      <vt:lpstr>Who Are Our Targets?</vt:lpstr>
      <vt:lpstr>Farm Bill</vt:lpstr>
      <vt:lpstr>Farm Bill Funding </vt:lpstr>
      <vt:lpstr>Who are our Farm Bill targets?</vt:lpstr>
      <vt:lpstr>How do we do this?</vt:lpstr>
      <vt:lpstr>Upcoming </vt:lpstr>
    </vt:vector>
  </TitlesOfParts>
  <Company>National Wildlife Federation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Reilly</dc:creator>
  <cp:lastModifiedBy>Chanté Coleman</cp:lastModifiedBy>
  <cp:revision>48</cp:revision>
  <dcterms:created xsi:type="dcterms:W3CDTF">2017-03-27T20:08:38Z</dcterms:created>
  <dcterms:modified xsi:type="dcterms:W3CDTF">2017-05-24T16:41:49Z</dcterms:modified>
</cp:coreProperties>
</file>