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Raleway"/>
      <p:regular r:id="rId33"/>
      <p:bold r:id="rId34"/>
      <p:italic r:id="rId35"/>
      <p:boldItalic r:id="rId36"/>
    </p:embeddedFont>
    <p:embeddedFont>
      <p:font typeface="Proxima Nova"/>
      <p:regular r:id="rId37"/>
      <p:bold r:id="rId38"/>
      <p:italic r:id="rId39"/>
      <p:boldItalic r:id="rId40"/>
    </p:embeddedFont>
    <p:embeddedFont>
      <p:font typeface="Lat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boldItalic.fntdata"/><Relationship Id="rId20" Type="http://schemas.openxmlformats.org/officeDocument/2006/relationships/slide" Target="slides/slide15.xml"/><Relationship Id="rId42" Type="http://schemas.openxmlformats.org/officeDocument/2006/relationships/font" Target="fonts/Lato-bold.fntdata"/><Relationship Id="rId41" Type="http://schemas.openxmlformats.org/officeDocument/2006/relationships/font" Target="fonts/Lato-regular.fntdata"/><Relationship Id="rId22" Type="http://schemas.openxmlformats.org/officeDocument/2006/relationships/slide" Target="slides/slide17.xml"/><Relationship Id="rId44" Type="http://schemas.openxmlformats.org/officeDocument/2006/relationships/font" Target="fonts/Lato-boldItalic.fntdata"/><Relationship Id="rId21" Type="http://schemas.openxmlformats.org/officeDocument/2006/relationships/slide" Target="slides/slide16.xml"/><Relationship Id="rId43" Type="http://schemas.openxmlformats.org/officeDocument/2006/relationships/font" Target="fonts/Lato-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aleway-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aleway-italic.fntdata"/><Relationship Id="rId12" Type="http://schemas.openxmlformats.org/officeDocument/2006/relationships/slide" Target="slides/slide7.xml"/><Relationship Id="rId34" Type="http://schemas.openxmlformats.org/officeDocument/2006/relationships/font" Target="fonts/Raleway-bold.fntdata"/><Relationship Id="rId15" Type="http://schemas.openxmlformats.org/officeDocument/2006/relationships/slide" Target="slides/slide10.xml"/><Relationship Id="rId37" Type="http://schemas.openxmlformats.org/officeDocument/2006/relationships/font" Target="fonts/ProximaNova-regular.fntdata"/><Relationship Id="rId14" Type="http://schemas.openxmlformats.org/officeDocument/2006/relationships/slide" Target="slides/slide9.xml"/><Relationship Id="rId36" Type="http://schemas.openxmlformats.org/officeDocument/2006/relationships/font" Target="fonts/Raleway-boldItalic.fntdata"/><Relationship Id="rId17" Type="http://schemas.openxmlformats.org/officeDocument/2006/relationships/slide" Target="slides/slide12.xml"/><Relationship Id="rId39" Type="http://schemas.openxmlformats.org/officeDocument/2006/relationships/font" Target="fonts/ProximaNova-italic.fntdata"/><Relationship Id="rId16" Type="http://schemas.openxmlformats.org/officeDocument/2006/relationships/slide" Target="slides/slide11.xml"/><Relationship Id="rId38" Type="http://schemas.openxmlformats.org/officeDocument/2006/relationships/font" Target="fonts/ProximaNova-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ed9bd80e99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ed9bd80e99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ed9bd80e99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ed9bd80e99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various places around the United States, especially east of the Mississippi, private lands conservation is very important.  This map shows all conservation easements in the National Conservation Easement Database---notice the areas of concentration in Montana, Colorado, New England, but particularly in the MidAtlantic and Virginia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ed9bd80e99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ed9bd80e99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 the past 50 years, a broad partnership of public agencies and NGO’s such as PEC, the Shenandoah National Park Trust, and SCBI have encouraged private conservation and conservation easements.  Thousands of families, including many who are watching this presentation, have donated conservation restrictions on their private land to protect pubic values and reduce future development.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ed9bd80e99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ed9bd80e99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close up view highlights the areas of success and the areas where more effort is needed, such as in the fertile and biologically important Upper Rapphannock River watershed.  What is encouraging is the connectivity of the easements and the potential to provide corridors along mountain ranges and river systems that link back to ecological cores in the Shenandoah National Park and the George Washington and Jefferson National Forests.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ed9bd80e9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ed9bd80e9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ed9bd80e9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ed9bd80e9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ed9bd80e9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ed9bd80e9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ed9bd80e9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ed9bd80e9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we get started, I want to help frame the geography of this project. Headwaters Stream Initiative, or HSI as I’ll likely say over and over again, is located in the Upper Rappahannock River watershed. For the purposes of our project, we consider our area to include the confluence of the Rappahannock and Rapidan rivers at the tip of Culpeper County and everything upstream from there.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ed9bd80e99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ed9bd80e99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ed9bd80e99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ed9bd80e99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ed9bd80e9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ed9bd80e9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 folks - My name is Maggi Blomstrom, and I’m the Rappahannock-Rapidan Conservation Initiative Coordinator for the Piedmont Environmental Council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next 10 minutes, I’ll provide an overview of the Headwaters Stream Initiative, a joint project of The Piedmont Environmental Council and Friends of the Rappahannock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ed9bd80e9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ed9bd80e9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00">
                <a:solidFill>
                  <a:srgbClr val="595959"/>
                </a:solidFill>
                <a:latin typeface="Lato"/>
                <a:ea typeface="Lato"/>
                <a:cs typeface="Lato"/>
                <a:sym typeface="Lato"/>
              </a:rPr>
              <a:t>The Headwaters Stream Initiative is designed to </a:t>
            </a:r>
            <a:r>
              <a:rPr b="1" lang="en" sz="1300">
                <a:solidFill>
                  <a:srgbClr val="595959"/>
                </a:solidFill>
                <a:latin typeface="Lato"/>
                <a:ea typeface="Lato"/>
                <a:cs typeface="Lato"/>
                <a:sym typeface="Lato"/>
              </a:rPr>
              <a:t>provide </a:t>
            </a:r>
            <a:r>
              <a:rPr b="1" lang="en" sz="1300">
                <a:solidFill>
                  <a:srgbClr val="EB5600"/>
                </a:solidFill>
                <a:latin typeface="Lato"/>
                <a:ea typeface="Lato"/>
                <a:cs typeface="Lato"/>
                <a:sym typeface="Lato"/>
              </a:rPr>
              <a:t>FREE </a:t>
            </a:r>
            <a:r>
              <a:rPr b="1" lang="en" sz="1300">
                <a:solidFill>
                  <a:srgbClr val="595959"/>
                </a:solidFill>
                <a:latin typeface="Lato"/>
                <a:ea typeface="Lato"/>
                <a:cs typeface="Lato"/>
                <a:sym typeface="Lato"/>
              </a:rPr>
              <a:t>technical assistance, project design, materials, and labor for the planting of native trees and shrubs in riparian zones</a:t>
            </a:r>
            <a:r>
              <a:rPr lang="en" sz="1300">
                <a:solidFill>
                  <a:srgbClr val="595959"/>
                </a:solidFill>
                <a:latin typeface="Lato"/>
                <a:ea typeface="Lato"/>
                <a:cs typeface="Lato"/>
                <a:sym typeface="Lato"/>
              </a:rPr>
              <a:t> on qualifying properties in the headwater counties of the Rappahannock River Watershed -- the area that I outlined on the map.</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ed9bd80e9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ed9bd80e9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initiative goes far beyond PEC and FOR, and it truly is only made possible by all of the partners in our region collaborating toward a common goal of water quality improvement.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includes multiple Soil and Water Conservation Districts, NRCS, Department of Forestry, Master Naturalists, environmental non-profits, foundations and donors, local schools, and most importantly -- willing and interested landowners.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d9bd80e99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ed9bd80e9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HSI started around 2015/2016 as a way to address some problems that we were encountering:</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b="1" lang="en"/>
              <a:t>From a landowner’s perspective:</a:t>
            </a:r>
            <a:r>
              <a:rPr lang="en"/>
              <a:t> There’s generally a base knowledge that programs could be available to meet their conservation need, but they don’t know where to start; don’t know that multiple organizations might be able to compliment each other with layered practices; and their time is limited and often times it drops off their radar without immediate follow-up from a technical service provider.</a:t>
            </a:r>
            <a:endParaRPr/>
          </a:p>
          <a:p>
            <a:pPr indent="-298450" lvl="0" marL="457200" rtl="0" algn="l">
              <a:spcBef>
                <a:spcPts val="0"/>
              </a:spcBef>
              <a:spcAft>
                <a:spcPts val="0"/>
              </a:spcAft>
              <a:buSzPts val="1100"/>
              <a:buAutoNum type="arabicPeriod"/>
            </a:pPr>
            <a:r>
              <a:rPr b="1" lang="en"/>
              <a:t>From the technical service provider perspective:</a:t>
            </a:r>
            <a:r>
              <a:rPr lang="en"/>
              <a:t> There generally is consistent and robust funding for practices, but the workload is immense -- which doesn’t leave a lot of time for hand-holding and follow-up with interested landowners when they go dormant, and not all properties qualify despite having a need.</a:t>
            </a:r>
            <a:endParaRPr/>
          </a:p>
          <a:p>
            <a:pPr indent="-298450" lvl="0" marL="457200" rtl="0" algn="l">
              <a:spcBef>
                <a:spcPts val="0"/>
              </a:spcBef>
              <a:spcAft>
                <a:spcPts val="0"/>
              </a:spcAft>
              <a:buSzPts val="1100"/>
              <a:buAutoNum type="arabicPeriod"/>
            </a:pPr>
            <a:r>
              <a:rPr b="1" lang="en"/>
              <a:t>From a land trust perspective: </a:t>
            </a:r>
            <a:r>
              <a:rPr lang="en"/>
              <a:t>We encourage enhanced stewardship through easement terms and if we’re well versed, we provide basic information about available cost-share but there’s little time for follow-up.</a:t>
            </a:r>
            <a:endParaRPr/>
          </a:p>
          <a:p>
            <a:pPr indent="-298450" lvl="0" marL="457200" rtl="0" algn="l">
              <a:spcBef>
                <a:spcPts val="0"/>
              </a:spcBef>
              <a:spcAft>
                <a:spcPts val="0"/>
              </a:spcAft>
              <a:buSzPts val="1100"/>
              <a:buAutoNum type="arabicPeriod"/>
            </a:pPr>
            <a:r>
              <a:rPr b="1" lang="en"/>
              <a:t>From a funder’s perspective:</a:t>
            </a:r>
            <a:r>
              <a:rPr lang="en"/>
              <a:t> Seem to want to see shovel-ready projects that will significantly increase water quality protections that have a measurable impact to the Bay Model -- but want to see other sources of funding used first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ed9bd80e9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ed9bd80e9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HSI has worked to address these problems by:</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t>consistent, productive, </a:t>
            </a:r>
            <a:r>
              <a:rPr lang="en"/>
              <a:t>(mostly) </a:t>
            </a:r>
            <a:r>
              <a:rPr b="1" lang="en"/>
              <a:t>really fun, and unrelenting collaboration:</a:t>
            </a:r>
            <a:endParaRPr b="1"/>
          </a:p>
          <a:p>
            <a:pPr indent="0" lvl="0" marL="0" rtl="0" algn="l">
              <a:spcBef>
                <a:spcPts val="0"/>
              </a:spcBef>
              <a:spcAft>
                <a:spcPts val="0"/>
              </a:spcAft>
              <a:buClr>
                <a:schemeClr val="dk1"/>
              </a:buClr>
              <a:buSzPts val="1100"/>
              <a:buFont typeface="Arial"/>
              <a:buNone/>
            </a:pPr>
            <a:r>
              <a:t/>
            </a:r>
            <a:endParaRPr b="1" i="1"/>
          </a:p>
          <a:p>
            <a:pPr indent="0" lvl="0" marL="0" rtl="0" algn="l">
              <a:spcBef>
                <a:spcPts val="0"/>
              </a:spcBef>
              <a:spcAft>
                <a:spcPts val="0"/>
              </a:spcAft>
              <a:buClr>
                <a:schemeClr val="dk1"/>
              </a:buClr>
              <a:buSzPts val="1100"/>
              <a:buFont typeface="Arial"/>
              <a:buNone/>
            </a:pPr>
            <a:r>
              <a:rPr b="1" i="1" lang="en"/>
              <a:t>shared expertise, increased openness + communication, creative thinking + conservation finance and dedicated hand-holding </a:t>
            </a:r>
            <a:r>
              <a:rPr b="1" lang="en"/>
              <a:t>in order to </a:t>
            </a:r>
            <a:endParaRPr b="1"/>
          </a:p>
          <a:p>
            <a:pPr indent="0" lvl="0" marL="0" rtl="0" algn="l">
              <a:spcBef>
                <a:spcPts val="0"/>
              </a:spcBef>
              <a:spcAft>
                <a:spcPts val="0"/>
              </a:spcAft>
              <a:buClr>
                <a:schemeClr val="dk1"/>
              </a:buClr>
              <a:buSzPts val="1100"/>
              <a:buFont typeface="Arial"/>
              <a:buNone/>
            </a:pPr>
            <a:r>
              <a:t/>
            </a:r>
            <a:endParaRPr b="1" i="1"/>
          </a:p>
          <a:p>
            <a:pPr indent="0" lvl="0" marL="0" rtl="0" algn="l">
              <a:spcBef>
                <a:spcPts val="0"/>
              </a:spcBef>
              <a:spcAft>
                <a:spcPts val="0"/>
              </a:spcAft>
              <a:buClr>
                <a:schemeClr val="dk1"/>
              </a:buClr>
              <a:buSzPts val="1100"/>
              <a:buFont typeface="Arial"/>
              <a:buNone/>
            </a:pPr>
            <a:r>
              <a:rPr b="1" i="1" lang="en"/>
              <a:t>ease the burden on a landowner to navigate the system, reduce replication, </a:t>
            </a:r>
            <a:endParaRPr b="1" i="1"/>
          </a:p>
          <a:p>
            <a:pPr indent="0" lvl="0" marL="0" rtl="0" algn="l">
              <a:spcBef>
                <a:spcPts val="0"/>
              </a:spcBef>
              <a:spcAft>
                <a:spcPts val="0"/>
              </a:spcAft>
              <a:buNone/>
            </a:pPr>
            <a:r>
              <a:rPr b="1" i="1" lang="en"/>
              <a:t>save time + resources, and get more projects on the ground</a:t>
            </a:r>
            <a:endParaRPr b="1" i="1"/>
          </a:p>
          <a:p>
            <a:pPr indent="0" lvl="0" marL="0" rtl="0" algn="l">
              <a:spcBef>
                <a:spcPts val="0"/>
              </a:spcBef>
              <a:spcAft>
                <a:spcPts val="0"/>
              </a:spcAft>
              <a:buNone/>
            </a:pPr>
            <a:r>
              <a:t/>
            </a:r>
            <a:endParaRPr b="1" i="1"/>
          </a:p>
          <a:p>
            <a:pPr indent="0" lvl="0" marL="0" rtl="0" algn="l">
              <a:spcBef>
                <a:spcPts val="0"/>
              </a:spcBef>
              <a:spcAft>
                <a:spcPts val="0"/>
              </a:spcAft>
              <a:buClr>
                <a:schemeClr val="dk1"/>
              </a:buClr>
              <a:buSzPts val="1100"/>
              <a:buFont typeface="Arial"/>
              <a:buNone/>
            </a:pPr>
            <a:r>
              <a:rPr b="1" lang="en"/>
              <a:t>I want to share two examples to illustrate the variety of HSI projects. Bryan Hofmann, Deputy Director of Friends of the Rappahannock, will help kick us off on our first example. </a:t>
            </a:r>
            <a:endParaRPr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d9bd80e9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d9bd80e9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ed9bd80e99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ed9bd80e99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ed9bd80e99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ed9bd80e99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ed9bd80e99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ed9bd80e9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Lato"/>
              <a:buChar char="●"/>
            </a:pPr>
            <a:r>
              <a:rPr lang="en" sz="1400">
                <a:solidFill>
                  <a:srgbClr val="EB5600"/>
                </a:solidFill>
                <a:latin typeface="Lato"/>
                <a:ea typeface="Lato"/>
                <a:cs typeface="Lato"/>
                <a:sym typeface="Lato"/>
              </a:rPr>
              <a:t>Established experience and trust</a:t>
            </a:r>
            <a:r>
              <a:rPr lang="en" sz="1400">
                <a:solidFill>
                  <a:schemeClr val="dk1"/>
                </a:solidFill>
                <a:latin typeface="Lato"/>
                <a:ea typeface="Lato"/>
                <a:cs typeface="Lato"/>
                <a:sym typeface="Lato"/>
              </a:rPr>
              <a:t> </a:t>
            </a:r>
            <a:r>
              <a:rPr lang="en" sz="1300">
                <a:solidFill>
                  <a:schemeClr val="dk1"/>
                </a:solidFill>
                <a:latin typeface="Lato"/>
                <a:ea typeface="Lato"/>
                <a:cs typeface="Lato"/>
                <a:sym typeface="Lato"/>
              </a:rPr>
              <a:t>with landowners, technical service providers, and funders. </a:t>
            </a:r>
            <a:r>
              <a:rPr i="1" lang="en" sz="1300">
                <a:solidFill>
                  <a:schemeClr val="dk1"/>
                </a:solidFill>
                <a:latin typeface="Lato"/>
                <a:ea typeface="Lato"/>
                <a:cs typeface="Lato"/>
                <a:sym typeface="Lato"/>
              </a:rPr>
              <a:t>We deliver.</a:t>
            </a:r>
            <a:endParaRPr sz="1300">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 sz="1400">
                <a:solidFill>
                  <a:srgbClr val="EB5600"/>
                </a:solidFill>
                <a:latin typeface="Lato"/>
                <a:ea typeface="Lato"/>
                <a:cs typeface="Lato"/>
                <a:sym typeface="Lato"/>
              </a:rPr>
              <a:t>Project collaboration: </a:t>
            </a:r>
            <a:r>
              <a:rPr lang="en" sz="1300">
                <a:solidFill>
                  <a:schemeClr val="dk1"/>
                </a:solidFill>
                <a:latin typeface="Lato"/>
                <a:ea typeface="Lato"/>
                <a:cs typeface="Lato"/>
                <a:sym typeface="Lato"/>
              </a:rPr>
              <a:t>HSI sending shovel-ready projects to NRCS+SWCDs </a:t>
            </a:r>
            <a:r>
              <a:rPr i="1" lang="en" sz="1300">
                <a:solidFill>
                  <a:schemeClr val="dk1"/>
                </a:solidFill>
                <a:latin typeface="Lato"/>
                <a:ea typeface="Lato"/>
                <a:cs typeface="Lato"/>
                <a:sym typeface="Lato"/>
              </a:rPr>
              <a:t>and</a:t>
            </a:r>
            <a:r>
              <a:rPr lang="en" sz="1300">
                <a:solidFill>
                  <a:schemeClr val="dk1"/>
                </a:solidFill>
                <a:latin typeface="Lato"/>
                <a:ea typeface="Lato"/>
                <a:cs typeface="Lato"/>
                <a:sym typeface="Lato"/>
              </a:rPr>
              <a:t> they are sending projects to HSI</a:t>
            </a:r>
            <a:endParaRPr sz="1300">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 sz="1400">
                <a:solidFill>
                  <a:srgbClr val="EB5600"/>
                </a:solidFill>
                <a:latin typeface="Lato"/>
                <a:ea typeface="Lato"/>
                <a:cs typeface="Lato"/>
                <a:sym typeface="Lato"/>
              </a:rPr>
              <a:t>Increased demand:</a:t>
            </a:r>
            <a:r>
              <a:rPr lang="en" sz="1400">
                <a:solidFill>
                  <a:schemeClr val="dk1"/>
                </a:solidFill>
                <a:latin typeface="Lato"/>
                <a:ea typeface="Lato"/>
                <a:cs typeface="Lato"/>
                <a:sym typeface="Lato"/>
              </a:rPr>
              <a:t> </a:t>
            </a:r>
            <a:r>
              <a:rPr lang="en" sz="1300">
                <a:solidFill>
                  <a:schemeClr val="dk1"/>
                </a:solidFill>
                <a:latin typeface="Lato"/>
                <a:ea typeface="Lato"/>
                <a:cs typeface="Lato"/>
                <a:sym typeface="Lato"/>
              </a:rPr>
              <a:t>Fall 2021 planting season docket already oversubscribed </a:t>
            </a:r>
            <a:endParaRPr sz="1300">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 sz="1400">
                <a:solidFill>
                  <a:srgbClr val="EB5600"/>
                </a:solidFill>
                <a:latin typeface="Lato"/>
                <a:ea typeface="Lato"/>
                <a:cs typeface="Lato"/>
                <a:sym typeface="Lato"/>
              </a:rPr>
              <a:t>Replication of awesome projects</a:t>
            </a:r>
            <a:r>
              <a:rPr lang="en" sz="1400">
                <a:solidFill>
                  <a:schemeClr val="dk1"/>
                </a:solidFill>
                <a:latin typeface="Lato"/>
                <a:ea typeface="Lato"/>
                <a:cs typeface="Lato"/>
                <a:sym typeface="Lato"/>
              </a:rPr>
              <a:t>: </a:t>
            </a:r>
            <a:r>
              <a:rPr lang="en" sz="1300">
                <a:solidFill>
                  <a:schemeClr val="dk1"/>
                </a:solidFill>
                <a:latin typeface="Lato"/>
                <a:ea typeface="Lato"/>
                <a:cs typeface="Lato"/>
                <a:sym typeface="Lato"/>
              </a:rPr>
              <a:t>How to layer water quality + conservation practices year after year? How to get to that “gold standard” as seen in the Robinson River project.</a:t>
            </a:r>
            <a:endParaRPr sz="1300">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 sz="1400">
                <a:solidFill>
                  <a:srgbClr val="EB5600"/>
                </a:solidFill>
                <a:latin typeface="Lato"/>
                <a:ea typeface="Lato"/>
                <a:cs typeface="Lato"/>
                <a:sym typeface="Lato"/>
              </a:rPr>
              <a:t>Continual listening + adaptation to needs:</a:t>
            </a:r>
            <a:r>
              <a:rPr lang="en" sz="1400">
                <a:solidFill>
                  <a:schemeClr val="dk1"/>
                </a:solidFill>
                <a:latin typeface="Lato"/>
                <a:ea typeface="Lato"/>
                <a:cs typeface="Lato"/>
                <a:sym typeface="Lato"/>
              </a:rPr>
              <a:t> </a:t>
            </a:r>
            <a:r>
              <a:rPr lang="en" sz="1300">
                <a:solidFill>
                  <a:schemeClr val="dk1"/>
                </a:solidFill>
                <a:latin typeface="Lato"/>
                <a:ea typeface="Lato"/>
                <a:cs typeface="Lato"/>
                <a:sym typeface="Lato"/>
              </a:rPr>
              <a:t>Incorporating landowner interests (hunting, silvopasture, grassland bird habitat); gap financing; 0% interest revolving loan programs</a:t>
            </a:r>
            <a:endParaRPr sz="1300">
              <a:solidFill>
                <a:schemeClr val="dk1"/>
              </a:solidFill>
              <a:latin typeface="Lato"/>
              <a:ea typeface="Lato"/>
              <a:cs typeface="Lato"/>
              <a:sym typeface="Lato"/>
            </a:endParaRPr>
          </a:p>
          <a:p>
            <a:pPr indent="-311150" lvl="0" marL="457200" rtl="0" algn="l">
              <a:spcBef>
                <a:spcPts val="0"/>
              </a:spcBef>
              <a:spcAft>
                <a:spcPts val="0"/>
              </a:spcAft>
              <a:buClr>
                <a:schemeClr val="dk1"/>
              </a:buClr>
              <a:buSzPts val="1300"/>
              <a:buFont typeface="Lato"/>
              <a:buChar char="●"/>
            </a:pPr>
            <a:r>
              <a:rPr lang="en" sz="1400">
                <a:solidFill>
                  <a:srgbClr val="EB5600"/>
                </a:solidFill>
                <a:latin typeface="Lato"/>
                <a:ea typeface="Lato"/>
                <a:cs typeface="Lato"/>
                <a:sym typeface="Lato"/>
              </a:rPr>
              <a:t>Consistent $upport: </a:t>
            </a:r>
            <a:r>
              <a:rPr lang="en" sz="1300">
                <a:solidFill>
                  <a:schemeClr val="dk1"/>
                </a:solidFill>
                <a:latin typeface="Lato"/>
                <a:ea typeface="Lato"/>
                <a:cs typeface="Lato"/>
                <a:sym typeface="Lato"/>
              </a:rPr>
              <a:t>How to keep program funded year after year. </a:t>
            </a:r>
            <a:endParaRPr sz="1300">
              <a:solidFill>
                <a:schemeClr val="dk1"/>
              </a:solidFill>
              <a:latin typeface="Lato"/>
              <a:ea typeface="Lato"/>
              <a:cs typeface="Lato"/>
              <a:sym typeface="Lato"/>
            </a:endParaRPr>
          </a:p>
          <a:p>
            <a:pPr indent="0" lvl="0" marL="0" rtl="0" algn="l">
              <a:spcBef>
                <a:spcPts val="0"/>
              </a:spcBef>
              <a:spcAft>
                <a:spcPts val="0"/>
              </a:spcAft>
              <a:buNone/>
            </a:pPr>
            <a:r>
              <a:t/>
            </a:r>
            <a:endParaRPr sz="1300">
              <a:solidFill>
                <a:schemeClr val="dk1"/>
              </a:solidFill>
              <a:latin typeface="Lato"/>
              <a:ea typeface="Lato"/>
              <a:cs typeface="Lato"/>
              <a:sym typeface="Lato"/>
            </a:endParaRPr>
          </a:p>
          <a:p>
            <a:pPr indent="0" lvl="0" marL="0" rtl="0" algn="l">
              <a:spcBef>
                <a:spcPts val="0"/>
              </a:spcBef>
              <a:spcAft>
                <a:spcPts val="0"/>
              </a:spcAft>
              <a:buNone/>
            </a:pPr>
            <a:r>
              <a:rPr lang="en" sz="1300">
                <a:solidFill>
                  <a:schemeClr val="dk1"/>
                </a:solidFill>
                <a:latin typeface="Lato"/>
                <a:ea typeface="Lato"/>
                <a:cs typeface="Lato"/>
                <a:sym typeface="Lato"/>
              </a:rPr>
              <a:t>Thank you!</a:t>
            </a:r>
            <a:endParaRPr sz="1300">
              <a:solidFill>
                <a:schemeClr val="dk1"/>
              </a:solidFill>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ed9bd80e9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ed9bd80e9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ed9bd80e99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ed9bd80e99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ed9bd80e99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ed9bd80e99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ed9bd80e99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ed9bd80e99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ed9bd80e99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ed9bd80e99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ed9bd80e99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ed9bd80e99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ed9bd80e99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ed9bd80e99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Here is PEC’s region. Publicly owned land makes up only 6.5% of our service area of approximately 2 million acres in nine counties. This places the onus for wildlife conservation directly in the hands of private landowners. </a:t>
            </a:r>
            <a:endParaRPr/>
          </a:p>
        </p:txBody>
      </p:sp>
      <p:sp>
        <p:nvSpPr>
          <p:cNvPr id="100" name="Google Shape;100;ged9bd80e99_0_2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4.jpg"/><Relationship Id="rId4" Type="http://schemas.openxmlformats.org/officeDocument/2006/relationships/image" Target="../media/image13.jpg"/><Relationship Id="rId5" Type="http://schemas.openxmlformats.org/officeDocument/2006/relationships/image" Target="../media/image1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281200" y="213800"/>
            <a:ext cx="6451600" cy="483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2"/>
          <p:cNvPicPr preferRelativeResize="0"/>
          <p:nvPr/>
        </p:nvPicPr>
        <p:blipFill>
          <a:blip r:embed="rId3">
            <a:alphaModFix/>
          </a:blip>
          <a:stretch>
            <a:fillRect/>
          </a:stretch>
        </p:blipFill>
        <p:spPr>
          <a:xfrm>
            <a:off x="152400" y="152400"/>
            <a:ext cx="8617098" cy="48387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3"/>
          <p:cNvPicPr preferRelativeResize="0"/>
          <p:nvPr/>
        </p:nvPicPr>
        <p:blipFill>
          <a:blip r:embed="rId3">
            <a:alphaModFix/>
          </a:blip>
          <a:stretch>
            <a:fillRect/>
          </a:stretch>
        </p:blipFill>
        <p:spPr>
          <a:xfrm>
            <a:off x="0" y="-294675"/>
            <a:ext cx="9144003" cy="5438187"/>
          </a:xfrm>
          <a:prstGeom prst="rect">
            <a:avLst/>
          </a:prstGeom>
          <a:noFill/>
          <a:ln>
            <a:noFill/>
          </a:ln>
        </p:spPr>
      </p:pic>
      <p:sp>
        <p:nvSpPr>
          <p:cNvPr id="114" name="Google Shape;114;p23"/>
          <p:cNvSpPr txBox="1"/>
          <p:nvPr/>
        </p:nvSpPr>
        <p:spPr>
          <a:xfrm>
            <a:off x="1591175" y="1426275"/>
            <a:ext cx="15726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274E13"/>
                </a:solidFill>
                <a:latin typeface="Proxima Nova"/>
                <a:ea typeface="Proxima Nova"/>
                <a:cs typeface="Proxima Nova"/>
                <a:sym typeface="Proxima Nova"/>
              </a:rPr>
              <a:t>Shenandoah </a:t>
            </a:r>
            <a:endParaRPr b="1" sz="1900">
              <a:solidFill>
                <a:srgbClr val="274E13"/>
              </a:solidFill>
              <a:latin typeface="Proxima Nova"/>
              <a:ea typeface="Proxima Nova"/>
              <a:cs typeface="Proxima Nova"/>
              <a:sym typeface="Proxima Nova"/>
            </a:endParaRPr>
          </a:p>
          <a:p>
            <a:pPr indent="0" lvl="0" marL="0" rtl="0" algn="l">
              <a:spcBef>
                <a:spcPts val="0"/>
              </a:spcBef>
              <a:spcAft>
                <a:spcPts val="0"/>
              </a:spcAft>
              <a:buNone/>
            </a:pPr>
            <a:r>
              <a:rPr b="1" lang="en" sz="1900">
                <a:solidFill>
                  <a:srgbClr val="274E13"/>
                </a:solidFill>
                <a:latin typeface="Proxima Nova"/>
                <a:ea typeface="Proxima Nova"/>
                <a:cs typeface="Proxima Nova"/>
                <a:sym typeface="Proxima Nova"/>
              </a:rPr>
              <a:t>National </a:t>
            </a:r>
            <a:endParaRPr b="1" sz="1900">
              <a:solidFill>
                <a:srgbClr val="274E13"/>
              </a:solidFill>
              <a:latin typeface="Proxima Nova"/>
              <a:ea typeface="Proxima Nova"/>
              <a:cs typeface="Proxima Nova"/>
              <a:sym typeface="Proxima Nova"/>
            </a:endParaRPr>
          </a:p>
          <a:p>
            <a:pPr indent="0" lvl="0" marL="0" rtl="0" algn="l">
              <a:spcBef>
                <a:spcPts val="0"/>
              </a:spcBef>
              <a:spcAft>
                <a:spcPts val="0"/>
              </a:spcAft>
              <a:buNone/>
            </a:pPr>
            <a:r>
              <a:rPr b="1" lang="en" sz="1900">
                <a:solidFill>
                  <a:srgbClr val="274E13"/>
                </a:solidFill>
                <a:latin typeface="Proxima Nova"/>
                <a:ea typeface="Proxima Nova"/>
                <a:cs typeface="Proxima Nova"/>
                <a:sym typeface="Proxima Nova"/>
              </a:rPr>
              <a:t>Park</a:t>
            </a:r>
            <a:endParaRPr b="1" sz="1900">
              <a:solidFill>
                <a:srgbClr val="274E13"/>
              </a:solidFill>
              <a:latin typeface="Proxima Nova"/>
              <a:ea typeface="Proxima Nova"/>
              <a:cs typeface="Proxima Nova"/>
              <a:sym typeface="Proxima Nova"/>
            </a:endParaRPr>
          </a:p>
        </p:txBody>
      </p:sp>
      <p:cxnSp>
        <p:nvCxnSpPr>
          <p:cNvPr id="115" name="Google Shape;115;p23"/>
          <p:cNvCxnSpPr/>
          <p:nvPr/>
        </p:nvCxnSpPr>
        <p:spPr>
          <a:xfrm>
            <a:off x="2664250" y="2099950"/>
            <a:ext cx="1332300" cy="203400"/>
          </a:xfrm>
          <a:prstGeom prst="straightConnector1">
            <a:avLst/>
          </a:prstGeom>
          <a:noFill/>
          <a:ln cap="flat" cmpd="sng" w="38100">
            <a:solidFill>
              <a:srgbClr val="274E13"/>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4"/>
          <p:cNvPicPr preferRelativeResize="0"/>
          <p:nvPr/>
        </p:nvPicPr>
        <p:blipFill>
          <a:blip r:embed="rId3">
            <a:alphaModFix/>
          </a:blip>
          <a:stretch>
            <a:fillRect/>
          </a:stretch>
        </p:blipFill>
        <p:spPr>
          <a:xfrm>
            <a:off x="0" y="-1001100"/>
            <a:ext cx="9143999" cy="6248747"/>
          </a:xfrm>
          <a:prstGeom prst="rect">
            <a:avLst/>
          </a:prstGeom>
          <a:noFill/>
          <a:ln>
            <a:noFill/>
          </a:ln>
        </p:spPr>
      </p:pic>
      <p:sp>
        <p:nvSpPr>
          <p:cNvPr id="121" name="Google Shape;121;p24"/>
          <p:cNvSpPr txBox="1"/>
          <p:nvPr/>
        </p:nvSpPr>
        <p:spPr>
          <a:xfrm>
            <a:off x="1956350" y="1585950"/>
            <a:ext cx="15726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274E13"/>
                </a:solidFill>
                <a:latin typeface="Proxima Nova"/>
                <a:ea typeface="Proxima Nova"/>
                <a:cs typeface="Proxima Nova"/>
                <a:sym typeface="Proxima Nova"/>
              </a:rPr>
              <a:t>Shenandoah </a:t>
            </a:r>
            <a:endParaRPr b="1" sz="1900">
              <a:solidFill>
                <a:srgbClr val="274E13"/>
              </a:solidFill>
              <a:latin typeface="Proxima Nova"/>
              <a:ea typeface="Proxima Nova"/>
              <a:cs typeface="Proxima Nova"/>
              <a:sym typeface="Proxima Nova"/>
            </a:endParaRPr>
          </a:p>
          <a:p>
            <a:pPr indent="0" lvl="0" marL="0" rtl="0" algn="l">
              <a:spcBef>
                <a:spcPts val="0"/>
              </a:spcBef>
              <a:spcAft>
                <a:spcPts val="0"/>
              </a:spcAft>
              <a:buNone/>
            </a:pPr>
            <a:r>
              <a:rPr b="1" lang="en" sz="1900">
                <a:solidFill>
                  <a:srgbClr val="274E13"/>
                </a:solidFill>
                <a:latin typeface="Proxima Nova"/>
                <a:ea typeface="Proxima Nova"/>
                <a:cs typeface="Proxima Nova"/>
                <a:sym typeface="Proxima Nova"/>
              </a:rPr>
              <a:t>National </a:t>
            </a:r>
            <a:endParaRPr b="1" sz="1900">
              <a:solidFill>
                <a:srgbClr val="274E13"/>
              </a:solidFill>
              <a:latin typeface="Proxima Nova"/>
              <a:ea typeface="Proxima Nova"/>
              <a:cs typeface="Proxima Nova"/>
              <a:sym typeface="Proxima Nova"/>
            </a:endParaRPr>
          </a:p>
          <a:p>
            <a:pPr indent="0" lvl="0" marL="0" rtl="0" algn="l">
              <a:spcBef>
                <a:spcPts val="0"/>
              </a:spcBef>
              <a:spcAft>
                <a:spcPts val="0"/>
              </a:spcAft>
              <a:buNone/>
            </a:pPr>
            <a:r>
              <a:rPr b="1" lang="en" sz="1900">
                <a:solidFill>
                  <a:srgbClr val="274E13"/>
                </a:solidFill>
                <a:latin typeface="Proxima Nova"/>
                <a:ea typeface="Proxima Nova"/>
                <a:cs typeface="Proxima Nova"/>
                <a:sym typeface="Proxima Nova"/>
              </a:rPr>
              <a:t>Park</a:t>
            </a:r>
            <a:endParaRPr b="1" sz="1900">
              <a:solidFill>
                <a:srgbClr val="274E13"/>
              </a:solidFill>
              <a:latin typeface="Proxima Nova"/>
              <a:ea typeface="Proxima Nova"/>
              <a:cs typeface="Proxima Nova"/>
              <a:sym typeface="Proxima Nova"/>
            </a:endParaRPr>
          </a:p>
        </p:txBody>
      </p:sp>
      <p:cxnSp>
        <p:nvCxnSpPr>
          <p:cNvPr id="122" name="Google Shape;122;p24"/>
          <p:cNvCxnSpPr/>
          <p:nvPr/>
        </p:nvCxnSpPr>
        <p:spPr>
          <a:xfrm>
            <a:off x="3029425" y="2259625"/>
            <a:ext cx="1332300" cy="203400"/>
          </a:xfrm>
          <a:prstGeom prst="straightConnector1">
            <a:avLst/>
          </a:prstGeom>
          <a:noFill/>
          <a:ln cap="flat" cmpd="sng" w="38100">
            <a:solidFill>
              <a:srgbClr val="274E13"/>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5"/>
          <p:cNvSpPr txBox="1"/>
          <p:nvPr>
            <p:ph type="title"/>
          </p:nvPr>
        </p:nvSpPr>
        <p:spPr>
          <a:xfrm>
            <a:off x="250300" y="487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Fauquier County</a:t>
            </a:r>
            <a:endParaRPr/>
          </a:p>
        </p:txBody>
      </p:sp>
      <p:sp>
        <p:nvSpPr>
          <p:cNvPr id="128" name="Google Shape;128;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en"/>
              <a:t>Fauquier</a:t>
            </a:r>
            <a:r>
              <a:rPr lang="en"/>
              <a:t> watersheds </a:t>
            </a:r>
            <a:endParaRPr/>
          </a:p>
          <a:p>
            <a:pPr indent="-300037" lvl="0" marL="457200" rtl="0" algn="l">
              <a:spcBef>
                <a:spcPts val="1200"/>
              </a:spcBef>
              <a:spcAft>
                <a:spcPts val="0"/>
              </a:spcAft>
              <a:buSzPct val="100000"/>
              <a:buChar char="●"/>
            </a:pPr>
            <a:r>
              <a:rPr lang="en"/>
              <a:t>Upper Potomac</a:t>
            </a:r>
            <a:endParaRPr/>
          </a:p>
          <a:p>
            <a:pPr indent="-284162" lvl="1" marL="914400" rtl="0" algn="l">
              <a:spcBef>
                <a:spcPts val="0"/>
              </a:spcBef>
              <a:spcAft>
                <a:spcPts val="0"/>
              </a:spcAft>
              <a:buSzPct val="100000"/>
              <a:buChar char="○"/>
            </a:pPr>
            <a:r>
              <a:rPr lang="en"/>
              <a:t>Goose Creek</a:t>
            </a:r>
            <a:endParaRPr/>
          </a:p>
          <a:p>
            <a:pPr indent="-284162" lvl="1" marL="914400" rtl="0" algn="l">
              <a:spcBef>
                <a:spcPts val="0"/>
              </a:spcBef>
              <a:spcAft>
                <a:spcPts val="0"/>
              </a:spcAft>
              <a:buSzPct val="100000"/>
              <a:buChar char="○"/>
            </a:pPr>
            <a:r>
              <a:rPr lang="en"/>
              <a:t>Bull Run</a:t>
            </a:r>
            <a:endParaRPr/>
          </a:p>
          <a:p>
            <a:pPr indent="-284162" lvl="1" marL="914400" rtl="0" algn="l">
              <a:spcBef>
                <a:spcPts val="0"/>
              </a:spcBef>
              <a:spcAft>
                <a:spcPts val="0"/>
              </a:spcAft>
              <a:buSzPct val="100000"/>
              <a:buChar char="○"/>
            </a:pPr>
            <a:r>
              <a:rPr lang="en"/>
              <a:t>Broad Run</a:t>
            </a:r>
            <a:endParaRPr/>
          </a:p>
          <a:p>
            <a:pPr indent="-284162" lvl="1" marL="914400" rtl="0" algn="l">
              <a:spcBef>
                <a:spcPts val="0"/>
              </a:spcBef>
              <a:spcAft>
                <a:spcPts val="0"/>
              </a:spcAft>
              <a:buSzPct val="100000"/>
              <a:buChar char="○"/>
            </a:pPr>
            <a:r>
              <a:rPr lang="en"/>
              <a:t>Cedar Run</a:t>
            </a:r>
            <a:endParaRPr/>
          </a:p>
          <a:p>
            <a:pPr indent="-300037" lvl="0" marL="457200" rtl="0" algn="l">
              <a:spcBef>
                <a:spcPts val="0"/>
              </a:spcBef>
              <a:spcAft>
                <a:spcPts val="0"/>
              </a:spcAft>
              <a:buSzPct val="100000"/>
              <a:buChar char="●"/>
            </a:pPr>
            <a:r>
              <a:rPr lang="en"/>
              <a:t>Upper Rappahannock</a:t>
            </a:r>
            <a:endParaRPr/>
          </a:p>
          <a:p>
            <a:pPr indent="-284162" lvl="1" marL="914400" rtl="0" algn="l">
              <a:spcBef>
                <a:spcPts val="0"/>
              </a:spcBef>
              <a:spcAft>
                <a:spcPts val="0"/>
              </a:spcAft>
              <a:buSzPct val="100000"/>
              <a:buChar char="○"/>
            </a:pPr>
            <a:r>
              <a:rPr lang="en"/>
              <a:t>Thumb Run</a:t>
            </a:r>
            <a:endParaRPr/>
          </a:p>
          <a:p>
            <a:pPr indent="-284162" lvl="1" marL="914400" rtl="0" algn="l">
              <a:spcBef>
                <a:spcPts val="0"/>
              </a:spcBef>
              <a:spcAft>
                <a:spcPts val="0"/>
              </a:spcAft>
              <a:buSzPct val="100000"/>
              <a:buChar char="○"/>
            </a:pPr>
            <a:r>
              <a:rPr lang="en"/>
              <a:t>Carters Run</a:t>
            </a:r>
            <a:endParaRPr/>
          </a:p>
          <a:p>
            <a:pPr indent="-284162" lvl="1" marL="914400" rtl="0" algn="l">
              <a:spcBef>
                <a:spcPts val="0"/>
              </a:spcBef>
              <a:spcAft>
                <a:spcPts val="0"/>
              </a:spcAft>
              <a:buSzPct val="100000"/>
              <a:buChar char="○"/>
            </a:pPr>
            <a:r>
              <a:rPr lang="en"/>
              <a:t>Main stem</a:t>
            </a:r>
            <a:endParaRPr/>
          </a:p>
          <a:p>
            <a:pPr indent="0" lvl="0" marL="0" rtl="0" algn="l">
              <a:spcBef>
                <a:spcPts val="1200"/>
              </a:spcBef>
              <a:spcAft>
                <a:spcPts val="0"/>
              </a:spcAft>
              <a:buNone/>
            </a:pPr>
            <a:r>
              <a:rPr lang="en"/>
              <a:t>Fauquier County Planning and Policy</a:t>
            </a:r>
            <a:endParaRPr/>
          </a:p>
          <a:p>
            <a:pPr indent="-300037" lvl="0" marL="457200" rtl="0" algn="l">
              <a:spcBef>
                <a:spcPts val="1200"/>
              </a:spcBef>
              <a:spcAft>
                <a:spcPts val="0"/>
              </a:spcAft>
              <a:buSzPct val="100000"/>
              <a:buChar char="●"/>
            </a:pPr>
            <a:r>
              <a:rPr lang="en"/>
              <a:t>Comprehensive plan</a:t>
            </a:r>
            <a:endParaRPr/>
          </a:p>
          <a:p>
            <a:pPr indent="-300037" lvl="0" marL="457200" rtl="0" algn="l">
              <a:spcBef>
                <a:spcPts val="0"/>
              </a:spcBef>
              <a:spcAft>
                <a:spcPts val="0"/>
              </a:spcAft>
              <a:buSzPct val="100000"/>
              <a:buChar char="●"/>
            </a:pPr>
            <a:r>
              <a:rPr lang="en"/>
              <a:t>Strong commitment to conservation of land</a:t>
            </a:r>
            <a:endParaRPr/>
          </a:p>
          <a:p>
            <a:pPr indent="-300037" lvl="0" marL="457200" rtl="0" algn="l">
              <a:spcBef>
                <a:spcPts val="0"/>
              </a:spcBef>
              <a:spcAft>
                <a:spcPts val="0"/>
              </a:spcAft>
              <a:buSzPct val="100000"/>
              <a:buChar char="●"/>
            </a:pPr>
            <a:r>
              <a:rPr lang="en"/>
              <a:t>Policies to protect water supply, water quality needs to be strengthened</a:t>
            </a:r>
            <a:endParaRPr/>
          </a:p>
          <a:p>
            <a:pPr indent="0" lvl="0" marL="45720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6"/>
          <p:cNvSpPr txBox="1"/>
          <p:nvPr>
            <p:ph type="title"/>
          </p:nvPr>
        </p:nvSpPr>
        <p:spPr>
          <a:xfrm>
            <a:off x="265500" y="123317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John Marshal Soil and Water Conservation District</a:t>
            </a:r>
            <a:endParaRPr/>
          </a:p>
        </p:txBody>
      </p:sp>
      <p:sp>
        <p:nvSpPr>
          <p:cNvPr id="134" name="Google Shape;134;p26"/>
          <p:cNvSpPr txBox="1"/>
          <p:nvPr>
            <p:ph idx="2" type="body"/>
          </p:nvPr>
        </p:nvSpPr>
        <p:spPr>
          <a:xfrm>
            <a:off x="4614500" y="724075"/>
            <a:ext cx="4161900" cy="44193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35" name="Google Shape;135;p26"/>
          <p:cNvPicPr preferRelativeResize="0"/>
          <p:nvPr/>
        </p:nvPicPr>
        <p:blipFill>
          <a:blip r:embed="rId3">
            <a:alphaModFix/>
          </a:blip>
          <a:stretch>
            <a:fillRect/>
          </a:stretch>
        </p:blipFill>
        <p:spPr>
          <a:xfrm>
            <a:off x="4727875" y="0"/>
            <a:ext cx="4357799" cy="5079401"/>
          </a:xfrm>
          <a:prstGeom prst="rect">
            <a:avLst/>
          </a:prstGeom>
          <a:noFill/>
          <a:ln>
            <a:noFill/>
          </a:ln>
        </p:spPr>
      </p:pic>
      <p:sp>
        <p:nvSpPr>
          <p:cNvPr id="136" name="Google Shape;136;p26"/>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2021 Agricultural Program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Cedar Run</a:t>
            </a:r>
            <a:endParaRPr/>
          </a:p>
        </p:txBody>
      </p:sp>
      <p:sp>
        <p:nvSpPr>
          <p:cNvPr id="142" name="Google Shape;142;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Airlie Reservoir</a:t>
            </a:r>
            <a:endParaRPr/>
          </a:p>
          <a:p>
            <a:pPr indent="-317182" lvl="0" marL="457200" rtl="0" algn="l">
              <a:spcBef>
                <a:spcPts val="1200"/>
              </a:spcBef>
              <a:spcAft>
                <a:spcPts val="0"/>
              </a:spcAft>
              <a:buSzPct val="100000"/>
              <a:buChar char="●"/>
            </a:pPr>
            <a:r>
              <a:rPr lang="en"/>
              <a:t>260 MG storage capacity</a:t>
            </a:r>
            <a:endParaRPr/>
          </a:p>
          <a:p>
            <a:pPr indent="-317182" lvl="0" marL="457200" rtl="0" algn="l">
              <a:spcBef>
                <a:spcPts val="0"/>
              </a:spcBef>
              <a:spcAft>
                <a:spcPts val="0"/>
              </a:spcAft>
              <a:buSzPct val="100000"/>
              <a:buChar char="●"/>
            </a:pPr>
            <a:r>
              <a:rPr lang="en"/>
              <a:t>Drainage area 3.53 square miles/ 1.14 MGD</a:t>
            </a:r>
            <a:endParaRPr/>
          </a:p>
          <a:p>
            <a:pPr indent="0" lvl="0" marL="0" rtl="0" algn="l">
              <a:spcBef>
                <a:spcPts val="1200"/>
              </a:spcBef>
              <a:spcAft>
                <a:spcPts val="0"/>
              </a:spcAft>
              <a:buNone/>
            </a:pPr>
            <a:r>
              <a:rPr lang="en"/>
              <a:t>Warrenton Reservoir</a:t>
            </a:r>
            <a:endParaRPr/>
          </a:p>
          <a:p>
            <a:pPr indent="-317182" lvl="0" marL="457200" rtl="0" algn="l">
              <a:spcBef>
                <a:spcPts val="1200"/>
              </a:spcBef>
              <a:spcAft>
                <a:spcPts val="0"/>
              </a:spcAft>
              <a:buSzPct val="100000"/>
              <a:buChar char="●"/>
            </a:pPr>
            <a:r>
              <a:rPr lang="en"/>
              <a:t>124 MG storage capacity</a:t>
            </a:r>
            <a:endParaRPr/>
          </a:p>
          <a:p>
            <a:pPr indent="-317182" lvl="0" marL="457200" rtl="0" algn="l">
              <a:spcBef>
                <a:spcPts val="0"/>
              </a:spcBef>
              <a:spcAft>
                <a:spcPts val="0"/>
              </a:spcAft>
              <a:buSzPct val="100000"/>
              <a:buChar char="●"/>
            </a:pPr>
            <a:r>
              <a:rPr lang="en"/>
              <a:t>Drainage area 12.3 square miles/1.14 MGD</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8"/>
          <p:cNvPicPr preferRelativeResize="0"/>
          <p:nvPr/>
        </p:nvPicPr>
        <p:blipFill rotWithShape="1">
          <a:blip r:embed="rId3">
            <a:alphaModFix/>
          </a:blip>
          <a:srcRect b="0" l="0" r="0" t="0"/>
          <a:stretch/>
        </p:blipFill>
        <p:spPr>
          <a:xfrm>
            <a:off x="1129225" y="0"/>
            <a:ext cx="6885538" cy="5143501"/>
          </a:xfrm>
          <a:prstGeom prst="rect">
            <a:avLst/>
          </a:prstGeom>
          <a:noFill/>
          <a:ln>
            <a:noFill/>
          </a:ln>
        </p:spPr>
      </p:pic>
      <p:sp>
        <p:nvSpPr>
          <p:cNvPr id="148" name="Google Shape;148;p28"/>
          <p:cNvSpPr/>
          <p:nvPr/>
        </p:nvSpPr>
        <p:spPr>
          <a:xfrm>
            <a:off x="1350450" y="157675"/>
            <a:ext cx="2792100" cy="3047700"/>
          </a:xfrm>
          <a:prstGeom prst="rect">
            <a:avLst/>
          </a:prstGeom>
          <a:noFill/>
          <a:ln cap="flat" cmpd="sng" w="381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9"/>
          <p:cNvSpPr txBox="1"/>
          <p:nvPr>
            <p:ph type="title"/>
          </p:nvPr>
        </p:nvSpPr>
        <p:spPr>
          <a:xfrm>
            <a:off x="311700" y="200725"/>
            <a:ext cx="8520600" cy="572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2400"/>
              <a:t>Volgenau Foundation: Leveraging Funding for Farmland Conservation in the Upper Rappahannock</a:t>
            </a:r>
            <a:r>
              <a:rPr lang="en" sz="2800"/>
              <a:t> </a:t>
            </a:r>
            <a:endParaRPr sz="2800"/>
          </a:p>
        </p:txBody>
      </p:sp>
      <p:pic>
        <p:nvPicPr>
          <p:cNvPr id="154" name="Google Shape;154;p29"/>
          <p:cNvPicPr preferRelativeResize="0"/>
          <p:nvPr/>
        </p:nvPicPr>
        <p:blipFill>
          <a:blip r:embed="rId3">
            <a:alphaModFix/>
          </a:blip>
          <a:stretch>
            <a:fillRect/>
          </a:stretch>
        </p:blipFill>
        <p:spPr>
          <a:xfrm>
            <a:off x="1118375" y="1037000"/>
            <a:ext cx="7011051" cy="3916399"/>
          </a:xfrm>
          <a:prstGeom prst="rect">
            <a:avLst/>
          </a:prstGeom>
          <a:noFill/>
          <a:ln>
            <a:noFill/>
          </a:ln>
        </p:spPr>
      </p:pic>
      <p:cxnSp>
        <p:nvCxnSpPr>
          <p:cNvPr id="155" name="Google Shape;155;p29"/>
          <p:cNvCxnSpPr/>
          <p:nvPr/>
        </p:nvCxnSpPr>
        <p:spPr>
          <a:xfrm>
            <a:off x="300250" y="2561725"/>
            <a:ext cx="1114500" cy="0"/>
          </a:xfrm>
          <a:prstGeom prst="straightConnector1">
            <a:avLst/>
          </a:prstGeom>
          <a:noFill/>
          <a:ln cap="flat" cmpd="sng" w="38100">
            <a:solidFill>
              <a:srgbClr val="FF0000"/>
            </a:solidFill>
            <a:prstDash val="solid"/>
            <a:round/>
            <a:headEnd len="med" w="med" type="none"/>
            <a:tailEnd len="med" w="med" type="triangle"/>
          </a:ln>
        </p:spPr>
      </p:cxnSp>
      <p:cxnSp>
        <p:nvCxnSpPr>
          <p:cNvPr id="156" name="Google Shape;156;p29"/>
          <p:cNvCxnSpPr/>
          <p:nvPr/>
        </p:nvCxnSpPr>
        <p:spPr>
          <a:xfrm>
            <a:off x="238325" y="3828550"/>
            <a:ext cx="1114500" cy="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30"/>
          <p:cNvPicPr preferRelativeResize="0"/>
          <p:nvPr/>
        </p:nvPicPr>
        <p:blipFill>
          <a:blip r:embed="rId3">
            <a:alphaModFix/>
          </a:blip>
          <a:stretch>
            <a:fillRect/>
          </a:stretch>
        </p:blipFill>
        <p:spPr>
          <a:xfrm>
            <a:off x="176173" y="0"/>
            <a:ext cx="3327704" cy="5143501"/>
          </a:xfrm>
          <a:prstGeom prst="rect">
            <a:avLst/>
          </a:prstGeom>
          <a:noFill/>
          <a:ln>
            <a:noFill/>
          </a:ln>
        </p:spPr>
      </p:pic>
      <p:sp>
        <p:nvSpPr>
          <p:cNvPr id="162" name="Google Shape;162;p30"/>
          <p:cNvSpPr txBox="1"/>
          <p:nvPr/>
        </p:nvSpPr>
        <p:spPr>
          <a:xfrm>
            <a:off x="3879275" y="1001175"/>
            <a:ext cx="5047200" cy="27147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0"/>
              </a:spcAft>
              <a:buNone/>
            </a:pPr>
            <a:r>
              <a:rPr lang="en" sz="1600">
                <a:solidFill>
                  <a:schemeClr val="dk1"/>
                </a:solidFill>
              </a:rPr>
              <a:t>The two grant objectives were: </a:t>
            </a:r>
            <a:endParaRPr sz="1600">
              <a:solidFill>
                <a:schemeClr val="dk1"/>
              </a:solidFill>
            </a:endParaRPr>
          </a:p>
          <a:p>
            <a:pPr indent="-330200" lvl="0" marL="457200" rtl="0" algn="l">
              <a:lnSpc>
                <a:spcPct val="107916"/>
              </a:lnSpc>
              <a:spcBef>
                <a:spcPts val="800"/>
              </a:spcBef>
              <a:spcAft>
                <a:spcPts val="0"/>
              </a:spcAft>
              <a:buClr>
                <a:schemeClr val="dk1"/>
              </a:buClr>
              <a:buSzPts val="1600"/>
              <a:buAutoNum type="arabicPeriod"/>
            </a:pPr>
            <a:r>
              <a:rPr lang="en" sz="1600">
                <a:solidFill>
                  <a:schemeClr val="dk1"/>
                </a:solidFill>
              </a:rPr>
              <a:t>Permanently protect 2,000 acres in the upper Rappahannock watershed with conservation easements</a:t>
            </a:r>
            <a:endParaRPr sz="1600">
              <a:solidFill>
                <a:schemeClr val="dk1"/>
              </a:solidFill>
            </a:endParaRPr>
          </a:p>
          <a:p>
            <a:pPr indent="0" lvl="0" marL="457200" rtl="0" algn="l">
              <a:lnSpc>
                <a:spcPct val="107916"/>
              </a:lnSpc>
              <a:spcBef>
                <a:spcPts val="1000"/>
              </a:spcBef>
              <a:spcAft>
                <a:spcPts val="0"/>
              </a:spcAft>
              <a:buNone/>
            </a:pPr>
            <a:r>
              <a:rPr i="1" lang="en">
                <a:solidFill>
                  <a:schemeClr val="dk1"/>
                </a:solidFill>
              </a:rPr>
              <a:t>PEC has directly played a role in 13 conservation projects conserving over 2,800 acres in 2019-20. </a:t>
            </a:r>
            <a:r>
              <a:rPr lang="en" sz="1600">
                <a:solidFill>
                  <a:schemeClr val="dk1"/>
                </a:solidFill>
              </a:rPr>
              <a:t> </a:t>
            </a:r>
            <a:endParaRPr sz="1600">
              <a:solidFill>
                <a:schemeClr val="dk1"/>
              </a:solidFill>
            </a:endParaRPr>
          </a:p>
          <a:p>
            <a:pPr indent="-330200" lvl="0" marL="457200" rtl="0" algn="l">
              <a:lnSpc>
                <a:spcPct val="107916"/>
              </a:lnSpc>
              <a:spcBef>
                <a:spcPts val="1000"/>
              </a:spcBef>
              <a:spcAft>
                <a:spcPts val="0"/>
              </a:spcAft>
              <a:buClr>
                <a:schemeClr val="dk1"/>
              </a:buClr>
              <a:buSzPts val="1600"/>
              <a:buAutoNum type="arabicPeriod"/>
            </a:pPr>
            <a:r>
              <a:rPr lang="en" sz="1600">
                <a:solidFill>
                  <a:schemeClr val="dk1"/>
                </a:solidFill>
              </a:rPr>
              <a:t>Increase state and Federal conservation funding</a:t>
            </a:r>
            <a:endParaRPr sz="1600">
              <a:solidFill>
                <a:schemeClr val="dk1"/>
              </a:solidFill>
            </a:endParaRPr>
          </a:p>
          <a:p>
            <a:pPr indent="0" lvl="0" marL="457200" rtl="0" algn="l">
              <a:lnSpc>
                <a:spcPct val="107916"/>
              </a:lnSpc>
              <a:spcBef>
                <a:spcPts val="1000"/>
              </a:spcBef>
              <a:spcAft>
                <a:spcPts val="1000"/>
              </a:spcAft>
              <a:buNone/>
            </a:pPr>
            <a:r>
              <a:rPr i="1" lang="en">
                <a:solidFill>
                  <a:schemeClr val="dk1"/>
                </a:solidFill>
              </a:rPr>
              <a:t>$4.169 M during 2019-21 period</a:t>
            </a:r>
            <a:endParaRPr>
              <a:solidFill>
                <a:schemeClr val="dk1"/>
              </a:solidFill>
            </a:endParaRPr>
          </a:p>
        </p:txBody>
      </p:sp>
      <p:sp>
        <p:nvSpPr>
          <p:cNvPr id="163" name="Google Shape;163;p30"/>
          <p:cNvSpPr txBox="1"/>
          <p:nvPr>
            <p:ph type="title"/>
          </p:nvPr>
        </p:nvSpPr>
        <p:spPr>
          <a:xfrm>
            <a:off x="3816350" y="200725"/>
            <a:ext cx="5162100" cy="572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2400"/>
              <a:t>Volgenau Foundation</a:t>
            </a:r>
            <a:endParaRPr sz="2400"/>
          </a:p>
          <a:p>
            <a:pPr indent="0" lvl="0" marL="0" rtl="0" algn="ctr">
              <a:spcBef>
                <a:spcPts val="0"/>
              </a:spcBef>
              <a:spcAft>
                <a:spcPts val="0"/>
              </a:spcAft>
              <a:buNone/>
            </a:pPr>
            <a:r>
              <a:rPr lang="en" sz="1800"/>
              <a:t>Rappahannock-Rapidan Conservation Initiative </a:t>
            </a:r>
            <a:endParaRPr sz="1800"/>
          </a:p>
        </p:txBody>
      </p:sp>
      <p:cxnSp>
        <p:nvCxnSpPr>
          <p:cNvPr id="164" name="Google Shape;164;p30"/>
          <p:cNvCxnSpPr/>
          <p:nvPr/>
        </p:nvCxnSpPr>
        <p:spPr>
          <a:xfrm>
            <a:off x="3698600" y="879350"/>
            <a:ext cx="5280000" cy="15900"/>
          </a:xfrm>
          <a:prstGeom prst="straightConnector1">
            <a:avLst/>
          </a:prstGeom>
          <a:noFill/>
          <a:ln cap="flat" cmpd="sng" w="38100">
            <a:solidFill>
              <a:srgbClr val="A4C2F4"/>
            </a:solidFill>
            <a:prstDash val="solid"/>
            <a:round/>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sp>
        <p:nvSpPr>
          <p:cNvPr id="169" name="Google Shape;169;p31"/>
          <p:cNvSpPr txBox="1"/>
          <p:nvPr>
            <p:ph type="ctrTitle"/>
          </p:nvPr>
        </p:nvSpPr>
        <p:spPr>
          <a:xfrm>
            <a:off x="567525" y="169925"/>
            <a:ext cx="8480400" cy="1664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500">
                <a:solidFill>
                  <a:schemeClr val="accent3"/>
                </a:solidFill>
              </a:rPr>
              <a:t>Headwaters Stream Initiative</a:t>
            </a:r>
            <a:endParaRPr sz="3900">
              <a:solidFill>
                <a:schemeClr val="accent3"/>
              </a:solidFill>
            </a:endParaRPr>
          </a:p>
        </p:txBody>
      </p:sp>
      <p:sp>
        <p:nvSpPr>
          <p:cNvPr id="170" name="Google Shape;170;p31"/>
          <p:cNvSpPr txBox="1"/>
          <p:nvPr>
            <p:ph idx="1" type="subTitle"/>
          </p:nvPr>
        </p:nvSpPr>
        <p:spPr>
          <a:xfrm>
            <a:off x="348625" y="4344475"/>
            <a:ext cx="7688100" cy="1118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400">
                <a:solidFill>
                  <a:schemeClr val="lt1"/>
                </a:solidFill>
              </a:rPr>
              <a:t>Maggi Blomstrom</a:t>
            </a:r>
            <a:endParaRPr b="1" sz="1400">
              <a:solidFill>
                <a:schemeClr val="lt1"/>
              </a:solidFill>
            </a:endParaRPr>
          </a:p>
          <a:p>
            <a:pPr indent="0" lvl="0" marL="0" rtl="0" algn="ctr">
              <a:spcBef>
                <a:spcPts val="0"/>
              </a:spcBef>
              <a:spcAft>
                <a:spcPts val="0"/>
              </a:spcAft>
              <a:buNone/>
            </a:pPr>
            <a:r>
              <a:rPr lang="en" sz="1200">
                <a:solidFill>
                  <a:schemeClr val="lt1"/>
                </a:solidFill>
              </a:rPr>
              <a:t>Rappahannock-Rapidan Conservation Initiative Coordinator</a:t>
            </a:r>
            <a:endParaRPr sz="1200">
              <a:solidFill>
                <a:schemeClr val="lt1"/>
              </a:solidFill>
            </a:endParaRPr>
          </a:p>
          <a:p>
            <a:pPr indent="0" lvl="0" marL="0" rtl="0" algn="ctr">
              <a:spcBef>
                <a:spcPts val="0"/>
              </a:spcBef>
              <a:spcAft>
                <a:spcPts val="0"/>
              </a:spcAft>
              <a:buNone/>
            </a:pPr>
            <a:r>
              <a:rPr lang="en" sz="1200">
                <a:solidFill>
                  <a:schemeClr val="lt1"/>
                </a:solidFill>
              </a:rPr>
              <a:t>The Piedmont Environmental Council </a:t>
            </a:r>
            <a:endParaRPr sz="1200">
              <a:solidFill>
                <a:schemeClr val="lt1"/>
              </a:solidFill>
            </a:endParaRPr>
          </a:p>
        </p:txBody>
      </p:sp>
      <p:sp>
        <p:nvSpPr>
          <p:cNvPr id="171" name="Google Shape;171;p31"/>
          <p:cNvSpPr txBox="1"/>
          <p:nvPr/>
        </p:nvSpPr>
        <p:spPr>
          <a:xfrm>
            <a:off x="618300" y="809825"/>
            <a:ext cx="6524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Lato"/>
                <a:ea typeface="Lato"/>
                <a:cs typeface="Lato"/>
                <a:sym typeface="Lato"/>
              </a:rPr>
              <a:t>A </a:t>
            </a:r>
            <a:r>
              <a:rPr b="1" lang="en" sz="1300">
                <a:solidFill>
                  <a:schemeClr val="lt1"/>
                </a:solidFill>
                <a:latin typeface="Lato"/>
                <a:ea typeface="Lato"/>
                <a:cs typeface="Lato"/>
                <a:sym typeface="Lato"/>
              </a:rPr>
              <a:t>joint project</a:t>
            </a:r>
            <a:r>
              <a:rPr lang="en" sz="1300">
                <a:solidFill>
                  <a:schemeClr val="lt1"/>
                </a:solidFill>
                <a:latin typeface="Lato"/>
                <a:ea typeface="Lato"/>
                <a:cs typeface="Lato"/>
                <a:sym typeface="Lato"/>
              </a:rPr>
              <a:t> of The Piedmont Environmental Council + Friends of the Rappahannock</a:t>
            </a:r>
            <a:endParaRPr sz="1300">
              <a:solidFill>
                <a:schemeClr val="l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PEC Service Area</a:t>
            </a:r>
            <a:endParaRPr/>
          </a:p>
        </p:txBody>
      </p:sp>
      <p:sp>
        <p:nvSpPr>
          <p:cNvPr id="60" name="Google Shape;60;p14"/>
          <p:cNvSpPr txBox="1"/>
          <p:nvPr>
            <p:ph idx="1" type="body"/>
          </p:nvPr>
        </p:nvSpPr>
        <p:spPr>
          <a:xfrm>
            <a:off x="311700" y="1152475"/>
            <a:ext cx="8520600" cy="3849300"/>
          </a:xfrm>
          <a:prstGeom prst="rect">
            <a:avLst/>
          </a:prstGeom>
        </p:spPr>
        <p:txBody>
          <a:bodyPr anchorCtr="0" anchor="t" bIns="91425" lIns="91425" spcFirstLastPara="1" rIns="91425" wrap="square" tIns="91425">
            <a:normAutofit fontScale="40000" lnSpcReduction="20000"/>
          </a:bodyPr>
          <a:lstStyle/>
          <a:p>
            <a:pPr indent="0" lvl="0" marL="0" rtl="0" algn="l">
              <a:spcBef>
                <a:spcPts val="0"/>
              </a:spcBef>
              <a:spcAft>
                <a:spcPts val="0"/>
              </a:spcAft>
              <a:buNone/>
            </a:pPr>
            <a:r>
              <a:rPr lang="en"/>
              <a:t>9 Counties </a:t>
            </a:r>
            <a:endParaRPr/>
          </a:p>
          <a:p>
            <a:pPr indent="-274320" lvl="0" marL="457200" rtl="0" algn="l">
              <a:spcBef>
                <a:spcPts val="1200"/>
              </a:spcBef>
              <a:spcAft>
                <a:spcPts val="0"/>
              </a:spcAft>
              <a:buSzPct val="100000"/>
              <a:buChar char="●"/>
            </a:pPr>
            <a:r>
              <a:rPr lang="en"/>
              <a:t>Large</a:t>
            </a:r>
            <a:endParaRPr/>
          </a:p>
          <a:p>
            <a:pPr indent="-274320" lvl="0" marL="457200" rtl="0" algn="l">
              <a:spcBef>
                <a:spcPts val="0"/>
              </a:spcBef>
              <a:spcAft>
                <a:spcPts val="0"/>
              </a:spcAft>
              <a:buSzPct val="100000"/>
              <a:buChar char="●"/>
            </a:pPr>
            <a:r>
              <a:rPr lang="en"/>
              <a:t>Small</a:t>
            </a:r>
            <a:endParaRPr/>
          </a:p>
          <a:p>
            <a:pPr indent="-274320" lvl="0" marL="457200" rtl="0" algn="l">
              <a:spcBef>
                <a:spcPts val="0"/>
              </a:spcBef>
              <a:spcAft>
                <a:spcPts val="0"/>
              </a:spcAft>
              <a:buSzPct val="100000"/>
              <a:buChar char="●"/>
            </a:pPr>
            <a:r>
              <a:rPr lang="en"/>
              <a:t>Varied geography</a:t>
            </a:r>
            <a:endParaRPr/>
          </a:p>
          <a:p>
            <a:pPr indent="-274320" lvl="0" marL="457200" rtl="0" algn="l">
              <a:spcBef>
                <a:spcPts val="0"/>
              </a:spcBef>
              <a:spcAft>
                <a:spcPts val="0"/>
              </a:spcAft>
              <a:buSzPct val="100000"/>
              <a:buChar char="●"/>
            </a:pPr>
            <a:r>
              <a:rPr lang="en"/>
              <a:t>Multiple watersheds</a:t>
            </a:r>
            <a:endParaRPr/>
          </a:p>
          <a:p>
            <a:pPr indent="-274320" lvl="0" marL="457200" rtl="0" algn="l">
              <a:spcBef>
                <a:spcPts val="0"/>
              </a:spcBef>
              <a:spcAft>
                <a:spcPts val="0"/>
              </a:spcAft>
              <a:buSzPct val="100000"/>
              <a:buChar char="●"/>
            </a:pPr>
            <a:r>
              <a:rPr lang="en"/>
              <a:t>Varied habitat</a:t>
            </a:r>
            <a:endParaRPr/>
          </a:p>
          <a:p>
            <a:pPr indent="0" lvl="0" marL="0" rtl="0" algn="l">
              <a:spcBef>
                <a:spcPts val="1200"/>
              </a:spcBef>
              <a:spcAft>
                <a:spcPts val="0"/>
              </a:spcAft>
              <a:buNone/>
            </a:pPr>
            <a:r>
              <a:rPr lang="en"/>
              <a:t>Full range of communities:</a:t>
            </a:r>
            <a:endParaRPr/>
          </a:p>
          <a:p>
            <a:pPr indent="-274320" lvl="0" marL="457200" rtl="0" algn="l">
              <a:spcBef>
                <a:spcPts val="1200"/>
              </a:spcBef>
              <a:spcAft>
                <a:spcPts val="0"/>
              </a:spcAft>
              <a:buSzPct val="100000"/>
              <a:buChar char="●"/>
            </a:pPr>
            <a:r>
              <a:rPr lang="en"/>
              <a:t>Urban</a:t>
            </a:r>
            <a:endParaRPr/>
          </a:p>
          <a:p>
            <a:pPr indent="-274320" lvl="0" marL="457200" rtl="0" algn="l">
              <a:spcBef>
                <a:spcPts val="0"/>
              </a:spcBef>
              <a:spcAft>
                <a:spcPts val="0"/>
              </a:spcAft>
              <a:buSzPct val="100000"/>
              <a:buChar char="●"/>
            </a:pPr>
            <a:r>
              <a:rPr lang="en"/>
              <a:t>Suburban</a:t>
            </a:r>
            <a:endParaRPr/>
          </a:p>
          <a:p>
            <a:pPr indent="-274320" lvl="0" marL="457200" rtl="0" algn="l">
              <a:spcBef>
                <a:spcPts val="0"/>
              </a:spcBef>
              <a:spcAft>
                <a:spcPts val="0"/>
              </a:spcAft>
              <a:buSzPct val="100000"/>
              <a:buChar char="●"/>
            </a:pPr>
            <a:r>
              <a:rPr lang="en"/>
              <a:t>Exurban</a:t>
            </a:r>
            <a:endParaRPr/>
          </a:p>
          <a:p>
            <a:pPr indent="-274320" lvl="0" marL="457200" rtl="0" algn="l">
              <a:spcBef>
                <a:spcPts val="0"/>
              </a:spcBef>
              <a:spcAft>
                <a:spcPts val="0"/>
              </a:spcAft>
              <a:buSzPct val="100000"/>
              <a:buChar char="●"/>
            </a:pPr>
            <a:r>
              <a:rPr lang="en"/>
              <a:t>Rural</a:t>
            </a:r>
            <a:endParaRPr/>
          </a:p>
          <a:p>
            <a:pPr indent="-274320" lvl="0" marL="457200" rtl="0" algn="l">
              <a:spcBef>
                <a:spcPts val="0"/>
              </a:spcBef>
              <a:spcAft>
                <a:spcPts val="0"/>
              </a:spcAft>
              <a:buSzPct val="100000"/>
              <a:buChar char="●"/>
            </a:pPr>
            <a:r>
              <a:rPr lang="en"/>
              <a:t>Wilderness areas</a:t>
            </a:r>
            <a:endParaRPr/>
          </a:p>
          <a:p>
            <a:pPr indent="0" lvl="0" marL="0" rtl="0" algn="l">
              <a:spcBef>
                <a:spcPts val="1200"/>
              </a:spcBef>
              <a:spcAft>
                <a:spcPts val="0"/>
              </a:spcAft>
              <a:buNone/>
            </a:pPr>
            <a:r>
              <a:rPr lang="en"/>
              <a:t>Varied demographics</a:t>
            </a:r>
            <a:endParaRPr/>
          </a:p>
          <a:p>
            <a:pPr indent="-274320" lvl="0" marL="457200" rtl="0" algn="l">
              <a:spcBef>
                <a:spcPts val="1200"/>
              </a:spcBef>
              <a:spcAft>
                <a:spcPts val="0"/>
              </a:spcAft>
              <a:buSzPct val="100000"/>
              <a:buChar char="●"/>
            </a:pPr>
            <a:r>
              <a:rPr lang="en"/>
              <a:t>Loudoun</a:t>
            </a:r>
            <a:endParaRPr/>
          </a:p>
          <a:p>
            <a:pPr indent="-274320" lvl="0" marL="457200" rtl="0" algn="l">
              <a:spcBef>
                <a:spcPts val="0"/>
              </a:spcBef>
              <a:spcAft>
                <a:spcPts val="0"/>
              </a:spcAft>
              <a:buSzPct val="100000"/>
              <a:buChar char="●"/>
            </a:pPr>
            <a:r>
              <a:rPr lang="en"/>
              <a:t>Charlottesville</a:t>
            </a:r>
            <a:endParaRPr/>
          </a:p>
          <a:p>
            <a:pPr indent="-274320" lvl="0" marL="457200" rtl="0" algn="l">
              <a:spcBef>
                <a:spcPts val="0"/>
              </a:spcBef>
              <a:spcAft>
                <a:spcPts val="0"/>
              </a:spcAft>
              <a:buSzPct val="100000"/>
              <a:buChar char="●"/>
            </a:pPr>
            <a:r>
              <a:rPr lang="en"/>
              <a:t>Small towns and villages</a:t>
            </a:r>
            <a:endParaRPr/>
          </a:p>
          <a:p>
            <a:pPr indent="-274320" lvl="0" marL="457200" rtl="0" algn="l">
              <a:spcBef>
                <a:spcPts val="0"/>
              </a:spcBef>
              <a:spcAft>
                <a:spcPts val="0"/>
              </a:spcAft>
              <a:buSzPct val="100000"/>
              <a:buChar char="●"/>
            </a:pPr>
            <a:r>
              <a:rPr lang="en"/>
              <a:t>Rural communities</a:t>
            </a:r>
            <a:endParaRPr/>
          </a:p>
          <a:p>
            <a:pPr indent="-274320" lvl="0" marL="457200" rtl="0" algn="l">
              <a:spcBef>
                <a:spcPts val="0"/>
              </a:spcBef>
              <a:spcAft>
                <a:spcPts val="0"/>
              </a:spcAft>
              <a:buSzPct val="100000"/>
              <a:buChar char="●"/>
            </a:pPr>
            <a:r>
              <a:rPr lang="en"/>
              <a:t>Wide range of socio-economic </a:t>
            </a:r>
            <a:r>
              <a:rPr lang="en"/>
              <a:t>conditions</a:t>
            </a:r>
            <a:endParaRPr/>
          </a:p>
          <a:p>
            <a:pPr indent="-264160" lvl="1" marL="914400" rtl="0" algn="l">
              <a:spcBef>
                <a:spcPts val="0"/>
              </a:spcBef>
              <a:spcAft>
                <a:spcPts val="0"/>
              </a:spcAft>
              <a:buSzPct val="100000"/>
              <a:buChar char="○"/>
            </a:pPr>
            <a:r>
              <a:rPr lang="en"/>
              <a:t>Zipcodes with high wealth</a:t>
            </a:r>
            <a:endParaRPr/>
          </a:p>
          <a:p>
            <a:pPr indent="-264160" lvl="1" marL="914400" rtl="0" algn="l">
              <a:spcBef>
                <a:spcPts val="0"/>
              </a:spcBef>
              <a:spcAft>
                <a:spcPts val="0"/>
              </a:spcAft>
              <a:buSzPct val="100000"/>
              <a:buChar char="○"/>
            </a:pPr>
            <a:r>
              <a:rPr lang="en"/>
              <a:t>Areas of underserved, economically disadvantaged</a:t>
            </a:r>
            <a:endParaRPr/>
          </a:p>
          <a:p>
            <a:pPr indent="-274320" lvl="0" marL="457200" rtl="0" algn="l">
              <a:spcBef>
                <a:spcPts val="0"/>
              </a:spcBef>
              <a:spcAft>
                <a:spcPts val="0"/>
              </a:spcAft>
              <a:buSzPct val="100000"/>
              <a:buChar char="●"/>
            </a:pPr>
            <a:r>
              <a:rPr lang="en"/>
              <a:t>Politics reflects the full range of Virginia perspectives</a:t>
            </a:r>
            <a:endParaRPr/>
          </a:p>
          <a:p>
            <a:pPr indent="0" lvl="0" marL="0" rtl="0" algn="l">
              <a:spcBef>
                <a:spcPts val="1200"/>
              </a:spcBef>
              <a:spcAft>
                <a:spcPts val="0"/>
              </a:spcAft>
              <a:buNone/>
            </a:pPr>
            <a:r>
              <a:rPr lang="en"/>
              <a:t>Demographic Trends</a:t>
            </a:r>
            <a:endParaRPr/>
          </a:p>
          <a:p>
            <a:pPr indent="-274320" lvl="0" marL="457200" rtl="0" algn="l">
              <a:spcBef>
                <a:spcPts val="1200"/>
              </a:spcBef>
              <a:spcAft>
                <a:spcPts val="0"/>
              </a:spcAft>
              <a:buSzPct val="100000"/>
              <a:buChar char="●"/>
            </a:pPr>
            <a:r>
              <a:rPr lang="en"/>
              <a:t>Growth rate overall is higher than state, with Loudoun, Culpeper, Charlottesville/Albemarle experiencing high inmigration</a:t>
            </a:r>
            <a:endParaRPr/>
          </a:p>
          <a:p>
            <a:pPr indent="-274320" lvl="0" marL="457200" rtl="0" algn="l">
              <a:spcBef>
                <a:spcPts val="0"/>
              </a:spcBef>
              <a:spcAft>
                <a:spcPts val="0"/>
              </a:spcAft>
              <a:buSzPct val="100000"/>
              <a:buChar char="●"/>
            </a:pPr>
            <a:r>
              <a:rPr lang="en"/>
              <a:t>Within region, majority of population has shifted from rural to urban/suburban; recent </a:t>
            </a:r>
            <a:r>
              <a:rPr lang="en"/>
              <a:t>experience</a:t>
            </a:r>
            <a:r>
              <a:rPr lang="en"/>
              <a:t> has been a surge in purchase of existing homes, new pressure for rezoning</a:t>
            </a:r>
            <a:endParaRPr/>
          </a:p>
          <a:p>
            <a:pPr indent="-274320" lvl="0" marL="457200" rtl="0" algn="l">
              <a:spcBef>
                <a:spcPts val="0"/>
              </a:spcBef>
              <a:spcAft>
                <a:spcPts val="0"/>
              </a:spcAft>
              <a:buSzPct val="100000"/>
              <a:buChar char="●"/>
            </a:pPr>
            <a:r>
              <a:rPr lang="en"/>
              <a:t>Moving to greater diversity,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2"/>
          <p:cNvSpPr txBox="1"/>
          <p:nvPr>
            <p:ph type="title"/>
          </p:nvPr>
        </p:nvSpPr>
        <p:spPr>
          <a:xfrm>
            <a:off x="809625" y="13611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Overview</a:t>
            </a:r>
            <a:endParaRPr/>
          </a:p>
        </p:txBody>
      </p:sp>
      <p:sp>
        <p:nvSpPr>
          <p:cNvPr id="177" name="Google Shape;177;p32"/>
          <p:cNvSpPr txBox="1"/>
          <p:nvPr>
            <p:ph idx="1" type="body"/>
          </p:nvPr>
        </p:nvSpPr>
        <p:spPr>
          <a:xfrm>
            <a:off x="809625" y="2050300"/>
            <a:ext cx="8000100" cy="13269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en"/>
              <a:t>The Headwaters Stream Initiative is designed to </a:t>
            </a:r>
            <a:r>
              <a:rPr b="1" lang="en"/>
              <a:t>provide </a:t>
            </a:r>
            <a:r>
              <a:rPr b="1" lang="en">
                <a:solidFill>
                  <a:schemeClr val="accent3"/>
                </a:solidFill>
              </a:rPr>
              <a:t>FREE </a:t>
            </a:r>
            <a:r>
              <a:rPr b="1" lang="en"/>
              <a:t>technical assistance, project design, materials, and labor for the planting of native trees and shrubs in riparian zones</a:t>
            </a:r>
            <a:r>
              <a:rPr lang="en"/>
              <a:t> on qualifying properties in the headwater counties of the Rappahannock River Watershed including: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Rappahannock, Fauquier, Culpeper, Madison, Greene, and Orange Counties.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3"/>
          <p:cNvSpPr txBox="1"/>
          <p:nvPr>
            <p:ph type="title"/>
          </p:nvPr>
        </p:nvSpPr>
        <p:spPr>
          <a:xfrm>
            <a:off x="809625" y="1284975"/>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Overview</a:t>
            </a:r>
            <a:endParaRPr/>
          </a:p>
        </p:txBody>
      </p:sp>
      <p:sp>
        <p:nvSpPr>
          <p:cNvPr id="183" name="Google Shape;183;p33"/>
          <p:cNvSpPr txBox="1"/>
          <p:nvPr>
            <p:ph idx="1" type="body"/>
          </p:nvPr>
        </p:nvSpPr>
        <p:spPr>
          <a:xfrm>
            <a:off x="809625" y="1745500"/>
            <a:ext cx="8000100" cy="13269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The Headwaters Stream Initiative is designed to </a:t>
            </a:r>
            <a:r>
              <a:rPr b="1" lang="en"/>
              <a:t>provide </a:t>
            </a:r>
            <a:r>
              <a:rPr b="1" lang="en">
                <a:solidFill>
                  <a:schemeClr val="accent3"/>
                </a:solidFill>
              </a:rPr>
              <a:t>FREE </a:t>
            </a:r>
            <a:r>
              <a:rPr b="1" lang="en"/>
              <a:t>technical assistance, project design, materials, and labor for the planting of native trees and shrubs in riparian zones</a:t>
            </a:r>
            <a:r>
              <a:rPr lang="en"/>
              <a:t> on qualifying properties in the headwater counties of the Rappahannock River Watershed including: </a:t>
            </a:r>
            <a:endParaRPr/>
          </a:p>
          <a:p>
            <a:pPr indent="0" lvl="0" marL="0" rtl="0" algn="l">
              <a:spcBef>
                <a:spcPts val="0"/>
              </a:spcBef>
              <a:spcAft>
                <a:spcPts val="0"/>
              </a:spcAft>
              <a:buNone/>
            </a:pPr>
            <a:r>
              <a:rPr lang="en"/>
              <a:t>Rappahannock, Fauquier, Culpeper, Madison, Greene, and Orange Counties. </a:t>
            </a:r>
            <a:endParaRPr/>
          </a:p>
        </p:txBody>
      </p:sp>
      <p:sp>
        <p:nvSpPr>
          <p:cNvPr id="184" name="Google Shape;184;p33"/>
          <p:cNvSpPr txBox="1"/>
          <p:nvPr/>
        </p:nvSpPr>
        <p:spPr>
          <a:xfrm>
            <a:off x="865950" y="2805250"/>
            <a:ext cx="8000100" cy="220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Lato"/>
                <a:ea typeface="Lato"/>
                <a:cs typeface="Lato"/>
                <a:sym typeface="Lato"/>
              </a:rPr>
              <a:t>Partners who make this possible: </a:t>
            </a:r>
            <a:endParaRPr b="1" sz="1300">
              <a:latin typeface="Lato"/>
              <a:ea typeface="Lato"/>
              <a:cs typeface="Lato"/>
              <a:sym typeface="Lato"/>
            </a:endParaRPr>
          </a:p>
          <a:p>
            <a:pPr indent="0" lvl="0" marL="0" rtl="0" algn="l">
              <a:spcBef>
                <a:spcPts val="0"/>
              </a:spcBef>
              <a:spcAft>
                <a:spcPts val="0"/>
              </a:spcAft>
              <a:buNone/>
            </a:pPr>
            <a:r>
              <a:t/>
            </a:r>
            <a:endParaRPr sz="1300">
              <a:latin typeface="Lato"/>
              <a:ea typeface="Lato"/>
              <a:cs typeface="Lato"/>
              <a:sym typeface="Lato"/>
            </a:endParaRPr>
          </a:p>
          <a:p>
            <a:pPr indent="0" lvl="0" marL="0" rtl="0" algn="l">
              <a:spcBef>
                <a:spcPts val="0"/>
              </a:spcBef>
              <a:spcAft>
                <a:spcPts val="0"/>
              </a:spcAft>
              <a:buNone/>
            </a:pPr>
            <a:r>
              <a:rPr lang="en" sz="1300">
                <a:solidFill>
                  <a:schemeClr val="accent1"/>
                </a:solidFill>
                <a:latin typeface="Lato"/>
                <a:ea typeface="Lato"/>
                <a:cs typeface="Lato"/>
                <a:sym typeface="Lato"/>
              </a:rPr>
              <a:t>John Marshall Soil &amp; Water Conservation District (SWCD)          PEC’s Krebser Fund for Rappahannock County    </a:t>
            </a:r>
            <a:endParaRPr sz="1300">
              <a:solidFill>
                <a:schemeClr val="accent1"/>
              </a:solidFill>
              <a:latin typeface="Lato"/>
              <a:ea typeface="Lato"/>
              <a:cs typeface="Lato"/>
              <a:sym typeface="Lato"/>
            </a:endParaRPr>
          </a:p>
          <a:p>
            <a:pPr indent="0" lvl="0" marL="0" rtl="0" algn="l">
              <a:spcBef>
                <a:spcPts val="0"/>
              </a:spcBef>
              <a:spcAft>
                <a:spcPts val="0"/>
              </a:spcAft>
              <a:buNone/>
            </a:pPr>
            <a:r>
              <a:rPr lang="en" sz="1300">
                <a:solidFill>
                  <a:schemeClr val="accent1"/>
                </a:solidFill>
                <a:latin typeface="Lato"/>
                <a:ea typeface="Lato"/>
                <a:cs typeface="Lato"/>
                <a:sym typeface="Lato"/>
              </a:rPr>
              <a:t>Culpeper SWCD							            Foundations + donors	</a:t>
            </a:r>
            <a:endParaRPr sz="1300">
              <a:solidFill>
                <a:schemeClr val="accent1"/>
              </a:solidFill>
              <a:latin typeface="Lato"/>
              <a:ea typeface="Lato"/>
              <a:cs typeface="Lato"/>
              <a:sym typeface="Lato"/>
            </a:endParaRPr>
          </a:p>
          <a:p>
            <a:pPr indent="0" lvl="0" marL="0" rtl="0" algn="l">
              <a:spcBef>
                <a:spcPts val="0"/>
              </a:spcBef>
              <a:spcAft>
                <a:spcPts val="0"/>
              </a:spcAft>
              <a:buNone/>
            </a:pPr>
            <a:r>
              <a:rPr lang="en" sz="1300">
                <a:solidFill>
                  <a:schemeClr val="accent1"/>
                </a:solidFill>
                <a:latin typeface="Lato"/>
                <a:ea typeface="Lato"/>
                <a:cs typeface="Lato"/>
                <a:sym typeface="Lato"/>
              </a:rPr>
              <a:t>Loudoun SWCD							            Willing + interested landowners	</a:t>
            </a:r>
            <a:endParaRPr sz="1300">
              <a:solidFill>
                <a:schemeClr val="accent1"/>
              </a:solidFill>
              <a:latin typeface="Lato"/>
              <a:ea typeface="Lato"/>
              <a:cs typeface="Lato"/>
              <a:sym typeface="Lato"/>
            </a:endParaRPr>
          </a:p>
          <a:p>
            <a:pPr indent="0" lvl="0" marL="0" rtl="0" algn="l">
              <a:spcBef>
                <a:spcPts val="0"/>
              </a:spcBef>
              <a:spcAft>
                <a:spcPts val="0"/>
              </a:spcAft>
              <a:buNone/>
            </a:pPr>
            <a:r>
              <a:rPr lang="en" sz="1300">
                <a:solidFill>
                  <a:schemeClr val="accent1"/>
                </a:solidFill>
                <a:latin typeface="Lato"/>
                <a:ea typeface="Lato"/>
                <a:cs typeface="Lato"/>
                <a:sym typeface="Lato"/>
              </a:rPr>
              <a:t>Natural Resources Conservation Service (NRCS)		            Friends of the Rappahannock</a:t>
            </a:r>
            <a:endParaRPr sz="1300">
              <a:solidFill>
                <a:schemeClr val="accent1"/>
              </a:solidFill>
              <a:latin typeface="Lato"/>
              <a:ea typeface="Lato"/>
              <a:cs typeface="Lato"/>
              <a:sym typeface="Lato"/>
            </a:endParaRPr>
          </a:p>
          <a:p>
            <a:pPr indent="0" lvl="0" marL="0" rtl="0" algn="l">
              <a:spcBef>
                <a:spcPts val="0"/>
              </a:spcBef>
              <a:spcAft>
                <a:spcPts val="0"/>
              </a:spcAft>
              <a:buNone/>
            </a:pPr>
            <a:r>
              <a:rPr lang="en" sz="1300">
                <a:solidFill>
                  <a:schemeClr val="accent1"/>
                </a:solidFill>
                <a:latin typeface="Lato"/>
                <a:ea typeface="Lato"/>
                <a:cs typeface="Lato"/>
                <a:sym typeface="Lato"/>
              </a:rPr>
              <a:t>Virginia Department of Forestry (DOF)			            The Piedmont Environmental Council</a:t>
            </a:r>
            <a:endParaRPr sz="1300">
              <a:solidFill>
                <a:schemeClr val="accent1"/>
              </a:solidFill>
              <a:latin typeface="Lato"/>
              <a:ea typeface="Lato"/>
              <a:cs typeface="Lato"/>
              <a:sym typeface="Lato"/>
            </a:endParaRPr>
          </a:p>
          <a:p>
            <a:pPr indent="0" lvl="0" marL="0" rtl="0" algn="l">
              <a:spcBef>
                <a:spcPts val="0"/>
              </a:spcBef>
              <a:spcAft>
                <a:spcPts val="0"/>
              </a:spcAft>
              <a:buNone/>
            </a:pPr>
            <a:r>
              <a:rPr lang="en" sz="1300">
                <a:solidFill>
                  <a:schemeClr val="accent1"/>
                </a:solidFill>
                <a:latin typeface="Lato"/>
                <a:ea typeface="Lato"/>
                <a:cs typeface="Lato"/>
                <a:sym typeface="Lato"/>
              </a:rPr>
              <a:t>Old Rag Master Naturalists                                                                                Local High Schools</a:t>
            </a:r>
            <a:endParaRPr sz="1300">
              <a:solidFill>
                <a:schemeClr val="accent1"/>
              </a:solidFill>
              <a:latin typeface="Lato"/>
              <a:ea typeface="Lato"/>
              <a:cs typeface="Lato"/>
              <a:sym typeface="Lato"/>
            </a:endParaRPr>
          </a:p>
          <a:p>
            <a:pPr indent="0" lvl="0" marL="0" rtl="0" algn="l">
              <a:spcBef>
                <a:spcPts val="0"/>
              </a:spcBef>
              <a:spcAft>
                <a:spcPts val="0"/>
              </a:spcAft>
              <a:buNone/>
            </a:pPr>
            <a:r>
              <a:rPr lang="en" sz="1300">
                <a:solidFill>
                  <a:schemeClr val="accent1"/>
                </a:solidFill>
                <a:latin typeface="Lato"/>
                <a:ea typeface="Lato"/>
                <a:cs typeface="Lato"/>
                <a:sym typeface="Lato"/>
              </a:rPr>
              <a:t>Goose Creek Association                                                                                     Trout Unlimited</a:t>
            </a:r>
            <a:endParaRPr sz="1300">
              <a:solidFill>
                <a:schemeClr val="accent1"/>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Problems to solve</a:t>
            </a:r>
            <a:endParaRPr/>
          </a:p>
        </p:txBody>
      </p:sp>
      <p:sp>
        <p:nvSpPr>
          <p:cNvPr id="190" name="Google Shape;190;p34"/>
          <p:cNvSpPr/>
          <p:nvPr/>
        </p:nvSpPr>
        <p:spPr>
          <a:xfrm>
            <a:off x="1400790" y="21816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rPr>
              <a:t>1</a:t>
            </a:r>
            <a:endParaRPr b="1" sz="800">
              <a:solidFill>
                <a:srgbClr val="FFFFFF"/>
              </a:solidFill>
            </a:endParaRPr>
          </a:p>
        </p:txBody>
      </p:sp>
      <p:sp>
        <p:nvSpPr>
          <p:cNvPr id="191" name="Google Shape;191;p34"/>
          <p:cNvSpPr txBox="1"/>
          <p:nvPr>
            <p:ph idx="1" type="body"/>
          </p:nvPr>
        </p:nvSpPr>
        <p:spPr>
          <a:xfrm>
            <a:off x="1847691" y="2073775"/>
            <a:ext cx="2832900" cy="10518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b="1" lang="en" sz="1100"/>
              <a:t>From a landowner’s perspective:</a:t>
            </a:r>
            <a:r>
              <a:rPr lang="en" sz="1100"/>
              <a:t> So many programs available </a:t>
            </a:r>
            <a:r>
              <a:rPr i="1" lang="en" sz="1100">
                <a:solidFill>
                  <a:schemeClr val="accent3"/>
                </a:solidFill>
              </a:rPr>
              <a:t>but </a:t>
            </a:r>
            <a:r>
              <a:rPr lang="en" sz="1100"/>
              <a:t>they (a) don’t know where to start, (b) don’t know if/how they compliment each other, and (c) often drop off the radar. </a:t>
            </a:r>
            <a:endParaRPr sz="1100"/>
          </a:p>
        </p:txBody>
      </p:sp>
      <p:sp>
        <p:nvSpPr>
          <p:cNvPr id="192" name="Google Shape;192;p34"/>
          <p:cNvSpPr/>
          <p:nvPr/>
        </p:nvSpPr>
        <p:spPr>
          <a:xfrm>
            <a:off x="1400790" y="34040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rPr>
              <a:t>2</a:t>
            </a:r>
            <a:endParaRPr b="1" sz="800">
              <a:solidFill>
                <a:srgbClr val="FFFFFF"/>
              </a:solidFill>
            </a:endParaRPr>
          </a:p>
        </p:txBody>
      </p:sp>
      <p:sp>
        <p:nvSpPr>
          <p:cNvPr id="193" name="Google Shape;193;p34"/>
          <p:cNvSpPr txBox="1"/>
          <p:nvPr>
            <p:ph idx="1" type="body"/>
          </p:nvPr>
        </p:nvSpPr>
        <p:spPr>
          <a:xfrm>
            <a:off x="1847691" y="3307900"/>
            <a:ext cx="2832900" cy="10518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1200"/>
              </a:spcAft>
              <a:buNone/>
            </a:pPr>
            <a:r>
              <a:rPr b="1" lang="en" sz="1100"/>
              <a:t>From a technical service provider perspective:</a:t>
            </a:r>
            <a:r>
              <a:rPr lang="en" sz="1100"/>
              <a:t> </a:t>
            </a:r>
            <a:r>
              <a:rPr i="1" lang="en" sz="1100"/>
              <a:t>Generally speaking</a:t>
            </a:r>
            <a:r>
              <a:rPr lang="en" sz="1100"/>
              <a:t> there are lots of funded programs </a:t>
            </a:r>
            <a:r>
              <a:rPr i="1" lang="en" sz="1100">
                <a:solidFill>
                  <a:schemeClr val="accent3"/>
                </a:solidFill>
              </a:rPr>
              <a:t>but</a:t>
            </a:r>
            <a:r>
              <a:rPr lang="en" sz="1100"/>
              <a:t> (a) it’s first come, first serve, (b) overwhelming workload leads to less availability to hand-hold, (c) not all properties qualify despite having a need. </a:t>
            </a:r>
            <a:endParaRPr sz="1100"/>
          </a:p>
        </p:txBody>
      </p:sp>
      <p:sp>
        <p:nvSpPr>
          <p:cNvPr id="194" name="Google Shape;194;p34"/>
          <p:cNvSpPr/>
          <p:nvPr/>
        </p:nvSpPr>
        <p:spPr>
          <a:xfrm>
            <a:off x="5090809" y="21816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rPr>
              <a:t>3</a:t>
            </a:r>
            <a:endParaRPr b="1" sz="800">
              <a:solidFill>
                <a:srgbClr val="FFFFFF"/>
              </a:solidFill>
            </a:endParaRPr>
          </a:p>
        </p:txBody>
      </p:sp>
      <p:sp>
        <p:nvSpPr>
          <p:cNvPr id="195" name="Google Shape;195;p34"/>
          <p:cNvSpPr txBox="1"/>
          <p:nvPr>
            <p:ph idx="1" type="body"/>
          </p:nvPr>
        </p:nvSpPr>
        <p:spPr>
          <a:xfrm>
            <a:off x="5536098" y="2073775"/>
            <a:ext cx="3178500" cy="10518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b="1" lang="en" sz="1100"/>
              <a:t>From a land trust perspective:</a:t>
            </a:r>
            <a:r>
              <a:rPr lang="en" sz="1100"/>
              <a:t> Encouraging enhanced stewardship through restrictive easement terms and (at the best of times) providing basic info about available cost-share </a:t>
            </a:r>
            <a:r>
              <a:rPr i="1" lang="en" sz="1100">
                <a:solidFill>
                  <a:schemeClr val="accent3"/>
                </a:solidFill>
              </a:rPr>
              <a:t>but</a:t>
            </a:r>
            <a:r>
              <a:rPr lang="en" sz="1100"/>
              <a:t> little time for hand-holding/follow-up. </a:t>
            </a:r>
            <a:endParaRPr sz="1100"/>
          </a:p>
        </p:txBody>
      </p:sp>
      <p:sp>
        <p:nvSpPr>
          <p:cNvPr id="196" name="Google Shape;196;p34"/>
          <p:cNvSpPr/>
          <p:nvPr/>
        </p:nvSpPr>
        <p:spPr>
          <a:xfrm>
            <a:off x="5090809" y="34040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FFFFFF"/>
                </a:solidFill>
              </a:rPr>
              <a:t>4</a:t>
            </a:r>
            <a:endParaRPr b="1" sz="800">
              <a:solidFill>
                <a:srgbClr val="FFFFFF"/>
              </a:solidFill>
            </a:endParaRPr>
          </a:p>
        </p:txBody>
      </p:sp>
      <p:sp>
        <p:nvSpPr>
          <p:cNvPr id="197" name="Google Shape;197;p34"/>
          <p:cNvSpPr txBox="1"/>
          <p:nvPr>
            <p:ph idx="1" type="body"/>
          </p:nvPr>
        </p:nvSpPr>
        <p:spPr>
          <a:xfrm>
            <a:off x="5536100" y="3307900"/>
            <a:ext cx="2832900" cy="1364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b="1" lang="en" sz="1100"/>
              <a:t>From a conservation funder’s perspective:</a:t>
            </a:r>
            <a:r>
              <a:rPr lang="en" sz="1100"/>
              <a:t> Wants to see significant increase in water quality protections through on the ground projects in a relatively short period of time </a:t>
            </a:r>
            <a:r>
              <a:rPr i="1" lang="en" sz="1100">
                <a:solidFill>
                  <a:schemeClr val="accent3"/>
                </a:solidFill>
              </a:rPr>
              <a:t>but</a:t>
            </a:r>
            <a:r>
              <a:rPr i="1" lang="en" sz="1100"/>
              <a:t> </a:t>
            </a:r>
            <a:r>
              <a:rPr lang="en" sz="1100"/>
              <a:t>often wants to see available public $$ sources utilized first (cost-share).</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5"/>
          <p:cNvSpPr txBox="1"/>
          <p:nvPr>
            <p:ph type="title"/>
          </p:nvPr>
        </p:nvSpPr>
        <p:spPr>
          <a:xfrm>
            <a:off x="729450" y="1318650"/>
            <a:ext cx="8280300" cy="2763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Solution(s) </a:t>
            </a:r>
            <a:endParaRPr/>
          </a:p>
          <a:p>
            <a:pPr indent="0" lvl="0" marL="0" rtl="0" algn="l">
              <a:spcBef>
                <a:spcPts val="0"/>
              </a:spcBef>
              <a:spcAft>
                <a:spcPts val="0"/>
              </a:spcAft>
              <a:buNone/>
            </a:pPr>
            <a:r>
              <a:t/>
            </a:r>
            <a:endParaRPr sz="2100"/>
          </a:p>
          <a:p>
            <a:pPr indent="0" lvl="0" marL="0" rtl="0" algn="l">
              <a:spcBef>
                <a:spcPts val="0"/>
              </a:spcBef>
              <a:spcAft>
                <a:spcPts val="0"/>
              </a:spcAft>
              <a:buNone/>
            </a:pPr>
            <a:r>
              <a:rPr lang="en" sz="1900"/>
              <a:t>consistent, productive, </a:t>
            </a:r>
            <a:r>
              <a:rPr b="0" lang="en" sz="1300"/>
              <a:t>(mostly) </a:t>
            </a:r>
            <a:r>
              <a:rPr lang="en" sz="1900"/>
              <a:t>really fun, and unrelenting collaboration:</a:t>
            </a:r>
            <a:endParaRPr sz="1900"/>
          </a:p>
          <a:p>
            <a:pPr indent="0" lvl="0" marL="0" rtl="0" algn="l">
              <a:spcBef>
                <a:spcPts val="0"/>
              </a:spcBef>
              <a:spcAft>
                <a:spcPts val="0"/>
              </a:spcAft>
              <a:buNone/>
            </a:pPr>
            <a:r>
              <a:t/>
            </a:r>
            <a:endParaRPr i="1" sz="1700">
              <a:solidFill>
                <a:schemeClr val="accent1"/>
              </a:solidFill>
            </a:endParaRPr>
          </a:p>
          <a:p>
            <a:pPr indent="0" lvl="0" marL="0" rtl="0" algn="l">
              <a:spcBef>
                <a:spcPts val="0"/>
              </a:spcBef>
              <a:spcAft>
                <a:spcPts val="0"/>
              </a:spcAft>
              <a:buNone/>
            </a:pPr>
            <a:r>
              <a:rPr i="1" lang="en" sz="1700">
                <a:solidFill>
                  <a:schemeClr val="accent1"/>
                </a:solidFill>
              </a:rPr>
              <a:t>shared expertise, increased openness + communication, creative thinking + conservation finance and dedicated hand-holding </a:t>
            </a:r>
            <a:r>
              <a:rPr lang="en" sz="1700">
                <a:solidFill>
                  <a:srgbClr val="000000"/>
                </a:solidFill>
              </a:rPr>
              <a:t>in order to </a:t>
            </a:r>
            <a:endParaRPr sz="1700">
              <a:solidFill>
                <a:srgbClr val="000000"/>
              </a:solidFill>
            </a:endParaRPr>
          </a:p>
          <a:p>
            <a:pPr indent="0" lvl="0" marL="0" rtl="0" algn="l">
              <a:spcBef>
                <a:spcPts val="0"/>
              </a:spcBef>
              <a:spcAft>
                <a:spcPts val="0"/>
              </a:spcAft>
              <a:buNone/>
            </a:pPr>
            <a:r>
              <a:t/>
            </a:r>
            <a:endParaRPr i="1" sz="1700">
              <a:solidFill>
                <a:schemeClr val="accent1"/>
              </a:solidFill>
            </a:endParaRPr>
          </a:p>
          <a:p>
            <a:pPr indent="0" lvl="0" marL="0" rtl="0" algn="l">
              <a:spcBef>
                <a:spcPts val="0"/>
              </a:spcBef>
              <a:spcAft>
                <a:spcPts val="0"/>
              </a:spcAft>
              <a:buNone/>
            </a:pPr>
            <a:r>
              <a:rPr i="1" lang="en" sz="1700">
                <a:solidFill>
                  <a:schemeClr val="accent1"/>
                </a:solidFill>
              </a:rPr>
              <a:t>ease the burden on a landowner to navigate the system, reduce replication, </a:t>
            </a:r>
            <a:endParaRPr i="1" sz="1700">
              <a:solidFill>
                <a:schemeClr val="accent1"/>
              </a:solidFill>
            </a:endParaRPr>
          </a:p>
          <a:p>
            <a:pPr indent="0" lvl="0" marL="0" rtl="0" algn="l">
              <a:spcBef>
                <a:spcPts val="0"/>
              </a:spcBef>
              <a:spcAft>
                <a:spcPts val="0"/>
              </a:spcAft>
              <a:buNone/>
            </a:pPr>
            <a:r>
              <a:rPr i="1" lang="en" sz="1700">
                <a:solidFill>
                  <a:schemeClr val="accent1"/>
                </a:solidFill>
              </a:rPr>
              <a:t>save time + resources, and get more projects on the ground</a:t>
            </a:r>
            <a:endParaRPr i="1" sz="1700">
              <a:solidFill>
                <a:schemeClr val="accent1"/>
              </a:solidFill>
            </a:endParaRPr>
          </a:p>
        </p:txBody>
      </p:sp>
      <p:sp>
        <p:nvSpPr>
          <p:cNvPr id="203" name="Google Shape;203;p35"/>
          <p:cNvSpPr txBox="1"/>
          <p:nvPr/>
        </p:nvSpPr>
        <p:spPr>
          <a:xfrm>
            <a:off x="5676075" y="4414975"/>
            <a:ext cx="322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Let’s get into some quick examples . . . </a:t>
            </a:r>
            <a:endParaRPr>
              <a:solidFill>
                <a:schemeClr val="dk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6"/>
          <p:cNvSpPr txBox="1"/>
          <p:nvPr>
            <p:ph type="title"/>
          </p:nvPr>
        </p:nvSpPr>
        <p:spPr>
          <a:xfrm>
            <a:off x="721225" y="783675"/>
            <a:ext cx="4346100" cy="1267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Robinson River Property</a:t>
            </a:r>
            <a:endParaRPr/>
          </a:p>
          <a:p>
            <a:pPr indent="0" lvl="0" marL="0" rtl="0" algn="l">
              <a:spcBef>
                <a:spcPts val="0"/>
              </a:spcBef>
              <a:spcAft>
                <a:spcPts val="0"/>
              </a:spcAft>
              <a:buNone/>
            </a:pPr>
            <a:r>
              <a:rPr lang="en" sz="2000"/>
              <a:t>Madison County</a:t>
            </a:r>
            <a:endParaRPr sz="2000"/>
          </a:p>
        </p:txBody>
      </p:sp>
      <p:sp>
        <p:nvSpPr>
          <p:cNvPr id="209" name="Google Shape;209;p36"/>
          <p:cNvSpPr txBox="1"/>
          <p:nvPr>
            <p:ph idx="1" type="body"/>
          </p:nvPr>
        </p:nvSpPr>
        <p:spPr>
          <a:xfrm>
            <a:off x="721225" y="2148600"/>
            <a:ext cx="5094300" cy="2001900"/>
          </a:xfrm>
          <a:prstGeom prst="rect">
            <a:avLst/>
          </a:prstGeom>
        </p:spPr>
        <p:txBody>
          <a:bodyPr anchorCtr="0" anchor="t" bIns="91425" lIns="91425" spcFirstLastPara="1" rIns="91425" wrap="square" tIns="91425">
            <a:normAutofit fontScale="85000" lnSpcReduction="10000"/>
          </a:bodyPr>
          <a:lstStyle/>
          <a:p>
            <a:pPr indent="-293370" lvl="0" marL="457200" rtl="0" algn="l">
              <a:spcBef>
                <a:spcPts val="0"/>
              </a:spcBef>
              <a:spcAft>
                <a:spcPts val="0"/>
              </a:spcAft>
              <a:buSzPct val="100000"/>
              <a:buChar char="●"/>
            </a:pPr>
            <a:r>
              <a:rPr lang="en"/>
              <a:t>Multiple SL-6 practices (over 25 acres of buffer protected)</a:t>
            </a:r>
            <a:endParaRPr/>
          </a:p>
          <a:p>
            <a:pPr indent="-293370" lvl="0" marL="457200" rtl="0" algn="l">
              <a:spcBef>
                <a:spcPts val="0"/>
              </a:spcBef>
              <a:spcAft>
                <a:spcPts val="0"/>
              </a:spcAft>
              <a:buSzPct val="100000"/>
              <a:buChar char="●"/>
            </a:pPr>
            <a:r>
              <a:rPr lang="en"/>
              <a:t>Multiple FR-1 and FR-3 practices (over 21 acres planted and more planned in fall 2021)</a:t>
            </a:r>
            <a:endParaRPr/>
          </a:p>
          <a:p>
            <a:pPr indent="-293370" lvl="0" marL="457200" rtl="0" algn="l">
              <a:spcBef>
                <a:spcPts val="0"/>
              </a:spcBef>
              <a:spcAft>
                <a:spcPts val="0"/>
              </a:spcAft>
              <a:buSzPct val="100000"/>
              <a:buChar char="●"/>
            </a:pPr>
            <a:r>
              <a:rPr lang="en"/>
              <a:t>HSI cost-share for tree plantings</a:t>
            </a:r>
            <a:endParaRPr/>
          </a:p>
          <a:p>
            <a:pPr indent="-293370" lvl="0" marL="457200" rtl="0" algn="l">
              <a:spcBef>
                <a:spcPts val="0"/>
              </a:spcBef>
              <a:spcAft>
                <a:spcPts val="0"/>
              </a:spcAft>
              <a:buSzPct val="100000"/>
              <a:buChar char="●"/>
            </a:pPr>
            <a:r>
              <a:rPr lang="en"/>
              <a:t>DOF riparian planting plan and forest stewardship plan</a:t>
            </a:r>
            <a:endParaRPr/>
          </a:p>
          <a:p>
            <a:pPr indent="-293370" lvl="0" marL="457200" rtl="0" algn="l">
              <a:spcBef>
                <a:spcPts val="0"/>
              </a:spcBef>
              <a:spcAft>
                <a:spcPts val="0"/>
              </a:spcAft>
              <a:buSzPct val="100000"/>
              <a:buChar char="●"/>
            </a:pPr>
            <a:r>
              <a:rPr lang="en"/>
              <a:t>NRCS Agricultural Land Easement awarded (500+ acres and 2 miles of rivers/streams protected)</a:t>
            </a:r>
            <a:endParaRPr/>
          </a:p>
          <a:p>
            <a:pPr indent="-293370" lvl="0" marL="457200" rtl="0" algn="l">
              <a:spcBef>
                <a:spcPts val="0"/>
              </a:spcBef>
              <a:spcAft>
                <a:spcPts val="0"/>
              </a:spcAft>
              <a:buSzPct val="100000"/>
              <a:buChar char="●"/>
            </a:pPr>
            <a:r>
              <a:rPr lang="en"/>
              <a:t>EQIP application submitted for 2+ acres of wildlife habitat</a:t>
            </a:r>
            <a:endParaRPr/>
          </a:p>
          <a:p>
            <a:pPr indent="-293370" lvl="0" marL="457200" rtl="0" algn="l">
              <a:spcBef>
                <a:spcPts val="0"/>
              </a:spcBef>
              <a:spcAft>
                <a:spcPts val="0"/>
              </a:spcAft>
              <a:buSzPct val="100000"/>
              <a:buChar char="●"/>
            </a:pPr>
            <a:r>
              <a:rPr lang="en"/>
              <a:t>0% interest agricultural bmp loan from FOR</a:t>
            </a:r>
            <a:endParaRPr/>
          </a:p>
          <a:p>
            <a:pPr indent="-293370" lvl="0" marL="457200" rtl="0" algn="l">
              <a:spcBef>
                <a:spcPts val="0"/>
              </a:spcBef>
              <a:spcAft>
                <a:spcPts val="0"/>
              </a:spcAft>
              <a:buSzPct val="100000"/>
              <a:buChar char="●"/>
            </a:pPr>
            <a:r>
              <a:rPr lang="en"/>
              <a:t>Over 300 students from five schools helped plant trees, sample water quality, and participate in “meaningful watershed education experiences” (MWEE)  </a:t>
            </a:r>
            <a:endParaRPr/>
          </a:p>
        </p:txBody>
      </p:sp>
      <p:pic>
        <p:nvPicPr>
          <p:cNvPr id="210" name="Google Shape;210;p36"/>
          <p:cNvPicPr preferRelativeResize="0"/>
          <p:nvPr/>
        </p:nvPicPr>
        <p:blipFill>
          <a:blip r:embed="rId3">
            <a:alphaModFix/>
          </a:blip>
          <a:stretch>
            <a:fillRect/>
          </a:stretch>
        </p:blipFill>
        <p:spPr>
          <a:xfrm>
            <a:off x="6302050" y="876200"/>
            <a:ext cx="2131300" cy="1816850"/>
          </a:xfrm>
          <a:prstGeom prst="rect">
            <a:avLst/>
          </a:prstGeom>
          <a:noFill/>
          <a:ln>
            <a:noFill/>
          </a:ln>
        </p:spPr>
      </p:pic>
      <p:pic>
        <p:nvPicPr>
          <p:cNvPr id="211" name="Google Shape;211;p36"/>
          <p:cNvPicPr preferRelativeResize="0"/>
          <p:nvPr/>
        </p:nvPicPr>
        <p:blipFill>
          <a:blip r:embed="rId4">
            <a:alphaModFix/>
          </a:blip>
          <a:stretch>
            <a:fillRect/>
          </a:stretch>
        </p:blipFill>
        <p:spPr>
          <a:xfrm>
            <a:off x="6302050" y="3153625"/>
            <a:ext cx="2131302" cy="1598481"/>
          </a:xfrm>
          <a:prstGeom prst="rect">
            <a:avLst/>
          </a:prstGeom>
          <a:noFill/>
          <a:ln>
            <a:noFill/>
          </a:ln>
        </p:spPr>
      </p:pic>
      <p:sp>
        <p:nvSpPr>
          <p:cNvPr id="212" name="Google Shape;212;p36"/>
          <p:cNvSpPr txBox="1"/>
          <p:nvPr/>
        </p:nvSpPr>
        <p:spPr>
          <a:xfrm>
            <a:off x="6238375" y="4690050"/>
            <a:ext cx="2301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accent1"/>
                </a:solidFill>
                <a:latin typeface="Lato"/>
                <a:ea typeface="Lato"/>
                <a:cs typeface="Lato"/>
                <a:sym typeface="Lato"/>
              </a:rPr>
              <a:t>Jack Kauffman, DOF writing a planting plan in the new fenced out buffer</a:t>
            </a:r>
            <a:endParaRPr sz="800">
              <a:solidFill>
                <a:schemeClr val="accent1"/>
              </a:solidFill>
              <a:latin typeface="Lato"/>
              <a:ea typeface="Lato"/>
              <a:cs typeface="Lato"/>
              <a:sym typeface="Lato"/>
            </a:endParaRPr>
          </a:p>
        </p:txBody>
      </p:sp>
      <p:sp>
        <p:nvSpPr>
          <p:cNvPr id="213" name="Google Shape;213;p36"/>
          <p:cNvSpPr txBox="1"/>
          <p:nvPr/>
        </p:nvSpPr>
        <p:spPr>
          <a:xfrm>
            <a:off x="6225850" y="2617050"/>
            <a:ext cx="2237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accent1"/>
                </a:solidFill>
                <a:latin typeface="Lato"/>
                <a:ea typeface="Lato"/>
                <a:cs typeface="Lato"/>
                <a:sym typeface="Lato"/>
              </a:rPr>
              <a:t>Landowner and JMU students planting trees</a:t>
            </a:r>
            <a:endParaRPr sz="800">
              <a:solidFill>
                <a:schemeClr val="accen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7"/>
          <p:cNvSpPr txBox="1"/>
          <p:nvPr>
            <p:ph type="title"/>
          </p:nvPr>
        </p:nvSpPr>
        <p:spPr>
          <a:xfrm>
            <a:off x="616475" y="723375"/>
            <a:ext cx="3300900" cy="138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Pen Druid</a:t>
            </a:r>
            <a:endParaRPr/>
          </a:p>
          <a:p>
            <a:pPr indent="0" lvl="0" marL="0" rtl="0" algn="l">
              <a:spcBef>
                <a:spcPts val="0"/>
              </a:spcBef>
              <a:spcAft>
                <a:spcPts val="0"/>
              </a:spcAft>
              <a:buNone/>
            </a:pPr>
            <a:r>
              <a:rPr lang="en" sz="2000"/>
              <a:t>Rappahannock Co.</a:t>
            </a:r>
            <a:endParaRPr sz="2000"/>
          </a:p>
        </p:txBody>
      </p:sp>
      <p:sp>
        <p:nvSpPr>
          <p:cNvPr id="219" name="Google Shape;219;p37"/>
          <p:cNvSpPr txBox="1"/>
          <p:nvPr>
            <p:ph idx="1" type="body"/>
          </p:nvPr>
        </p:nvSpPr>
        <p:spPr>
          <a:xfrm>
            <a:off x="502925" y="2286425"/>
            <a:ext cx="3528000" cy="369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Subwatershed:</a:t>
            </a:r>
            <a:r>
              <a:rPr lang="en"/>
              <a:t> Thornton River</a:t>
            </a:r>
            <a:endParaRPr/>
          </a:p>
          <a:p>
            <a:pPr indent="0" lvl="0" marL="0" rtl="0" algn="l">
              <a:spcBef>
                <a:spcPts val="0"/>
              </a:spcBef>
              <a:spcAft>
                <a:spcPts val="0"/>
              </a:spcAft>
              <a:buNone/>
            </a:pPr>
            <a:r>
              <a:rPr b="1" lang="en"/>
              <a:t>Project size:</a:t>
            </a:r>
            <a:r>
              <a:rPr lang="en"/>
              <a:t> 2.5 acres</a:t>
            </a:r>
            <a:endParaRPr/>
          </a:p>
          <a:p>
            <a:pPr indent="0" lvl="0" marL="0" rtl="0" algn="l">
              <a:spcBef>
                <a:spcPts val="0"/>
              </a:spcBef>
              <a:spcAft>
                <a:spcPts val="0"/>
              </a:spcAft>
              <a:buNone/>
            </a:pPr>
            <a:r>
              <a:rPr b="1" lang="en"/>
              <a:t>Cost-share:</a:t>
            </a:r>
            <a:r>
              <a:rPr lang="en"/>
              <a:t> No</a:t>
            </a:r>
            <a:endParaRPr/>
          </a:p>
          <a:p>
            <a:pPr indent="0" lvl="0" marL="0" rtl="0" algn="l">
              <a:spcBef>
                <a:spcPts val="0"/>
              </a:spcBef>
              <a:spcAft>
                <a:spcPts val="0"/>
              </a:spcAft>
              <a:buNone/>
            </a:pPr>
            <a:r>
              <a:rPr b="1" lang="en"/>
              <a:t>Trees planted: </a:t>
            </a:r>
            <a:r>
              <a:rPr lang="en"/>
              <a:t>750</a:t>
            </a:r>
            <a:endParaRPr/>
          </a:p>
          <a:p>
            <a:pPr indent="0" lvl="0" marL="0" rtl="0" algn="l">
              <a:spcBef>
                <a:spcPts val="0"/>
              </a:spcBef>
              <a:spcAft>
                <a:spcPts val="0"/>
              </a:spcAft>
              <a:buNone/>
            </a:pPr>
            <a:r>
              <a:rPr b="1" lang="en"/>
              <a:t>Partners: </a:t>
            </a:r>
            <a:r>
              <a:rPr lang="en"/>
              <a:t>Landowners, volunteers, DOF, FOR, PEC, funders</a:t>
            </a:r>
            <a:endParaRPr/>
          </a:p>
          <a:p>
            <a:pPr indent="0" lvl="0" marL="0" rtl="0" algn="l">
              <a:spcBef>
                <a:spcPts val="0"/>
              </a:spcBef>
              <a:spcAft>
                <a:spcPts val="0"/>
              </a:spcAft>
              <a:buNone/>
            </a:pPr>
            <a:r>
              <a:rPr b="1" lang="en"/>
              <a:t>Next steps: (1) </a:t>
            </a:r>
            <a:r>
              <a:rPr lang="en"/>
              <a:t>Trail extension from town of Sperryville which is open for visitors; </a:t>
            </a:r>
            <a:r>
              <a:rPr b="1" lang="en"/>
              <a:t>(2) </a:t>
            </a:r>
            <a:r>
              <a:rPr lang="en"/>
              <a:t>Chemical-free, native wildflower meadow where prescribed burn; </a:t>
            </a:r>
            <a:r>
              <a:rPr b="1" lang="en"/>
              <a:t>(3) </a:t>
            </a:r>
            <a:r>
              <a:rPr lang="en"/>
              <a:t>Markers throughout planting areas identifying natives</a:t>
            </a:r>
            <a:endParaRPr/>
          </a:p>
        </p:txBody>
      </p:sp>
      <p:pic>
        <p:nvPicPr>
          <p:cNvPr id="220" name="Google Shape;220;p37"/>
          <p:cNvPicPr preferRelativeResize="0"/>
          <p:nvPr/>
        </p:nvPicPr>
        <p:blipFill>
          <a:blip r:embed="rId3">
            <a:alphaModFix/>
          </a:blip>
          <a:stretch>
            <a:fillRect/>
          </a:stretch>
        </p:blipFill>
        <p:spPr>
          <a:xfrm>
            <a:off x="6252150" y="1213650"/>
            <a:ext cx="2509998" cy="1672920"/>
          </a:xfrm>
          <a:prstGeom prst="rect">
            <a:avLst/>
          </a:prstGeom>
          <a:noFill/>
          <a:ln>
            <a:noFill/>
          </a:ln>
        </p:spPr>
      </p:pic>
      <p:pic>
        <p:nvPicPr>
          <p:cNvPr id="221" name="Google Shape;221;p37"/>
          <p:cNvPicPr preferRelativeResize="0"/>
          <p:nvPr/>
        </p:nvPicPr>
        <p:blipFill>
          <a:blip r:embed="rId4">
            <a:alphaModFix/>
          </a:blip>
          <a:stretch>
            <a:fillRect/>
          </a:stretch>
        </p:blipFill>
        <p:spPr>
          <a:xfrm>
            <a:off x="6252150" y="3166350"/>
            <a:ext cx="2509998" cy="1672924"/>
          </a:xfrm>
          <a:prstGeom prst="rect">
            <a:avLst/>
          </a:prstGeom>
          <a:noFill/>
          <a:ln>
            <a:noFill/>
          </a:ln>
        </p:spPr>
      </p:pic>
      <p:pic>
        <p:nvPicPr>
          <p:cNvPr id="222" name="Google Shape;222;p37"/>
          <p:cNvPicPr preferRelativeResize="0"/>
          <p:nvPr/>
        </p:nvPicPr>
        <p:blipFill>
          <a:blip r:embed="rId5">
            <a:alphaModFix/>
          </a:blip>
          <a:stretch>
            <a:fillRect/>
          </a:stretch>
        </p:blipFill>
        <p:spPr>
          <a:xfrm>
            <a:off x="4258113" y="1213650"/>
            <a:ext cx="1766825" cy="2650900"/>
          </a:xfrm>
          <a:prstGeom prst="rect">
            <a:avLst/>
          </a:prstGeom>
          <a:noFill/>
          <a:ln>
            <a:noFill/>
          </a:ln>
        </p:spPr>
      </p:pic>
      <p:sp>
        <p:nvSpPr>
          <p:cNvPr id="223" name="Google Shape;223;p37"/>
          <p:cNvSpPr txBox="1"/>
          <p:nvPr/>
        </p:nvSpPr>
        <p:spPr>
          <a:xfrm>
            <a:off x="4271838" y="3919775"/>
            <a:ext cx="1739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accent1"/>
                </a:solidFill>
                <a:latin typeface="Lato"/>
                <a:ea typeface="Lato"/>
                <a:cs typeface="Lato"/>
                <a:sym typeface="Lato"/>
              </a:rPr>
              <a:t>Joe Rosetti, DOF, helping us out!</a:t>
            </a:r>
            <a:endParaRPr sz="800">
              <a:solidFill>
                <a:schemeClr val="accent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8"/>
          <p:cNvSpPr txBox="1"/>
          <p:nvPr>
            <p:ph type="title"/>
          </p:nvPr>
        </p:nvSpPr>
        <p:spPr>
          <a:xfrm>
            <a:off x="555225" y="520450"/>
            <a:ext cx="4469700" cy="1381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Projects by the numbers</a:t>
            </a:r>
            <a:endParaRPr/>
          </a:p>
        </p:txBody>
      </p:sp>
      <p:sp>
        <p:nvSpPr>
          <p:cNvPr id="229" name="Google Shape;229;p38"/>
          <p:cNvSpPr txBox="1"/>
          <p:nvPr>
            <p:ph idx="1" type="body"/>
          </p:nvPr>
        </p:nvSpPr>
        <p:spPr>
          <a:xfrm>
            <a:off x="787900" y="1991150"/>
            <a:ext cx="3300900" cy="281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Since 2016, over 55 projects</a:t>
            </a:r>
            <a:endParaRPr/>
          </a:p>
          <a:p>
            <a:pPr indent="0" lvl="0" marL="0" rtl="0" algn="l">
              <a:spcBef>
                <a:spcPts val="1200"/>
              </a:spcBef>
              <a:spcAft>
                <a:spcPts val="0"/>
              </a:spcAft>
              <a:buNone/>
            </a:pPr>
            <a:r>
              <a:rPr lang="en"/>
              <a:t>Year 1: 3 projects total</a:t>
            </a:r>
            <a:endParaRPr/>
          </a:p>
          <a:p>
            <a:pPr indent="0" lvl="0" marL="0" rtl="0" algn="l">
              <a:spcBef>
                <a:spcPts val="1200"/>
              </a:spcBef>
              <a:spcAft>
                <a:spcPts val="0"/>
              </a:spcAft>
              <a:buNone/>
            </a:pPr>
            <a:r>
              <a:rPr lang="en"/>
              <a:t>Year 5: 28 projects (and counting)</a:t>
            </a:r>
            <a:endParaRPr/>
          </a:p>
          <a:p>
            <a:pPr indent="0" lvl="0" marL="0" rtl="0" algn="l">
              <a:spcBef>
                <a:spcPts val="1200"/>
              </a:spcBef>
              <a:spcAft>
                <a:spcPts val="0"/>
              </a:spcAft>
              <a:buNone/>
            </a:pPr>
            <a:r>
              <a:rPr lang="en"/>
              <a:t>135+ acres with NRCS, SWCD, DOF, and private cost-share for landowners</a:t>
            </a:r>
            <a:endParaRPr/>
          </a:p>
          <a:p>
            <a:pPr indent="0" lvl="0" marL="0" rtl="0" algn="l">
              <a:spcBef>
                <a:spcPts val="1200"/>
              </a:spcBef>
              <a:spcAft>
                <a:spcPts val="0"/>
              </a:spcAft>
              <a:buNone/>
            </a:pPr>
            <a:r>
              <a:rPr lang="en"/>
              <a:t>Approximately $400,000 invested by all parties (assuming a per tree cost)</a:t>
            </a:r>
            <a:endParaRPr/>
          </a:p>
          <a:p>
            <a:pPr indent="0" lvl="0" marL="0" rtl="0" algn="l">
              <a:spcBef>
                <a:spcPts val="1200"/>
              </a:spcBef>
              <a:spcAft>
                <a:spcPts val="1200"/>
              </a:spcAft>
              <a:buNone/>
            </a:pPr>
            <a:r>
              <a:t/>
            </a:r>
            <a:endParaRPr/>
          </a:p>
        </p:txBody>
      </p:sp>
      <p:pic>
        <p:nvPicPr>
          <p:cNvPr id="230" name="Google Shape;230;p38"/>
          <p:cNvPicPr preferRelativeResize="0"/>
          <p:nvPr/>
        </p:nvPicPr>
        <p:blipFill>
          <a:blip r:embed="rId3">
            <a:alphaModFix/>
          </a:blip>
          <a:stretch>
            <a:fillRect/>
          </a:stretch>
        </p:blipFill>
        <p:spPr>
          <a:xfrm>
            <a:off x="5199700" y="1206100"/>
            <a:ext cx="3639501" cy="2425742"/>
          </a:xfrm>
          <a:prstGeom prst="rect">
            <a:avLst/>
          </a:prstGeom>
          <a:noFill/>
          <a:ln>
            <a:noFill/>
          </a:ln>
        </p:spPr>
      </p:pic>
      <p:sp>
        <p:nvSpPr>
          <p:cNvPr id="231" name="Google Shape;231;p38"/>
          <p:cNvSpPr txBox="1"/>
          <p:nvPr/>
        </p:nvSpPr>
        <p:spPr>
          <a:xfrm>
            <a:off x="5181050" y="3631850"/>
            <a:ext cx="3676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accent1"/>
                </a:solidFill>
                <a:latin typeface="Lato"/>
                <a:ea typeface="Lato"/>
                <a:cs typeface="Lato"/>
                <a:sym typeface="Lato"/>
              </a:rPr>
              <a:t>Marco Sanchez (PEC) + Bryan Hofmann (FOR) having a good ol’ time at a tree planting</a:t>
            </a:r>
            <a:endParaRPr sz="1000">
              <a:solidFill>
                <a:schemeClr val="accen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9"/>
          <p:cNvPicPr preferRelativeResize="0"/>
          <p:nvPr/>
        </p:nvPicPr>
        <p:blipFill>
          <a:blip r:embed="rId3">
            <a:alphaModFix/>
          </a:blip>
          <a:stretch>
            <a:fillRect/>
          </a:stretch>
        </p:blipFill>
        <p:spPr>
          <a:xfrm>
            <a:off x="4257675" y="704850"/>
            <a:ext cx="4704527" cy="3135576"/>
          </a:xfrm>
          <a:prstGeom prst="rect">
            <a:avLst/>
          </a:prstGeom>
          <a:noFill/>
          <a:ln>
            <a:noFill/>
          </a:ln>
        </p:spPr>
      </p:pic>
      <p:sp>
        <p:nvSpPr>
          <p:cNvPr id="237" name="Google Shape;237;p39"/>
          <p:cNvSpPr txBox="1"/>
          <p:nvPr/>
        </p:nvSpPr>
        <p:spPr>
          <a:xfrm>
            <a:off x="4248150" y="3957775"/>
            <a:ext cx="47046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accent1"/>
                </a:solidFill>
                <a:latin typeface="Lato"/>
                <a:ea typeface="Lato"/>
                <a:cs typeface="Lato"/>
                <a:sym typeface="Lato"/>
              </a:rPr>
              <a:t>October Greenfield, FOR Upper Rappahannock River Steward, planting trees with partners at Rector Tract in Fauquier County -- a county park with soon-to-come canoe/kayak access to the Rappahannock River</a:t>
            </a:r>
            <a:endParaRPr sz="900">
              <a:solidFill>
                <a:schemeClr val="accent1"/>
              </a:solidFill>
              <a:latin typeface="Lato"/>
              <a:ea typeface="Lato"/>
              <a:cs typeface="Lato"/>
              <a:sym typeface="Lato"/>
            </a:endParaRPr>
          </a:p>
        </p:txBody>
      </p:sp>
      <p:sp>
        <p:nvSpPr>
          <p:cNvPr id="238" name="Google Shape;238;p39"/>
          <p:cNvSpPr txBox="1"/>
          <p:nvPr/>
        </p:nvSpPr>
        <p:spPr>
          <a:xfrm>
            <a:off x="332550" y="123825"/>
            <a:ext cx="38481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latin typeface="Raleway"/>
                <a:ea typeface="Raleway"/>
                <a:cs typeface="Raleway"/>
                <a:sym typeface="Raleway"/>
              </a:rPr>
              <a:t>Wrap up: </a:t>
            </a:r>
            <a:r>
              <a:rPr b="1" lang="en" sz="2600">
                <a:solidFill>
                  <a:schemeClr val="accent1"/>
                </a:solidFill>
                <a:latin typeface="Raleway"/>
                <a:ea typeface="Raleway"/>
                <a:cs typeface="Raleway"/>
                <a:sym typeface="Raleway"/>
              </a:rPr>
              <a:t>where are we + what’s next</a:t>
            </a:r>
            <a:endParaRPr b="1" sz="2600">
              <a:solidFill>
                <a:schemeClr val="accent1"/>
              </a:solidFill>
              <a:latin typeface="Raleway"/>
              <a:ea typeface="Raleway"/>
              <a:cs typeface="Raleway"/>
              <a:sym typeface="Raleway"/>
            </a:endParaRPr>
          </a:p>
        </p:txBody>
      </p:sp>
      <p:sp>
        <p:nvSpPr>
          <p:cNvPr id="239" name="Google Shape;239;p39"/>
          <p:cNvSpPr txBox="1"/>
          <p:nvPr/>
        </p:nvSpPr>
        <p:spPr>
          <a:xfrm>
            <a:off x="332550" y="1109025"/>
            <a:ext cx="3552900" cy="3894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lang="en">
                <a:solidFill>
                  <a:schemeClr val="accent3"/>
                </a:solidFill>
                <a:latin typeface="Lato"/>
                <a:ea typeface="Lato"/>
                <a:cs typeface="Lato"/>
                <a:sym typeface="Lato"/>
              </a:rPr>
              <a:t>Established experience and trust</a:t>
            </a:r>
            <a:r>
              <a:rPr lang="en">
                <a:latin typeface="Lato"/>
                <a:ea typeface="Lato"/>
                <a:cs typeface="Lato"/>
                <a:sym typeface="Lato"/>
              </a:rPr>
              <a:t> </a:t>
            </a:r>
            <a:r>
              <a:rPr lang="en" sz="1300">
                <a:latin typeface="Lato"/>
                <a:ea typeface="Lato"/>
                <a:cs typeface="Lato"/>
                <a:sym typeface="Lato"/>
              </a:rPr>
              <a:t>with landowners, technical service providers, and funders. </a:t>
            </a:r>
            <a:r>
              <a:rPr i="1" lang="en" sz="1300">
                <a:latin typeface="Lato"/>
                <a:ea typeface="Lato"/>
                <a:cs typeface="Lato"/>
                <a:sym typeface="Lato"/>
              </a:rPr>
              <a:t>We deliver.</a:t>
            </a:r>
            <a:endParaRPr sz="1300">
              <a:latin typeface="Lato"/>
              <a:ea typeface="Lato"/>
              <a:cs typeface="Lato"/>
              <a:sym typeface="Lato"/>
            </a:endParaRPr>
          </a:p>
          <a:p>
            <a:pPr indent="-317500" lvl="0" marL="457200" rtl="0" algn="l">
              <a:spcBef>
                <a:spcPts val="0"/>
              </a:spcBef>
              <a:spcAft>
                <a:spcPts val="0"/>
              </a:spcAft>
              <a:buSzPts val="1400"/>
              <a:buFont typeface="Lato"/>
              <a:buChar char="●"/>
            </a:pPr>
            <a:r>
              <a:rPr lang="en">
                <a:solidFill>
                  <a:schemeClr val="accent3"/>
                </a:solidFill>
                <a:latin typeface="Lato"/>
                <a:ea typeface="Lato"/>
                <a:cs typeface="Lato"/>
                <a:sym typeface="Lato"/>
              </a:rPr>
              <a:t>Project collaboration: </a:t>
            </a:r>
            <a:r>
              <a:rPr lang="en" sz="1300">
                <a:latin typeface="Lato"/>
                <a:ea typeface="Lato"/>
                <a:cs typeface="Lato"/>
                <a:sym typeface="Lato"/>
              </a:rPr>
              <a:t>HSI sending shovel-ready projects to NRCS+SWCDs </a:t>
            </a:r>
            <a:r>
              <a:rPr i="1" lang="en" sz="1300">
                <a:latin typeface="Lato"/>
                <a:ea typeface="Lato"/>
                <a:cs typeface="Lato"/>
                <a:sym typeface="Lato"/>
              </a:rPr>
              <a:t>and</a:t>
            </a:r>
            <a:r>
              <a:rPr lang="en" sz="1300">
                <a:latin typeface="Lato"/>
                <a:ea typeface="Lato"/>
                <a:cs typeface="Lato"/>
                <a:sym typeface="Lato"/>
              </a:rPr>
              <a:t> they are sending projects to HSI</a:t>
            </a:r>
            <a:endParaRPr sz="1300">
              <a:latin typeface="Lato"/>
              <a:ea typeface="Lato"/>
              <a:cs typeface="Lato"/>
              <a:sym typeface="Lato"/>
            </a:endParaRPr>
          </a:p>
          <a:p>
            <a:pPr indent="-317500" lvl="0" marL="457200" rtl="0" algn="l">
              <a:spcBef>
                <a:spcPts val="0"/>
              </a:spcBef>
              <a:spcAft>
                <a:spcPts val="0"/>
              </a:spcAft>
              <a:buSzPts val="1400"/>
              <a:buFont typeface="Lato"/>
              <a:buChar char="●"/>
            </a:pPr>
            <a:r>
              <a:rPr lang="en">
                <a:solidFill>
                  <a:schemeClr val="accent3"/>
                </a:solidFill>
                <a:latin typeface="Lato"/>
                <a:ea typeface="Lato"/>
                <a:cs typeface="Lato"/>
                <a:sym typeface="Lato"/>
              </a:rPr>
              <a:t>Increased demand:</a:t>
            </a:r>
            <a:r>
              <a:rPr lang="en">
                <a:latin typeface="Lato"/>
                <a:ea typeface="Lato"/>
                <a:cs typeface="Lato"/>
                <a:sym typeface="Lato"/>
              </a:rPr>
              <a:t> </a:t>
            </a:r>
            <a:r>
              <a:rPr lang="en" sz="1300">
                <a:latin typeface="Lato"/>
                <a:ea typeface="Lato"/>
                <a:cs typeface="Lato"/>
                <a:sym typeface="Lato"/>
              </a:rPr>
              <a:t>Fall 2021 planting season docket already oversubscribed </a:t>
            </a:r>
            <a:endParaRPr sz="1300">
              <a:latin typeface="Lato"/>
              <a:ea typeface="Lato"/>
              <a:cs typeface="Lato"/>
              <a:sym typeface="Lato"/>
            </a:endParaRPr>
          </a:p>
          <a:p>
            <a:pPr indent="-317500" lvl="0" marL="457200" rtl="0" algn="l">
              <a:spcBef>
                <a:spcPts val="0"/>
              </a:spcBef>
              <a:spcAft>
                <a:spcPts val="0"/>
              </a:spcAft>
              <a:buSzPts val="1400"/>
              <a:buFont typeface="Lato"/>
              <a:buChar char="●"/>
            </a:pPr>
            <a:r>
              <a:rPr lang="en">
                <a:solidFill>
                  <a:schemeClr val="accent3"/>
                </a:solidFill>
                <a:latin typeface="Lato"/>
                <a:ea typeface="Lato"/>
                <a:cs typeface="Lato"/>
                <a:sym typeface="Lato"/>
              </a:rPr>
              <a:t>Replication of awesome projects</a:t>
            </a:r>
            <a:r>
              <a:rPr lang="en">
                <a:latin typeface="Lato"/>
                <a:ea typeface="Lato"/>
                <a:cs typeface="Lato"/>
                <a:sym typeface="Lato"/>
              </a:rPr>
              <a:t>: </a:t>
            </a:r>
            <a:r>
              <a:rPr lang="en" sz="1300">
                <a:latin typeface="Lato"/>
                <a:ea typeface="Lato"/>
                <a:cs typeface="Lato"/>
                <a:sym typeface="Lato"/>
              </a:rPr>
              <a:t>How to layer water quality + conservation practices year after year? </a:t>
            </a:r>
            <a:endParaRPr sz="1300">
              <a:latin typeface="Lato"/>
              <a:ea typeface="Lato"/>
              <a:cs typeface="Lato"/>
              <a:sym typeface="Lato"/>
            </a:endParaRPr>
          </a:p>
          <a:p>
            <a:pPr indent="-317500" lvl="0" marL="457200" rtl="0" algn="l">
              <a:spcBef>
                <a:spcPts val="0"/>
              </a:spcBef>
              <a:spcAft>
                <a:spcPts val="0"/>
              </a:spcAft>
              <a:buSzPts val="1400"/>
              <a:buFont typeface="Lato"/>
              <a:buChar char="●"/>
            </a:pPr>
            <a:r>
              <a:rPr lang="en">
                <a:solidFill>
                  <a:schemeClr val="accent3"/>
                </a:solidFill>
                <a:latin typeface="Lato"/>
                <a:ea typeface="Lato"/>
                <a:cs typeface="Lato"/>
                <a:sym typeface="Lato"/>
              </a:rPr>
              <a:t>Continual listening + adaptation to needs:</a:t>
            </a:r>
            <a:r>
              <a:rPr lang="en">
                <a:latin typeface="Lato"/>
                <a:ea typeface="Lato"/>
                <a:cs typeface="Lato"/>
                <a:sym typeface="Lato"/>
              </a:rPr>
              <a:t> </a:t>
            </a:r>
            <a:r>
              <a:rPr lang="en" sz="1300">
                <a:latin typeface="Lato"/>
                <a:ea typeface="Lato"/>
                <a:cs typeface="Lato"/>
                <a:sym typeface="Lato"/>
              </a:rPr>
              <a:t>Incorporating landowner interests (hunting, silvopasture, grassland bird habitat); gap financing; 0% interest revolving loan programs</a:t>
            </a:r>
            <a:endParaRPr sz="1300">
              <a:latin typeface="Lato"/>
              <a:ea typeface="Lato"/>
              <a:cs typeface="Lato"/>
              <a:sym typeface="Lato"/>
            </a:endParaRPr>
          </a:p>
          <a:p>
            <a:pPr indent="-311150" lvl="0" marL="457200" rtl="0" algn="l">
              <a:spcBef>
                <a:spcPts val="0"/>
              </a:spcBef>
              <a:spcAft>
                <a:spcPts val="0"/>
              </a:spcAft>
              <a:buSzPts val="1300"/>
              <a:buFont typeface="Lato"/>
              <a:buChar char="●"/>
            </a:pPr>
            <a:r>
              <a:rPr lang="en">
                <a:solidFill>
                  <a:schemeClr val="accent3"/>
                </a:solidFill>
                <a:latin typeface="Lato"/>
                <a:ea typeface="Lato"/>
                <a:cs typeface="Lato"/>
                <a:sym typeface="Lato"/>
              </a:rPr>
              <a:t>Consistent $upport: </a:t>
            </a:r>
            <a:r>
              <a:rPr lang="en" sz="1300">
                <a:latin typeface="Lato"/>
                <a:ea typeface="Lato"/>
                <a:cs typeface="Lato"/>
                <a:sym typeface="Lato"/>
              </a:rPr>
              <a:t>How to keep program funded year after year. </a:t>
            </a:r>
            <a:endParaRPr sz="130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History and Culture</a:t>
            </a:r>
            <a:endParaRPr/>
          </a:p>
        </p:txBody>
      </p:sp>
      <p:sp>
        <p:nvSpPr>
          <p:cNvPr id="66" name="Google Shape;66;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3400"/>
              <a:t>Upland areas with Monacan communities, a </a:t>
            </a:r>
            <a:r>
              <a:rPr lang="en" sz="3400"/>
              <a:t>mixture</a:t>
            </a:r>
            <a:r>
              <a:rPr lang="en" sz="3400"/>
              <a:t> of forest and </a:t>
            </a:r>
            <a:r>
              <a:rPr lang="en" sz="3400"/>
              <a:t>savannah</a:t>
            </a:r>
            <a:r>
              <a:rPr lang="en" sz="3400"/>
              <a:t> with abundant water flowing from </a:t>
            </a:r>
            <a:r>
              <a:rPr lang="en" sz="3400"/>
              <a:t>springs</a:t>
            </a:r>
            <a:r>
              <a:rPr lang="en" sz="3400"/>
              <a:t>, streams and rivers.</a:t>
            </a:r>
            <a:endParaRPr sz="3400"/>
          </a:p>
          <a:p>
            <a:pPr indent="0" lvl="0" marL="0" rtl="0" algn="l">
              <a:spcBef>
                <a:spcPts val="1200"/>
              </a:spcBef>
              <a:spcAft>
                <a:spcPts val="0"/>
              </a:spcAft>
              <a:buNone/>
            </a:pPr>
            <a:r>
              <a:rPr lang="en" sz="3400"/>
              <a:t>Large section of the Old Carolina Trail/Road, used by Iroquois nations for trading</a:t>
            </a:r>
            <a:endParaRPr sz="3400"/>
          </a:p>
          <a:p>
            <a:pPr indent="0" lvl="0" marL="0" rtl="0" algn="l">
              <a:spcBef>
                <a:spcPts val="1200"/>
              </a:spcBef>
              <a:spcAft>
                <a:spcPts val="0"/>
              </a:spcAft>
              <a:buNone/>
            </a:pPr>
            <a:r>
              <a:rPr lang="en" sz="3400"/>
              <a:t>Colonial settlement mostly in 18th and 19th centuries</a:t>
            </a:r>
            <a:endParaRPr sz="3400"/>
          </a:p>
          <a:p>
            <a:pPr indent="0" lvl="0" marL="0" rtl="0" algn="l">
              <a:spcBef>
                <a:spcPts val="1200"/>
              </a:spcBef>
              <a:spcAft>
                <a:spcPts val="0"/>
              </a:spcAft>
              <a:buNone/>
            </a:pPr>
            <a:r>
              <a:rPr lang="en" sz="3400"/>
              <a:t>Mix of plantation and small farms</a:t>
            </a:r>
            <a:endParaRPr sz="3400"/>
          </a:p>
          <a:p>
            <a:pPr indent="0" lvl="0" marL="0" rtl="0" algn="l">
              <a:spcBef>
                <a:spcPts val="1200"/>
              </a:spcBef>
              <a:spcAft>
                <a:spcPts val="0"/>
              </a:spcAft>
              <a:buNone/>
            </a:pPr>
            <a:r>
              <a:rPr lang="en" sz="3400"/>
              <a:t>Large percentage of population enslaved prior to Civil War</a:t>
            </a:r>
            <a:endParaRPr sz="3400"/>
          </a:p>
          <a:p>
            <a:pPr indent="0" lvl="0" marL="0" rtl="0" algn="l">
              <a:spcBef>
                <a:spcPts val="1200"/>
              </a:spcBef>
              <a:spcAft>
                <a:spcPts val="0"/>
              </a:spcAft>
              <a:buNone/>
            </a:pPr>
            <a:r>
              <a:rPr lang="en" sz="3400"/>
              <a:t>Many African American communities founded after Emancipation</a:t>
            </a:r>
            <a:endParaRPr sz="3400"/>
          </a:p>
          <a:p>
            <a:pPr indent="0" lvl="0" marL="0" rtl="0" algn="l">
              <a:spcBef>
                <a:spcPts val="1200"/>
              </a:spcBef>
              <a:spcAft>
                <a:spcPts val="0"/>
              </a:spcAft>
              <a:buNone/>
            </a:pPr>
            <a:r>
              <a:rPr lang="en" sz="3400"/>
              <a:t>Formation of the Shenandoah National Park by exercise of eminent domain impacted communities, attitudes towards conservation</a:t>
            </a:r>
            <a:endParaRPr sz="3400"/>
          </a:p>
          <a:p>
            <a:pPr indent="0" lvl="0" marL="0" rtl="0" algn="l">
              <a:spcBef>
                <a:spcPts val="1200"/>
              </a:spcBef>
              <a:spcAft>
                <a:spcPts val="0"/>
              </a:spcAft>
              <a:buNone/>
            </a:pPr>
            <a:r>
              <a:rPr lang="en" sz="3400"/>
              <a:t>Populations were largely stable from 1790 until 1950;  post World War II/Cold War expansion of federal government in DMV has had profound impact, with growth rates ranging from 0.9 % </a:t>
            </a:r>
            <a:r>
              <a:rPr lang="en" sz="3400"/>
              <a:t>annually</a:t>
            </a:r>
            <a:r>
              <a:rPr lang="en" sz="3400"/>
              <a:t> to 3.0% since 1960.    </a:t>
            </a:r>
            <a:endParaRPr sz="3400"/>
          </a:p>
          <a:p>
            <a:pPr indent="0" lvl="0" marL="0" rtl="0" algn="l">
              <a:spcBef>
                <a:spcPts val="1200"/>
              </a:spcBef>
              <a:spcAft>
                <a:spcPts val="0"/>
              </a:spcAft>
              <a:buNone/>
            </a:pPr>
            <a:r>
              <a:rPr lang="en" sz="3400"/>
              <a:t>The potential for even more dramatic growth spurred interest in growth management and conservation</a:t>
            </a:r>
            <a:endParaRPr sz="3400"/>
          </a:p>
          <a:p>
            <a:pPr indent="0" lvl="0" marL="0" rtl="0" algn="l">
              <a:spcBef>
                <a:spcPts val="1200"/>
              </a:spcBef>
              <a:spcAft>
                <a:spcPts val="0"/>
              </a:spcAft>
              <a:buNone/>
            </a:pPr>
            <a:r>
              <a:rPr lang="en" sz="3400"/>
              <a:t>In addition to the SNP. state used wildlife funds to create Thompson and Phelps Wildlife Management Area;  Sky Meadow State Park donated to Virginia in 1975.  Appalachian National Scenic Trail runs along Blue Ridge, including through SNP.  </a:t>
            </a:r>
            <a:r>
              <a:rPr lang="en" sz="3400"/>
              <a:t>Other publicalands have been donated to Virginia include WHitney State Forest, and the Bull Run Mountain Preserve</a:t>
            </a:r>
            <a:endParaRPr sz="3400"/>
          </a:p>
          <a:p>
            <a:pPr indent="0" lvl="0" marL="0" rtl="0" algn="l">
              <a:spcBef>
                <a:spcPts val="1200"/>
              </a:spcBef>
              <a:spcAft>
                <a:spcPts val="0"/>
              </a:spcAft>
              <a:buNone/>
            </a:pPr>
            <a:r>
              <a:rPr lang="en" sz="3400"/>
              <a:t>PEC founded in 1972 as a regional non governmental organization to coordinate community based planning and advocacy to promote and protect the </a:t>
            </a:r>
            <a:r>
              <a:rPr lang="en" sz="3400"/>
              <a:t>communities</a:t>
            </a:r>
            <a:r>
              <a:rPr lang="en" sz="3400"/>
              <a:t>, rural economy, natural resources, history and beauty of the Piedmont region</a:t>
            </a:r>
            <a:endParaRPr sz="3400"/>
          </a:p>
          <a:p>
            <a:pPr indent="0" lvl="0" marL="0" rtl="0" algn="l">
              <a:spcBef>
                <a:spcPts val="1200"/>
              </a:spcBef>
              <a:spcAft>
                <a:spcPts val="0"/>
              </a:spcAft>
              <a:buNone/>
            </a:pPr>
            <a:r>
              <a:rPr lang="en" sz="3400"/>
              <a:t>Focus in the 1970’s and 1980’s was on </a:t>
            </a:r>
            <a:r>
              <a:rPr lang="en" sz="3400"/>
              <a:t>planning</a:t>
            </a:r>
            <a:r>
              <a:rPr lang="en" sz="3400"/>
              <a:t> and policy.  In 1981, Fauquier enacted rural zoning ordinance that substantially reduced by-right development potential in rural areas, focused </a:t>
            </a:r>
            <a:r>
              <a:rPr lang="en" sz="3400"/>
              <a:t>growth</a:t>
            </a:r>
            <a:r>
              <a:rPr lang="en" sz="3400"/>
              <a:t> and public infrastructure in Warrenton, the Plains, Marshall, and several service districts</a:t>
            </a:r>
            <a:endParaRPr sz="3400"/>
          </a:p>
          <a:p>
            <a:pPr indent="0" lvl="0" marL="0" rtl="0" algn="l">
              <a:spcBef>
                <a:spcPts val="1200"/>
              </a:spcBef>
              <a:spcAft>
                <a:spcPts val="0"/>
              </a:spcAft>
              <a:buNone/>
            </a:pPr>
            <a:r>
              <a:t/>
            </a:r>
            <a:endParaRPr sz="3400"/>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 Issues: </a:t>
            </a:r>
            <a:r>
              <a:rPr lang="en" sz="2244">
                <a:solidFill>
                  <a:schemeClr val="dk2"/>
                </a:solidFill>
              </a:rPr>
              <a:t>Planning for next 20 years</a:t>
            </a:r>
            <a:endParaRPr/>
          </a:p>
        </p:txBody>
      </p:sp>
      <p:sp>
        <p:nvSpPr>
          <p:cNvPr id="72" name="Google Shape;72;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20000"/>
          </a:bodyPr>
          <a:lstStyle/>
          <a:p>
            <a:pPr indent="-308610" lvl="0" marL="457200" rtl="0" algn="l">
              <a:spcBef>
                <a:spcPts val="0"/>
              </a:spcBef>
              <a:spcAft>
                <a:spcPts val="0"/>
              </a:spcAft>
              <a:buSzPct val="100000"/>
              <a:buChar char="●"/>
            </a:pPr>
            <a:r>
              <a:rPr lang="en"/>
              <a:t>Climate change impact on population migration, resiliency planning for increased precipitation/flooding</a:t>
            </a:r>
            <a:endParaRPr/>
          </a:p>
          <a:p>
            <a:pPr indent="-290830" lvl="1" marL="914400" rtl="0" algn="l">
              <a:spcBef>
                <a:spcPts val="0"/>
              </a:spcBef>
              <a:spcAft>
                <a:spcPts val="0"/>
              </a:spcAft>
              <a:buSzPct val="100000"/>
              <a:buChar char="○"/>
            </a:pPr>
            <a:r>
              <a:rPr lang="en"/>
              <a:t>PEC lead </a:t>
            </a:r>
            <a:r>
              <a:rPr lang="en"/>
              <a:t>sponsor</a:t>
            </a:r>
            <a:r>
              <a:rPr lang="en"/>
              <a:t> for Resilient Virginia Conference</a:t>
            </a:r>
            <a:endParaRPr/>
          </a:p>
          <a:p>
            <a:pPr indent="-290830" lvl="1" marL="914400" rtl="0" algn="l">
              <a:spcBef>
                <a:spcPts val="0"/>
              </a:spcBef>
              <a:spcAft>
                <a:spcPts val="0"/>
              </a:spcAft>
              <a:buSzPct val="100000"/>
              <a:buChar char="○"/>
            </a:pPr>
            <a:r>
              <a:rPr lang="en"/>
              <a:t>Partner with Resilient Virginia on Resiliency Assessment for Albemarle</a:t>
            </a:r>
            <a:endParaRPr/>
          </a:p>
          <a:p>
            <a:pPr indent="-290830" lvl="1" marL="914400" rtl="0" algn="l">
              <a:spcBef>
                <a:spcPts val="0"/>
              </a:spcBef>
              <a:spcAft>
                <a:spcPts val="0"/>
              </a:spcAft>
              <a:buSzPct val="100000"/>
              <a:buChar char="○"/>
            </a:pPr>
            <a:r>
              <a:rPr lang="en"/>
              <a:t>Developing Climate Action Plan recommendations for Albemarle</a:t>
            </a:r>
            <a:endParaRPr/>
          </a:p>
          <a:p>
            <a:pPr indent="-290830" lvl="1" marL="914400" rtl="0" algn="l">
              <a:spcBef>
                <a:spcPts val="0"/>
              </a:spcBef>
              <a:spcAft>
                <a:spcPts val="0"/>
              </a:spcAft>
              <a:buSzPct val="100000"/>
              <a:buChar char="○"/>
            </a:pPr>
            <a:r>
              <a:rPr lang="en"/>
              <a:t>Can we expand Albemarle pilot to other jurisdictions</a:t>
            </a:r>
            <a:endParaRPr/>
          </a:p>
          <a:p>
            <a:pPr indent="-308610" lvl="0" marL="457200" rtl="0" algn="l">
              <a:spcBef>
                <a:spcPts val="0"/>
              </a:spcBef>
              <a:spcAft>
                <a:spcPts val="0"/>
              </a:spcAft>
              <a:buSzPct val="100000"/>
              <a:buChar char="●"/>
            </a:pPr>
            <a:r>
              <a:rPr lang="en"/>
              <a:t>Push for more </a:t>
            </a:r>
            <a:r>
              <a:rPr lang="en"/>
              <a:t>equitable</a:t>
            </a:r>
            <a:r>
              <a:rPr lang="en"/>
              <a:t> development policies and addressing environmental justice issues</a:t>
            </a:r>
            <a:endParaRPr/>
          </a:p>
          <a:p>
            <a:pPr indent="-290830" lvl="1" marL="914400" rtl="0" algn="l">
              <a:spcBef>
                <a:spcPts val="0"/>
              </a:spcBef>
              <a:spcAft>
                <a:spcPts val="0"/>
              </a:spcAft>
              <a:buSzPct val="100000"/>
              <a:buChar char="○"/>
            </a:pPr>
            <a:r>
              <a:rPr lang="en"/>
              <a:t>Access to affordable housing</a:t>
            </a:r>
            <a:endParaRPr/>
          </a:p>
          <a:p>
            <a:pPr indent="-290830" lvl="1" marL="914400" rtl="0" algn="l">
              <a:spcBef>
                <a:spcPts val="0"/>
              </a:spcBef>
              <a:spcAft>
                <a:spcPts val="0"/>
              </a:spcAft>
              <a:buSzPct val="100000"/>
              <a:buChar char="○"/>
            </a:pPr>
            <a:r>
              <a:rPr lang="en"/>
              <a:t>Access to land </a:t>
            </a:r>
            <a:endParaRPr/>
          </a:p>
          <a:p>
            <a:pPr indent="-290830" lvl="1" marL="914400" rtl="0" algn="l">
              <a:spcBef>
                <a:spcPts val="0"/>
              </a:spcBef>
              <a:spcAft>
                <a:spcPts val="0"/>
              </a:spcAft>
              <a:buSzPct val="100000"/>
              <a:buChar char="○"/>
            </a:pPr>
            <a:r>
              <a:rPr lang="en"/>
              <a:t>Access to safe drinking water, sewage treatment</a:t>
            </a:r>
            <a:endParaRPr/>
          </a:p>
          <a:p>
            <a:pPr indent="-290830" lvl="1" marL="914400" rtl="0" algn="l">
              <a:spcBef>
                <a:spcPts val="0"/>
              </a:spcBef>
              <a:spcAft>
                <a:spcPts val="0"/>
              </a:spcAft>
              <a:buSzPct val="100000"/>
              <a:buChar char="○"/>
            </a:pPr>
            <a:r>
              <a:rPr lang="en"/>
              <a:t>Siting issues</a:t>
            </a:r>
            <a:endParaRPr/>
          </a:p>
          <a:p>
            <a:pPr indent="-290830" lvl="2" marL="1371600" rtl="0" algn="l">
              <a:spcBef>
                <a:spcPts val="0"/>
              </a:spcBef>
              <a:spcAft>
                <a:spcPts val="0"/>
              </a:spcAft>
              <a:buSzPct val="100000"/>
              <a:buChar char="■"/>
            </a:pPr>
            <a:r>
              <a:rPr lang="en"/>
              <a:t>Landfill</a:t>
            </a:r>
            <a:endParaRPr/>
          </a:p>
          <a:p>
            <a:pPr indent="-290830" lvl="2" marL="1371600" rtl="0" algn="l">
              <a:spcBef>
                <a:spcPts val="0"/>
              </a:spcBef>
              <a:spcAft>
                <a:spcPts val="0"/>
              </a:spcAft>
              <a:buSzPct val="100000"/>
              <a:buChar char="■"/>
            </a:pPr>
            <a:r>
              <a:rPr lang="en"/>
              <a:t>Infrastructure</a:t>
            </a:r>
            <a:endParaRPr/>
          </a:p>
          <a:p>
            <a:pPr indent="-290830" lvl="2" marL="1371600" rtl="0" algn="l">
              <a:spcBef>
                <a:spcPts val="0"/>
              </a:spcBef>
              <a:spcAft>
                <a:spcPts val="0"/>
              </a:spcAft>
              <a:buSzPct val="100000"/>
              <a:buChar char="■"/>
            </a:pPr>
            <a:r>
              <a:rPr lang="en"/>
              <a:t>Mines</a:t>
            </a:r>
            <a:endParaRPr/>
          </a:p>
          <a:p>
            <a:pPr indent="-290830" lvl="1" marL="914400" rtl="0" algn="l">
              <a:spcBef>
                <a:spcPts val="0"/>
              </a:spcBef>
              <a:spcAft>
                <a:spcPts val="0"/>
              </a:spcAft>
              <a:buSzPct val="100000"/>
              <a:buChar char="○"/>
            </a:pPr>
            <a:r>
              <a:rPr lang="en"/>
              <a:t>Focusing benefits of clean energy </a:t>
            </a:r>
            <a:endParaRPr/>
          </a:p>
          <a:p>
            <a:pPr indent="-308610" lvl="0" marL="457200" rtl="0" algn="l">
              <a:spcBef>
                <a:spcPts val="0"/>
              </a:spcBef>
              <a:spcAft>
                <a:spcPts val="0"/>
              </a:spcAft>
              <a:buSzPct val="100000"/>
              <a:buChar char="●"/>
            </a:pPr>
            <a:r>
              <a:rPr lang="en"/>
              <a:t>Expansion of data centers and the internet economy</a:t>
            </a:r>
            <a:endParaRPr/>
          </a:p>
          <a:p>
            <a:pPr indent="-290830" lvl="1" marL="914400" rtl="0" algn="l">
              <a:spcBef>
                <a:spcPts val="0"/>
              </a:spcBef>
              <a:spcAft>
                <a:spcPts val="0"/>
              </a:spcAft>
              <a:buSzPct val="100000"/>
              <a:buChar char="○"/>
            </a:pPr>
            <a:r>
              <a:rPr lang="en"/>
              <a:t>Siting</a:t>
            </a:r>
            <a:endParaRPr/>
          </a:p>
          <a:p>
            <a:pPr indent="-290830" lvl="1" marL="914400" rtl="0" algn="l">
              <a:spcBef>
                <a:spcPts val="0"/>
              </a:spcBef>
              <a:spcAft>
                <a:spcPts val="0"/>
              </a:spcAft>
              <a:buSzPct val="100000"/>
              <a:buChar char="○"/>
            </a:pPr>
            <a:r>
              <a:rPr lang="en"/>
              <a:t>Water </a:t>
            </a:r>
            <a:r>
              <a:rPr lang="en"/>
              <a:t>consumption</a:t>
            </a:r>
            <a:endParaRPr/>
          </a:p>
          <a:p>
            <a:pPr indent="-290830" lvl="1" marL="914400" rtl="0" algn="l">
              <a:spcBef>
                <a:spcPts val="0"/>
              </a:spcBef>
              <a:spcAft>
                <a:spcPts val="0"/>
              </a:spcAft>
              <a:buSzPct val="100000"/>
              <a:buChar char="○"/>
            </a:pPr>
            <a:r>
              <a:rPr lang="en"/>
              <a:t>Energy load</a:t>
            </a:r>
            <a:endParaRPr/>
          </a:p>
          <a:p>
            <a:pPr indent="-308610" lvl="0" marL="457200" rtl="0" algn="l">
              <a:spcBef>
                <a:spcPts val="0"/>
              </a:spcBef>
              <a:spcAft>
                <a:spcPts val="0"/>
              </a:spcAft>
              <a:buSzPct val="100000"/>
              <a:buChar char="●"/>
            </a:pPr>
            <a:r>
              <a:rPr lang="en"/>
              <a:t>Clean energy generation and infrastructure, challenge of utility scale solar</a:t>
            </a:r>
            <a:endParaRPr/>
          </a:p>
          <a:p>
            <a:pPr indent="-308610" lvl="0" marL="457200" rtl="0" algn="l">
              <a:spcBef>
                <a:spcPts val="0"/>
              </a:spcBef>
              <a:spcAft>
                <a:spcPts val="0"/>
              </a:spcAft>
              <a:buSzPct val="100000"/>
              <a:buChar char="●"/>
            </a:pPr>
            <a:r>
              <a:rPr lang="en"/>
              <a:t>Rural event centers, Agrotourism, Adult Beverages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 Issues</a:t>
            </a:r>
            <a:endParaRPr/>
          </a:p>
        </p:txBody>
      </p:sp>
      <p:sp>
        <p:nvSpPr>
          <p:cNvPr id="78" name="Google Shape;78;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25000" lnSpcReduction="20000"/>
          </a:bodyPr>
          <a:lstStyle/>
          <a:p>
            <a:pPr indent="-323972" lvl="0" marL="457200" rtl="0" algn="l">
              <a:spcBef>
                <a:spcPts val="0"/>
              </a:spcBef>
              <a:spcAft>
                <a:spcPts val="0"/>
              </a:spcAft>
              <a:buSzPct val="100000"/>
              <a:buChar char="●"/>
            </a:pPr>
            <a:r>
              <a:rPr lang="en" sz="6007"/>
              <a:t>Accelerating conservation and sustainable land </a:t>
            </a:r>
            <a:r>
              <a:rPr lang="en" sz="6007"/>
              <a:t>management</a:t>
            </a:r>
            <a:endParaRPr sz="6007"/>
          </a:p>
          <a:p>
            <a:pPr indent="-323972" lvl="1" marL="914400" rtl="0" algn="l">
              <a:spcBef>
                <a:spcPts val="0"/>
              </a:spcBef>
              <a:spcAft>
                <a:spcPts val="0"/>
              </a:spcAft>
              <a:buSzPct val="100000"/>
              <a:buChar char="○"/>
            </a:pPr>
            <a:r>
              <a:rPr lang="en" sz="6007"/>
              <a:t>Focus areas:</a:t>
            </a:r>
            <a:endParaRPr sz="6007"/>
          </a:p>
          <a:p>
            <a:pPr indent="-323972" lvl="2" marL="1371600" rtl="0" algn="l">
              <a:spcBef>
                <a:spcPts val="0"/>
              </a:spcBef>
              <a:spcAft>
                <a:spcPts val="0"/>
              </a:spcAft>
              <a:buSzPct val="100000"/>
              <a:buChar char="■"/>
            </a:pPr>
            <a:r>
              <a:rPr lang="en" sz="6007"/>
              <a:t>Upper Rappahannock Initiative</a:t>
            </a:r>
            <a:endParaRPr sz="6007"/>
          </a:p>
          <a:p>
            <a:pPr indent="-323972" lvl="2" marL="1371600" rtl="0" algn="l">
              <a:spcBef>
                <a:spcPts val="0"/>
              </a:spcBef>
              <a:spcAft>
                <a:spcPts val="0"/>
              </a:spcAft>
              <a:buSzPct val="100000"/>
              <a:buChar char="■"/>
            </a:pPr>
            <a:r>
              <a:rPr lang="en" sz="6007"/>
              <a:t>Goose Creek</a:t>
            </a:r>
            <a:endParaRPr sz="6007"/>
          </a:p>
          <a:p>
            <a:pPr indent="-323972" lvl="2" marL="1371600" rtl="0" algn="l">
              <a:spcBef>
                <a:spcPts val="0"/>
              </a:spcBef>
              <a:spcAft>
                <a:spcPts val="0"/>
              </a:spcAft>
              <a:buSzPct val="100000"/>
              <a:buChar char="■"/>
            </a:pPr>
            <a:r>
              <a:rPr lang="en" sz="6007"/>
              <a:t>Blue Ridge </a:t>
            </a:r>
            <a:endParaRPr sz="6007"/>
          </a:p>
          <a:p>
            <a:pPr indent="-323972" lvl="2" marL="1371600" rtl="0" algn="l">
              <a:spcBef>
                <a:spcPts val="0"/>
              </a:spcBef>
              <a:spcAft>
                <a:spcPts val="0"/>
              </a:spcAft>
              <a:buSzPct val="100000"/>
              <a:buChar char="■"/>
            </a:pPr>
            <a:r>
              <a:rPr lang="en" sz="6007"/>
              <a:t>Piedmont Grasslands Bird Initiative</a:t>
            </a:r>
            <a:endParaRPr sz="6007"/>
          </a:p>
          <a:p>
            <a:pPr indent="-323972" lvl="2" marL="1371600" rtl="0" algn="l">
              <a:spcBef>
                <a:spcPts val="0"/>
              </a:spcBef>
              <a:spcAft>
                <a:spcPts val="0"/>
              </a:spcAft>
              <a:buSzPct val="100000"/>
              <a:buChar char="■"/>
            </a:pPr>
            <a:r>
              <a:rPr lang="en" sz="6007"/>
              <a:t>Source water protection</a:t>
            </a:r>
            <a:endParaRPr sz="6007"/>
          </a:p>
          <a:p>
            <a:pPr indent="-323972" lvl="1" marL="914400" rtl="0" algn="l">
              <a:spcBef>
                <a:spcPts val="0"/>
              </a:spcBef>
              <a:spcAft>
                <a:spcPts val="0"/>
              </a:spcAft>
              <a:buSzPct val="100000"/>
              <a:buChar char="○"/>
            </a:pPr>
            <a:r>
              <a:rPr lang="en" sz="6007"/>
              <a:t>Expanding access to agricultural practices </a:t>
            </a:r>
            <a:endParaRPr sz="6007"/>
          </a:p>
          <a:p>
            <a:pPr indent="-323972" lvl="2" marL="1371600" rtl="0" algn="l">
              <a:spcBef>
                <a:spcPts val="0"/>
              </a:spcBef>
              <a:spcAft>
                <a:spcPts val="0"/>
              </a:spcAft>
              <a:buSzPct val="100000"/>
              <a:buChar char="■"/>
            </a:pPr>
            <a:r>
              <a:rPr lang="en" sz="6007"/>
              <a:t>Education and outreach</a:t>
            </a:r>
            <a:endParaRPr sz="6007"/>
          </a:p>
          <a:p>
            <a:pPr indent="-323972" lvl="2" marL="1371600" rtl="0" algn="l">
              <a:spcBef>
                <a:spcPts val="0"/>
              </a:spcBef>
              <a:spcAft>
                <a:spcPts val="0"/>
              </a:spcAft>
              <a:buSzPct val="100000"/>
              <a:buChar char="■"/>
            </a:pPr>
            <a:r>
              <a:rPr lang="en" sz="6007"/>
              <a:t>Increasing technical capacity</a:t>
            </a:r>
            <a:endParaRPr sz="6007"/>
          </a:p>
          <a:p>
            <a:pPr indent="-323972" lvl="2" marL="1371600" rtl="0" algn="l">
              <a:spcBef>
                <a:spcPts val="0"/>
              </a:spcBef>
              <a:spcAft>
                <a:spcPts val="0"/>
              </a:spcAft>
              <a:buSzPct val="100000"/>
              <a:buChar char="■"/>
            </a:pPr>
            <a:r>
              <a:rPr lang="en" sz="6007"/>
              <a:t>Supporting federal, state, local and private funding and financing</a:t>
            </a:r>
            <a:endParaRPr sz="6007"/>
          </a:p>
          <a:p>
            <a:pPr indent="-323972" lvl="1" marL="914400" rtl="0" algn="l">
              <a:spcBef>
                <a:spcPts val="0"/>
              </a:spcBef>
              <a:spcAft>
                <a:spcPts val="0"/>
              </a:spcAft>
              <a:buSzPct val="100000"/>
              <a:buChar char="○"/>
            </a:pPr>
            <a:r>
              <a:rPr lang="en" sz="6007"/>
              <a:t>Layering conservation and practices</a:t>
            </a:r>
            <a:endParaRPr sz="6007"/>
          </a:p>
          <a:p>
            <a:pPr indent="-323972" lvl="2" marL="1371600" rtl="0" algn="l">
              <a:spcBef>
                <a:spcPts val="0"/>
              </a:spcBef>
              <a:spcAft>
                <a:spcPts val="0"/>
              </a:spcAft>
              <a:buSzPct val="100000"/>
              <a:buChar char="■"/>
            </a:pPr>
            <a:r>
              <a:rPr lang="en" sz="6007"/>
              <a:t>Aggregation for stream restoration, wetland,nutrient, sediment, and carbon</a:t>
            </a:r>
            <a:endParaRPr sz="6007"/>
          </a:p>
          <a:p>
            <a:pPr indent="-323972" lvl="2" marL="1371600" rtl="0" algn="l">
              <a:spcBef>
                <a:spcPts val="0"/>
              </a:spcBef>
              <a:spcAft>
                <a:spcPts val="0"/>
              </a:spcAft>
              <a:buSzPct val="100000"/>
              <a:buChar char="■"/>
            </a:pPr>
            <a:r>
              <a:rPr lang="en" sz="6007"/>
              <a:t>Fleetwood Farm</a:t>
            </a:r>
            <a:endParaRPr sz="6007"/>
          </a:p>
          <a:p>
            <a:pPr indent="-323972" lvl="2" marL="1371600" rtl="0" algn="l">
              <a:spcBef>
                <a:spcPts val="0"/>
              </a:spcBef>
              <a:spcAft>
                <a:spcPts val="0"/>
              </a:spcAft>
              <a:buSzPct val="100000"/>
              <a:buChar char="■"/>
            </a:pPr>
            <a:r>
              <a:rPr lang="en" sz="6007"/>
              <a:t>Eldon Farm</a:t>
            </a:r>
            <a:endParaRPr sz="6007"/>
          </a:p>
          <a:p>
            <a:pPr indent="0" lvl="0" marL="1371600" rtl="0" algn="l">
              <a:spcBef>
                <a:spcPts val="1200"/>
              </a:spcBef>
              <a:spcAft>
                <a:spcPts val="0"/>
              </a:spcAft>
              <a:buNone/>
            </a:pPr>
            <a:r>
              <a:t/>
            </a:r>
            <a:endParaRPr sz="6007"/>
          </a:p>
          <a:p>
            <a:pPr indent="0" lvl="0" marL="1371600" rtl="0" algn="l">
              <a:spcBef>
                <a:spcPts val="1200"/>
              </a:spcBef>
              <a:spcAft>
                <a:spcPts val="0"/>
              </a:spcAft>
              <a:buNone/>
            </a:pPr>
            <a:r>
              <a:t/>
            </a:r>
            <a:endParaRPr/>
          </a:p>
          <a:p>
            <a:pPr indent="0" lvl="0" marL="914400" rtl="0" algn="l">
              <a:spcBef>
                <a:spcPts val="1200"/>
              </a:spcBef>
              <a:spcAft>
                <a:spcPts val="0"/>
              </a:spcAft>
              <a:buNone/>
            </a:pPr>
            <a:r>
              <a:t/>
            </a:r>
            <a:endParaRPr/>
          </a:p>
          <a:p>
            <a:pPr indent="0" lvl="0" marL="1371600" rtl="0" algn="l">
              <a:spcBef>
                <a:spcPts val="1200"/>
              </a:spcBef>
              <a:spcAft>
                <a:spcPts val="0"/>
              </a:spcAft>
              <a:buNone/>
            </a:pPr>
            <a:r>
              <a:t/>
            </a:r>
            <a:endParaRPr/>
          </a:p>
          <a:p>
            <a:pPr indent="0" lvl="0" marL="914400" rtl="0" algn="l">
              <a:spcBef>
                <a:spcPts val="120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t>
            </a:r>
            <a:r>
              <a:rPr lang="en" sz="2650"/>
              <a:t>urrent Issues: </a:t>
            </a:r>
            <a:r>
              <a:rPr lang="en" sz="2650">
                <a:solidFill>
                  <a:schemeClr val="dk2"/>
                </a:solidFill>
              </a:rPr>
              <a:t>Sustainable and resilient stream crossings</a:t>
            </a:r>
            <a:endParaRPr sz="2650"/>
          </a:p>
        </p:txBody>
      </p:sp>
      <p:sp>
        <p:nvSpPr>
          <p:cNvPr id="84" name="Google Shape;84;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457200" rtl="0" algn="l">
              <a:spcBef>
                <a:spcPts val="0"/>
              </a:spcBef>
              <a:spcAft>
                <a:spcPts val="0"/>
              </a:spcAft>
              <a:buNone/>
            </a:pPr>
            <a:r>
              <a:t/>
            </a:r>
            <a:endParaRPr/>
          </a:p>
          <a:p>
            <a:pPr indent="-342900" lvl="0" marL="457200" rtl="0" algn="l">
              <a:spcBef>
                <a:spcPts val="1200"/>
              </a:spcBef>
              <a:spcAft>
                <a:spcPts val="0"/>
              </a:spcAft>
              <a:buSzPts val="1800"/>
              <a:buChar char="●"/>
            </a:pPr>
            <a:r>
              <a:rPr lang="en"/>
              <a:t>Reducing barriers in headwater streams</a:t>
            </a:r>
            <a:endParaRPr/>
          </a:p>
          <a:p>
            <a:pPr indent="-342900" lvl="0" marL="457200" rtl="0" algn="l">
              <a:spcBef>
                <a:spcPts val="0"/>
              </a:spcBef>
              <a:spcAft>
                <a:spcPts val="0"/>
              </a:spcAft>
              <a:buSzPts val="1800"/>
              <a:buChar char="●"/>
            </a:pPr>
            <a:r>
              <a:rPr lang="en"/>
              <a:t>Brook Trout as indicator species</a:t>
            </a:r>
            <a:endParaRPr/>
          </a:p>
          <a:p>
            <a:pPr indent="-342900" lvl="0" marL="457200" rtl="0" algn="l">
              <a:spcBef>
                <a:spcPts val="0"/>
              </a:spcBef>
              <a:spcAft>
                <a:spcPts val="0"/>
              </a:spcAft>
              <a:buSzPts val="1800"/>
              <a:buChar char="●"/>
            </a:pPr>
            <a:r>
              <a:rPr lang="en"/>
              <a:t>Pilots on crossing design</a:t>
            </a:r>
            <a:endParaRPr/>
          </a:p>
          <a:p>
            <a:pPr indent="-317500" lvl="2" marL="1371600" rtl="0" algn="l">
              <a:spcBef>
                <a:spcPts val="0"/>
              </a:spcBef>
              <a:spcAft>
                <a:spcPts val="0"/>
              </a:spcAft>
              <a:buSzPts val="1400"/>
              <a:buChar char="■"/>
            </a:pPr>
            <a:r>
              <a:rPr lang="en"/>
              <a:t>Private </a:t>
            </a:r>
            <a:endParaRPr/>
          </a:p>
          <a:p>
            <a:pPr indent="-317500" lvl="2" marL="1371600" rtl="0" algn="l">
              <a:spcBef>
                <a:spcPts val="0"/>
              </a:spcBef>
              <a:spcAft>
                <a:spcPts val="0"/>
              </a:spcAft>
              <a:buSzPts val="1400"/>
              <a:buChar char="■"/>
            </a:pPr>
            <a:r>
              <a:rPr lang="en"/>
              <a:t>VDOT</a:t>
            </a:r>
            <a:endParaRPr/>
          </a:p>
          <a:p>
            <a:pPr indent="-342900" lvl="0" marL="457200" rtl="0" algn="l">
              <a:spcBef>
                <a:spcPts val="0"/>
              </a:spcBef>
              <a:spcAft>
                <a:spcPts val="0"/>
              </a:spcAft>
              <a:buSzPts val="1800"/>
              <a:buChar char="●"/>
            </a:pPr>
            <a:r>
              <a:rPr lang="en"/>
              <a:t>Incorporating habitat restoration</a:t>
            </a:r>
            <a:endParaRPr/>
          </a:p>
          <a:p>
            <a:pPr indent="-342900" lvl="0" marL="457200" rtl="0" algn="l">
              <a:spcBef>
                <a:spcPts val="0"/>
              </a:spcBef>
              <a:spcAft>
                <a:spcPts val="0"/>
              </a:spcAft>
              <a:buSzPts val="1800"/>
              <a:buChar char="●"/>
            </a:pPr>
            <a:r>
              <a:rPr lang="en"/>
              <a:t>Incorporating public access</a:t>
            </a:r>
            <a:endParaRPr/>
          </a:p>
          <a:p>
            <a:pPr indent="-342900" lvl="0" marL="457200" rtl="0" algn="l">
              <a:spcBef>
                <a:spcPts val="0"/>
              </a:spcBef>
              <a:spcAft>
                <a:spcPts val="0"/>
              </a:spcAft>
              <a:buSzPts val="1800"/>
              <a:buChar char="●"/>
            </a:pPr>
            <a:r>
              <a:rPr lang="en"/>
              <a:t>Going to scale</a:t>
            </a:r>
            <a:endParaRPr/>
          </a:p>
          <a:p>
            <a:pPr indent="0" lvl="0" marL="45720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Current Issues: </a:t>
            </a:r>
            <a:r>
              <a:rPr lang="en" sz="2400">
                <a:solidFill>
                  <a:schemeClr val="dk2"/>
                </a:solidFill>
              </a:rPr>
              <a:t>Sustainable food systems</a:t>
            </a:r>
            <a:endParaRPr sz="2400"/>
          </a:p>
        </p:txBody>
      </p:sp>
      <p:sp>
        <p:nvSpPr>
          <p:cNvPr id="90" name="Google Shape;90;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25000" lnSpcReduction="20000"/>
          </a:bodyPr>
          <a:lstStyle/>
          <a:p>
            <a:pPr indent="-311150" lvl="0" marL="457200" rtl="0" algn="l">
              <a:spcBef>
                <a:spcPts val="0"/>
              </a:spcBef>
              <a:spcAft>
                <a:spcPts val="0"/>
              </a:spcAft>
              <a:buSzPct val="100000"/>
              <a:buChar char="●"/>
            </a:pPr>
            <a:r>
              <a:rPr lang="en" sz="5200"/>
              <a:t>Production</a:t>
            </a:r>
            <a:endParaRPr sz="5200"/>
          </a:p>
          <a:p>
            <a:pPr indent="-311150" lvl="1" marL="914400" rtl="0" algn="l">
              <a:spcBef>
                <a:spcPts val="0"/>
              </a:spcBef>
              <a:spcAft>
                <a:spcPts val="0"/>
              </a:spcAft>
              <a:buSzPct val="100000"/>
              <a:buChar char="○"/>
            </a:pPr>
            <a:r>
              <a:rPr lang="en" sz="5200"/>
              <a:t>Soil4Health Coalition</a:t>
            </a:r>
            <a:endParaRPr sz="5200"/>
          </a:p>
          <a:p>
            <a:pPr indent="-311150" lvl="1" marL="914400" rtl="0" algn="l">
              <a:spcBef>
                <a:spcPts val="0"/>
              </a:spcBef>
              <a:spcAft>
                <a:spcPts val="0"/>
              </a:spcAft>
              <a:buSzPct val="100000"/>
              <a:buChar char="○"/>
            </a:pPr>
            <a:r>
              <a:rPr lang="en" sz="5200"/>
              <a:t>Piedmont Grasslands Birds Initiative</a:t>
            </a:r>
            <a:endParaRPr sz="5200"/>
          </a:p>
          <a:p>
            <a:pPr indent="-311150" lvl="1" marL="914400" rtl="0" algn="l">
              <a:spcBef>
                <a:spcPts val="0"/>
              </a:spcBef>
              <a:spcAft>
                <a:spcPts val="0"/>
              </a:spcAft>
              <a:buSzPct val="100000"/>
              <a:buChar char="○"/>
            </a:pPr>
            <a:r>
              <a:rPr lang="en" sz="5200"/>
              <a:t>PEC Community Farm at Roundabout Meadows</a:t>
            </a:r>
            <a:endParaRPr sz="5200"/>
          </a:p>
          <a:p>
            <a:pPr indent="-311150" lvl="1" marL="914400" rtl="0" algn="l">
              <a:spcBef>
                <a:spcPts val="0"/>
              </a:spcBef>
              <a:spcAft>
                <a:spcPts val="0"/>
              </a:spcAft>
              <a:buSzPct val="100000"/>
              <a:buChar char="○"/>
            </a:pPr>
            <a:r>
              <a:rPr lang="en" sz="5200"/>
              <a:t>CASA, CCW, other regional coalitions</a:t>
            </a:r>
            <a:endParaRPr sz="5200"/>
          </a:p>
          <a:p>
            <a:pPr indent="-311150" lvl="1" marL="914400" rtl="0" algn="l">
              <a:spcBef>
                <a:spcPts val="0"/>
              </a:spcBef>
              <a:spcAft>
                <a:spcPts val="0"/>
              </a:spcAft>
              <a:buSzPct val="100000"/>
              <a:buChar char="○"/>
            </a:pPr>
            <a:r>
              <a:rPr lang="en" sz="5200"/>
              <a:t>ALE plans, resource management plans</a:t>
            </a:r>
            <a:endParaRPr sz="5200"/>
          </a:p>
          <a:p>
            <a:pPr indent="-311150" lvl="0" marL="457200" rtl="0" algn="l">
              <a:spcBef>
                <a:spcPts val="0"/>
              </a:spcBef>
              <a:spcAft>
                <a:spcPts val="0"/>
              </a:spcAft>
              <a:buSzPct val="100000"/>
              <a:buChar char="●"/>
            </a:pPr>
            <a:r>
              <a:rPr lang="en" sz="5200"/>
              <a:t>Manufacturing, aggregation, distribution</a:t>
            </a:r>
            <a:endParaRPr sz="5200"/>
          </a:p>
          <a:p>
            <a:pPr indent="-311150" lvl="1" marL="914400" rtl="0" algn="l">
              <a:spcBef>
                <a:spcPts val="0"/>
              </a:spcBef>
              <a:spcAft>
                <a:spcPts val="0"/>
              </a:spcAft>
              <a:buSzPct val="100000"/>
              <a:buChar char="○"/>
            </a:pPr>
            <a:r>
              <a:rPr lang="en" sz="5200"/>
              <a:t>Goal: improving return on investment to local partners</a:t>
            </a:r>
            <a:endParaRPr sz="5200"/>
          </a:p>
          <a:p>
            <a:pPr indent="-311150" lvl="1" marL="914400" rtl="0" algn="l">
              <a:spcBef>
                <a:spcPts val="0"/>
              </a:spcBef>
              <a:spcAft>
                <a:spcPts val="0"/>
              </a:spcAft>
              <a:buSzPct val="100000"/>
              <a:buChar char="○"/>
            </a:pPr>
            <a:r>
              <a:rPr lang="en" sz="5200"/>
              <a:t>Buy Fresh Buy Local</a:t>
            </a:r>
            <a:endParaRPr sz="5200"/>
          </a:p>
          <a:p>
            <a:pPr indent="-311150" lvl="1" marL="914400" rtl="0" algn="l">
              <a:spcBef>
                <a:spcPts val="0"/>
              </a:spcBef>
              <a:spcAft>
                <a:spcPts val="0"/>
              </a:spcAft>
              <a:buSzPct val="100000"/>
              <a:buChar char="○"/>
            </a:pPr>
            <a:r>
              <a:rPr lang="en" sz="5200"/>
              <a:t>Gilberts Farm Market, farm market support</a:t>
            </a:r>
            <a:endParaRPr sz="5200"/>
          </a:p>
          <a:p>
            <a:pPr indent="-311150" lvl="1" marL="914400" rtl="0" algn="l">
              <a:spcBef>
                <a:spcPts val="0"/>
              </a:spcBef>
              <a:spcAft>
                <a:spcPts val="0"/>
              </a:spcAft>
              <a:buSzPct val="100000"/>
              <a:buChar char="○"/>
            </a:pPr>
            <a:r>
              <a:rPr lang="en" sz="5200"/>
              <a:t>Beef processing initiative</a:t>
            </a:r>
            <a:endParaRPr sz="5200"/>
          </a:p>
          <a:p>
            <a:pPr indent="-311150" lvl="1" marL="914400" rtl="0" algn="l">
              <a:spcBef>
                <a:spcPts val="0"/>
              </a:spcBef>
              <a:spcAft>
                <a:spcPts val="0"/>
              </a:spcAft>
              <a:buSzPct val="100000"/>
              <a:buChar char="○"/>
            </a:pPr>
            <a:r>
              <a:rPr lang="en" sz="5200"/>
              <a:t>Partner with 4PFoods</a:t>
            </a:r>
            <a:endParaRPr sz="5200"/>
          </a:p>
          <a:p>
            <a:pPr indent="-311150" lvl="1" marL="914400" rtl="0" algn="l">
              <a:spcBef>
                <a:spcPts val="0"/>
              </a:spcBef>
              <a:spcAft>
                <a:spcPts val="0"/>
              </a:spcAft>
              <a:buSzPct val="100000"/>
              <a:buChar char="○"/>
            </a:pPr>
            <a:r>
              <a:rPr lang="en" sz="5200"/>
              <a:t>Can we create regional brand tied to more sustainable practices?</a:t>
            </a:r>
            <a:endParaRPr sz="5200"/>
          </a:p>
          <a:p>
            <a:pPr indent="-311150" lvl="0" marL="457200" rtl="0" algn="l">
              <a:spcBef>
                <a:spcPts val="0"/>
              </a:spcBef>
              <a:spcAft>
                <a:spcPts val="0"/>
              </a:spcAft>
              <a:buSzPct val="100000"/>
              <a:buChar char="●"/>
            </a:pPr>
            <a:r>
              <a:rPr lang="en" sz="5200"/>
              <a:t>Food security</a:t>
            </a:r>
            <a:endParaRPr sz="5200"/>
          </a:p>
          <a:p>
            <a:pPr indent="-311150" lvl="1" marL="914400" rtl="0" algn="l">
              <a:spcBef>
                <a:spcPts val="0"/>
              </a:spcBef>
              <a:spcAft>
                <a:spcPts val="0"/>
              </a:spcAft>
              <a:buSzPct val="100000"/>
              <a:buChar char="○"/>
            </a:pPr>
            <a:r>
              <a:rPr lang="en" sz="5200"/>
              <a:t>Farm to Food Pantry</a:t>
            </a:r>
            <a:endParaRPr sz="5200"/>
          </a:p>
          <a:p>
            <a:pPr indent="-311150" lvl="1" marL="914400" rtl="0" algn="l">
              <a:spcBef>
                <a:spcPts val="0"/>
              </a:spcBef>
              <a:spcAft>
                <a:spcPts val="0"/>
              </a:spcAft>
              <a:buSzPct val="100000"/>
              <a:buChar char="○"/>
            </a:pPr>
            <a:r>
              <a:rPr lang="en" sz="5200"/>
              <a:t>Support of federal, state policy to enable purchases from local producers</a:t>
            </a:r>
            <a:endParaRPr sz="5200"/>
          </a:p>
          <a:p>
            <a:pPr indent="-311150" lvl="1" marL="914400" rtl="0" algn="l">
              <a:spcBef>
                <a:spcPts val="0"/>
              </a:spcBef>
              <a:spcAft>
                <a:spcPts val="0"/>
              </a:spcAft>
              <a:buSzPct val="100000"/>
              <a:buChar char="○"/>
            </a:pPr>
            <a:r>
              <a:rPr lang="en" sz="5200"/>
              <a:t>PEC Community Farm, community farm network with regional food banks/food pantries</a:t>
            </a:r>
            <a:endParaRPr sz="5200"/>
          </a:p>
          <a:p>
            <a:pPr indent="0" lvl="0" marL="91440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 Issues:  Improving public access to land and water</a:t>
            </a:r>
            <a:endParaRPr/>
          </a:p>
        </p:txBody>
      </p:sp>
      <p:sp>
        <p:nvSpPr>
          <p:cNvPr id="96" name="Google Shape;96;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Pandemic surge in demand</a:t>
            </a:r>
            <a:endParaRPr/>
          </a:p>
          <a:p>
            <a:pPr indent="-342900" lvl="0" marL="457200" rtl="0" algn="l">
              <a:spcBef>
                <a:spcPts val="0"/>
              </a:spcBef>
              <a:spcAft>
                <a:spcPts val="0"/>
              </a:spcAft>
              <a:buSzPts val="1800"/>
              <a:buChar char="●"/>
            </a:pPr>
            <a:r>
              <a:rPr lang="en"/>
              <a:t>Improving access at local, regional, and statewide scale</a:t>
            </a:r>
            <a:endParaRPr/>
          </a:p>
          <a:p>
            <a:pPr indent="-342900" lvl="0" marL="457200" rtl="0" algn="l">
              <a:spcBef>
                <a:spcPts val="0"/>
              </a:spcBef>
              <a:spcAft>
                <a:spcPts val="0"/>
              </a:spcAft>
              <a:buSzPts val="1800"/>
              <a:buChar char="●"/>
            </a:pPr>
            <a:r>
              <a:rPr lang="en"/>
              <a:t>Local Level</a:t>
            </a:r>
            <a:endParaRPr/>
          </a:p>
          <a:p>
            <a:pPr indent="-317500" lvl="1" marL="914400" rtl="0" algn="l">
              <a:spcBef>
                <a:spcPts val="0"/>
              </a:spcBef>
              <a:spcAft>
                <a:spcPts val="0"/>
              </a:spcAft>
              <a:buSzPts val="1400"/>
              <a:buChar char="○"/>
            </a:pPr>
            <a:r>
              <a:rPr lang="en"/>
              <a:t>Neighborhood parks/recreation</a:t>
            </a:r>
            <a:endParaRPr/>
          </a:p>
          <a:p>
            <a:pPr indent="-317500" lvl="1" marL="914400" rtl="0" algn="l">
              <a:spcBef>
                <a:spcPts val="0"/>
              </a:spcBef>
              <a:spcAft>
                <a:spcPts val="0"/>
              </a:spcAft>
              <a:buSzPts val="1400"/>
              <a:buChar char="○"/>
            </a:pPr>
            <a:r>
              <a:rPr lang="en"/>
              <a:t>Tree </a:t>
            </a:r>
            <a:r>
              <a:rPr lang="en"/>
              <a:t>canopy and safe streets</a:t>
            </a:r>
            <a:endParaRPr/>
          </a:p>
          <a:p>
            <a:pPr indent="-317500" lvl="1" marL="914400" rtl="0" algn="l">
              <a:spcBef>
                <a:spcPts val="0"/>
              </a:spcBef>
              <a:spcAft>
                <a:spcPts val="0"/>
              </a:spcAft>
              <a:buSzPts val="1400"/>
              <a:buChar char="○"/>
            </a:pPr>
            <a:r>
              <a:rPr lang="en"/>
              <a:t>Incorporating green space into community planning</a:t>
            </a:r>
            <a:endParaRPr/>
          </a:p>
          <a:p>
            <a:pPr indent="-317500" lvl="1" marL="914400" rtl="0" algn="l">
              <a:spcBef>
                <a:spcPts val="0"/>
              </a:spcBef>
              <a:spcAft>
                <a:spcPts val="0"/>
              </a:spcAft>
              <a:buSzPts val="1400"/>
              <a:buChar char="○"/>
            </a:pPr>
            <a:r>
              <a:rPr lang="en"/>
              <a:t>Trail planning</a:t>
            </a:r>
            <a:endParaRPr/>
          </a:p>
          <a:p>
            <a:pPr indent="-317500" lvl="1" marL="914400" rtl="0" algn="l">
              <a:spcBef>
                <a:spcPts val="0"/>
              </a:spcBef>
              <a:spcAft>
                <a:spcPts val="0"/>
              </a:spcAft>
              <a:buSzPts val="1400"/>
              <a:buChar char="○"/>
            </a:pPr>
            <a:r>
              <a:rPr lang="en"/>
              <a:t>Connecting water access to trails, transit</a:t>
            </a:r>
            <a:endParaRPr/>
          </a:p>
          <a:p>
            <a:pPr indent="-342900" lvl="0" marL="457200" rtl="0" algn="l">
              <a:spcBef>
                <a:spcPts val="0"/>
              </a:spcBef>
              <a:spcAft>
                <a:spcPts val="0"/>
              </a:spcAft>
              <a:buSzPts val="1800"/>
              <a:buChar char="●"/>
            </a:pPr>
            <a:r>
              <a:rPr lang="en"/>
              <a:t>Regional/State</a:t>
            </a:r>
            <a:endParaRPr/>
          </a:p>
          <a:p>
            <a:pPr indent="-317500" lvl="1" marL="914400" rtl="0" algn="l">
              <a:spcBef>
                <a:spcPts val="0"/>
              </a:spcBef>
              <a:spcAft>
                <a:spcPts val="0"/>
              </a:spcAft>
              <a:buSzPts val="1400"/>
              <a:buChar char="○"/>
            </a:pPr>
            <a:r>
              <a:rPr lang="en"/>
              <a:t>Need more access generally</a:t>
            </a:r>
            <a:endParaRPr/>
          </a:p>
          <a:p>
            <a:pPr indent="-317500" lvl="1" marL="914400" rtl="0" algn="l">
              <a:spcBef>
                <a:spcPts val="0"/>
              </a:spcBef>
              <a:spcAft>
                <a:spcPts val="0"/>
              </a:spcAft>
              <a:buSzPts val="1400"/>
              <a:buChar char="○"/>
            </a:pPr>
            <a:r>
              <a:rPr lang="en"/>
              <a:t>Information, accommodations, and connections</a:t>
            </a:r>
            <a:endParaRPr/>
          </a:p>
          <a:p>
            <a:pPr indent="-317500" lvl="1" marL="914400" rtl="0" algn="l">
              <a:spcBef>
                <a:spcPts val="0"/>
              </a:spcBef>
              <a:spcAft>
                <a:spcPts val="0"/>
              </a:spcAft>
              <a:buSzPts val="1400"/>
              <a:buChar char="○"/>
            </a:pPr>
            <a:r>
              <a:rPr lang="en"/>
              <a:t>Access to rivers and streams</a:t>
            </a:r>
            <a:endParaRPr/>
          </a:p>
          <a:p>
            <a:pPr indent="-317500" lvl="1" marL="914400" rtl="0" algn="l">
              <a:spcBef>
                <a:spcPts val="0"/>
              </a:spcBef>
              <a:spcAft>
                <a:spcPts val="0"/>
              </a:spcAft>
              <a:buSzPts val="1400"/>
              <a:buChar char="○"/>
            </a:pPr>
            <a:r>
              <a:rPr lang="en"/>
              <a:t>Large landscape planning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21"/>
          <p:cNvPicPr preferRelativeResize="0"/>
          <p:nvPr/>
        </p:nvPicPr>
        <p:blipFill>
          <a:blip r:embed="rId3">
            <a:alphaModFix/>
          </a:blip>
          <a:stretch>
            <a:fillRect/>
          </a:stretch>
        </p:blipFill>
        <p:spPr>
          <a:xfrm>
            <a:off x="0" y="0"/>
            <a:ext cx="9144000" cy="5143505"/>
          </a:xfrm>
          <a:prstGeom prst="rect">
            <a:avLst/>
          </a:prstGeom>
          <a:noFill/>
          <a:ln>
            <a:noFill/>
          </a:ln>
        </p:spPr>
      </p:pic>
      <p:sp>
        <p:nvSpPr>
          <p:cNvPr id="103" name="Google Shape;103;p21"/>
          <p:cNvSpPr/>
          <p:nvPr/>
        </p:nvSpPr>
        <p:spPr>
          <a:xfrm>
            <a:off x="230681" y="1144894"/>
            <a:ext cx="1273200" cy="1626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