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1" r:id="rId1"/>
    <p:sldMasterId id="2147483704" r:id="rId2"/>
    <p:sldMasterId id="2147483748" r:id="rId3"/>
  </p:sldMasterIdLst>
  <p:notesMasterIdLst>
    <p:notesMasterId r:id="rId54"/>
  </p:notesMasterIdLst>
  <p:sldIdLst>
    <p:sldId id="275" r:id="rId4"/>
    <p:sldId id="543" r:id="rId5"/>
    <p:sldId id="545" r:id="rId6"/>
    <p:sldId id="524" r:id="rId7"/>
    <p:sldId id="525" r:id="rId8"/>
    <p:sldId id="550" r:id="rId9"/>
    <p:sldId id="530" r:id="rId10"/>
    <p:sldId id="546" r:id="rId11"/>
    <p:sldId id="523" r:id="rId12"/>
    <p:sldId id="547" r:id="rId13"/>
    <p:sldId id="289" r:id="rId14"/>
    <p:sldId id="500" r:id="rId15"/>
    <p:sldId id="548" r:id="rId16"/>
    <p:sldId id="549" r:id="rId17"/>
    <p:sldId id="369" r:id="rId18"/>
    <p:sldId id="291" r:id="rId19"/>
    <p:sldId id="497" r:id="rId20"/>
    <p:sldId id="499" r:id="rId21"/>
    <p:sldId id="521" r:id="rId22"/>
    <p:sldId id="513" r:id="rId23"/>
    <p:sldId id="514" r:id="rId24"/>
    <p:sldId id="519" r:id="rId25"/>
    <p:sldId id="517" r:id="rId26"/>
    <p:sldId id="516" r:id="rId27"/>
    <p:sldId id="518" r:id="rId28"/>
    <p:sldId id="515" r:id="rId29"/>
    <p:sldId id="537" r:id="rId30"/>
    <p:sldId id="538" r:id="rId31"/>
    <p:sldId id="539" r:id="rId32"/>
    <p:sldId id="542" r:id="rId33"/>
    <p:sldId id="531" r:id="rId34"/>
    <p:sldId id="532" r:id="rId35"/>
    <p:sldId id="533" r:id="rId36"/>
    <p:sldId id="534" r:id="rId37"/>
    <p:sldId id="535" r:id="rId38"/>
    <p:sldId id="536" r:id="rId39"/>
    <p:sldId id="540" r:id="rId40"/>
    <p:sldId id="541" r:id="rId41"/>
    <p:sldId id="400" r:id="rId42"/>
    <p:sldId id="508" r:id="rId43"/>
    <p:sldId id="503" r:id="rId44"/>
    <p:sldId id="504" r:id="rId45"/>
    <p:sldId id="506" r:id="rId46"/>
    <p:sldId id="510" r:id="rId47"/>
    <p:sldId id="486" r:id="rId48"/>
    <p:sldId id="367" r:id="rId49"/>
    <p:sldId id="368" r:id="rId50"/>
    <p:sldId id="259" r:id="rId51"/>
    <p:sldId id="260" r:id="rId52"/>
    <p:sldId id="26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E1E1"/>
    <a:srgbClr val="FFDF79"/>
    <a:srgbClr val="FFE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64" autoAdjust="0"/>
  </p:normalViewPr>
  <p:slideViewPr>
    <p:cSldViewPr>
      <p:cViewPr varScale="1">
        <p:scale>
          <a:sx n="64" d="100"/>
          <a:sy n="64" d="100"/>
        </p:scale>
        <p:origin x="528" y="6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27A80-5F18-4A29-BD7B-A771B5B1CA75}" type="datetimeFigureOut">
              <a:rPr lang="en-US" smtClean="0"/>
              <a:t>5/12/2015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CD8E4-E388-42BB-93C1-3B31F30E3456}" type="slidenum">
              <a:rPr lang="en-US" smtClean="0"/>
              <a:t>‹#›</a:t>
            </a:fld>
            <a:endParaRPr lang="en-US"/>
          </a:p>
        </p:txBody>
      </p:sp>
    </p:spTree>
    <p:extLst>
      <p:ext uri="{BB962C8B-B14F-4D97-AF65-F5344CB8AC3E}">
        <p14:creationId xmlns:p14="http://schemas.microsoft.com/office/powerpoint/2010/main" val="35881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Mark Cohen participated in the mercury portion of the discussion</a:t>
            </a:r>
            <a:r>
              <a:rPr lang="en-US" baseline="0" dirty="0" smtClean="0"/>
              <a:t> remotely…</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201363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18</a:t>
            </a:fld>
            <a:endParaRPr lang="en-US"/>
          </a:p>
        </p:txBody>
      </p:sp>
    </p:spTree>
    <p:extLst>
      <p:ext uri="{BB962C8B-B14F-4D97-AF65-F5344CB8AC3E}">
        <p14:creationId xmlns:p14="http://schemas.microsoft.com/office/powerpoint/2010/main" val="339622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source in MD is </a:t>
            </a:r>
            <a:r>
              <a:rPr lang="en-US" smtClean="0"/>
              <a:t>Lehigh Cement (102.6</a:t>
            </a:r>
            <a:r>
              <a:rPr lang="en-US" baseline="0" smtClean="0"/>
              <a:t> kg/yr)</a:t>
            </a:r>
            <a:endParaRPr lang="en-US"/>
          </a:p>
        </p:txBody>
      </p:sp>
      <p:sp>
        <p:nvSpPr>
          <p:cNvPr id="4" name="Slide Number Placeholder 3"/>
          <p:cNvSpPr>
            <a:spLocks noGrp="1"/>
          </p:cNvSpPr>
          <p:nvPr>
            <p:ph type="sldNum" sz="quarter" idx="10"/>
          </p:nvPr>
        </p:nvSpPr>
        <p:spPr/>
        <p:txBody>
          <a:bodyPr/>
          <a:lstStyle/>
          <a:p>
            <a:fld id="{1CCCD8E4-E388-42BB-93C1-3B31F30E3456}" type="slidenum">
              <a:rPr lang="en-US" smtClean="0"/>
              <a:t>20</a:t>
            </a:fld>
            <a:endParaRPr lang="en-US"/>
          </a:p>
        </p:txBody>
      </p:sp>
    </p:spTree>
    <p:extLst>
      <p:ext uri="{BB962C8B-B14F-4D97-AF65-F5344CB8AC3E}">
        <p14:creationId xmlns:p14="http://schemas.microsoft.com/office/powerpoint/2010/main" val="267696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Significant emission reduction in both NOx in the areas near the Beltsville site from 2005 to 2013, especially the significant reduction during 2009/2010.</a:t>
            </a:r>
          </a:p>
          <a:p>
            <a:endParaRPr lang="en-US" dirty="0"/>
          </a:p>
        </p:txBody>
      </p:sp>
      <p:sp>
        <p:nvSpPr>
          <p:cNvPr id="4" name="Slide Number Placeholder 3"/>
          <p:cNvSpPr>
            <a:spLocks noGrp="1"/>
          </p:cNvSpPr>
          <p:nvPr>
            <p:ph type="sldNum" sz="quarter" idx="10"/>
          </p:nvPr>
        </p:nvSpPr>
        <p:spPr/>
        <p:txBody>
          <a:bodyPr/>
          <a:lstStyle/>
          <a:p>
            <a:fld id="{9361ECE8-D335-451B-AC8A-9B29731035E6}" type="slidenum">
              <a:rPr lang="en-US" smtClean="0"/>
              <a:t>28</a:t>
            </a:fld>
            <a:endParaRPr lang="en-US"/>
          </a:p>
        </p:txBody>
      </p:sp>
    </p:spTree>
    <p:extLst>
      <p:ext uri="{BB962C8B-B14F-4D97-AF65-F5344CB8AC3E}">
        <p14:creationId xmlns:p14="http://schemas.microsoft.com/office/powerpoint/2010/main" val="202973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Significant emission reduction in SO</a:t>
            </a:r>
            <a:r>
              <a:rPr lang="en-US" sz="1100" baseline="-25000" dirty="0"/>
              <a:t>2</a:t>
            </a:r>
            <a:r>
              <a:rPr lang="en-US" sz="1100" dirty="0"/>
              <a:t> in the areas near the Beltsville site from 2005 to 2013, especially the significant reduction during 2009/2010.</a:t>
            </a:r>
          </a:p>
          <a:p>
            <a:endParaRPr lang="en-US" dirty="0"/>
          </a:p>
        </p:txBody>
      </p:sp>
      <p:sp>
        <p:nvSpPr>
          <p:cNvPr id="4" name="Slide Number Placeholder 3"/>
          <p:cNvSpPr>
            <a:spLocks noGrp="1"/>
          </p:cNvSpPr>
          <p:nvPr>
            <p:ph type="sldNum" sz="quarter" idx="10"/>
          </p:nvPr>
        </p:nvSpPr>
        <p:spPr/>
        <p:txBody>
          <a:bodyPr/>
          <a:lstStyle/>
          <a:p>
            <a:fld id="{9361ECE8-D335-451B-AC8A-9B29731035E6}" type="slidenum">
              <a:rPr lang="en-US" smtClean="0"/>
              <a:t>29</a:t>
            </a:fld>
            <a:endParaRPr lang="en-US"/>
          </a:p>
        </p:txBody>
      </p:sp>
    </p:spTree>
    <p:extLst>
      <p:ext uri="{BB962C8B-B14F-4D97-AF65-F5344CB8AC3E}">
        <p14:creationId xmlns:p14="http://schemas.microsoft.com/office/powerpoint/2010/main" val="1087336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example by Lyman et al.</a:t>
            </a:r>
            <a:r>
              <a:rPr lang="en-US" baseline="0" dirty="0" smtClean="0"/>
              <a:t> which show </a:t>
            </a:r>
            <a:endParaRPr lang="en-US" dirty="0"/>
          </a:p>
        </p:txBody>
      </p:sp>
      <p:sp>
        <p:nvSpPr>
          <p:cNvPr id="4" name="Slide Number Placeholder 3"/>
          <p:cNvSpPr>
            <a:spLocks noGrp="1"/>
          </p:cNvSpPr>
          <p:nvPr>
            <p:ph type="sldNum" sz="quarter" idx="10"/>
          </p:nvPr>
        </p:nvSpPr>
        <p:spPr/>
        <p:txBody>
          <a:bodyPr/>
          <a:lstStyle/>
          <a:p>
            <a:fld id="{9361ECE8-D335-451B-AC8A-9B29731035E6}" type="slidenum">
              <a:rPr lang="en-US" smtClean="0"/>
              <a:t>31</a:t>
            </a:fld>
            <a:endParaRPr lang="en-US"/>
          </a:p>
        </p:txBody>
      </p:sp>
    </p:spTree>
    <p:extLst>
      <p:ext uri="{BB962C8B-B14F-4D97-AF65-F5344CB8AC3E}">
        <p14:creationId xmlns:p14="http://schemas.microsoft.com/office/powerpoint/2010/main" val="272740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1ECE8-D335-451B-AC8A-9B29731035E6}" type="slidenum">
              <a:rPr lang="en-US" smtClean="0"/>
              <a:t>37</a:t>
            </a:fld>
            <a:endParaRPr lang="en-US"/>
          </a:p>
        </p:txBody>
      </p:sp>
    </p:spTree>
    <p:extLst>
      <p:ext uri="{BB962C8B-B14F-4D97-AF65-F5344CB8AC3E}">
        <p14:creationId xmlns:p14="http://schemas.microsoft.com/office/powerpoint/2010/main" val="4111481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1ECE8-D335-451B-AC8A-9B29731035E6}" type="slidenum">
              <a:rPr lang="en-US" smtClean="0"/>
              <a:t>38</a:t>
            </a:fld>
            <a:endParaRPr lang="en-US"/>
          </a:p>
        </p:txBody>
      </p:sp>
    </p:spTree>
    <p:extLst>
      <p:ext uri="{BB962C8B-B14F-4D97-AF65-F5344CB8AC3E}">
        <p14:creationId xmlns:p14="http://schemas.microsoft.com/office/powerpoint/2010/main" val="4111481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FAC374BF-7EFE-4EBB-AC73-D315151DED3D}" type="slidenum">
              <a:rPr lang="en-US" sz="1200"/>
              <a:pPr algn="r" eaLnBrk="1" hangingPunct="1"/>
              <a:t>45</a:t>
            </a:fld>
            <a:endParaRPr lang="en-US" sz="1200" dirty="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p:txBody>
          <a:bodyPr/>
          <a:lstStyle/>
          <a:p>
            <a:pPr eaLnBrk="1" hangingPunct="1"/>
            <a:endParaRPr lang="en-US" dirty="0" smtClean="0"/>
          </a:p>
        </p:txBody>
      </p:sp>
    </p:spTree>
    <p:extLst>
      <p:ext uri="{BB962C8B-B14F-4D97-AF65-F5344CB8AC3E}">
        <p14:creationId xmlns:p14="http://schemas.microsoft.com/office/powerpoint/2010/main" val="132171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0854B-4337-4188-B314-FEF8E44B8EF3}" type="slidenum">
              <a:rPr lang="en-US" smtClean="0"/>
              <a:pPr/>
              <a:t>46</a:t>
            </a:fld>
            <a:endParaRPr lang="en-US"/>
          </a:p>
        </p:txBody>
      </p:sp>
    </p:spTree>
    <p:extLst>
      <p:ext uri="{BB962C8B-B14F-4D97-AF65-F5344CB8AC3E}">
        <p14:creationId xmlns:p14="http://schemas.microsoft.com/office/powerpoint/2010/main" val="328674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028" y="8684927"/>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31863" eaLnBrk="0" hangingPunct="0">
              <a:defRPr>
                <a:solidFill>
                  <a:schemeClr val="tx1"/>
                </a:solidFill>
                <a:latin typeface="Arial" charset="0"/>
              </a:defRPr>
            </a:lvl1pPr>
            <a:lvl2pPr marL="757238" indent="-292100" defTabSz="931863" eaLnBrk="0" hangingPunct="0">
              <a:defRPr>
                <a:solidFill>
                  <a:schemeClr val="tx1"/>
                </a:solidFill>
                <a:latin typeface="Arial" charset="0"/>
              </a:defRPr>
            </a:lvl2pPr>
            <a:lvl3pPr marL="1165225" indent="-233363" defTabSz="931863" eaLnBrk="0" hangingPunct="0">
              <a:defRPr>
                <a:solidFill>
                  <a:schemeClr val="tx1"/>
                </a:solidFill>
                <a:latin typeface="Arial" charset="0"/>
              </a:defRPr>
            </a:lvl3pPr>
            <a:lvl4pPr marL="1630363" indent="-233363" defTabSz="931863" eaLnBrk="0" hangingPunct="0">
              <a:defRPr>
                <a:solidFill>
                  <a:schemeClr val="tx1"/>
                </a:solidFill>
                <a:latin typeface="Arial" charset="0"/>
              </a:defRPr>
            </a:lvl4pPr>
            <a:lvl5pPr marL="2097088" indent="-233363" defTabSz="931863" eaLnBrk="0" hangingPunct="0">
              <a:defRPr>
                <a:solidFill>
                  <a:schemeClr val="tx1"/>
                </a:solidFill>
                <a:latin typeface="Arial" charset="0"/>
              </a:defRPr>
            </a:lvl5pPr>
            <a:lvl6pPr marL="2554288" indent="-233363" defTabSz="931863" eaLnBrk="0" fontAlgn="base" hangingPunct="0">
              <a:spcBef>
                <a:spcPct val="0"/>
              </a:spcBef>
              <a:spcAft>
                <a:spcPct val="0"/>
              </a:spcAft>
              <a:defRPr>
                <a:solidFill>
                  <a:schemeClr val="tx1"/>
                </a:solidFill>
                <a:latin typeface="Arial" charset="0"/>
              </a:defRPr>
            </a:lvl6pPr>
            <a:lvl7pPr marL="3011488" indent="-233363" defTabSz="931863" eaLnBrk="0" fontAlgn="base" hangingPunct="0">
              <a:spcBef>
                <a:spcPct val="0"/>
              </a:spcBef>
              <a:spcAft>
                <a:spcPct val="0"/>
              </a:spcAft>
              <a:defRPr>
                <a:solidFill>
                  <a:schemeClr val="tx1"/>
                </a:solidFill>
                <a:latin typeface="Arial" charset="0"/>
              </a:defRPr>
            </a:lvl7pPr>
            <a:lvl8pPr marL="3468688" indent="-233363" defTabSz="931863" eaLnBrk="0" fontAlgn="base" hangingPunct="0">
              <a:spcBef>
                <a:spcPct val="0"/>
              </a:spcBef>
              <a:spcAft>
                <a:spcPct val="0"/>
              </a:spcAft>
              <a:defRPr>
                <a:solidFill>
                  <a:schemeClr val="tx1"/>
                </a:solidFill>
                <a:latin typeface="Arial" charset="0"/>
              </a:defRPr>
            </a:lvl8pPr>
            <a:lvl9pPr marL="3925888" indent="-233363" defTabSz="931863" eaLnBrk="0" fontAlgn="base" hangingPunct="0">
              <a:spcBef>
                <a:spcPct val="0"/>
              </a:spcBef>
              <a:spcAft>
                <a:spcPct val="0"/>
              </a:spcAft>
              <a:defRPr>
                <a:solidFill>
                  <a:schemeClr val="tx1"/>
                </a:solidFill>
                <a:latin typeface="Arial" charset="0"/>
              </a:defRPr>
            </a:lvl9pPr>
          </a:lstStyle>
          <a:p>
            <a:pPr algn="r" eaLnBrk="1" hangingPunct="1"/>
            <a:fld id="{4E3D0B82-9B79-464F-9BD9-9668AC225CAD}" type="slidenum">
              <a:rPr lang="en-US" sz="1200"/>
              <a:pPr algn="r" eaLnBrk="1" hangingPunct="1"/>
              <a:t>47</a:t>
            </a:fld>
            <a:endParaRPr lang="en-US" sz="1200" dirty="0"/>
          </a:p>
        </p:txBody>
      </p:sp>
      <p:sp>
        <p:nvSpPr>
          <p:cNvPr id="349187" name="Rectangle 2"/>
          <p:cNvSpPr>
            <a:spLocks noGrp="1" noRot="1" noChangeAspect="1" noChangeArrowheads="1" noTextEdit="1"/>
          </p:cNvSpPr>
          <p:nvPr>
            <p:ph type="sldImg"/>
          </p:nvPr>
        </p:nvSpPr>
        <p:spPr>
          <a:xfrm>
            <a:off x="1152525" y="528638"/>
            <a:ext cx="4932363" cy="3700462"/>
          </a:xfrm>
          <a:ln/>
        </p:spPr>
      </p:sp>
      <p:sp>
        <p:nvSpPr>
          <p:cNvPr id="349188" name="Rectangle 3"/>
          <p:cNvSpPr>
            <a:spLocks noGrp="1" noChangeArrowheads="1"/>
          </p:cNvSpPr>
          <p:nvPr>
            <p:ph type="body" idx="1"/>
          </p:nvPr>
        </p:nvSpPr>
        <p:spPr>
          <a:xfrm>
            <a:off x="225183" y="4308113"/>
            <a:ext cx="6187109" cy="4337779"/>
          </a:xfrm>
        </p:spPr>
        <p:txBody>
          <a:bodyPr lIns="91287" tIns="45644" rIns="91287" bIns="45644"/>
          <a:lstStyle/>
          <a:p>
            <a:pPr eaLnBrk="1" hangingPunct="1"/>
            <a:r>
              <a:rPr lang="en-US" smtClean="0"/>
              <a:t>This is way we typically run the HYSPLIT model.  We do a run for one particular source location, and we release puffs periodically throughout the year (e.g., once every 7 hours).  We follow each puff and keep track of the dispersion and the fate processes (deposition, transformation, etc.).  The model uses the physical-chemical properties of the pollutant we are modeling, of course. By the end of the year, we have a good idea of the average impact that a source in this location would have on the receptors of interest (e.g., the Great Lakes).</a:t>
            </a:r>
          </a:p>
        </p:txBody>
      </p:sp>
    </p:spTree>
    <p:extLst>
      <p:ext uri="{BB962C8B-B14F-4D97-AF65-F5344CB8AC3E}">
        <p14:creationId xmlns:p14="http://schemas.microsoft.com/office/powerpoint/2010/main" val="110433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two basic</a:t>
            </a:r>
            <a:r>
              <a:rPr lang="en-US" baseline="0" dirty="0" smtClean="0"/>
              <a:t> approaches in our mercury research program at ARL – measurements and modeling. They are independent and also integrated.  One key objective is to produce policy-relevant results, and to work towards reducing the uncertainties in these results.  </a:t>
            </a:r>
            <a:r>
              <a:rPr lang="en-US" dirty="0"/>
              <a:t>Another key objective is determining and understanding spatial and temporal trends.</a:t>
            </a:r>
          </a:p>
          <a:p>
            <a:endParaRPr lang="en-US" dirty="0"/>
          </a:p>
          <a:p>
            <a:pPr defTabSz="891266">
              <a:defRPr/>
            </a:pPr>
            <a:r>
              <a:rPr lang="en-US" dirty="0"/>
              <a:t>The picture shows Winston Luke and the </a:t>
            </a:r>
            <a:r>
              <a:rPr lang="en-US" dirty="0" err="1"/>
              <a:t>Tekran</a:t>
            </a:r>
            <a:r>
              <a:rPr lang="en-US" dirty="0"/>
              <a:t> </a:t>
            </a:r>
            <a:r>
              <a:rPr lang="en-US" dirty="0" err="1"/>
              <a:t>speciated</a:t>
            </a:r>
            <a:r>
              <a:rPr lang="en-US" dirty="0"/>
              <a:t> mercury samplers (reactive gaseous mercury and fine particulate mercury) and the tower at Beltsville, MD, a comprehensive monitoring site representing a long-term collaboration between EPA and NOAA</a:t>
            </a:r>
          </a:p>
          <a:p>
            <a:endParaRPr lang="en-US" dirty="0"/>
          </a:p>
          <a:p>
            <a:r>
              <a:rPr lang="en-US" dirty="0"/>
              <a:t>One example of how the measurements are being used to aid in modeling is an ongoing model evaluation program in which the HYSPLIT-Hg model is being run for specific episodes at our Grand Bay and Beltsville sites, and the model predictions are being compared against the measurements. High resolution met data (e.g., 4 km) is being generated at ARL to support and enhance this analysis.</a:t>
            </a:r>
          </a:p>
          <a:p>
            <a:endParaRPr lang="en-US" dirty="0"/>
          </a:p>
          <a:p>
            <a:r>
              <a:rPr lang="en-US" dirty="0"/>
              <a:t>One example of how the modeling helps the measurements is the forecasting work done to aid in scientific mission planning. This is illustrated by the daily HYSPLIT-Hg model forecasts of anthropogenic mercury plumes to inform daily decisions about flight planning in the Grand Bay Mercury Intensive (1</a:t>
            </a:r>
            <a:r>
              <a:rPr lang="en-US" baseline="30000" dirty="0"/>
              <a:t>st</a:t>
            </a:r>
            <a:r>
              <a:rPr lang="en-US" dirty="0"/>
              <a:t> phase was carried out summer 2010 and 2</a:t>
            </a:r>
            <a:r>
              <a:rPr lang="en-US" baseline="30000" dirty="0"/>
              <a:t>nd</a:t>
            </a:r>
            <a:r>
              <a:rPr lang="en-US" dirty="0"/>
              <a:t> phase is going on right now (April 15-May 15).</a:t>
            </a:r>
          </a:p>
          <a:p>
            <a:pPr defTabSz="891266">
              <a:defRPr/>
            </a:pPr>
            <a:endParaRPr lang="en-US" dirty="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a:p>
        </p:txBody>
      </p:sp>
    </p:spTree>
    <p:extLst>
      <p:ext uri="{BB962C8B-B14F-4D97-AF65-F5344CB8AC3E}">
        <p14:creationId xmlns:p14="http://schemas.microsoft.com/office/powerpoint/2010/main" val="1478098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Sometimes we see high peaks of RGM and/or other mercury compounds.</a:t>
            </a:r>
          </a:p>
          <a:p>
            <a:pPr eaLnBrk="1" hangingPunct="1">
              <a:spcBef>
                <a:spcPct val="0"/>
              </a:spcBef>
            </a:pPr>
            <a:endParaRPr lang="en-US" altLang="en-US" smtClean="0"/>
          </a:p>
          <a:p>
            <a:pPr eaLnBrk="1" hangingPunct="1">
              <a:spcBef>
                <a:spcPct val="0"/>
              </a:spcBef>
            </a:pPr>
            <a:r>
              <a:rPr lang="en-US" altLang="en-US" smtClean="0"/>
              <a:t>Can we explain what is happening during these episodes? Why was the concentration so high?</a:t>
            </a:r>
          </a:p>
          <a:p>
            <a:pPr eaLnBrk="1" hangingPunct="1">
              <a:spcBef>
                <a:spcPct val="0"/>
              </a:spcBef>
            </a:pPr>
            <a:endParaRPr lang="en-US" altLang="en-US" smtClean="0"/>
          </a:p>
          <a:p>
            <a:pPr eaLnBrk="1" hangingPunct="1">
              <a:spcBef>
                <a:spcPct val="0"/>
              </a:spcBef>
            </a:pPr>
            <a:r>
              <a:rPr lang="en-US" altLang="en-US" smtClean="0"/>
              <a:t>Ultimately we want and need to be able to explain the continuous record of measurements at the site, but sometimes it is useful to focus on episodes.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22C89-C48D-40A5-9A0F-31FDDD4F08B8}" type="slidenum">
              <a:rPr lang="en-US" smtClean="0"/>
              <a:pPr fontAlgn="base">
                <a:spcBef>
                  <a:spcPct val="0"/>
                </a:spcBef>
                <a:spcAft>
                  <a:spcPct val="0"/>
                </a:spcAft>
                <a:defRPr/>
              </a:pPr>
              <a:t>48</a:t>
            </a:fld>
            <a:endParaRPr lang="en-US" smtClean="0"/>
          </a:p>
        </p:txBody>
      </p:sp>
    </p:spTree>
    <p:extLst>
      <p:ext uri="{BB962C8B-B14F-4D97-AF65-F5344CB8AC3E}">
        <p14:creationId xmlns:p14="http://schemas.microsoft.com/office/powerpoint/2010/main" val="220356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When the concentration was high, the air masses appeared to be from a group of significant sources in the Baltimore region northeast of the site.</a:t>
            </a:r>
          </a:p>
          <a:p>
            <a:pPr eaLnBrk="1" hangingPunct="1">
              <a:spcBef>
                <a:spcPct val="0"/>
              </a:spcBef>
            </a:pPr>
            <a:endParaRPr lang="en-US" altLang="en-US" smtClean="0"/>
          </a:p>
          <a:p>
            <a:pPr eaLnBrk="1" hangingPunct="1">
              <a:spcBef>
                <a:spcPct val="0"/>
              </a:spcBef>
            </a:pPr>
            <a:r>
              <a:rPr lang="en-US" altLang="en-US" smtClean="0"/>
              <a:t>We have MANY examples of this kind of analysis.</a:t>
            </a:r>
          </a:p>
          <a:p>
            <a:pPr eaLnBrk="1" hangingPunct="1">
              <a:spcBef>
                <a:spcPct val="0"/>
              </a:spcBef>
            </a:pPr>
            <a:endParaRPr lang="en-US" altLang="en-US" smtClean="0"/>
          </a:p>
          <a:p>
            <a:pPr eaLnBrk="1" hangingPunct="1">
              <a:spcBef>
                <a:spcPct val="0"/>
              </a:spcBef>
            </a:pPr>
            <a:r>
              <a:rPr lang="en-US" altLang="en-US" smtClean="0"/>
              <a:t>This kind of analysis does not prove that the sources impacted the site and caused the episode, but it is suggestive.</a:t>
            </a:r>
          </a:p>
          <a:p>
            <a:pPr eaLnBrk="1" hangingPunct="1">
              <a:spcBef>
                <a:spcPct val="0"/>
              </a:spcBef>
            </a:pPr>
            <a:endParaRPr lang="en-US" altLang="en-US" smtClean="0"/>
          </a:p>
          <a:p>
            <a:pPr eaLnBrk="1" hangingPunct="1">
              <a:spcBef>
                <a:spcPct val="0"/>
              </a:spcBef>
            </a:pPr>
            <a:r>
              <a:rPr lang="en-US" altLang="en-US" smtClean="0"/>
              <a:t>Coupled with other information, this can contribute to a weight-of-evidence approach.</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89206-5D09-488C-B59D-5A6BF68DE147}"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Tree>
    <p:extLst>
      <p:ext uri="{BB962C8B-B14F-4D97-AF65-F5344CB8AC3E}">
        <p14:creationId xmlns:p14="http://schemas.microsoft.com/office/powerpoint/2010/main" val="233543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RGM</a:t>
            </a:r>
            <a:r>
              <a:rPr lang="en-US" baseline="0" dirty="0" smtClean="0"/>
              <a:t> emissions from Monroe plant are 43.61 g/hr according to the 2005 NEI</a:t>
            </a:r>
          </a:p>
          <a:p>
            <a:r>
              <a:rPr lang="en-US" baseline="0" dirty="0" smtClean="0"/>
              <a:t>Elem emissions are 16.44 g/hr, </a:t>
            </a:r>
            <a:r>
              <a:rPr lang="en-US" baseline="0" dirty="0" err="1" smtClean="0"/>
              <a:t>Hgpt</a:t>
            </a:r>
            <a:r>
              <a:rPr lang="en-US" baseline="0" dirty="0" smtClean="0"/>
              <a:t> emissions are 3.9 g/hr, and total emissions are 64.04 g/hr</a:t>
            </a:r>
          </a:p>
          <a:p>
            <a:endParaRPr lang="en-US" baseline="0" dirty="0" smtClean="0"/>
          </a:p>
          <a:p>
            <a:r>
              <a:rPr lang="en-US" baseline="0" dirty="0" smtClean="0"/>
              <a:t>Monroe 2005 NEI:</a:t>
            </a:r>
          </a:p>
          <a:p>
            <a:r>
              <a:rPr lang="en-US" dirty="0"/>
              <a:t>Elem 144.00</a:t>
            </a:r>
            <a:r>
              <a:rPr lang="en-US" dirty="0" smtClean="0"/>
              <a:t> kg/yr</a:t>
            </a:r>
          </a:p>
          <a:p>
            <a:r>
              <a:rPr lang="en-US" dirty="0"/>
              <a:t>RGM 382.00</a:t>
            </a:r>
            <a:r>
              <a:rPr lang="en-US" dirty="0" smtClean="0"/>
              <a:t> kg/yr</a:t>
            </a:r>
          </a:p>
          <a:p>
            <a:r>
              <a:rPr lang="en-US" dirty="0" err="1"/>
              <a:t>Hgpt</a:t>
            </a:r>
            <a:r>
              <a:rPr lang="en-US" dirty="0"/>
              <a:t> 34.20</a:t>
            </a:r>
            <a:r>
              <a:rPr lang="en-US" dirty="0" smtClean="0"/>
              <a:t> kg/yr</a:t>
            </a:r>
          </a:p>
          <a:p>
            <a:r>
              <a:rPr lang="en-US" dirty="0"/>
              <a:t>Total Hg 561.00 kg/yr</a:t>
            </a:r>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50</a:t>
            </a:fld>
            <a:endParaRPr lang="en-US"/>
          </a:p>
        </p:txBody>
      </p:sp>
    </p:spTree>
    <p:extLst>
      <p:ext uri="{BB962C8B-B14F-4D97-AF65-F5344CB8AC3E}">
        <p14:creationId xmlns:p14="http://schemas.microsoft.com/office/powerpoint/2010/main" val="30826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E70A1A-BEE6-4A40-9007-171BD126C7F9}" type="slidenum">
              <a:rPr lang="en-US">
                <a:solidFill>
                  <a:prstClr val="black"/>
                </a:solidFill>
              </a:rPr>
              <a:pPr/>
              <a:t>3</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pitchFamily="34" charset="0"/>
              </a:rPr>
              <a:t>There are three</a:t>
            </a:r>
            <a:r>
              <a:rPr lang="en-US" baseline="0" dirty="0" smtClean="0">
                <a:latin typeface="Arial" pitchFamily="34" charset="0"/>
              </a:rPr>
              <a:t> </a:t>
            </a:r>
            <a:r>
              <a:rPr lang="en-US" dirty="0" smtClean="0">
                <a:latin typeface="Arial" pitchFamily="34" charset="0"/>
              </a:rPr>
              <a:t>kinds of mercury in the atmosphere.</a:t>
            </a:r>
            <a:r>
              <a:rPr lang="en-US" baseline="0" dirty="0" smtClean="0">
                <a:latin typeface="Arial" pitchFamily="34" charset="0"/>
              </a:rPr>
              <a:t> They behave very differently and have different ecological and public health impacts. The forms can inter-covert… Measuring and modeling each of these forms is challenging, but is critical to understand the atmospheric behavior and impacts of mercury. There are many uncertainties in the scientific knowledge regarding atmospheric mercury, e.g., what is RGM? Have we identified all of the significant chemical reactions? Are the currently used reaction rates accurate?   The importance of atmospheric </a:t>
            </a:r>
            <a:r>
              <a:rPr lang="en-US" baseline="0" dirty="0" err="1" smtClean="0">
                <a:latin typeface="Arial" pitchFamily="34" charset="0"/>
              </a:rPr>
              <a:t>methly</a:t>
            </a:r>
            <a:r>
              <a:rPr lang="en-US" baseline="0" dirty="0" smtClean="0">
                <a:latin typeface="Arial" pitchFamily="34" charset="0"/>
              </a:rPr>
              <a:t>-mercury as well as its fate and transport is uncertain. </a:t>
            </a:r>
            <a:endParaRPr lang="en-US" dirty="0" smtClean="0">
              <a:latin typeface="Arial" pitchFamily="34" charset="0"/>
            </a:endParaRPr>
          </a:p>
          <a:p>
            <a:pPr eaLnBrk="1" hangingPunct="1"/>
            <a:endParaRPr lang="en-US" baseline="0" dirty="0" smtClean="0">
              <a:latin typeface="Arial" pitchFamily="34" charset="0"/>
            </a:endParaRPr>
          </a:p>
          <a:p>
            <a:pPr fontAlgn="base">
              <a:spcBef>
                <a:spcPct val="0"/>
              </a:spcBef>
              <a:spcAft>
                <a:spcPct val="0"/>
              </a:spcAft>
            </a:pPr>
            <a:r>
              <a:rPr lang="en-US" u="sng" dirty="0">
                <a:solidFill>
                  <a:srgbClr val="333399"/>
                </a:solidFill>
                <a:latin typeface="Times New Roman" pitchFamily="18" charset="0"/>
              </a:rPr>
              <a:t>Elemental Mercury -- Hg(0)</a:t>
            </a:r>
          </a:p>
          <a:p>
            <a:pPr marL="116051" lvl="1" fontAlgn="base">
              <a:spcBef>
                <a:spcPct val="0"/>
              </a:spcBef>
              <a:spcAft>
                <a:spcPct val="0"/>
              </a:spcAft>
              <a:buFontTx/>
              <a:buChar char="•"/>
            </a:pPr>
            <a:r>
              <a:rPr lang="en-US" dirty="0">
                <a:solidFill>
                  <a:srgbClr val="333399"/>
                </a:solidFill>
                <a:latin typeface="Times New Roman" pitchFamily="18" charset="0"/>
              </a:rPr>
              <a:t> most of total Hg in atmosphere</a:t>
            </a:r>
          </a:p>
          <a:p>
            <a:pPr marL="116051" lvl="1" fontAlgn="base">
              <a:spcBef>
                <a:spcPct val="0"/>
              </a:spcBef>
              <a:spcAft>
                <a:spcPct val="0"/>
              </a:spcAft>
              <a:buFontTx/>
              <a:buChar char="•"/>
            </a:pPr>
            <a:r>
              <a:rPr lang="en-US" dirty="0">
                <a:solidFill>
                  <a:srgbClr val="333399"/>
                </a:solidFill>
                <a:latin typeface="Times New Roman" pitchFamily="18" charset="0"/>
              </a:rPr>
              <a:t> </a:t>
            </a:r>
            <a:r>
              <a:rPr lang="en-US" i="1" dirty="0">
                <a:solidFill>
                  <a:srgbClr val="333399"/>
                </a:solidFill>
                <a:latin typeface="Times New Roman" pitchFamily="18" charset="0"/>
              </a:rPr>
              <a:t>not</a:t>
            </a:r>
            <a:r>
              <a:rPr lang="en-US" dirty="0">
                <a:solidFill>
                  <a:srgbClr val="333399"/>
                </a:solidFill>
                <a:latin typeface="Times New Roman" pitchFamily="18" charset="0"/>
              </a:rPr>
              <a:t> very water soluble</a:t>
            </a:r>
          </a:p>
          <a:p>
            <a:pPr marL="116051" lvl="1" fontAlgn="base">
              <a:spcBef>
                <a:spcPct val="0"/>
              </a:spcBef>
              <a:spcAft>
                <a:spcPct val="0"/>
              </a:spcAft>
              <a:buFontTx/>
              <a:buChar char="•"/>
            </a:pPr>
            <a:r>
              <a:rPr lang="en-US" dirty="0">
                <a:solidFill>
                  <a:srgbClr val="333399"/>
                </a:solidFill>
                <a:latin typeface="Times New Roman" pitchFamily="18" charset="0"/>
              </a:rPr>
              <a:t> doesn’t easily dry or wet deposit</a:t>
            </a:r>
          </a:p>
          <a:p>
            <a:pPr marL="116051" lvl="1" fontAlgn="base">
              <a:spcBef>
                <a:spcPct val="0"/>
              </a:spcBef>
              <a:spcAft>
                <a:spcPct val="0"/>
              </a:spcAft>
              <a:buFontTx/>
              <a:buChar char="•"/>
            </a:pPr>
            <a:r>
              <a:rPr lang="en-US" dirty="0">
                <a:solidFill>
                  <a:srgbClr val="333399"/>
                </a:solidFill>
                <a:latin typeface="Times New Roman" pitchFamily="18" charset="0"/>
              </a:rPr>
              <a:t> upward evasion vs. deposition </a:t>
            </a:r>
          </a:p>
          <a:p>
            <a:pPr marL="116051" lvl="1" fontAlgn="base">
              <a:spcBef>
                <a:spcPct val="0"/>
              </a:spcBef>
              <a:spcAft>
                <a:spcPct val="0"/>
              </a:spcAft>
              <a:buFontTx/>
              <a:buChar char="•"/>
            </a:pPr>
            <a:r>
              <a:rPr lang="en-US" dirty="0">
                <a:solidFill>
                  <a:srgbClr val="333399"/>
                </a:solidFill>
                <a:latin typeface="Times New Roman" pitchFamily="18" charset="0"/>
              </a:rPr>
              <a:t> atmos. lifetime approx ~ 0.5-1 yr</a:t>
            </a:r>
          </a:p>
          <a:p>
            <a:pPr marL="116051" lvl="1" fontAlgn="base">
              <a:spcBef>
                <a:spcPct val="0"/>
              </a:spcBef>
              <a:spcAft>
                <a:spcPct val="0"/>
              </a:spcAft>
              <a:buFontTx/>
              <a:buChar char="•"/>
            </a:pPr>
            <a:r>
              <a:rPr lang="en-US" dirty="0">
                <a:solidFill>
                  <a:srgbClr val="333399"/>
                </a:solidFill>
                <a:latin typeface="Times New Roman" pitchFamily="18" charset="0"/>
              </a:rPr>
              <a:t> globally distributed</a:t>
            </a:r>
          </a:p>
          <a:p>
            <a:pPr eaLnBrk="1" hangingPunct="1"/>
            <a:endParaRPr lang="en-US" dirty="0">
              <a:latin typeface="Arial" pitchFamily="34" charset="0"/>
            </a:endParaRPr>
          </a:p>
          <a:p>
            <a:pPr fontAlgn="base">
              <a:spcBef>
                <a:spcPct val="0"/>
              </a:spcBef>
              <a:spcAft>
                <a:spcPct val="0"/>
              </a:spcAft>
            </a:pPr>
            <a:r>
              <a:rPr lang="en-US" u="sng" dirty="0">
                <a:solidFill>
                  <a:srgbClr val="D22800"/>
                </a:solidFill>
                <a:latin typeface="Times New Roman" pitchFamily="18" charset="0"/>
              </a:rPr>
              <a:t>Reactive Gaseous Mercury -- RGM</a:t>
            </a:r>
          </a:p>
          <a:p>
            <a:pPr marL="170207" lvl="1" fontAlgn="base">
              <a:spcBef>
                <a:spcPct val="0"/>
              </a:spcBef>
              <a:spcAft>
                <a:spcPct val="0"/>
              </a:spcAft>
              <a:buFontTx/>
              <a:buChar char="•"/>
            </a:pPr>
            <a:r>
              <a:rPr lang="en-US" dirty="0">
                <a:solidFill>
                  <a:srgbClr val="D22800"/>
                </a:solidFill>
                <a:latin typeface="Times New Roman" pitchFamily="18" charset="0"/>
              </a:rPr>
              <a:t> a few percent of total </a:t>
            </a:r>
            <a:r>
              <a:rPr lang="en-US" dirty="0" err="1">
                <a:solidFill>
                  <a:srgbClr val="D22800"/>
                </a:solidFill>
                <a:latin typeface="Times New Roman" pitchFamily="18" charset="0"/>
              </a:rPr>
              <a:t>atmos</a:t>
            </a:r>
            <a:r>
              <a:rPr lang="en-US" dirty="0">
                <a:solidFill>
                  <a:srgbClr val="D22800"/>
                </a:solidFill>
                <a:latin typeface="Times New Roman" pitchFamily="18" charset="0"/>
              </a:rPr>
              <a:t> Hg</a:t>
            </a:r>
          </a:p>
          <a:p>
            <a:pPr marL="170207" lvl="1" fontAlgn="base">
              <a:spcBef>
                <a:spcPct val="0"/>
              </a:spcBef>
              <a:spcAft>
                <a:spcPct val="0"/>
              </a:spcAft>
              <a:buFontTx/>
              <a:buChar char="•"/>
            </a:pPr>
            <a:r>
              <a:rPr lang="en-US" dirty="0">
                <a:solidFill>
                  <a:srgbClr val="D22800"/>
                </a:solidFill>
                <a:latin typeface="Times New Roman" pitchFamily="18" charset="0"/>
              </a:rPr>
              <a:t> oxidized Hg (HgCl2, others)</a:t>
            </a:r>
          </a:p>
          <a:p>
            <a:pPr marL="170207" lvl="1" fontAlgn="base">
              <a:spcBef>
                <a:spcPct val="0"/>
              </a:spcBef>
              <a:spcAft>
                <a:spcPct val="0"/>
              </a:spcAft>
              <a:buFontTx/>
              <a:buChar char="•"/>
            </a:pPr>
            <a:r>
              <a:rPr lang="en-US" dirty="0">
                <a:solidFill>
                  <a:srgbClr val="D22800"/>
                </a:solidFill>
                <a:latin typeface="Times New Roman" pitchFamily="18" charset="0"/>
              </a:rPr>
              <a:t> operationally defined</a:t>
            </a:r>
          </a:p>
          <a:p>
            <a:pPr marL="170207" lvl="1" fontAlgn="base">
              <a:spcBef>
                <a:spcPct val="0"/>
              </a:spcBef>
              <a:spcAft>
                <a:spcPct val="0"/>
              </a:spcAft>
              <a:buFontTx/>
              <a:buChar char="•"/>
            </a:pPr>
            <a:r>
              <a:rPr lang="en-US" dirty="0">
                <a:solidFill>
                  <a:srgbClr val="D22800"/>
                </a:solidFill>
                <a:latin typeface="Times New Roman" pitchFamily="18" charset="0"/>
              </a:rPr>
              <a:t> </a:t>
            </a:r>
            <a:r>
              <a:rPr lang="en-US" i="1" dirty="0">
                <a:solidFill>
                  <a:srgbClr val="D22800"/>
                </a:solidFill>
                <a:latin typeface="Times New Roman" pitchFamily="18" charset="0"/>
              </a:rPr>
              <a:t>very</a:t>
            </a:r>
            <a:r>
              <a:rPr lang="en-US" dirty="0">
                <a:solidFill>
                  <a:srgbClr val="D22800"/>
                </a:solidFill>
                <a:latin typeface="Times New Roman" pitchFamily="18" charset="0"/>
              </a:rPr>
              <a:t> water soluble and “sticky”</a:t>
            </a:r>
          </a:p>
          <a:p>
            <a:pPr marL="170207" lvl="1" fontAlgn="base">
              <a:spcBef>
                <a:spcPct val="0"/>
              </a:spcBef>
              <a:spcAft>
                <a:spcPct val="0"/>
              </a:spcAft>
              <a:buFontTx/>
              <a:buChar char="•"/>
            </a:pPr>
            <a:r>
              <a:rPr lang="en-US" dirty="0">
                <a:solidFill>
                  <a:srgbClr val="D22800"/>
                </a:solidFill>
                <a:latin typeface="Times New Roman" pitchFamily="18" charset="0"/>
              </a:rPr>
              <a:t> atmos. lifetime &lt;= 1 week</a:t>
            </a:r>
          </a:p>
          <a:p>
            <a:pPr marL="170207" lvl="1" fontAlgn="base">
              <a:spcBef>
                <a:spcPct val="0"/>
              </a:spcBef>
              <a:spcAft>
                <a:spcPct val="0"/>
              </a:spcAft>
              <a:buFontTx/>
              <a:buChar char="•"/>
            </a:pPr>
            <a:r>
              <a:rPr lang="en-US" dirty="0">
                <a:solidFill>
                  <a:srgbClr val="D22800"/>
                </a:solidFill>
                <a:latin typeface="Times New Roman" pitchFamily="18" charset="0"/>
              </a:rPr>
              <a:t> local and regional effects</a:t>
            </a:r>
          </a:p>
          <a:p>
            <a:pPr marL="170207" lvl="1" fontAlgn="base">
              <a:spcBef>
                <a:spcPct val="0"/>
              </a:spcBef>
              <a:spcAft>
                <a:spcPct val="0"/>
              </a:spcAft>
              <a:buFontTx/>
              <a:buChar char="•"/>
            </a:pPr>
            <a:r>
              <a:rPr lang="en-US" dirty="0">
                <a:solidFill>
                  <a:srgbClr val="D22800"/>
                </a:solidFill>
                <a:latin typeface="Times New Roman" pitchFamily="18" charset="0"/>
              </a:rPr>
              <a:t> bioavailable</a:t>
            </a:r>
          </a:p>
          <a:p>
            <a:pPr eaLnBrk="1" hangingPunct="1"/>
            <a:endParaRPr lang="en-US" dirty="0">
              <a:latin typeface="Arial" pitchFamily="34" charset="0"/>
            </a:endParaRPr>
          </a:p>
          <a:p>
            <a:pPr fontAlgn="base">
              <a:spcBef>
                <a:spcPct val="0"/>
              </a:spcBef>
              <a:spcAft>
                <a:spcPct val="0"/>
              </a:spcAft>
            </a:pPr>
            <a:r>
              <a:rPr lang="en-US" u="sng" dirty="0">
                <a:solidFill>
                  <a:srgbClr val="663300"/>
                </a:solidFill>
                <a:latin typeface="Times New Roman" pitchFamily="18" charset="0"/>
              </a:rPr>
              <a:t>Particulate Mercury -- Hg(p)</a:t>
            </a:r>
          </a:p>
          <a:p>
            <a:pPr marL="116051" lvl="1" fontAlgn="base">
              <a:spcBef>
                <a:spcPct val="0"/>
              </a:spcBef>
              <a:spcAft>
                <a:spcPct val="0"/>
              </a:spcAft>
              <a:buFontTx/>
              <a:buChar char="•"/>
            </a:pPr>
            <a:r>
              <a:rPr lang="en-US" dirty="0">
                <a:solidFill>
                  <a:srgbClr val="663300"/>
                </a:solidFill>
                <a:latin typeface="Times New Roman" pitchFamily="18" charset="0"/>
              </a:rPr>
              <a:t> a few percent of total </a:t>
            </a:r>
            <a:r>
              <a:rPr lang="en-US" dirty="0" err="1">
                <a:solidFill>
                  <a:srgbClr val="663300"/>
                </a:solidFill>
                <a:latin typeface="Times New Roman" pitchFamily="18" charset="0"/>
              </a:rPr>
              <a:t>atmos</a:t>
            </a:r>
            <a:r>
              <a:rPr lang="en-US" dirty="0">
                <a:solidFill>
                  <a:srgbClr val="663300"/>
                </a:solidFill>
                <a:latin typeface="Times New Roman" pitchFamily="18" charset="0"/>
              </a:rPr>
              <a:t> Hg</a:t>
            </a:r>
          </a:p>
          <a:p>
            <a:pPr marL="116051" lvl="1" fontAlgn="base">
              <a:spcBef>
                <a:spcPct val="0"/>
              </a:spcBef>
              <a:spcAft>
                <a:spcPct val="0"/>
              </a:spcAft>
              <a:buFontTx/>
              <a:buChar char="•"/>
            </a:pPr>
            <a:r>
              <a:rPr lang="en-US" dirty="0">
                <a:solidFill>
                  <a:srgbClr val="663300"/>
                </a:solidFill>
                <a:latin typeface="Times New Roman" pitchFamily="18" charset="0"/>
              </a:rPr>
              <a:t> not pure particles of mercury</a:t>
            </a:r>
          </a:p>
          <a:p>
            <a:pPr marL="116051" lvl="1" fontAlgn="base">
              <a:spcBef>
                <a:spcPct val="0"/>
              </a:spcBef>
              <a:spcAft>
                <a:spcPct val="0"/>
              </a:spcAft>
              <a:buFontTx/>
              <a:buChar char="•"/>
            </a:pPr>
            <a:r>
              <a:rPr lang="en-US" dirty="0">
                <a:solidFill>
                  <a:srgbClr val="663300"/>
                </a:solidFill>
                <a:latin typeface="Times New Roman" pitchFamily="18" charset="0"/>
              </a:rPr>
              <a:t> Hg compounds in/on </a:t>
            </a:r>
            <a:r>
              <a:rPr lang="en-US" dirty="0" err="1">
                <a:solidFill>
                  <a:srgbClr val="663300"/>
                </a:solidFill>
                <a:latin typeface="Times New Roman" pitchFamily="18" charset="0"/>
              </a:rPr>
              <a:t>atmos</a:t>
            </a:r>
            <a:r>
              <a:rPr lang="en-US" dirty="0">
                <a:solidFill>
                  <a:srgbClr val="663300"/>
                </a:solidFill>
                <a:latin typeface="Times New Roman" pitchFamily="18" charset="0"/>
              </a:rPr>
              <a:t> particles</a:t>
            </a:r>
          </a:p>
          <a:p>
            <a:pPr marL="116051" lvl="1" fontAlgn="base">
              <a:spcBef>
                <a:spcPct val="0"/>
              </a:spcBef>
              <a:spcAft>
                <a:spcPct val="0"/>
              </a:spcAft>
              <a:buFontTx/>
              <a:buChar char="•"/>
            </a:pPr>
            <a:r>
              <a:rPr lang="en-US" dirty="0">
                <a:solidFill>
                  <a:srgbClr val="663300"/>
                </a:solidFill>
                <a:latin typeface="Times New Roman" pitchFamily="18" charset="0"/>
              </a:rPr>
              <a:t> species largely unknown (</a:t>
            </a:r>
            <a:r>
              <a:rPr lang="en-US" dirty="0" err="1">
                <a:solidFill>
                  <a:srgbClr val="663300"/>
                </a:solidFill>
                <a:latin typeface="Times New Roman" pitchFamily="18" charset="0"/>
              </a:rPr>
              <a:t>HgO</a:t>
            </a:r>
            <a:r>
              <a:rPr lang="en-US" dirty="0">
                <a:solidFill>
                  <a:srgbClr val="663300"/>
                </a:solidFill>
                <a:latin typeface="Times New Roman" pitchFamily="18" charset="0"/>
              </a:rPr>
              <a:t>?)</a:t>
            </a:r>
          </a:p>
          <a:p>
            <a:pPr marL="116051" lvl="1" fontAlgn="base">
              <a:spcBef>
                <a:spcPct val="0"/>
              </a:spcBef>
              <a:spcAft>
                <a:spcPct val="0"/>
              </a:spcAft>
              <a:buFontTx/>
              <a:buChar char="•"/>
            </a:pPr>
            <a:r>
              <a:rPr lang="en-US" dirty="0">
                <a:solidFill>
                  <a:srgbClr val="663300"/>
                </a:solidFill>
                <a:latin typeface="Times New Roman" pitchFamily="18" charset="0"/>
              </a:rPr>
              <a:t> atmos. lifetime approx 1~ 2 weeks</a:t>
            </a:r>
          </a:p>
          <a:p>
            <a:pPr marL="116051" lvl="1" fontAlgn="base">
              <a:spcBef>
                <a:spcPct val="0"/>
              </a:spcBef>
              <a:spcAft>
                <a:spcPct val="0"/>
              </a:spcAft>
              <a:buFontTx/>
              <a:buChar char="•"/>
            </a:pPr>
            <a:r>
              <a:rPr lang="en-US" dirty="0">
                <a:solidFill>
                  <a:srgbClr val="663300"/>
                </a:solidFill>
                <a:latin typeface="Times New Roman" pitchFamily="18" charset="0"/>
              </a:rPr>
              <a:t> local and regional effects</a:t>
            </a:r>
          </a:p>
          <a:p>
            <a:pPr marL="116051" lvl="1" fontAlgn="base">
              <a:spcBef>
                <a:spcPct val="0"/>
              </a:spcBef>
              <a:spcAft>
                <a:spcPct val="0"/>
              </a:spcAft>
              <a:buFontTx/>
              <a:buChar char="•"/>
            </a:pPr>
            <a:r>
              <a:rPr lang="en-US" dirty="0">
                <a:solidFill>
                  <a:srgbClr val="663300"/>
                </a:solidFill>
                <a:latin typeface="Times New Roman" pitchFamily="18" charset="0"/>
              </a:rPr>
              <a:t> bioavailability?</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extLst>
      <p:ext uri="{BB962C8B-B14F-4D97-AF65-F5344CB8AC3E}">
        <p14:creationId xmlns:p14="http://schemas.microsoft.com/office/powerpoint/2010/main" val="354445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http://nadp.sws.uiuc.edu/data/sites/map/?net=MDN</a:t>
            </a:r>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5</a:t>
            </a:fld>
            <a:endParaRPr lang="en-US"/>
          </a:p>
        </p:txBody>
      </p:sp>
    </p:spTree>
    <p:extLst>
      <p:ext uri="{BB962C8B-B14F-4D97-AF65-F5344CB8AC3E}">
        <p14:creationId xmlns:p14="http://schemas.microsoft.com/office/powerpoint/2010/main" val="43478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fld id="{1E5DC441-882F-48A6-B012-94475796AD9D}" type="slidenum">
              <a:rPr lang="en-US">
                <a:solidFill>
                  <a:prstClr val="black"/>
                </a:solidFill>
              </a:rPr>
              <a:pPr/>
              <a:t>8</a:t>
            </a:fld>
            <a:endParaRPr lang="en-US">
              <a:solidFill>
                <a:prstClr val="black"/>
              </a:solidFill>
            </a:endParaRPr>
          </a:p>
        </p:txBody>
      </p:sp>
      <p:sp>
        <p:nvSpPr>
          <p:cNvPr id="88067" name="Rectangle 2"/>
          <p:cNvSpPr>
            <a:spLocks noGrp="1" noRot="1" noChangeAspect="1" noChangeArrowheads="1" noTextEdit="1"/>
          </p:cNvSpPr>
          <p:nvPr>
            <p:ph type="sldImg"/>
          </p:nvPr>
        </p:nvSpPr>
        <p:spPr>
          <a:xfrm>
            <a:off x="1150938" y="528638"/>
            <a:ext cx="4937125" cy="3703637"/>
          </a:xfrm>
          <a:ln/>
        </p:spPr>
      </p:sp>
      <p:sp>
        <p:nvSpPr>
          <p:cNvPr id="88068" name="Rectangle 3"/>
          <p:cNvSpPr>
            <a:spLocks noGrp="1" noChangeArrowheads="1"/>
          </p:cNvSpPr>
          <p:nvPr>
            <p:ph type="body" idx="1"/>
          </p:nvPr>
        </p:nvSpPr>
        <p:spPr>
          <a:xfrm>
            <a:off x="225185" y="4306550"/>
            <a:ext cx="6185555" cy="4339341"/>
          </a:xfrm>
          <a:noFill/>
        </p:spPr>
        <p:txBody>
          <a:bodyPr lIns="91323" tIns="45664" rIns="91323" bIns="45664"/>
          <a:lstStyle/>
          <a:p>
            <a:pPr eaLnBrk="1" hangingPunct="1"/>
            <a:r>
              <a:rPr lang="en-US" sz="800" dirty="0"/>
              <a:t>Could mention Marine Boundary Layer issues as well... rapid oxidation, deposition, but then some reduction and re-emission, so, potential “churning”</a:t>
            </a:r>
          </a:p>
        </p:txBody>
      </p:sp>
    </p:spTree>
    <p:extLst>
      <p:ext uri="{BB962C8B-B14F-4D97-AF65-F5344CB8AC3E}">
        <p14:creationId xmlns:p14="http://schemas.microsoft.com/office/powerpoint/2010/main" val="11646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3000" y="685800"/>
            <a:ext cx="4572000" cy="342900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01" indent="-285693" eaLnBrk="0" hangingPunct="0">
              <a:defRPr>
                <a:solidFill>
                  <a:schemeClr val="tx1"/>
                </a:solidFill>
                <a:latin typeface="Arial" pitchFamily="34" charset="0"/>
              </a:defRPr>
            </a:lvl2pPr>
            <a:lvl3pPr marL="1142771" indent="-228554" eaLnBrk="0" hangingPunct="0">
              <a:defRPr>
                <a:solidFill>
                  <a:schemeClr val="tx1"/>
                </a:solidFill>
                <a:latin typeface="Arial" pitchFamily="34" charset="0"/>
              </a:defRPr>
            </a:lvl3pPr>
            <a:lvl4pPr marL="1599880" indent="-228554" eaLnBrk="0" hangingPunct="0">
              <a:defRPr>
                <a:solidFill>
                  <a:schemeClr val="tx1"/>
                </a:solidFill>
                <a:latin typeface="Arial" pitchFamily="34" charset="0"/>
              </a:defRPr>
            </a:lvl4pPr>
            <a:lvl5pPr marL="2056988" indent="-228554" eaLnBrk="0" hangingPunct="0">
              <a:defRPr>
                <a:solidFill>
                  <a:schemeClr val="tx1"/>
                </a:solidFill>
                <a:latin typeface="Arial" pitchFamily="34" charset="0"/>
              </a:defRPr>
            </a:lvl5pPr>
            <a:lvl6pPr marL="2514097" indent="-228554" eaLnBrk="0" fontAlgn="base" hangingPunct="0">
              <a:spcBef>
                <a:spcPct val="0"/>
              </a:spcBef>
              <a:spcAft>
                <a:spcPct val="0"/>
              </a:spcAft>
              <a:defRPr>
                <a:solidFill>
                  <a:schemeClr val="tx1"/>
                </a:solidFill>
                <a:latin typeface="Arial" pitchFamily="34" charset="0"/>
              </a:defRPr>
            </a:lvl6pPr>
            <a:lvl7pPr marL="2971205" indent="-228554" eaLnBrk="0" fontAlgn="base" hangingPunct="0">
              <a:spcBef>
                <a:spcPct val="0"/>
              </a:spcBef>
              <a:spcAft>
                <a:spcPct val="0"/>
              </a:spcAft>
              <a:defRPr>
                <a:solidFill>
                  <a:schemeClr val="tx1"/>
                </a:solidFill>
                <a:latin typeface="Arial" pitchFamily="34" charset="0"/>
              </a:defRPr>
            </a:lvl7pPr>
            <a:lvl8pPr marL="3428314" indent="-228554" eaLnBrk="0" fontAlgn="base" hangingPunct="0">
              <a:spcBef>
                <a:spcPct val="0"/>
              </a:spcBef>
              <a:spcAft>
                <a:spcPct val="0"/>
              </a:spcAft>
              <a:defRPr>
                <a:solidFill>
                  <a:schemeClr val="tx1"/>
                </a:solidFill>
                <a:latin typeface="Arial" pitchFamily="34" charset="0"/>
              </a:defRPr>
            </a:lvl8pPr>
            <a:lvl9pPr marL="3885423" indent="-228554"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9</a:t>
            </a:fld>
            <a:endParaRPr lang="en-US">
              <a:solidFill>
                <a:prstClr val="black"/>
              </a:solidFill>
            </a:endParaRPr>
          </a:p>
        </p:txBody>
      </p:sp>
    </p:spTree>
    <p:extLst>
      <p:ext uri="{BB962C8B-B14F-4D97-AF65-F5344CB8AC3E}">
        <p14:creationId xmlns:p14="http://schemas.microsoft.com/office/powerpoint/2010/main" val="429325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3000" y="685800"/>
            <a:ext cx="4572000" cy="342900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01" indent="-285693" eaLnBrk="0" hangingPunct="0">
              <a:defRPr>
                <a:solidFill>
                  <a:schemeClr val="tx1"/>
                </a:solidFill>
                <a:latin typeface="Arial" pitchFamily="34" charset="0"/>
              </a:defRPr>
            </a:lvl2pPr>
            <a:lvl3pPr marL="1142771" indent="-228554" eaLnBrk="0" hangingPunct="0">
              <a:defRPr>
                <a:solidFill>
                  <a:schemeClr val="tx1"/>
                </a:solidFill>
                <a:latin typeface="Arial" pitchFamily="34" charset="0"/>
              </a:defRPr>
            </a:lvl3pPr>
            <a:lvl4pPr marL="1599880" indent="-228554" eaLnBrk="0" hangingPunct="0">
              <a:defRPr>
                <a:solidFill>
                  <a:schemeClr val="tx1"/>
                </a:solidFill>
                <a:latin typeface="Arial" pitchFamily="34" charset="0"/>
              </a:defRPr>
            </a:lvl4pPr>
            <a:lvl5pPr marL="2056988" indent="-228554" eaLnBrk="0" hangingPunct="0">
              <a:defRPr>
                <a:solidFill>
                  <a:schemeClr val="tx1"/>
                </a:solidFill>
                <a:latin typeface="Arial" pitchFamily="34" charset="0"/>
              </a:defRPr>
            </a:lvl5pPr>
            <a:lvl6pPr marL="2514097" indent="-228554" eaLnBrk="0" fontAlgn="base" hangingPunct="0">
              <a:spcBef>
                <a:spcPct val="0"/>
              </a:spcBef>
              <a:spcAft>
                <a:spcPct val="0"/>
              </a:spcAft>
              <a:defRPr>
                <a:solidFill>
                  <a:schemeClr val="tx1"/>
                </a:solidFill>
                <a:latin typeface="Arial" pitchFamily="34" charset="0"/>
              </a:defRPr>
            </a:lvl6pPr>
            <a:lvl7pPr marL="2971205" indent="-228554" eaLnBrk="0" fontAlgn="base" hangingPunct="0">
              <a:spcBef>
                <a:spcPct val="0"/>
              </a:spcBef>
              <a:spcAft>
                <a:spcPct val="0"/>
              </a:spcAft>
              <a:defRPr>
                <a:solidFill>
                  <a:schemeClr val="tx1"/>
                </a:solidFill>
                <a:latin typeface="Arial" pitchFamily="34" charset="0"/>
              </a:defRPr>
            </a:lvl7pPr>
            <a:lvl8pPr marL="3428314" indent="-228554" eaLnBrk="0" fontAlgn="base" hangingPunct="0">
              <a:spcBef>
                <a:spcPct val="0"/>
              </a:spcBef>
              <a:spcAft>
                <a:spcPct val="0"/>
              </a:spcAft>
              <a:defRPr>
                <a:solidFill>
                  <a:schemeClr val="tx1"/>
                </a:solidFill>
                <a:latin typeface="Arial" pitchFamily="34" charset="0"/>
              </a:defRPr>
            </a:lvl8pPr>
            <a:lvl9pPr marL="3885423" indent="-228554"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10</a:t>
            </a:fld>
            <a:endParaRPr lang="en-US">
              <a:solidFill>
                <a:prstClr val="black"/>
              </a:solidFill>
            </a:endParaRPr>
          </a:p>
        </p:txBody>
      </p:sp>
    </p:spTree>
    <p:extLst>
      <p:ext uri="{BB962C8B-B14F-4D97-AF65-F5344CB8AC3E}">
        <p14:creationId xmlns:p14="http://schemas.microsoft.com/office/powerpoint/2010/main" val="238862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9784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15</a:t>
            </a:fld>
            <a:endParaRPr lang="en-US"/>
          </a:p>
        </p:txBody>
      </p:sp>
    </p:spTree>
    <p:extLst>
      <p:ext uri="{BB962C8B-B14F-4D97-AF65-F5344CB8AC3E}">
        <p14:creationId xmlns:p14="http://schemas.microsoft.com/office/powerpoint/2010/main" val="111500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0870938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7700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3210853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32494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656142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12322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763113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75469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0915042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644871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20814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4388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7392881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33658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158267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1846499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410145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35025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777524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1480859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84138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893200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78924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06059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32328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521532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820941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09382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2737379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453576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40262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555386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37501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748E6D8-AB42-4B3B-BC57-A15C69B7E36F}" type="slidenum">
              <a:rPr lang="en-US" altLang="en-US"/>
              <a:pPr>
                <a:defRPr/>
              </a:pPr>
              <a:t>‹#›</a:t>
            </a:fld>
            <a:endParaRPr lang="en-US" altLang="en-US"/>
          </a:p>
        </p:txBody>
      </p:sp>
    </p:spTree>
    <p:extLst>
      <p:ext uri="{BB962C8B-B14F-4D97-AF65-F5344CB8AC3E}">
        <p14:creationId xmlns:p14="http://schemas.microsoft.com/office/powerpoint/2010/main" val="2374517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0041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0365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16680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18864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98411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25771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44228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05616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33300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35120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810787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50881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407108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52450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94377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93622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28038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710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627007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2288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05101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200927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9756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26792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55102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57647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35978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71240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1545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850125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76155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210C5B-C236-4814-8284-C8A8B4C19680}" type="slidenum">
              <a:rPr lang="en-US"/>
              <a:pPr>
                <a:defRPr/>
              </a:pPr>
              <a:t>‹#›</a:t>
            </a:fld>
            <a:endParaRPr lang="en-US"/>
          </a:p>
        </p:txBody>
      </p:sp>
    </p:spTree>
    <p:extLst>
      <p:ext uri="{BB962C8B-B14F-4D97-AF65-F5344CB8AC3E}">
        <p14:creationId xmlns:p14="http://schemas.microsoft.com/office/powerpoint/2010/main" val="413140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18F295-5CC1-40D4-9F48-F1AC5B6194CE}" type="slidenum">
              <a:rPr lang="en-US"/>
              <a:pPr>
                <a:defRPr/>
              </a:pPr>
              <a:t>‹#›</a:t>
            </a:fld>
            <a:endParaRPr lang="en-US"/>
          </a:p>
        </p:txBody>
      </p:sp>
    </p:spTree>
    <p:extLst>
      <p:ext uri="{BB962C8B-B14F-4D97-AF65-F5344CB8AC3E}">
        <p14:creationId xmlns:p14="http://schemas.microsoft.com/office/powerpoint/2010/main" val="4174533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42030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41526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16190928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670210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412959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384998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766400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0514540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14061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68844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40761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70385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38306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965532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506750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61743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049908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7869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45515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55929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408398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2600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23287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82196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059120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292958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527379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336330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20344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77345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61514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660356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777330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13671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373067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674513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111350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14308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1775924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23689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10030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864798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443258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505696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803336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79952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3955793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8D6CF-B73D-4BBC-A179-236AB1500B90}" type="datetimeFigureOut">
              <a:rPr lang="en-US" smtClean="0">
                <a:solidFill>
                  <a:srgbClr val="04617B">
                    <a:shade val="90000"/>
                  </a:srgbClr>
                </a:solidFill>
              </a:rPr>
              <a:pPr/>
              <a:t>5/12/2015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10775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5294202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826641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5" name="Footer Placeholder 4"/>
          <p:cNvSpPr>
            <a:spLocks noGrp="1"/>
          </p:cNvSpPr>
          <p:nvPr>
            <p:ph type="ftr" sz="quarter" idx="11"/>
          </p:nvPr>
        </p:nvSpPr>
        <p:spPr>
          <a:xfrm>
            <a:off x="2903704" y="6453336"/>
            <a:ext cx="3352800" cy="365125"/>
          </a:xfrm>
        </p:spPr>
        <p:txBody>
          <a:bodyPr/>
          <a:lstStyle/>
          <a:p>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944890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89732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May 13, 2015</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3721310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10"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1"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2"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2054121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Mar 18 2015 Mtg">
    <p:spTree>
      <p:nvGrpSpPr>
        <p:cNvPr id="1" name=""/>
        <p:cNvGrpSpPr/>
        <p:nvPr/>
      </p:nvGrpSpPr>
      <p:grpSpPr>
        <a:xfrm>
          <a:off x="0" y="0"/>
          <a:ext cx="0" cy="0"/>
          <a:chOff x="0" y="0"/>
          <a:chExt cx="0" cy="0"/>
        </a:xfrm>
      </p:grpSpPr>
      <p:sp>
        <p:nvSpPr>
          <p:cNvPr id="5"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May 13, 2015</a:t>
            </a:r>
            <a:endParaRPr lang="en-US" dirty="0">
              <a:solidFill>
                <a:srgbClr val="04617B">
                  <a:shade val="90000"/>
                </a:srgbClr>
              </a:solidFill>
            </a:endParaRPr>
          </a:p>
        </p:txBody>
      </p:sp>
      <p:sp>
        <p:nvSpPr>
          <p:cNvPr id="6"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7"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2776883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8172581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5"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15807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5841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238977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7"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8"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572417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901147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
        <p:nvSpPr>
          <p:cNvPr id="3"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42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image" Target="../media/image2.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theme" Target="../theme/theme2.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image" Target="../media/image2.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6"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7873832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818" r:id="rId41"/>
    <p:sldLayoutId id="2147483819" r:id="rId42"/>
    <p:sldLayoutId id="2147483820" r:id="rId43"/>
    <p:sldLayoutId id="2147483821" r:id="rId44"/>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5"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42463406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80567982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8" r:id="rId39"/>
    <p:sldLayoutId id="2147483789" r:id="rId40"/>
    <p:sldLayoutId id="2147483790" r:id="rId41"/>
    <p:sldLayoutId id="2147483822"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2.xml"/><Relationship Id="rId6" Type="http://schemas.openxmlformats.org/officeDocument/2006/relationships/image" Target="../media/image15.wmf"/><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0.xml"/><Relationship Id="rId1" Type="http://schemas.openxmlformats.org/officeDocument/2006/relationships/slideLayout" Target="../slideLayouts/slideLayout9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8.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9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6.wmf"/><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15.w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352506" y="548680"/>
            <a:ext cx="8382000" cy="5847755"/>
          </a:xfrm>
          <a:prstGeom prst="rect">
            <a:avLst/>
          </a:prstGeom>
          <a:noFill/>
        </p:spPr>
        <p:txBody>
          <a:bodyPr wrap="square" rtlCol="0">
            <a:spAutoFit/>
          </a:bodyPr>
          <a:lstStyle/>
          <a:p>
            <a:pPr algn="ctr"/>
            <a:r>
              <a:rPr lang="en-US" sz="3200" b="1" dirty="0" smtClean="0">
                <a:solidFill>
                  <a:prstClr val="black"/>
                </a:solidFill>
              </a:rPr>
              <a:t>Atmospheric Mercury </a:t>
            </a:r>
          </a:p>
          <a:p>
            <a:pPr algn="ctr"/>
            <a:r>
              <a:rPr lang="en-US" sz="3200" b="1" dirty="0" smtClean="0">
                <a:solidFill>
                  <a:prstClr val="black"/>
                </a:solidFill>
              </a:rPr>
              <a:t>Measurements and Modeling:</a:t>
            </a:r>
          </a:p>
          <a:p>
            <a:pPr algn="ctr"/>
            <a:r>
              <a:rPr lang="en-US" sz="3200" b="1" dirty="0" smtClean="0">
                <a:solidFill>
                  <a:prstClr val="black"/>
                </a:solidFill>
              </a:rPr>
              <a:t>NOAA Air Resources Laboratory</a:t>
            </a:r>
          </a:p>
          <a:p>
            <a:pPr algn="ctr"/>
            <a:endParaRPr lang="en-US" sz="3200" b="1" dirty="0">
              <a:solidFill>
                <a:prstClr val="black"/>
              </a:solidFill>
            </a:endParaRPr>
          </a:p>
          <a:p>
            <a:pPr algn="ctr"/>
            <a:endParaRPr lang="en-US" sz="2000" b="1" dirty="0">
              <a:solidFill>
                <a:prstClr val="black"/>
              </a:solidFill>
            </a:endParaRPr>
          </a:p>
          <a:p>
            <a:pPr algn="ctr"/>
            <a:endParaRPr lang="en-US" sz="2400" b="1" dirty="0">
              <a:solidFill>
                <a:prstClr val="black"/>
              </a:solidFill>
            </a:endParaRPr>
          </a:p>
          <a:p>
            <a:pPr algn="ctr"/>
            <a:r>
              <a:rPr lang="en-US" sz="2400" b="1" dirty="0" smtClean="0">
                <a:solidFill>
                  <a:schemeClr val="bg1"/>
                </a:solidFill>
              </a:rPr>
              <a:t>Mark </a:t>
            </a:r>
            <a:r>
              <a:rPr lang="en-US" sz="2400" b="1" dirty="0">
                <a:solidFill>
                  <a:schemeClr val="bg1"/>
                </a:solidFill>
              </a:rPr>
              <a:t>Cohen, </a:t>
            </a:r>
            <a:r>
              <a:rPr lang="en-US" sz="2400" b="1" dirty="0" smtClean="0">
                <a:solidFill>
                  <a:schemeClr val="bg1"/>
                </a:solidFill>
              </a:rPr>
              <a:t>Winston Luke, </a:t>
            </a:r>
            <a:r>
              <a:rPr lang="en-US" sz="2400" b="1" dirty="0" err="1" smtClean="0">
                <a:solidFill>
                  <a:schemeClr val="bg1"/>
                </a:solidFill>
              </a:rPr>
              <a:t>Xinrong</a:t>
            </a:r>
            <a:r>
              <a:rPr lang="en-US" sz="2400" b="1" dirty="0" smtClean="0">
                <a:solidFill>
                  <a:schemeClr val="bg1"/>
                </a:solidFill>
              </a:rPr>
              <a:t> Ren, </a:t>
            </a:r>
          </a:p>
          <a:p>
            <a:pPr algn="ctr"/>
            <a:r>
              <a:rPr lang="en-US" sz="2400" b="1" dirty="0" smtClean="0">
                <a:solidFill>
                  <a:schemeClr val="bg1"/>
                </a:solidFill>
              </a:rPr>
              <a:t>Paul Kelley, Roland </a:t>
            </a:r>
            <a:r>
              <a:rPr lang="en-US" sz="2400" b="1" dirty="0">
                <a:solidFill>
                  <a:schemeClr val="bg1"/>
                </a:solidFill>
              </a:rPr>
              <a:t>Draxler, Richard Artz</a:t>
            </a:r>
          </a:p>
          <a:p>
            <a:pPr algn="ctr"/>
            <a:endParaRPr lang="en-US" sz="2400" b="1" dirty="0" smtClean="0">
              <a:solidFill>
                <a:schemeClr val="bg1"/>
              </a:solidFill>
            </a:endParaRPr>
          </a:p>
          <a:p>
            <a:pPr algn="ctr"/>
            <a:r>
              <a:rPr lang="en-US" sz="2400" b="1" dirty="0" smtClean="0">
                <a:solidFill>
                  <a:schemeClr val="bg1"/>
                </a:solidFill>
              </a:rPr>
              <a:t>NOAA </a:t>
            </a:r>
            <a:r>
              <a:rPr lang="en-US" sz="2400" b="1" dirty="0">
                <a:solidFill>
                  <a:schemeClr val="bg1"/>
                </a:solidFill>
              </a:rPr>
              <a:t>Air Resources Laboratory (ARL)</a:t>
            </a:r>
          </a:p>
          <a:p>
            <a:pPr algn="ctr"/>
            <a:r>
              <a:rPr lang="en-US" sz="2400" b="1" dirty="0">
                <a:solidFill>
                  <a:schemeClr val="bg1"/>
                </a:solidFill>
              </a:rPr>
              <a:t>College Park, MD, USA</a:t>
            </a:r>
          </a:p>
          <a:p>
            <a:pPr algn="ctr"/>
            <a:endParaRPr lang="en-US" sz="3400" b="1" dirty="0">
              <a:solidFill>
                <a:schemeClr val="bg1"/>
              </a:solidFill>
            </a:endParaRPr>
          </a:p>
          <a:p>
            <a:pPr algn="ctr"/>
            <a:r>
              <a:rPr lang="en-US" sz="2400" b="1" dirty="0" smtClean="0">
                <a:solidFill>
                  <a:schemeClr val="bg1"/>
                </a:solidFill>
              </a:rPr>
              <a:t>Toxic Contaminants Full Workgroup Meeting</a:t>
            </a:r>
            <a:endParaRPr lang="en-US" sz="2400" b="1" dirty="0">
              <a:solidFill>
                <a:schemeClr val="bg1"/>
              </a:solidFill>
            </a:endParaRPr>
          </a:p>
          <a:p>
            <a:pPr algn="ctr"/>
            <a:r>
              <a:rPr lang="en-US" sz="2400" b="1" dirty="0" smtClean="0">
                <a:solidFill>
                  <a:schemeClr val="bg1"/>
                </a:solidFill>
              </a:rPr>
              <a:t>May 13, 2015, Annapolis MD</a:t>
            </a:r>
            <a:endParaRPr lang="en-US" sz="2400" b="1" dirty="0">
              <a:solidFill>
                <a:schemeClr val="bg1"/>
              </a:solidFill>
            </a:endParaRPr>
          </a:p>
        </p:txBody>
      </p:sp>
    </p:spTree>
    <p:extLst>
      <p:ext uri="{BB962C8B-B14F-4D97-AF65-F5344CB8AC3E}">
        <p14:creationId xmlns:p14="http://schemas.microsoft.com/office/powerpoint/2010/main" val="796515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654" y="1856"/>
              <a:ext cx="1901" cy="147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smtClean="0">
                  <a:solidFill>
                    <a:schemeClr val="bg1"/>
                  </a:solidFill>
                </a:rPr>
                <a:t>To simulate the </a:t>
              </a:r>
              <a:r>
                <a:rPr lang="en-US" sz="1600" b="1" i="1" u="sng" dirty="0" smtClean="0">
                  <a:solidFill>
                    <a:schemeClr val="bg1"/>
                  </a:solidFill>
                </a:rPr>
                <a:t>global </a:t>
              </a:r>
              <a:r>
                <a:rPr lang="en-US" sz="1600" b="1" i="1" dirty="0" smtClean="0">
                  <a:solidFill>
                    <a:schemeClr val="bg1"/>
                  </a:solidFill>
                </a:rPr>
                <a:t>transport of mercury, puffs </a:t>
              </a:r>
              <a:r>
                <a:rPr lang="en-US" sz="1600" b="1" i="1" dirty="0">
                  <a:solidFill>
                    <a:schemeClr val="bg1"/>
                  </a:solidFill>
                </a:rPr>
                <a:t>are </a:t>
              </a:r>
              <a:r>
                <a:rPr lang="en-US" sz="1600" b="1" i="1" dirty="0" smtClean="0">
                  <a:solidFill>
                    <a:schemeClr val="bg1"/>
                  </a:solidFill>
                </a:rPr>
                <a:t>transferred to Eulerian </a:t>
              </a:r>
              <a:r>
                <a:rPr lang="en-US" sz="1600" b="1" i="1" dirty="0">
                  <a:solidFill>
                    <a:schemeClr val="bg1"/>
                  </a:solidFill>
                </a:rPr>
                <a:t>grid after a specified </a:t>
              </a:r>
              <a:r>
                <a:rPr lang="en-US" sz="1600" b="1" i="1" dirty="0" smtClean="0">
                  <a:solidFill>
                    <a:schemeClr val="bg1"/>
                  </a:solidFill>
                </a:rPr>
                <a:t>time downwind (~3 weeks), </a:t>
              </a:r>
              <a:r>
                <a:rPr lang="en-US" sz="1600" b="1" i="1" dirty="0">
                  <a:solidFill>
                    <a:schemeClr val="bg1"/>
                  </a:solidFill>
                </a:rPr>
                <a:t>and the mercury is simulated on that grid from then on…</a:t>
              </a:r>
            </a:p>
          </p:txBody>
        </p:sp>
      </p:gr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77059" name="TextBox 77058"/>
          <p:cNvSpPr txBox="1"/>
          <p:nvPr/>
        </p:nvSpPr>
        <p:spPr>
          <a:xfrm>
            <a:off x="152400" y="3323272"/>
            <a:ext cx="1581107" cy="1477328"/>
          </a:xfrm>
          <a:prstGeom prst="rect">
            <a:avLst/>
          </a:prstGeom>
          <a:noFill/>
        </p:spPr>
        <p:txBody>
          <a:bodyPr wrap="square" rtlCol="0">
            <a:spAutoFit/>
          </a:bodyPr>
          <a:lstStyle/>
          <a:p>
            <a:r>
              <a:rPr lang="en-US" b="1" dirty="0" smtClean="0"/>
              <a:t>Puffs of pollutant are emitted and dispersed downwind</a:t>
            </a:r>
            <a:endParaRPr lang="en-US" b="1" dirty="0"/>
          </a:p>
        </p:txBody>
      </p:sp>
      <p:sp>
        <p:nvSpPr>
          <p:cNvPr id="1201"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192" name="TextBox 1191"/>
          <p:cNvSpPr txBox="1"/>
          <p:nvPr/>
        </p:nvSpPr>
        <p:spPr>
          <a:xfrm>
            <a:off x="1589498" y="260648"/>
            <a:ext cx="5934830" cy="461665"/>
          </a:xfrm>
          <a:prstGeom prst="rect">
            <a:avLst/>
          </a:prstGeom>
          <a:noFill/>
        </p:spPr>
        <p:txBody>
          <a:bodyPr wrap="none" rtlCol="0">
            <a:spAutoFit/>
          </a:bodyPr>
          <a:lstStyle/>
          <a:p>
            <a:r>
              <a:rPr lang="en-US" sz="2400" b="1" dirty="0" smtClean="0"/>
              <a:t>Eulerian (gridded) Modeling with HYSPLIT-Hg</a:t>
            </a:r>
            <a:endParaRPr lang="en-US" sz="2400" b="1" dirty="0"/>
          </a:p>
        </p:txBody>
      </p:sp>
    </p:spTree>
    <p:extLst>
      <p:ext uri="{BB962C8B-B14F-4D97-AF65-F5344CB8AC3E}">
        <p14:creationId xmlns:p14="http://schemas.microsoft.com/office/powerpoint/2010/main" val="1663520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a:solidFill>
                    <a:prstClr val="black"/>
                  </a:solidFill>
                </a:rPr>
                <a:t>Type of Emissions Source</a:t>
              </a:r>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solidFill>
                    <a:prstClr val="black"/>
                  </a:solidFill>
                </a:rPr>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solidFill>
                  <a:prstClr val="black"/>
                </a:solidFill>
              </a:endParaRPr>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solidFill>
                    <a:prstClr val="black"/>
                  </a:solidFill>
                </a:rPr>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solidFill>
                  <a:prstClr val="black"/>
                </a:solidFill>
              </a:endParaRPr>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solidFill>
                    <a:prstClr val="black"/>
                  </a:solidFill>
                </a:rPr>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solidFill>
                  <a:prstClr val="black"/>
                </a:solidFill>
              </a:endParaRPr>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solidFill>
                    <a:prstClr val="black"/>
                  </a:solidFill>
                </a:rPr>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solidFill>
                  <a:prstClr val="black"/>
                </a:solidFill>
              </a:endParaRPr>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solidFill>
                    <a:prstClr val="black"/>
                  </a:solidFill>
                </a:rPr>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solidFill>
                  <a:prstClr val="black"/>
                </a:solidFill>
              </a:endParaRPr>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a:solidFill>
                    <a:prstClr val="black"/>
                  </a:solidFill>
                </a:rPr>
                <a:t>Emissions</a:t>
              </a:r>
            </a:p>
            <a:p>
              <a:r>
                <a:rPr lang="en-US" sz="1200" b="1" dirty="0">
                  <a:solidFill>
                    <a:prstClr val="black"/>
                  </a:solidFill>
                </a:rPr>
                <a:t> (kg/yr)</a:t>
              </a:r>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10-50</a:t>
              </a: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50-100</a:t>
              </a: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100–300</a:t>
              </a: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5-10</a:t>
              </a: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300–500</a:t>
              </a: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500–1000</a:t>
              </a: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1000–3000</a:t>
              </a: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2" name="TextBox 41"/>
          <p:cNvSpPr txBox="1"/>
          <p:nvPr/>
        </p:nvSpPr>
        <p:spPr>
          <a:xfrm>
            <a:off x="1137678" y="971490"/>
            <a:ext cx="6873420" cy="400110"/>
          </a:xfrm>
          <a:prstGeom prst="rect">
            <a:avLst/>
          </a:prstGeom>
          <a:solidFill>
            <a:schemeClr val="bg1"/>
          </a:solidFill>
          <a:ln>
            <a:solidFill>
              <a:schemeClr val="tx1"/>
            </a:solidFill>
          </a:ln>
        </p:spPr>
        <p:txBody>
          <a:bodyPr wrap="none" rtlCol="0">
            <a:spAutoFit/>
          </a:bodyPr>
          <a:lstStyle/>
          <a:p>
            <a:r>
              <a:rPr lang="en-US" sz="2000" b="1" dirty="0">
                <a:solidFill>
                  <a:srgbClr val="04617B"/>
                </a:solidFill>
              </a:rPr>
              <a:t>2005 Atmospheric Mercury Emissions from Large Point Sources</a:t>
            </a:r>
          </a:p>
        </p:txBody>
      </p:sp>
    </p:spTree>
    <p:extLst>
      <p:ext uri="{BB962C8B-B14F-4D97-AF65-F5344CB8AC3E}">
        <p14:creationId xmlns:p14="http://schemas.microsoft.com/office/powerpoint/2010/main" val="29744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a:solidFill>
                  <a:srgbClr val="04617B"/>
                </a:solidFill>
              </a:rPr>
              <a:t>2005 Atmospheric Mercury Emissions </a:t>
            </a:r>
          </a:p>
          <a:p>
            <a:pPr algn="ctr">
              <a:spcBef>
                <a:spcPct val="0"/>
              </a:spcBef>
              <a:defRPr/>
            </a:pPr>
            <a:r>
              <a:rPr lang="en-US" sz="2400" b="1" dirty="0">
                <a:solidFill>
                  <a:srgbClr val="04617B"/>
                </a:solidFill>
              </a:rPr>
              <a:t>(Direct Anthropogenic + Re-emit + Natural)</a:t>
            </a: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a:solidFill>
                  <a:prstClr val="white"/>
                </a:solidFill>
              </a:rPr>
              <a:t>Policy-Relevant </a:t>
            </a:r>
          </a:p>
          <a:p>
            <a:r>
              <a:rPr lang="en-US" sz="1600" b="1" dirty="0">
                <a:solidFill>
                  <a:prstClr val="white"/>
                </a:solidFill>
              </a:rPr>
              <a:t>Scenario Analysis</a:t>
            </a: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Tree>
    <p:extLst>
      <p:ext uri="{BB962C8B-B14F-4D97-AF65-F5344CB8AC3E}">
        <p14:creationId xmlns:p14="http://schemas.microsoft.com/office/powerpoint/2010/main" val="3399417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4" y="614338"/>
            <a:ext cx="8839564" cy="5486400"/>
          </a:xfrm>
          <a:prstGeom prst="rect">
            <a:avLst/>
          </a:prstGeom>
          <a:ln>
            <a:solidFill>
              <a:schemeClr val="tx1"/>
            </a:solidFill>
          </a:ln>
        </p:spPr>
      </p:pic>
    </p:spTree>
    <p:extLst>
      <p:ext uri="{BB962C8B-B14F-4D97-AF65-F5344CB8AC3E}">
        <p14:creationId xmlns:p14="http://schemas.microsoft.com/office/powerpoint/2010/main" val="866395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533102"/>
            <a:ext cx="9291638"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427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rotWithShape="1">
          <a:blip r:embed="rId3" cstate="print"/>
          <a:srcRect l="5361" r="5452"/>
          <a:stretch/>
        </p:blipFill>
        <p:spPr>
          <a:xfrm>
            <a:off x="-1" y="0"/>
            <a:ext cx="9144001" cy="6858000"/>
          </a:xfrm>
          <a:prstGeom prst="rect">
            <a:avLst/>
          </a:prstGeom>
          <a:ln>
            <a:solidFill>
              <a:srgbClr val="11467F"/>
            </a:solidFill>
          </a:ln>
        </p:spPr>
      </p:pic>
      <p:sp>
        <p:nvSpPr>
          <p:cNvPr id="11" name="TextBox 10"/>
          <p:cNvSpPr txBox="1"/>
          <p:nvPr/>
        </p:nvSpPr>
        <p:spPr>
          <a:xfrm>
            <a:off x="457200" y="344831"/>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grpSp>
        <p:nvGrpSpPr>
          <p:cNvPr id="4" name="Group 3"/>
          <p:cNvGrpSpPr/>
          <p:nvPr/>
        </p:nvGrpSpPr>
        <p:grpSpPr>
          <a:xfrm>
            <a:off x="3695700" y="4267200"/>
            <a:ext cx="5257800" cy="2057400"/>
            <a:chOff x="3850340" y="448235"/>
            <a:chExt cx="5257800" cy="2057400"/>
          </a:xfrm>
        </p:grpSpPr>
        <p:sp>
          <p:nvSpPr>
            <p:cNvPr id="3" name="Rectangle 2"/>
            <p:cNvSpPr/>
            <p:nvPr/>
          </p:nvSpPr>
          <p:spPr>
            <a:xfrm>
              <a:off x="3888440" y="448235"/>
              <a:ext cx="5219700" cy="20574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50340" y="455438"/>
              <a:ext cx="5219700" cy="830997"/>
            </a:xfrm>
            <a:prstGeom prst="rect">
              <a:avLst/>
            </a:prstGeom>
            <a:noFill/>
          </p:spPr>
          <p:txBody>
            <a:bodyPr wrap="square" rtlCol="0">
              <a:spAutoFit/>
            </a:bodyPr>
            <a:lstStyle/>
            <a:p>
              <a:pPr algn="ctr"/>
              <a:r>
                <a:rPr lang="en-US" sz="2400" b="1" i="1" dirty="0" smtClean="0"/>
                <a:t>This work was partially funded through the Great Lakes Restoration Initiative</a:t>
              </a:r>
              <a:endParaRPr lang="en-US" sz="2400" b="1" i="1" dirty="0"/>
            </a:p>
          </p:txBody>
        </p:sp>
        <p:pic>
          <p:nvPicPr>
            <p:cNvPr id="6" name="Picture 5" descr="GLRI_logo_a.psd"/>
            <p:cNvPicPr>
              <a:picLocks noChangeAspect="1"/>
            </p:cNvPicPr>
            <p:nvPr/>
          </p:nvPicPr>
          <p:blipFill>
            <a:blip r:embed="rId4" cstate="print"/>
            <a:stretch>
              <a:fillRect/>
            </a:stretch>
          </p:blipFill>
          <p:spPr>
            <a:xfrm>
              <a:off x="4498040" y="1282572"/>
              <a:ext cx="4114800" cy="1070663"/>
            </a:xfrm>
            <a:prstGeom prst="rect">
              <a:avLst/>
            </a:prstGeom>
          </p:spPr>
        </p:pic>
      </p:grpSp>
    </p:spTree>
    <p:extLst>
      <p:ext uri="{BB962C8B-B14F-4D97-AF65-F5344CB8AC3E}">
        <p14:creationId xmlns:p14="http://schemas.microsoft.com/office/powerpoint/2010/main" val="2022369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2843808" y="1996385"/>
            <a:ext cx="3390672" cy="2800767"/>
          </a:xfrm>
          <a:prstGeom prst="rect">
            <a:avLst/>
          </a:prstGeom>
          <a:noFill/>
        </p:spPr>
        <p:txBody>
          <a:bodyPr wrap="none" rtlCol="0">
            <a:spAutoFit/>
          </a:bodyPr>
          <a:lstStyle/>
          <a:p>
            <a:pPr algn="ctr"/>
            <a:r>
              <a:rPr lang="en-US" sz="8800" dirty="0" smtClean="0"/>
              <a:t>EXTRA </a:t>
            </a:r>
          </a:p>
          <a:p>
            <a:pPr algn="ctr"/>
            <a:r>
              <a:rPr lang="en-US" sz="8800" dirty="0" smtClean="0"/>
              <a:t>SLIDES</a:t>
            </a:r>
            <a:endParaRPr lang="en-US" sz="8800" dirty="0"/>
          </a:p>
        </p:txBody>
      </p:sp>
    </p:spTree>
    <p:extLst>
      <p:ext uri="{BB962C8B-B14F-4D97-AF65-F5344CB8AC3E}">
        <p14:creationId xmlns:p14="http://schemas.microsoft.com/office/powerpoint/2010/main" val="3759021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2205818" y="1988840"/>
            <a:ext cx="4666662" cy="2800767"/>
          </a:xfrm>
          <a:prstGeom prst="rect">
            <a:avLst/>
          </a:prstGeom>
          <a:noFill/>
        </p:spPr>
        <p:txBody>
          <a:bodyPr wrap="none" rtlCol="0">
            <a:spAutoFit/>
          </a:bodyPr>
          <a:lstStyle/>
          <a:p>
            <a:pPr algn="ctr"/>
            <a:r>
              <a:rPr lang="en-US" sz="8800" dirty="0" smtClean="0"/>
              <a:t>Mercury </a:t>
            </a:r>
          </a:p>
          <a:p>
            <a:pPr algn="ctr"/>
            <a:r>
              <a:rPr lang="en-US" sz="8800" dirty="0" smtClean="0"/>
              <a:t>Emissions</a:t>
            </a:r>
            <a:endParaRPr lang="en-US" sz="8800" dirty="0"/>
          </a:p>
        </p:txBody>
      </p:sp>
    </p:spTree>
    <p:extLst>
      <p:ext uri="{BB962C8B-B14F-4D97-AF65-F5344CB8AC3E}">
        <p14:creationId xmlns:p14="http://schemas.microsoft.com/office/powerpoint/2010/main" val="2115654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466" y="861680"/>
            <a:ext cx="2448272" cy="1631216"/>
          </a:xfrm>
          <a:prstGeom prst="rect">
            <a:avLst/>
          </a:prstGeom>
        </p:spPr>
        <p:txBody>
          <a:bodyPr wrap="square">
            <a:spAutoFit/>
          </a:bodyPr>
          <a:lstStyle/>
          <a:p>
            <a:pPr algn="r"/>
            <a:r>
              <a:rPr lang="en-GB" sz="2000" b="1" dirty="0"/>
              <a:t>Proportions of </a:t>
            </a:r>
            <a:endParaRPr lang="en-GB" sz="2000" b="1" dirty="0" smtClean="0"/>
          </a:p>
          <a:p>
            <a:pPr algn="r"/>
            <a:r>
              <a:rPr lang="en-GB" sz="2000" b="1" dirty="0" smtClean="0"/>
              <a:t>global </a:t>
            </a:r>
            <a:r>
              <a:rPr lang="en-GB" sz="2000" b="1" dirty="0"/>
              <a:t>anthropogenic mercury emissions </a:t>
            </a:r>
            <a:r>
              <a:rPr lang="en-GB" sz="2000" b="1" dirty="0" smtClean="0"/>
              <a:t>to air </a:t>
            </a:r>
            <a:r>
              <a:rPr lang="en-GB" sz="2000" b="1" dirty="0"/>
              <a:t>in 2010 from different </a:t>
            </a:r>
            <a:r>
              <a:rPr lang="en-GB" sz="2000" b="1" dirty="0" smtClean="0"/>
              <a:t>sectors</a:t>
            </a:r>
            <a:endParaRPr lang="en-US" sz="2000" b="1" dirty="0"/>
          </a:p>
        </p:txBody>
      </p:sp>
      <p:sp>
        <p:nvSpPr>
          <p:cNvPr id="7" name="Rectangle 6"/>
          <p:cNvSpPr/>
          <p:nvPr/>
        </p:nvSpPr>
        <p:spPr>
          <a:xfrm>
            <a:off x="467544" y="3127608"/>
            <a:ext cx="2636194" cy="2677656"/>
          </a:xfrm>
          <a:prstGeom prst="rect">
            <a:avLst/>
          </a:prstGeom>
          <a:solidFill>
            <a:schemeClr val="bg1">
              <a:lumMod val="95000"/>
            </a:schemeClr>
          </a:solidFill>
          <a:ln>
            <a:solidFill>
              <a:schemeClr val="tx1"/>
            </a:solidFill>
          </a:ln>
        </p:spPr>
        <p:txBody>
          <a:bodyPr wrap="square">
            <a:spAutoFit/>
          </a:bodyPr>
          <a:lstStyle/>
          <a:p>
            <a:r>
              <a:rPr lang="en-US" sz="1400" dirty="0"/>
              <a:t>AMAP/UNEP, 2013. Technical Background Report for the Global Mercury Assessment 2013. Arctic </a:t>
            </a:r>
            <a:r>
              <a:rPr lang="en-US" sz="1400" dirty="0" smtClean="0"/>
              <a:t>Monitoring and </a:t>
            </a:r>
            <a:r>
              <a:rPr lang="en-US" sz="1400" dirty="0"/>
              <a:t>Assessment </a:t>
            </a:r>
            <a:r>
              <a:rPr lang="en-US" sz="1400" dirty="0" err="1"/>
              <a:t>Programme</a:t>
            </a:r>
            <a:r>
              <a:rPr lang="en-US" sz="1400" dirty="0"/>
              <a:t>, Oslo, Norway/UNEP </a:t>
            </a:r>
            <a:r>
              <a:rPr lang="en-US" sz="1400" dirty="0" smtClean="0"/>
              <a:t>Chemicals Branch</a:t>
            </a:r>
            <a:r>
              <a:rPr lang="en-US" sz="1400" dirty="0"/>
              <a:t>, Geneva, Switzerland. vi + 263 </a:t>
            </a:r>
            <a:r>
              <a:rPr lang="en-US" sz="1400" dirty="0" smtClean="0"/>
              <a:t>pp. </a:t>
            </a:r>
          </a:p>
          <a:p>
            <a:r>
              <a:rPr lang="en-US" sz="1400" dirty="0" smtClean="0"/>
              <a:t>Available at: </a:t>
            </a:r>
            <a:r>
              <a:rPr lang="en-US" sz="1400" dirty="0"/>
              <a:t>http://</a:t>
            </a:r>
            <a:r>
              <a:rPr lang="en-US" sz="1400" dirty="0" smtClean="0"/>
              <a:t>www.amap.no/documents/doc/technical-background-report-for-the-global-mercury-assessment-2013/848</a:t>
            </a:r>
            <a:endParaRPr lang="en-US" sz="1400"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9352"/>
            <a:ext cx="5495109" cy="6408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5471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975792" y="1294160"/>
            <a:ext cx="7200800" cy="4154984"/>
          </a:xfrm>
          <a:prstGeom prst="rect">
            <a:avLst/>
          </a:prstGeom>
          <a:noFill/>
        </p:spPr>
        <p:txBody>
          <a:bodyPr wrap="square" rtlCol="0">
            <a:spAutoFit/>
          </a:bodyPr>
          <a:lstStyle/>
          <a:p>
            <a:pPr algn="ctr"/>
            <a:r>
              <a:rPr lang="en-US" sz="6600" dirty="0" smtClean="0"/>
              <a:t>Atmospheric Mercury Emissions in and around Maryland</a:t>
            </a:r>
            <a:endParaRPr lang="en-US" sz="6600" dirty="0"/>
          </a:p>
        </p:txBody>
      </p:sp>
    </p:spTree>
    <p:extLst>
      <p:ext uri="{BB962C8B-B14F-4D97-AF65-F5344CB8AC3E}">
        <p14:creationId xmlns:p14="http://schemas.microsoft.com/office/powerpoint/2010/main" val="551009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0"/>
          <p:cNvGrpSpPr/>
          <p:nvPr/>
        </p:nvGrpSpPr>
        <p:grpSpPr>
          <a:xfrm>
            <a:off x="4648200" y="2667000"/>
            <a:ext cx="3200400" cy="1676400"/>
            <a:chOff x="4648200" y="2667000"/>
            <a:chExt cx="3200400" cy="1676400"/>
          </a:xfrm>
        </p:grpSpPr>
        <p:sp>
          <p:nvSpPr>
            <p:cNvPr id="48" name="Bent Arrow 47"/>
            <p:cNvSpPr/>
            <p:nvPr/>
          </p:nvSpPr>
          <p:spPr>
            <a:xfrm flipH="1">
              <a:off x="4648200" y="2895600"/>
              <a:ext cx="1524000" cy="1447800"/>
            </a:xfrm>
            <a:prstGeom prst="bentArrow">
              <a:avLst/>
            </a:prstGeom>
            <a:solidFill>
              <a:srgbClr val="9FFFC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5218176" y="2667000"/>
              <a:ext cx="2630424" cy="923330"/>
            </a:xfrm>
            <a:prstGeom prst="rect">
              <a:avLst/>
            </a:prstGeom>
            <a:solidFill>
              <a:schemeClr val="bg1"/>
            </a:solidFill>
            <a:ln w="12700">
              <a:solidFill>
                <a:srgbClr val="008A3E"/>
              </a:solidFill>
            </a:ln>
          </p:spPr>
          <p:txBody>
            <a:bodyPr wrap="square" rtlCol="0">
              <a:spAutoFit/>
            </a:bodyPr>
            <a:lstStyle/>
            <a:p>
              <a:pPr algn="ctr"/>
              <a:r>
                <a:rPr lang="en-US" dirty="0" smtClean="0">
                  <a:solidFill>
                    <a:srgbClr val="008A3E"/>
                  </a:solidFill>
                </a:rPr>
                <a:t>Modeling used to aid in data interpretation and measurement planning</a:t>
              </a:r>
              <a:endParaRPr lang="en-US" dirty="0">
                <a:solidFill>
                  <a:srgbClr val="008A3E"/>
                </a:solidFill>
              </a:endParaRPr>
            </a:p>
          </p:txBody>
        </p:sp>
      </p:grpSp>
      <p:grpSp>
        <p:nvGrpSpPr>
          <p:cNvPr id="3" name="Group 51"/>
          <p:cNvGrpSpPr/>
          <p:nvPr/>
        </p:nvGrpSpPr>
        <p:grpSpPr>
          <a:xfrm>
            <a:off x="1295400" y="4114800"/>
            <a:ext cx="3581400" cy="1676400"/>
            <a:chOff x="1295400" y="4114800"/>
            <a:chExt cx="3581400" cy="1676400"/>
          </a:xfrm>
        </p:grpSpPr>
        <p:sp>
          <p:nvSpPr>
            <p:cNvPr id="49" name="Bent Arrow 48"/>
            <p:cNvSpPr/>
            <p:nvPr/>
          </p:nvSpPr>
          <p:spPr>
            <a:xfrm flipV="1">
              <a:off x="2362200" y="4114800"/>
              <a:ext cx="2514600" cy="1600200"/>
            </a:xfrm>
            <a:prstGeom prst="bentArrow">
              <a:avLst/>
            </a:prstGeom>
            <a:solidFill>
              <a:srgbClr val="A9D3F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TextBox 49"/>
            <p:cNvSpPr txBox="1"/>
            <p:nvPr/>
          </p:nvSpPr>
          <p:spPr>
            <a:xfrm>
              <a:off x="1295400" y="4867870"/>
              <a:ext cx="2651760" cy="923330"/>
            </a:xfrm>
            <a:prstGeom prst="rect">
              <a:avLst/>
            </a:prstGeom>
            <a:solidFill>
              <a:schemeClr val="bg1"/>
            </a:solidFill>
            <a:ln w="12700">
              <a:solidFill>
                <a:srgbClr val="0F6FC6"/>
              </a:solidFill>
            </a:ln>
          </p:spPr>
          <p:txBody>
            <a:bodyPr wrap="square" rtlCol="0">
              <a:spAutoFit/>
            </a:bodyPr>
            <a:lstStyle/>
            <a:p>
              <a:pPr algn="ctr"/>
              <a:r>
                <a:rPr lang="en-US" dirty="0" smtClean="0">
                  <a:solidFill>
                    <a:srgbClr val="0F6FC6"/>
                  </a:solidFill>
                </a:rPr>
                <a:t>Measurements used for model evaluation and improvement</a:t>
              </a:r>
              <a:endParaRPr lang="en-US" dirty="0">
                <a:solidFill>
                  <a:srgbClr val="0F6FC6"/>
                </a:solidFill>
              </a:endParaRPr>
            </a:p>
          </p:txBody>
        </p:sp>
      </p:grpSp>
      <p:sp>
        <p:nvSpPr>
          <p:cNvPr id="30" name="Title 1"/>
          <p:cNvSpPr>
            <a:spLocks noGrp="1"/>
          </p:cNvSpPr>
          <p:nvPr>
            <p:ph type="title"/>
          </p:nvPr>
        </p:nvSpPr>
        <p:spPr>
          <a:xfrm>
            <a:off x="762000" y="542836"/>
            <a:ext cx="8229600" cy="600164"/>
          </a:xfrm>
        </p:spPr>
        <p:txBody>
          <a:bodyPr>
            <a:spAutoFit/>
          </a:bodyPr>
          <a:lstStyle/>
          <a:p>
            <a:r>
              <a:rPr lang="en-US" dirty="0" smtClean="0"/>
              <a:t>Mercury: Measurements  and Modeling</a:t>
            </a:r>
            <a:endParaRPr lang="en-US" dirty="0"/>
          </a:p>
        </p:txBody>
      </p:sp>
      <p:grpSp>
        <p:nvGrpSpPr>
          <p:cNvPr id="34" name="Group 33"/>
          <p:cNvGrpSpPr/>
          <p:nvPr/>
        </p:nvGrpSpPr>
        <p:grpSpPr>
          <a:xfrm>
            <a:off x="374904" y="1310640"/>
            <a:ext cx="4609654" cy="2825496"/>
            <a:chOff x="374904" y="1310640"/>
            <a:chExt cx="4609654" cy="2825496"/>
          </a:xfrm>
        </p:grpSpPr>
        <p:grpSp>
          <p:nvGrpSpPr>
            <p:cNvPr id="4" name="Group 34"/>
            <p:cNvGrpSpPr/>
            <p:nvPr/>
          </p:nvGrpSpPr>
          <p:grpSpPr>
            <a:xfrm>
              <a:off x="374904" y="2057400"/>
              <a:ext cx="4120896" cy="2078736"/>
              <a:chOff x="298704" y="2264664"/>
              <a:chExt cx="4120896" cy="2078736"/>
            </a:xfrm>
          </p:grpSpPr>
          <p:grpSp>
            <p:nvGrpSpPr>
              <p:cNvPr id="8" name="Group 24"/>
              <p:cNvGrpSpPr/>
              <p:nvPr/>
            </p:nvGrpSpPr>
            <p:grpSpPr>
              <a:xfrm>
                <a:off x="533400" y="2590800"/>
                <a:ext cx="3886200" cy="1752600"/>
                <a:chOff x="533400" y="2590800"/>
                <a:chExt cx="3886200" cy="1752600"/>
              </a:xfrm>
            </p:grpSpPr>
            <p:sp>
              <p:nvSpPr>
                <p:cNvPr id="13" name="Rectangle 12"/>
                <p:cNvSpPr/>
                <p:nvPr/>
              </p:nvSpPr>
              <p:spPr>
                <a:xfrm>
                  <a:off x="533400" y="2590800"/>
                  <a:ext cx="3886200" cy="175260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47700" y="2758440"/>
                  <a:ext cx="3657600" cy="365760"/>
                </a:xfrm>
                <a:prstGeom prst="rect">
                  <a:avLst/>
                </a:prstGeom>
                <a:solidFill>
                  <a:schemeClr val="bg1"/>
                </a:solidFill>
                <a:ln>
                  <a:solidFill>
                    <a:schemeClr val="tx2"/>
                  </a:solidFill>
                </a:ln>
                <a:scene3d>
                  <a:camera prst="orthographicFront"/>
                  <a:lightRig rig="threePt" dir="t"/>
                </a:scene3d>
                <a:sp3d>
                  <a:bevelT w="0" h="0" prst="riblet"/>
                </a:sp3d>
              </p:spPr>
              <p:txBody>
                <a:bodyPr wrap="square" rtlCol="0" anchor="ctr">
                  <a:spAutoFit/>
                </a:bodyPr>
                <a:lstStyle/>
                <a:p>
                  <a:pPr algn="ctr"/>
                  <a:r>
                    <a:rPr lang="en-US" dirty="0" smtClean="0"/>
                    <a:t>speciated atmospheric mercury </a:t>
                  </a:r>
                  <a:endParaRPr lang="en-US" dirty="0"/>
                </a:p>
              </p:txBody>
            </p:sp>
            <p:sp>
              <p:nvSpPr>
                <p:cNvPr id="15" name="TextBox 14"/>
                <p:cNvSpPr txBox="1"/>
                <p:nvPr/>
              </p:nvSpPr>
              <p:spPr>
                <a:xfrm>
                  <a:off x="647700" y="3284220"/>
                  <a:ext cx="3657600" cy="365760"/>
                </a:xfrm>
                <a:prstGeom prst="rect">
                  <a:avLst/>
                </a:prstGeom>
                <a:solidFill>
                  <a:schemeClr val="bg1"/>
                </a:solidFill>
                <a:ln>
                  <a:solidFill>
                    <a:schemeClr val="tx2"/>
                  </a:solidFill>
                </a:ln>
              </p:spPr>
              <p:txBody>
                <a:bodyPr wrap="square" rtlCol="0" anchor="ctr">
                  <a:spAutoFit/>
                </a:bodyPr>
                <a:lstStyle/>
                <a:p>
                  <a:pPr algn="ctr"/>
                  <a:r>
                    <a:rPr lang="en-US" dirty="0" smtClean="0"/>
                    <a:t>other air pollutants, e.g., SO</a:t>
                  </a:r>
                  <a:r>
                    <a:rPr lang="en-US" baseline="-25000" dirty="0" smtClean="0"/>
                    <a:t>2</a:t>
                  </a:r>
                  <a:r>
                    <a:rPr lang="en-US" dirty="0" smtClean="0"/>
                    <a:t>, O</a:t>
                  </a:r>
                  <a:r>
                    <a:rPr lang="en-US" baseline="-25000" dirty="0" smtClean="0"/>
                    <a:t>3</a:t>
                  </a:r>
                  <a:r>
                    <a:rPr lang="en-US" dirty="0" smtClean="0"/>
                    <a:t>, CO</a:t>
                  </a:r>
                  <a:endParaRPr lang="en-US" dirty="0"/>
                </a:p>
              </p:txBody>
            </p:sp>
            <p:grpSp>
              <p:nvGrpSpPr>
                <p:cNvPr id="9" name="Group 23"/>
                <p:cNvGrpSpPr/>
                <p:nvPr/>
              </p:nvGrpSpPr>
              <p:grpSpPr>
                <a:xfrm>
                  <a:off x="622834" y="3810000"/>
                  <a:ext cx="3707332" cy="365760"/>
                  <a:chOff x="622834" y="3810000"/>
                  <a:chExt cx="3707332" cy="365760"/>
                </a:xfrm>
              </p:grpSpPr>
              <p:sp>
                <p:nvSpPr>
                  <p:cNvPr id="16" name="TextBox 15"/>
                  <p:cNvSpPr txBox="1"/>
                  <p:nvPr/>
                </p:nvSpPr>
                <p:spPr>
                  <a:xfrm>
                    <a:off x="622834" y="3810000"/>
                    <a:ext cx="1586966" cy="365760"/>
                  </a:xfrm>
                  <a:prstGeom prst="rect">
                    <a:avLst/>
                  </a:prstGeom>
                  <a:solidFill>
                    <a:schemeClr val="bg1"/>
                  </a:solidFill>
                  <a:ln>
                    <a:solidFill>
                      <a:schemeClr val="tx2"/>
                    </a:solidFill>
                  </a:ln>
                </p:spPr>
                <p:txBody>
                  <a:bodyPr wrap="square" rtlCol="0" anchor="ctr">
                    <a:noAutofit/>
                  </a:bodyPr>
                  <a:lstStyle/>
                  <a:p>
                    <a:pPr algn="ctr"/>
                    <a:r>
                      <a:rPr lang="en-US" dirty="0" smtClean="0"/>
                      <a:t>wet deposition</a:t>
                    </a:r>
                    <a:endParaRPr lang="en-US" dirty="0"/>
                  </a:p>
                </p:txBody>
              </p:sp>
              <p:sp>
                <p:nvSpPr>
                  <p:cNvPr id="17" name="TextBox 16"/>
                  <p:cNvSpPr txBox="1"/>
                  <p:nvPr/>
                </p:nvSpPr>
                <p:spPr>
                  <a:xfrm>
                    <a:off x="2286000" y="3810000"/>
                    <a:ext cx="2044166" cy="365760"/>
                  </a:xfrm>
                  <a:prstGeom prst="rect">
                    <a:avLst/>
                  </a:prstGeom>
                  <a:solidFill>
                    <a:schemeClr val="bg1"/>
                  </a:solidFill>
                  <a:ln>
                    <a:solidFill>
                      <a:schemeClr val="tx2"/>
                    </a:solidFill>
                  </a:ln>
                </p:spPr>
                <p:txBody>
                  <a:bodyPr wrap="square" lIns="0" rIns="0" rtlCol="0" anchor="ctr">
                    <a:noAutofit/>
                  </a:bodyPr>
                  <a:lstStyle/>
                  <a:p>
                    <a:pPr algn="ctr"/>
                    <a:r>
                      <a:rPr lang="en-US" dirty="0" smtClean="0"/>
                      <a:t>air-surface exchange</a:t>
                    </a:r>
                    <a:endParaRPr lang="en-US" dirty="0"/>
                  </a:p>
                </p:txBody>
              </p:sp>
            </p:grpSp>
          </p:grpSp>
          <p:sp>
            <p:nvSpPr>
              <p:cNvPr id="27" name="Rectangle 26"/>
              <p:cNvSpPr/>
              <p:nvPr/>
            </p:nvSpPr>
            <p:spPr>
              <a:xfrm>
                <a:off x="298704" y="2264664"/>
                <a:ext cx="2286000" cy="3810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MEASUREMENTS</a:t>
                </a:r>
                <a:endParaRPr lang="en-US" sz="2000" b="1" dirty="0"/>
              </a:p>
            </p:txBody>
          </p:sp>
        </p:grpSp>
        <p:pic>
          <p:nvPicPr>
            <p:cNvPr id="31" name="Picture 589" descr="_7223535"/>
            <p:cNvPicPr>
              <a:picLocks noChangeAspect="1" noChangeArrowheads="1"/>
            </p:cNvPicPr>
            <p:nvPr/>
          </p:nvPicPr>
          <p:blipFill>
            <a:blip r:embed="rId3" cstate="print"/>
            <a:srcRect/>
            <a:stretch>
              <a:fillRect/>
            </a:stretch>
          </p:blipFill>
          <p:spPr bwMode="auto">
            <a:xfrm>
              <a:off x="3276600" y="1310640"/>
              <a:ext cx="1707958" cy="1280160"/>
            </a:xfrm>
            <a:prstGeom prst="rect">
              <a:avLst/>
            </a:prstGeom>
            <a:noFill/>
            <a:ln w="9525">
              <a:solidFill>
                <a:schemeClr val="tx1"/>
              </a:solidFill>
              <a:miter lim="800000"/>
              <a:headEnd/>
              <a:tailEnd/>
            </a:ln>
          </p:spPr>
        </p:pic>
      </p:grpSp>
      <p:grpSp>
        <p:nvGrpSpPr>
          <p:cNvPr id="35" name="Group 34"/>
          <p:cNvGrpSpPr/>
          <p:nvPr/>
        </p:nvGrpSpPr>
        <p:grpSpPr>
          <a:xfrm>
            <a:off x="4718304" y="3825240"/>
            <a:ext cx="4310735" cy="2444496"/>
            <a:chOff x="4718304" y="3825240"/>
            <a:chExt cx="4310735" cy="2444496"/>
          </a:xfrm>
        </p:grpSpPr>
        <p:grpSp>
          <p:nvGrpSpPr>
            <p:cNvPr id="10" name="Group 45"/>
            <p:cNvGrpSpPr/>
            <p:nvPr/>
          </p:nvGrpSpPr>
          <p:grpSpPr>
            <a:xfrm>
              <a:off x="4718304" y="4191000"/>
              <a:ext cx="4120896" cy="2078736"/>
              <a:chOff x="4565904" y="4191000"/>
              <a:chExt cx="4120896" cy="2078736"/>
            </a:xfrm>
          </p:grpSpPr>
          <p:grpSp>
            <p:nvGrpSpPr>
              <p:cNvPr id="11" name="Group 35"/>
              <p:cNvGrpSpPr/>
              <p:nvPr/>
            </p:nvGrpSpPr>
            <p:grpSpPr>
              <a:xfrm>
                <a:off x="4565904" y="4191000"/>
                <a:ext cx="4120896" cy="2078736"/>
                <a:chOff x="298704" y="2264664"/>
                <a:chExt cx="4120896" cy="2078736"/>
              </a:xfrm>
            </p:grpSpPr>
            <p:grpSp>
              <p:nvGrpSpPr>
                <p:cNvPr id="12" name="Group 24"/>
                <p:cNvGrpSpPr/>
                <p:nvPr/>
              </p:nvGrpSpPr>
              <p:grpSpPr>
                <a:xfrm>
                  <a:off x="533400" y="2590800"/>
                  <a:ext cx="3886200" cy="1752600"/>
                  <a:chOff x="533400" y="2590800"/>
                  <a:chExt cx="3886200" cy="1752600"/>
                </a:xfrm>
              </p:grpSpPr>
              <p:sp>
                <p:nvSpPr>
                  <p:cNvPr id="39" name="Rectangle 38"/>
                  <p:cNvSpPr/>
                  <p:nvPr/>
                </p:nvSpPr>
                <p:spPr>
                  <a:xfrm>
                    <a:off x="533400" y="2590800"/>
                    <a:ext cx="3886200" cy="1752600"/>
                  </a:xfrm>
                  <a:prstGeom prst="rect">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47700" y="27584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back trajectories </a:t>
                    </a:r>
                    <a:endParaRPr lang="en-US" dirty="0"/>
                  </a:p>
                </p:txBody>
              </p:sp>
              <p:sp>
                <p:nvSpPr>
                  <p:cNvPr id="41" name="TextBox 40"/>
                  <p:cNvSpPr txBox="1"/>
                  <p:nvPr/>
                </p:nvSpPr>
                <p:spPr>
                  <a:xfrm>
                    <a:off x="647700" y="3282434"/>
                    <a:ext cx="3657600" cy="365760"/>
                  </a:xfrm>
                  <a:prstGeom prst="rect">
                    <a:avLst/>
                  </a:prstGeom>
                  <a:solidFill>
                    <a:schemeClr val="bg1"/>
                  </a:solidFill>
                  <a:ln>
                    <a:solidFill>
                      <a:srgbClr val="008A3E"/>
                    </a:solidFill>
                  </a:ln>
                </p:spPr>
                <p:txBody>
                  <a:bodyPr wrap="square" rtlCol="0" anchor="ctr">
                    <a:spAutoFit/>
                  </a:bodyPr>
                  <a:lstStyle/>
                  <a:p>
                    <a:pPr algn="ctr"/>
                    <a:r>
                      <a:rPr lang="en-US" dirty="0" smtClean="0"/>
                      <a:t>comprehensive fate and transport</a:t>
                    </a:r>
                    <a:endParaRPr lang="en-US" dirty="0"/>
                  </a:p>
                </p:txBody>
              </p:sp>
            </p:grpSp>
            <p:sp>
              <p:nvSpPr>
                <p:cNvPr id="38" name="Rectangle 37"/>
                <p:cNvSpPr/>
                <p:nvPr/>
              </p:nvSpPr>
              <p:spPr>
                <a:xfrm>
                  <a:off x="298704" y="2264664"/>
                  <a:ext cx="22860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MODELING</a:t>
                  </a:r>
                  <a:endParaRPr lang="en-US" sz="2000" b="1" dirty="0"/>
                </a:p>
              </p:txBody>
            </p:sp>
          </p:grpSp>
          <p:sp>
            <p:nvSpPr>
              <p:cNvPr id="45" name="TextBox 44"/>
              <p:cNvSpPr txBox="1"/>
              <p:nvPr/>
            </p:nvSpPr>
            <p:spPr>
              <a:xfrm>
                <a:off x="4922520" y="5730240"/>
                <a:ext cx="3657600" cy="365760"/>
              </a:xfrm>
              <a:prstGeom prst="rect">
                <a:avLst/>
              </a:prstGeom>
              <a:solidFill>
                <a:schemeClr val="bg1"/>
              </a:solidFill>
              <a:ln>
                <a:solidFill>
                  <a:srgbClr val="008A3E"/>
                </a:solidFill>
              </a:ln>
              <a:scene3d>
                <a:camera prst="orthographicFront"/>
                <a:lightRig rig="threePt" dir="t"/>
              </a:scene3d>
              <a:sp3d>
                <a:bevelT w="0" h="0" prst="riblet"/>
              </a:sp3d>
            </p:spPr>
            <p:txBody>
              <a:bodyPr wrap="square" rtlCol="0" anchor="ctr">
                <a:spAutoFit/>
              </a:bodyPr>
              <a:lstStyle/>
              <a:p>
                <a:pPr algn="ctr"/>
                <a:r>
                  <a:rPr lang="en-US" dirty="0" smtClean="0"/>
                  <a:t>source-attribution for deposition </a:t>
                </a:r>
                <a:endParaRPr lang="en-US" dirty="0"/>
              </a:p>
            </p:txBody>
          </p:sp>
        </p:grpSp>
        <p:pic>
          <p:nvPicPr>
            <p:cNvPr id="3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23"/>
            <a:stretch/>
          </p:blipFill>
          <p:spPr bwMode="auto">
            <a:xfrm>
              <a:off x="6629400" y="3825240"/>
              <a:ext cx="2399639" cy="822960"/>
            </a:xfrm>
            <a:prstGeom prst="rect">
              <a:avLst/>
            </a:prstGeom>
            <a:noFill/>
            <a:ln>
              <a:solidFill>
                <a:srgbClr val="0F6FC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69265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26" y="633388"/>
            <a:ext cx="7589520" cy="5592276"/>
          </a:xfrm>
          <a:prstGeom prst="rect">
            <a:avLst/>
          </a:prstGeom>
        </p:spPr>
      </p:pic>
      <p:sp>
        <p:nvSpPr>
          <p:cNvPr id="3" name="TextBox 2"/>
          <p:cNvSpPr txBox="1"/>
          <p:nvPr/>
        </p:nvSpPr>
        <p:spPr>
          <a:xfrm>
            <a:off x="1509564" y="188640"/>
            <a:ext cx="6116418" cy="369332"/>
          </a:xfrm>
          <a:prstGeom prst="rect">
            <a:avLst/>
          </a:prstGeom>
          <a:noFill/>
        </p:spPr>
        <p:txBody>
          <a:bodyPr wrap="none" rtlCol="0">
            <a:spAutoFit/>
          </a:bodyPr>
          <a:lstStyle/>
          <a:p>
            <a:r>
              <a:rPr lang="en-US" b="1" dirty="0" smtClean="0"/>
              <a:t>Total Point-Source Facility Mercury Emissions, 2011 USEPA NEI</a:t>
            </a:r>
            <a:endParaRPr lang="en-US" b="1" dirty="0"/>
          </a:p>
        </p:txBody>
      </p:sp>
    </p:spTree>
    <p:extLst>
      <p:ext uri="{BB962C8B-B14F-4D97-AF65-F5344CB8AC3E}">
        <p14:creationId xmlns:p14="http://schemas.microsoft.com/office/powerpoint/2010/main" val="1032028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54" y="634494"/>
            <a:ext cx="7589520" cy="5592276"/>
          </a:xfrm>
          <a:prstGeom prst="rect">
            <a:avLst/>
          </a:prstGeom>
        </p:spPr>
      </p:pic>
      <p:sp>
        <p:nvSpPr>
          <p:cNvPr id="3" name="TextBox 2"/>
          <p:cNvSpPr txBox="1"/>
          <p:nvPr/>
        </p:nvSpPr>
        <p:spPr>
          <a:xfrm>
            <a:off x="1509564" y="188640"/>
            <a:ext cx="6116418" cy="369332"/>
          </a:xfrm>
          <a:prstGeom prst="rect">
            <a:avLst/>
          </a:prstGeom>
          <a:noFill/>
        </p:spPr>
        <p:txBody>
          <a:bodyPr wrap="none" rtlCol="0">
            <a:spAutoFit/>
          </a:bodyPr>
          <a:lstStyle/>
          <a:p>
            <a:r>
              <a:rPr lang="en-US" b="1" dirty="0" smtClean="0"/>
              <a:t>Total Point-Source Facility Mercury Emissions, 2011 USEPA NEI</a:t>
            </a:r>
            <a:endParaRPr lang="en-US" b="1" dirty="0"/>
          </a:p>
        </p:txBody>
      </p:sp>
    </p:spTree>
    <p:extLst>
      <p:ext uri="{BB962C8B-B14F-4D97-AF65-F5344CB8AC3E}">
        <p14:creationId xmlns:p14="http://schemas.microsoft.com/office/powerpoint/2010/main" val="2983944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32" y="836712"/>
            <a:ext cx="7772400" cy="564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344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32" y="841248"/>
            <a:ext cx="7772400" cy="564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98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1248"/>
            <a:ext cx="7772400" cy="564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499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1248"/>
            <a:ext cx="7772400" cy="564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14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32" y="841866"/>
            <a:ext cx="7772400" cy="564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8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6239"/>
            <a:ext cx="8499475" cy="556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Regional Hg Emission </a:t>
            </a:r>
            <a:r>
              <a:rPr lang="en-US" altLang="en-US" sz="2800" b="1" u="sng" dirty="0">
                <a:solidFill>
                  <a:srgbClr val="0000CC"/>
                </a:solidFill>
                <a:latin typeface="Arial" charset="0"/>
              </a:rPr>
              <a:t>I</a:t>
            </a:r>
            <a:r>
              <a:rPr lang="en-US" altLang="en-US" sz="2800" b="1" u="sng" dirty="0" smtClean="0">
                <a:solidFill>
                  <a:srgbClr val="0000CC"/>
                </a:solidFill>
                <a:latin typeface="Arial" charset="0"/>
              </a:rPr>
              <a:t>nventory</a:t>
            </a: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27</a:t>
            </a:fld>
            <a:endParaRPr lang="en-US" altLang="en-US" dirty="0"/>
          </a:p>
        </p:txBody>
      </p:sp>
      <p:sp>
        <p:nvSpPr>
          <p:cNvPr id="7" name="5-Point Star 6"/>
          <p:cNvSpPr/>
          <p:nvPr/>
        </p:nvSpPr>
        <p:spPr bwMode="auto">
          <a:xfrm>
            <a:off x="5257800" y="3086284"/>
            <a:ext cx="182880" cy="182880"/>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defTabSz="4414838">
              <a:defRPr/>
            </a:pPr>
            <a:endParaRPr lang="en-US" sz="2800">
              <a:solidFill>
                <a:srgbClr val="FF0000"/>
              </a:solidFill>
            </a:endParaRPr>
          </a:p>
        </p:txBody>
      </p:sp>
      <p:cxnSp>
        <p:nvCxnSpPr>
          <p:cNvPr id="3" name="Straight Arrow Connector 2"/>
          <p:cNvCxnSpPr/>
          <p:nvPr/>
        </p:nvCxnSpPr>
        <p:spPr>
          <a:xfrm flipH="1" flipV="1">
            <a:off x="5440680" y="3269164"/>
            <a:ext cx="655320" cy="346618"/>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96000" y="3429000"/>
            <a:ext cx="9906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MD99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03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NO</a:t>
            </a:r>
            <a:r>
              <a:rPr lang="en-US" altLang="en-US" sz="2800" b="1" u="sng" dirty="0">
                <a:solidFill>
                  <a:srgbClr val="0000CC"/>
                </a:solidFill>
                <a:latin typeface="Arial" charset="0"/>
              </a:rPr>
              <a:t>x</a:t>
            </a:r>
            <a:r>
              <a:rPr lang="en-US" altLang="en-US" sz="2800" b="1" u="sng" dirty="0" smtClean="0">
                <a:solidFill>
                  <a:srgbClr val="0000CC"/>
                </a:solidFill>
                <a:latin typeface="Arial" charset="0"/>
              </a:rPr>
              <a:t> Emissions</a:t>
            </a: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28</a:t>
            </a:fld>
            <a:endParaRPr lang="en-US"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381000"/>
            <a:ext cx="9677401" cy="589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6172200"/>
            <a:ext cx="78486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Significant </a:t>
            </a:r>
            <a:r>
              <a:rPr lang="en-US" sz="2000" dirty="0" smtClean="0">
                <a:latin typeface="Arial" panose="020B0604020202020204" pitchFamily="34" charset="0"/>
                <a:cs typeface="Arial" panose="020B0604020202020204" pitchFamily="34" charset="0"/>
              </a:rPr>
              <a:t>NOx emission reduction especially during </a:t>
            </a:r>
            <a:r>
              <a:rPr lang="en-US" sz="2000" dirty="0">
                <a:latin typeface="Arial" panose="020B0604020202020204" pitchFamily="34" charset="0"/>
                <a:cs typeface="Arial" panose="020B0604020202020204" pitchFamily="34" charset="0"/>
              </a:rPr>
              <a:t>2009/2010</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476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SO</a:t>
            </a:r>
            <a:r>
              <a:rPr lang="en-US" altLang="en-US" sz="2800" b="1" u="sng" baseline="-25000" dirty="0" smtClean="0">
                <a:solidFill>
                  <a:srgbClr val="0000CC"/>
                </a:solidFill>
                <a:latin typeface="Arial" charset="0"/>
              </a:rPr>
              <a:t>2</a:t>
            </a:r>
            <a:r>
              <a:rPr lang="en-US" altLang="en-US" sz="2800" b="1" u="sng" dirty="0" smtClean="0">
                <a:solidFill>
                  <a:srgbClr val="0000CC"/>
                </a:solidFill>
                <a:latin typeface="Arial" charset="0"/>
              </a:rPr>
              <a:t> Emissions</a:t>
            </a: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29</a:t>
            </a:fld>
            <a:endParaRPr lang="en-US"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759"/>
            <a:ext cx="9982200" cy="582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6172200"/>
            <a:ext cx="78486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Significant </a:t>
            </a:r>
            <a:r>
              <a:rPr lang="en-US" sz="2000" dirty="0" smtClean="0">
                <a:latin typeface="Arial" panose="020B0604020202020204" pitchFamily="34" charset="0"/>
                <a:cs typeface="Arial" panose="020B0604020202020204" pitchFamily="34" charset="0"/>
              </a:rPr>
              <a:t>SO</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emission reduction during the last 10 years.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845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txBox="1">
            <a:spLocks/>
          </p:cNvSpPr>
          <p:nvPr/>
        </p:nvSpPr>
        <p:spPr>
          <a:xfrm>
            <a:off x="1143000" y="609600"/>
            <a:ext cx="7019192" cy="533400"/>
          </a:xfrm>
          <a:prstGeom prst="rect">
            <a:avLst/>
          </a:prstGeom>
        </p:spPr>
        <p:txBody>
          <a:bodyPr vert="horz" lIns="0" rIns="0" bIns="0" anchor="b">
            <a:noAutofit/>
          </a:bodyPr>
          <a:lstStyle/>
          <a:p>
            <a:pPr algn="ctr">
              <a:spcBef>
                <a:spcPct val="0"/>
              </a:spcBef>
              <a:defRPr/>
            </a:pPr>
            <a:r>
              <a:rPr lang="en-US" sz="2800" dirty="0" smtClean="0">
                <a:solidFill>
                  <a:srgbClr val="04617B"/>
                </a:solidFill>
              </a:rPr>
              <a:t>Different “forms” of mercury in the atmosphere</a:t>
            </a:r>
            <a:endParaRPr lang="en-US" sz="2800" dirty="0">
              <a:solidFill>
                <a:srgbClr val="04617B"/>
              </a:solidFill>
            </a:endParaRPr>
          </a:p>
        </p:txBody>
      </p:sp>
      <p:grpSp>
        <p:nvGrpSpPr>
          <p:cNvPr id="2" name="Group 1"/>
          <p:cNvGrpSpPr/>
          <p:nvPr/>
        </p:nvGrpSpPr>
        <p:grpSpPr>
          <a:xfrm>
            <a:off x="685800" y="1143000"/>
            <a:ext cx="7772400" cy="5334000"/>
            <a:chOff x="685800" y="1143000"/>
            <a:chExt cx="7772400" cy="5334000"/>
          </a:xfrm>
        </p:grpSpPr>
        <p:pic>
          <p:nvPicPr>
            <p:cNvPr id="12290" name="Picture 12" descr="MPj04277530000[1]"/>
            <p:cNvPicPr>
              <a:picLocks noChangeAspect="1" noChangeArrowheads="1"/>
            </p:cNvPicPr>
            <p:nvPr/>
          </p:nvPicPr>
          <p:blipFill>
            <a:blip r:embed="rId3" cstate="print"/>
            <a:srcRect b="30234"/>
            <a:stretch>
              <a:fillRect/>
            </a:stretch>
          </p:blipFill>
          <p:spPr bwMode="auto">
            <a:xfrm>
              <a:off x="685800" y="1143000"/>
              <a:ext cx="7772400" cy="5334000"/>
            </a:xfrm>
            <a:prstGeom prst="rect">
              <a:avLst/>
            </a:prstGeom>
            <a:noFill/>
            <a:ln w="9525">
              <a:solidFill>
                <a:srgbClr val="04617B"/>
              </a:solidFill>
              <a:miter lim="800000"/>
              <a:headEnd/>
              <a:tailEnd/>
            </a:ln>
          </p:spPr>
        </p:pic>
        <p:sp>
          <p:nvSpPr>
            <p:cNvPr id="403463"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403467"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403466"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44" name="TextBox 43"/>
            <p:cNvSpPr txBox="1"/>
            <p:nvPr/>
          </p:nvSpPr>
          <p:spPr>
            <a:xfrm>
              <a:off x="5334000" y="2703576"/>
              <a:ext cx="228600" cy="461665"/>
            </a:xfrm>
            <a:prstGeom prst="rect">
              <a:avLst/>
            </a:prstGeom>
            <a:noFill/>
          </p:spPr>
          <p:txBody>
            <a:bodyPr wrap="square" rtlCol="0">
              <a:spAutoFit/>
            </a:bodyPr>
            <a:lstStyle/>
            <a:p>
              <a:endParaRPr lang="en-US" sz="2400" b="1" dirty="0">
                <a:solidFill>
                  <a:prstClr val="black"/>
                </a:solidFill>
              </a:endParaRPr>
            </a:p>
          </p:txBody>
        </p:sp>
        <p:sp>
          <p:nvSpPr>
            <p:cNvPr id="24" name="Oval 23"/>
            <p:cNvSpPr/>
            <p:nvPr/>
          </p:nvSpPr>
          <p:spPr>
            <a:xfrm>
              <a:off x="3429000" y="2438400"/>
              <a:ext cx="2286000" cy="2286000"/>
            </a:xfrm>
            <a:prstGeom prst="ellipse">
              <a:avLst/>
            </a:prstGeom>
            <a:noFill/>
            <a:ln w="139700">
              <a:solidFill>
                <a:srgbClr val="11A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p:nvGrpSpPr>
          <p:grpSpPr>
            <a:xfrm>
              <a:off x="838200" y="1236521"/>
              <a:ext cx="7467600" cy="4402279"/>
              <a:chOff x="838200" y="1236521"/>
              <a:chExt cx="7467600" cy="4402279"/>
            </a:xfrm>
          </p:grpSpPr>
          <p:sp>
            <p:nvSpPr>
              <p:cNvPr id="26" name="Oval 25"/>
              <p:cNvSpPr/>
              <p:nvPr/>
            </p:nvSpPr>
            <p:spPr>
              <a:xfrm>
                <a:off x="3429000" y="2438400"/>
                <a:ext cx="2286000" cy="2286000"/>
              </a:xfrm>
              <a:prstGeom prst="ellipse">
                <a:avLst/>
              </a:prstGeom>
              <a:noFill/>
              <a:ln w="3175">
                <a:solidFill>
                  <a:srgbClr val="11AF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4419600" y="4507992"/>
                <a:ext cx="228600" cy="461665"/>
              </a:xfrm>
              <a:prstGeom prst="rect">
                <a:avLst/>
              </a:prstGeom>
              <a:noFill/>
            </p:spPr>
            <p:txBody>
              <a:bodyPr wrap="square" rtlCol="0">
                <a:spAutoFit/>
              </a:bodyPr>
              <a:lstStyle/>
              <a:p>
                <a:r>
                  <a:rPr lang="en-US" sz="2400" b="1" dirty="0" smtClean="0">
                    <a:solidFill>
                      <a:prstClr val="black"/>
                    </a:solidFill>
                  </a:rPr>
                  <a:t>?</a:t>
                </a:r>
                <a:endParaRPr lang="en-US" sz="2400" b="1" dirty="0">
                  <a:solidFill>
                    <a:prstClr val="black"/>
                  </a:solidFill>
                </a:endParaRPr>
              </a:p>
            </p:txBody>
          </p:sp>
          <p:sp>
            <p:nvSpPr>
              <p:cNvPr id="28"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29"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30"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31" name="Isosceles Triangle 30"/>
              <p:cNvSpPr/>
              <p:nvPr/>
            </p:nvSpPr>
            <p:spPr>
              <a:xfrm rot="17410527">
                <a:off x="3850899" y="446823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Isosceles Triangle 31"/>
              <p:cNvSpPr/>
              <p:nvPr/>
            </p:nvSpPr>
            <p:spPr>
              <a:xfrm rot="4189473" flipH="1">
                <a:off x="4879595" y="445859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Isosceles Triangle 32"/>
              <p:cNvSpPr/>
              <p:nvPr/>
            </p:nvSpPr>
            <p:spPr>
              <a:xfrm rot="10295071">
                <a:off x="3230081" y="3641055"/>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Isosceles Triangle 39"/>
              <p:cNvSpPr/>
              <p:nvPr/>
            </p:nvSpPr>
            <p:spPr>
              <a:xfrm rot="1416057">
                <a:off x="3436065" y="2731749"/>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Isosceles Triangle 44"/>
              <p:cNvSpPr/>
              <p:nvPr/>
            </p:nvSpPr>
            <p:spPr>
              <a:xfrm rot="11304929" flipH="1">
                <a:off x="5468787" y="3627787"/>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Isosceles Triangle 45"/>
              <p:cNvSpPr/>
              <p:nvPr/>
            </p:nvSpPr>
            <p:spPr>
              <a:xfrm rot="20183943" flipH="1">
                <a:off x="5252797" y="2718481"/>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5522566" y="3031848"/>
                <a:ext cx="228600" cy="461665"/>
              </a:xfrm>
              <a:prstGeom prst="rect">
                <a:avLst/>
              </a:prstGeom>
              <a:noFill/>
            </p:spPr>
            <p:txBody>
              <a:bodyPr wrap="square" rtlCol="0">
                <a:spAutoFit/>
              </a:bodyPr>
              <a:lstStyle/>
              <a:p>
                <a:r>
                  <a:rPr lang="en-US" sz="2400" b="1" dirty="0" smtClean="0">
                    <a:solidFill>
                      <a:prstClr val="black"/>
                    </a:solidFill>
                  </a:rPr>
                  <a:t>?</a:t>
                </a:r>
                <a:endParaRPr lang="en-US" sz="2400" b="1" dirty="0">
                  <a:solidFill>
                    <a:prstClr val="black"/>
                  </a:solidFill>
                </a:endParaRPr>
              </a:p>
            </p:txBody>
          </p:sp>
        </p:grpSp>
      </p:grpSp>
    </p:spTree>
    <p:extLst>
      <p:ext uri="{BB962C8B-B14F-4D97-AF65-F5344CB8AC3E}">
        <p14:creationId xmlns:p14="http://schemas.microsoft.com/office/powerpoint/2010/main" val="205997572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2051720" y="1988840"/>
            <a:ext cx="4782760" cy="2800767"/>
          </a:xfrm>
          <a:prstGeom prst="rect">
            <a:avLst/>
          </a:prstGeom>
          <a:noFill/>
        </p:spPr>
        <p:txBody>
          <a:bodyPr wrap="square" rtlCol="0">
            <a:spAutoFit/>
          </a:bodyPr>
          <a:lstStyle/>
          <a:p>
            <a:pPr algn="ctr"/>
            <a:r>
              <a:rPr lang="en-US" sz="4400" b="1" dirty="0" smtClean="0">
                <a:solidFill>
                  <a:prstClr val="black"/>
                </a:solidFill>
              </a:rPr>
              <a:t>Ambient Mercury Air Concentration Measurements at Beltsville</a:t>
            </a:r>
            <a:endParaRPr lang="en-US" sz="4400" b="1" dirty="0">
              <a:solidFill>
                <a:prstClr val="black"/>
              </a:solidFill>
            </a:endParaRPr>
          </a:p>
        </p:txBody>
      </p:sp>
    </p:spTree>
    <p:extLst>
      <p:ext uri="{BB962C8B-B14F-4D97-AF65-F5344CB8AC3E}">
        <p14:creationId xmlns:p14="http://schemas.microsoft.com/office/powerpoint/2010/main" val="1267317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6629400" cy="762000"/>
          </a:xfrm>
        </p:spPr>
        <p:txBody>
          <a:bodyPr/>
          <a:lstStyle/>
          <a:p>
            <a:r>
              <a:rPr lang="en-US" sz="2800" b="1" u="sng" dirty="0" smtClean="0">
                <a:solidFill>
                  <a:srgbClr val="0000CC"/>
                </a:solidFill>
                <a:latin typeface="Arial" panose="020B0604020202020204" pitchFamily="34" charset="0"/>
                <a:cs typeface="Arial" panose="020B0604020202020204" pitchFamily="34" charset="0"/>
              </a:rPr>
              <a:t>Measurement Statistics</a:t>
            </a:r>
            <a:endParaRPr lang="en-US" sz="2800" b="1" u="sng" dirty="0">
              <a:solidFill>
                <a:srgbClr val="0000C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762000"/>
            <a:ext cx="8305800" cy="1204415"/>
          </a:xfrm>
        </p:spPr>
        <p:txBody>
          <a:bodyPr/>
          <a:lstStyle/>
          <a:p>
            <a:pPr marL="0" indent="0">
              <a:buNone/>
            </a:pPr>
            <a:r>
              <a:rPr lang="en-US" sz="2000" dirty="0">
                <a:latin typeface="Arial" panose="020B0604020202020204" pitchFamily="34" charset="0"/>
                <a:cs typeface="Arial" panose="020B0604020202020204" pitchFamily="34" charset="0"/>
              </a:rPr>
              <a:t>Statistics of measured hourly concentrations of GEM, GOM, and PBM at the Beltsville site in Maryland.  Minimum concentrations for GOM and PBM were zero (not shown).</a:t>
            </a:r>
          </a:p>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7086600" y="6248400"/>
            <a:ext cx="1905000" cy="457200"/>
          </a:xfrm>
        </p:spPr>
        <p:txBody>
          <a:bodyPr/>
          <a:lstStyle/>
          <a:p>
            <a:pPr>
              <a:defRPr/>
            </a:pPr>
            <a:fld id="{F337627A-A2A0-45EA-91CC-110D4B20FB71}" type="slidenum">
              <a:rPr lang="en-US" altLang="en-US" smtClean="0"/>
              <a:pPr>
                <a:defRPr/>
              </a:pPr>
              <a:t>31</a:t>
            </a:fld>
            <a:endParaRPr lang="en-US"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66415"/>
            <a:ext cx="8838364"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861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5818" y="0"/>
            <a:ext cx="8979961" cy="533400"/>
          </a:xfrm>
        </p:spPr>
        <p:txBody>
          <a:bodyPr/>
          <a:lstStyle/>
          <a:p>
            <a:pPr algn="ctr" eaLnBrk="1" hangingPunct="1"/>
            <a:r>
              <a:rPr lang="en-US" altLang="en-US" sz="2800" b="1" u="sng" dirty="0" smtClean="0">
                <a:solidFill>
                  <a:srgbClr val="0000CC"/>
                </a:solidFill>
                <a:latin typeface="Arial" charset="0"/>
              </a:rPr>
              <a:t>Seasonal Variations</a:t>
            </a:r>
          </a:p>
        </p:txBody>
      </p:sp>
      <p:sp>
        <p:nvSpPr>
          <p:cNvPr id="8" name="TextBox 7"/>
          <p:cNvSpPr txBox="1"/>
          <p:nvPr/>
        </p:nvSpPr>
        <p:spPr>
          <a:xfrm>
            <a:off x="1219201" y="5842337"/>
            <a:ext cx="7262812"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GEM: </a:t>
            </a:r>
            <a:r>
              <a:rPr lang="en-US" sz="2000" dirty="0" smtClean="0">
                <a:latin typeface="Arial" panose="020B0604020202020204" pitchFamily="34" charset="0"/>
                <a:cs typeface="Arial" panose="020B0604020202020204" pitchFamily="34" charset="0"/>
              </a:rPr>
              <a:t>relative constant in winter/spring/summer</a:t>
            </a:r>
            <a:r>
              <a:rPr lang="en-US" sz="2000" dirty="0">
                <a:latin typeface="Arial" panose="020B0604020202020204" pitchFamily="34" charset="0"/>
                <a:cs typeface="Arial" panose="020B0604020202020204" pitchFamily="34" charset="0"/>
              </a:rPr>
              <a:t>, lower in fall</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GOM</a:t>
            </a:r>
            <a:r>
              <a:rPr lang="en-US" sz="2000" dirty="0">
                <a:latin typeface="Arial" panose="020B0604020202020204" pitchFamily="34" charset="0"/>
                <a:cs typeface="Arial" panose="020B0604020202020204" pitchFamily="34" charset="0"/>
              </a:rPr>
              <a:t>: higher in </a:t>
            </a:r>
            <a:r>
              <a:rPr lang="en-US" sz="2000" dirty="0" smtClean="0">
                <a:latin typeface="Arial" panose="020B0604020202020204" pitchFamily="34" charset="0"/>
                <a:cs typeface="Arial" panose="020B0604020202020204" pitchFamily="34" charset="0"/>
              </a:rPr>
              <a:t>spring, </a:t>
            </a:r>
            <a:r>
              <a:rPr lang="en-US" sz="2000" dirty="0">
                <a:latin typeface="Arial" panose="020B0604020202020204" pitchFamily="34" charset="0"/>
                <a:cs typeface="Arial" panose="020B0604020202020204" pitchFamily="34" charset="0"/>
              </a:rPr>
              <a:t>lower in </a:t>
            </a:r>
            <a:r>
              <a:rPr lang="en-US" sz="2000" dirty="0" smtClean="0">
                <a:latin typeface="Arial" panose="020B0604020202020204" pitchFamily="34" charset="0"/>
                <a:cs typeface="Arial" panose="020B0604020202020204" pitchFamily="34" charset="0"/>
              </a:rPr>
              <a:t>summer/fall</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PBM</a:t>
            </a:r>
            <a:r>
              <a:rPr lang="en-US" sz="2000" dirty="0">
                <a:latin typeface="Arial" panose="020B0604020202020204" pitchFamily="34" charset="0"/>
                <a:cs typeface="Arial" panose="020B0604020202020204" pitchFamily="34" charset="0"/>
              </a:rPr>
              <a:t>: higher in </a:t>
            </a:r>
            <a:r>
              <a:rPr lang="en-US" sz="2000" dirty="0" smtClean="0">
                <a:latin typeface="Arial" panose="020B0604020202020204" pitchFamily="34" charset="0"/>
                <a:cs typeface="Arial" panose="020B0604020202020204" pitchFamily="34" charset="0"/>
              </a:rPr>
              <a:t>winter, lower in summer/fall</a:t>
            </a:r>
            <a:endParaRPr lang="en-US" sz="20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32</a:t>
            </a:fld>
            <a:endParaRPr lang="en-US" alt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533400"/>
            <a:ext cx="782002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250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0" y="3412"/>
            <a:ext cx="8979961" cy="533400"/>
          </a:xfrm>
        </p:spPr>
        <p:txBody>
          <a:bodyPr/>
          <a:lstStyle/>
          <a:p>
            <a:pPr algn="ctr" eaLnBrk="1" hangingPunct="1"/>
            <a:r>
              <a:rPr lang="en-US" altLang="en-US" sz="2800" b="1" u="sng" dirty="0" smtClean="0">
                <a:solidFill>
                  <a:srgbClr val="0000CC"/>
                </a:solidFill>
                <a:latin typeface="Arial" charset="0"/>
              </a:rPr>
              <a:t>Diurnal Variations</a:t>
            </a:r>
          </a:p>
        </p:txBody>
      </p:sp>
      <p:sp>
        <p:nvSpPr>
          <p:cNvPr id="8" name="TextBox 7"/>
          <p:cNvSpPr txBox="1"/>
          <p:nvPr/>
        </p:nvSpPr>
        <p:spPr>
          <a:xfrm>
            <a:off x="6302991" y="759725"/>
            <a:ext cx="2514600"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GEM: max. in mid-AM and min. in late PM/early </a:t>
            </a:r>
            <a:r>
              <a:rPr lang="en-US" sz="2000" dirty="0" smtClean="0">
                <a:latin typeface="Arial" panose="020B0604020202020204" pitchFamily="34" charset="0"/>
                <a:cs typeface="Arial" panose="020B0604020202020204" pitchFamily="34" charset="0"/>
              </a:rPr>
              <a:t>evening</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GOM</a:t>
            </a:r>
            <a:r>
              <a:rPr lang="en-US" sz="2000" dirty="0">
                <a:latin typeface="Arial" panose="020B0604020202020204" pitchFamily="34" charset="0"/>
                <a:cs typeface="Arial" panose="020B0604020202020204" pitchFamily="34" charset="0"/>
              </a:rPr>
              <a:t>: higher in </a:t>
            </a:r>
            <a:r>
              <a:rPr lang="en-US" sz="2000" dirty="0" smtClean="0">
                <a:latin typeface="Arial" panose="020B0604020202020204" pitchFamily="34" charset="0"/>
                <a:cs typeface="Arial" panose="020B0604020202020204" pitchFamily="34" charset="0"/>
              </a:rPr>
              <a:t>mid-day, </a:t>
            </a: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at night (close to zero)</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PBM</a:t>
            </a:r>
            <a:r>
              <a:rPr lang="en-US" sz="2000" dirty="0">
                <a:latin typeface="Arial" panose="020B0604020202020204" pitchFamily="34" charset="0"/>
                <a:cs typeface="Arial" panose="020B0604020202020204" pitchFamily="34" charset="0"/>
              </a:rPr>
              <a:t>: higher in </a:t>
            </a:r>
            <a:r>
              <a:rPr lang="en-US" sz="2000" dirty="0" smtClean="0">
                <a:latin typeface="Arial" panose="020B0604020202020204" pitchFamily="34" charset="0"/>
                <a:cs typeface="Arial" panose="020B0604020202020204" pitchFamily="34" charset="0"/>
              </a:rPr>
              <a:t>the morning, lower at night.</a:t>
            </a:r>
            <a:endParaRPr lang="en-US" sz="20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33</a:t>
            </a:fld>
            <a:endParaRPr lang="en-US"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80" y="438150"/>
            <a:ext cx="6619875"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02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GEM Trend</a:t>
            </a:r>
          </a:p>
        </p:txBody>
      </p:sp>
      <p:sp>
        <p:nvSpPr>
          <p:cNvPr id="8" name="TextBox 7"/>
          <p:cNvSpPr txBox="1"/>
          <p:nvPr/>
        </p:nvSpPr>
        <p:spPr>
          <a:xfrm>
            <a:off x="1066799" y="6207345"/>
            <a:ext cx="686087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 slight decreasing trend: ~0.01 ng 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per year</a:t>
            </a:r>
            <a:endParaRPr lang="en-US" sz="20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34</a:t>
            </a:fld>
            <a:endParaRPr lang="en-US"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50806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4966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GOM Trend</a:t>
            </a:r>
          </a:p>
        </p:txBody>
      </p:sp>
      <p:sp>
        <p:nvSpPr>
          <p:cNvPr id="8" name="TextBox 7"/>
          <p:cNvSpPr txBox="1"/>
          <p:nvPr/>
        </p:nvSpPr>
        <p:spPr>
          <a:xfrm>
            <a:off x="1373036" y="5979994"/>
            <a:ext cx="6248400"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 slight decreasing trend: ~0.6 </a:t>
            </a:r>
            <a:r>
              <a:rPr lang="en-US" sz="2000" dirty="0" err="1">
                <a:latin typeface="Arial" panose="020B0604020202020204" pitchFamily="34" charset="0"/>
                <a:cs typeface="Arial" panose="020B0604020202020204" pitchFamily="34" charset="0"/>
              </a:rPr>
              <a:t>p</a:t>
            </a:r>
            <a:r>
              <a:rPr lang="en-US" sz="2000" dirty="0" err="1" smtClean="0">
                <a:latin typeface="Arial" panose="020B0604020202020204" pitchFamily="34" charset="0"/>
                <a:cs typeface="Arial" panose="020B0604020202020204" pitchFamily="34" charset="0"/>
              </a:rPr>
              <a:t>g</a:t>
            </a:r>
            <a:r>
              <a:rPr lang="en-US" sz="2000" dirty="0" smtClean="0">
                <a:latin typeface="Arial" panose="020B0604020202020204" pitchFamily="34" charset="0"/>
                <a:cs typeface="Arial" panose="020B0604020202020204" pitchFamily="34" charset="0"/>
              </a:rPr>
              <a:t> 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per year</a:t>
            </a:r>
            <a:endParaRPr lang="en-US" sz="20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35</a:t>
            </a:fld>
            <a:endParaRPr lang="en-US" alt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28798" cy="544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714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76200" y="152400"/>
            <a:ext cx="8979961" cy="533400"/>
          </a:xfrm>
        </p:spPr>
        <p:txBody>
          <a:bodyPr/>
          <a:lstStyle/>
          <a:p>
            <a:pPr algn="ctr" eaLnBrk="1" hangingPunct="1"/>
            <a:r>
              <a:rPr lang="en-US" altLang="en-US" sz="2800" b="1" u="sng" dirty="0" smtClean="0">
                <a:solidFill>
                  <a:srgbClr val="0000CC"/>
                </a:solidFill>
                <a:latin typeface="Arial" charset="0"/>
              </a:rPr>
              <a:t>PBM Trend</a:t>
            </a:r>
          </a:p>
        </p:txBody>
      </p:sp>
      <p:sp>
        <p:nvSpPr>
          <p:cNvPr id="8" name="TextBox 7"/>
          <p:cNvSpPr txBox="1"/>
          <p:nvPr/>
        </p:nvSpPr>
        <p:spPr>
          <a:xfrm>
            <a:off x="1066799" y="6344790"/>
            <a:ext cx="6860875"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 slight increasing trend: ~0.5 </a:t>
            </a:r>
            <a:r>
              <a:rPr lang="en-US" sz="2000" dirty="0" err="1" smtClean="0">
                <a:latin typeface="Arial" panose="020B0604020202020204" pitchFamily="34" charset="0"/>
                <a:cs typeface="Arial" panose="020B0604020202020204" pitchFamily="34" charset="0"/>
              </a:rPr>
              <a:t>pg</a:t>
            </a:r>
            <a:r>
              <a:rPr lang="en-US" sz="2000" dirty="0" smtClean="0">
                <a:latin typeface="Arial" panose="020B0604020202020204" pitchFamily="34" charset="0"/>
                <a:cs typeface="Arial" panose="020B0604020202020204" pitchFamily="34" charset="0"/>
              </a:rPr>
              <a:t> 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per year</a:t>
            </a:r>
            <a:endParaRPr lang="en-US" sz="2000" dirty="0">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86600" y="6400800"/>
            <a:ext cx="1905000" cy="457200"/>
          </a:xfrm>
        </p:spPr>
        <p:txBody>
          <a:bodyPr/>
          <a:lstStyle/>
          <a:p>
            <a:pPr>
              <a:defRPr/>
            </a:pPr>
            <a:fld id="{4748E6D8-AB42-4B3B-BC57-A15C69B7E36F}" type="slidenum">
              <a:rPr lang="en-US" altLang="en-US" smtClean="0"/>
              <a:pPr>
                <a:defRPr/>
              </a:pPr>
              <a:t>36</a:t>
            </a:fld>
            <a:endParaRPr lang="en-US" alt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67" y="457200"/>
            <a:ext cx="8610600" cy="588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850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533400"/>
          </a:xfrm>
        </p:spPr>
        <p:txBody>
          <a:bodyPr/>
          <a:lstStyle/>
          <a:p>
            <a:pPr algn="ctr"/>
            <a:r>
              <a:rPr lang="en-US" sz="3200" b="1" u="sng" dirty="0" smtClean="0">
                <a:solidFill>
                  <a:srgbClr val="0000CC"/>
                </a:solidFill>
                <a:latin typeface="Arial" panose="020B0604020202020204" pitchFamily="34" charset="0"/>
                <a:cs typeface="Arial" panose="020B0604020202020204" pitchFamily="34" charset="0"/>
              </a:rPr>
              <a:t>Summary</a:t>
            </a:r>
            <a:endParaRPr lang="en-US" sz="3200" b="1" u="sng" dirty="0">
              <a:solidFill>
                <a:srgbClr val="0000C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14400"/>
            <a:ext cx="8458200" cy="5867400"/>
          </a:xfrm>
        </p:spPr>
        <p:txBody>
          <a:bodyPr/>
          <a:lstStyle/>
          <a:p>
            <a:pPr>
              <a:spcBef>
                <a:spcPts val="1800"/>
              </a:spcBef>
            </a:pPr>
            <a:r>
              <a:rPr lang="en-US" sz="2000" dirty="0" smtClean="0">
                <a:latin typeface="Arial" panose="020B0604020202020204" pitchFamily="34" charset="0"/>
                <a:cs typeface="Arial" panose="020B0604020202020204" pitchFamily="34" charset="0"/>
              </a:rPr>
              <a:t>Eight years </a:t>
            </a:r>
            <a:r>
              <a:rPr lang="en-US" sz="2000" dirty="0">
                <a:latin typeface="Arial" panose="020B0604020202020204" pitchFamily="34" charset="0"/>
                <a:cs typeface="Arial" panose="020B0604020202020204" pitchFamily="34" charset="0"/>
              </a:rPr>
              <a:t>of continuous measurements of mercury speciation with current measurements still on-going.</a:t>
            </a:r>
          </a:p>
          <a:p>
            <a:pPr>
              <a:spcBef>
                <a:spcPts val="1800"/>
              </a:spcBef>
            </a:pPr>
            <a:r>
              <a:rPr lang="en-US" sz="2000" dirty="0">
                <a:latin typeface="Arial" panose="020B0604020202020204" pitchFamily="34" charset="0"/>
                <a:cs typeface="Arial" panose="020B0604020202020204" pitchFamily="34" charset="0"/>
              </a:rPr>
              <a:t> GEM: </a:t>
            </a:r>
            <a:r>
              <a:rPr lang="en-US" sz="2000" dirty="0" smtClean="0">
                <a:latin typeface="Arial" panose="020B0604020202020204" pitchFamily="34" charset="0"/>
                <a:cs typeface="Arial" panose="020B0604020202020204" pitchFamily="34" charset="0"/>
              </a:rPr>
              <a:t>a slight decreasing trend of ~0.01 ng m</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yr</a:t>
            </a:r>
            <a:r>
              <a:rPr lang="en-US" sz="2000" baseline="30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minimum in fall, peak in the morning and low in the early evening.</a:t>
            </a:r>
          </a:p>
          <a:p>
            <a:pPr>
              <a:spcBef>
                <a:spcPts val="1800"/>
              </a:spcBef>
            </a:pPr>
            <a:r>
              <a:rPr lang="en-US" sz="2000" dirty="0">
                <a:latin typeface="Arial" panose="020B0604020202020204" pitchFamily="34" charset="0"/>
                <a:cs typeface="Arial" panose="020B0604020202020204" pitchFamily="34" charset="0"/>
              </a:rPr>
              <a:t> GOM: </a:t>
            </a:r>
            <a:r>
              <a:rPr lang="en-US" sz="2000" dirty="0" smtClean="0">
                <a:latin typeface="Arial" panose="020B0604020202020204" pitchFamily="34" charset="0"/>
                <a:cs typeface="Arial" panose="020B0604020202020204" pitchFamily="34" charset="0"/>
              </a:rPr>
              <a:t>a slight decreasing trend (0.6</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pg</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yr</a:t>
            </a:r>
            <a:r>
              <a:rPr lang="en-US" sz="2000" baseline="30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 high </a:t>
            </a:r>
            <a:r>
              <a:rPr lang="en-US" sz="2000" dirty="0">
                <a:latin typeface="Arial" panose="020B0604020202020204" pitchFamily="34" charset="0"/>
                <a:cs typeface="Arial" panose="020B0604020202020204" pitchFamily="34" charset="0"/>
              </a:rPr>
              <a:t>in spring and peak in mid-day.</a:t>
            </a:r>
          </a:p>
          <a:p>
            <a:pPr>
              <a:spcBef>
                <a:spcPts val="1800"/>
              </a:spcBef>
            </a:pPr>
            <a:r>
              <a:rPr lang="en-US" sz="2000" dirty="0">
                <a:latin typeface="Arial" panose="020B0604020202020204" pitchFamily="34" charset="0"/>
                <a:cs typeface="Arial" panose="020B0604020202020204" pitchFamily="34" charset="0"/>
              </a:rPr>
              <a:t> PBM: a slight </a:t>
            </a:r>
            <a:r>
              <a:rPr lang="en-US" sz="2000" dirty="0" smtClean="0">
                <a:latin typeface="Arial" panose="020B0604020202020204" pitchFamily="34" charset="0"/>
                <a:cs typeface="Arial" panose="020B0604020202020204" pitchFamily="34" charset="0"/>
              </a:rPr>
              <a:t>increasing </a:t>
            </a:r>
            <a:r>
              <a:rPr lang="en-US" sz="2000" dirty="0">
                <a:latin typeface="Arial" panose="020B0604020202020204" pitchFamily="34" charset="0"/>
                <a:cs typeface="Arial" panose="020B0604020202020204" pitchFamily="34" charset="0"/>
              </a:rPr>
              <a:t>trend (</a:t>
            </a:r>
            <a:r>
              <a:rPr lang="en-US" sz="2000" dirty="0" smtClean="0">
                <a:latin typeface="Arial" panose="020B0604020202020204" pitchFamily="34" charset="0"/>
                <a:cs typeface="Arial" panose="020B0604020202020204" pitchFamily="34" charset="0"/>
              </a:rPr>
              <a:t>0.5 </a:t>
            </a:r>
            <a:r>
              <a:rPr lang="en-US" sz="2000" dirty="0" err="1" smtClean="0">
                <a:latin typeface="Arial" panose="020B0604020202020204" pitchFamily="34" charset="0"/>
                <a:cs typeface="Arial" panose="020B0604020202020204" pitchFamily="34" charset="0"/>
              </a:rPr>
              <a:t>pg</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yr</a:t>
            </a: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peak </a:t>
            </a:r>
            <a:r>
              <a:rPr lang="en-US" sz="2000" dirty="0">
                <a:latin typeface="Arial" panose="020B0604020202020204" pitchFamily="34" charset="0"/>
                <a:cs typeface="Arial" panose="020B0604020202020204" pitchFamily="34" charset="0"/>
              </a:rPr>
              <a:t>in the early morning probably due to morning rush hour.</a:t>
            </a:r>
          </a:p>
          <a:p>
            <a:pPr>
              <a:spcBef>
                <a:spcPts val="1800"/>
              </a:spcBef>
            </a:pPr>
            <a:r>
              <a:rPr lang="en-US" sz="2000" dirty="0">
                <a:latin typeface="Arial" panose="020B0604020202020204" pitchFamily="34" charset="0"/>
                <a:cs typeface="Arial" panose="020B0604020202020204" pitchFamily="34" charset="0"/>
              </a:rPr>
              <a:t> Significant emissions in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NOx esp. after 2009, but only slight reduction in GOM </a:t>
            </a:r>
            <a:r>
              <a:rPr lang="en-US" sz="2000" dirty="0" smtClean="0">
                <a:latin typeface="Arial" panose="020B0604020202020204" pitchFamily="34" charset="0"/>
                <a:cs typeface="Arial" panose="020B0604020202020204" pitchFamily="34" charset="0"/>
              </a:rPr>
              <a:t>and GEM with slight increasing in PBM</a:t>
            </a:r>
            <a:r>
              <a:rPr lang="en-US" sz="2000" dirty="0">
                <a:latin typeface="Arial" panose="020B0604020202020204" pitchFamily="34" charset="0"/>
                <a:cs typeface="Arial" panose="020B0604020202020204" pitchFamily="34" charset="0"/>
              </a:rPr>
              <a:t>, indicating that </a:t>
            </a:r>
            <a:r>
              <a:rPr lang="en-US" sz="2000" dirty="0" smtClean="0">
                <a:latin typeface="Arial" panose="020B0604020202020204" pitchFamily="34" charset="0"/>
                <a:cs typeface="Arial" panose="020B0604020202020204" pitchFamily="34" charset="0"/>
              </a:rPr>
              <a:t>either mercury </a:t>
            </a:r>
            <a:r>
              <a:rPr lang="en-US" sz="2000" dirty="0">
                <a:latin typeface="Arial" panose="020B0604020202020204" pitchFamily="34" charset="0"/>
                <a:cs typeface="Arial" panose="020B0604020202020204" pitchFamily="34" charset="0"/>
              </a:rPr>
              <a:t>concentrations are </a:t>
            </a:r>
            <a:r>
              <a:rPr lang="en-US" sz="2000" dirty="0" smtClean="0">
                <a:latin typeface="Arial" panose="020B0604020202020204" pitchFamily="34" charset="0"/>
                <a:cs typeface="Arial" panose="020B0604020202020204" pitchFamily="34" charset="0"/>
              </a:rPr>
              <a:t>affected more by “global pool” than by regional emissions, or the reduction of mercury </a:t>
            </a:r>
            <a:r>
              <a:rPr lang="en-US" sz="2000" dirty="0">
                <a:latin typeface="Arial" panose="020B0604020202020204" pitchFamily="34" charset="0"/>
                <a:cs typeface="Arial" panose="020B0604020202020204" pitchFamily="34" charset="0"/>
              </a:rPr>
              <a:t>emissions </a:t>
            </a:r>
            <a:r>
              <a:rPr lang="en-US" sz="2000" dirty="0" smtClean="0">
                <a:latin typeface="Arial" panose="020B0604020202020204" pitchFamily="34" charset="0"/>
                <a:cs typeface="Arial" panose="020B0604020202020204" pitchFamily="34" charset="0"/>
              </a:rPr>
              <a:t>may not be as </a:t>
            </a:r>
            <a:r>
              <a:rPr lang="en-US" sz="2000" dirty="0">
                <a:latin typeface="Arial" panose="020B0604020202020204" pitchFamily="34" charset="0"/>
                <a:cs typeface="Arial" panose="020B0604020202020204" pitchFamily="34" charset="0"/>
              </a:rPr>
              <a:t>much as the reduction of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NOx emissions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7086600" y="6400800"/>
            <a:ext cx="1905000" cy="457200"/>
          </a:xfrm>
        </p:spPr>
        <p:txBody>
          <a:bodyPr/>
          <a:lstStyle/>
          <a:p>
            <a:pPr>
              <a:defRPr/>
            </a:pPr>
            <a:fld id="{F337627A-A2A0-45EA-91CC-110D4B20FB71}" type="slidenum">
              <a:rPr lang="en-US" altLang="en-US" smtClean="0"/>
              <a:pPr>
                <a:defRPr/>
              </a:pPr>
              <a:t>37</a:t>
            </a:fld>
            <a:endParaRPr lang="en-US" altLang="en-US" dirty="0"/>
          </a:p>
        </p:txBody>
      </p:sp>
    </p:spTree>
    <p:extLst>
      <p:ext uri="{BB962C8B-B14F-4D97-AF65-F5344CB8AC3E}">
        <p14:creationId xmlns:p14="http://schemas.microsoft.com/office/powerpoint/2010/main" val="42233864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533400"/>
          </a:xfrm>
        </p:spPr>
        <p:txBody>
          <a:bodyPr/>
          <a:lstStyle/>
          <a:p>
            <a:pPr algn="ctr"/>
            <a:r>
              <a:rPr lang="en-US" sz="2800" b="1" u="sng" dirty="0" smtClean="0">
                <a:solidFill>
                  <a:srgbClr val="0000CC"/>
                </a:solidFill>
                <a:latin typeface="Arial" panose="020B0604020202020204" pitchFamily="34" charset="0"/>
                <a:cs typeface="Arial" panose="020B0604020202020204" pitchFamily="34" charset="0"/>
              </a:rPr>
              <a:t>Mercury Measurement Challenges</a:t>
            </a:r>
            <a:endParaRPr lang="en-US" sz="2800" b="1" u="sng" dirty="0">
              <a:solidFill>
                <a:srgbClr val="0000C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1991" y="4296770"/>
            <a:ext cx="8401979" cy="2027830"/>
          </a:xfrm>
          <a:ln>
            <a:solidFill>
              <a:schemeClr val="tx1"/>
            </a:solidFill>
          </a:ln>
        </p:spPr>
        <p:txBody>
          <a:bodyPr/>
          <a:lstStyle/>
          <a:p>
            <a:pPr marL="0" indent="0">
              <a:spcBef>
                <a:spcPts val="1800"/>
              </a:spcBef>
              <a:buNone/>
            </a:pPr>
            <a:r>
              <a:rPr lang="en-US" sz="1600" dirty="0" smtClean="0">
                <a:latin typeface="Arial" panose="020B0604020202020204" pitchFamily="34" charset="0"/>
                <a:cs typeface="Arial" panose="020B0604020202020204" pitchFamily="34" charset="0"/>
              </a:rPr>
              <a:t>“While </a:t>
            </a:r>
            <a:r>
              <a:rPr lang="en-US" sz="1600" dirty="0">
                <a:latin typeface="Arial" panose="020B0604020202020204" pitchFamily="34" charset="0"/>
                <a:cs typeface="Arial" panose="020B0604020202020204" pitchFamily="34" charset="0"/>
              </a:rPr>
              <a:t>there is relative confidence in GEM measurements, GOM </a:t>
            </a:r>
            <a:r>
              <a:rPr lang="en-US" sz="1600" dirty="0" smtClean="0">
                <a:latin typeface="Arial" panose="020B0604020202020204" pitchFamily="34" charset="0"/>
                <a:cs typeface="Arial" panose="020B0604020202020204" pitchFamily="34" charset="0"/>
              </a:rPr>
              <a:t>and PBM </a:t>
            </a:r>
            <a:r>
              <a:rPr lang="en-US" sz="1600" dirty="0">
                <a:latin typeface="Arial" panose="020B0604020202020204" pitchFamily="34" charset="0"/>
                <a:cs typeface="Arial" panose="020B0604020202020204" pitchFamily="34" charset="0"/>
              </a:rPr>
              <a:t>are less well understood</a:t>
            </a:r>
            <a:r>
              <a:rPr lang="en-US" sz="1600" dirty="0" smtClean="0">
                <a:latin typeface="Arial" panose="020B0604020202020204" pitchFamily="34" charset="0"/>
                <a:cs typeface="Arial" panose="020B0604020202020204" pitchFamily="34" charset="0"/>
              </a:rPr>
              <a:t>.”</a:t>
            </a:r>
          </a:p>
          <a:p>
            <a:pPr marL="0" indent="0">
              <a:spcBef>
                <a:spcPts val="1800"/>
              </a:spcBef>
              <a:buNone/>
            </a:pPr>
            <a:r>
              <a:rPr lang="en-US" sz="1600" dirty="0" smtClean="0">
                <a:latin typeface="Arial" panose="020B0604020202020204" pitchFamily="34" charset="0"/>
                <a:cs typeface="Arial" panose="020B0604020202020204" pitchFamily="34" charset="0"/>
              </a:rPr>
              <a:t>“…the methods </a:t>
            </a:r>
            <a:r>
              <a:rPr lang="en-US" sz="1600" dirty="0">
                <a:latin typeface="Arial" panose="020B0604020202020204" pitchFamily="34" charset="0"/>
                <a:cs typeface="Arial" panose="020B0604020202020204" pitchFamily="34" charset="0"/>
              </a:rPr>
              <a:t>to measure GOM and PBM are impacted by analytical interferences that vary </a:t>
            </a:r>
            <a:r>
              <a:rPr lang="en-US" sz="1600" dirty="0" smtClean="0">
                <a:latin typeface="Arial" panose="020B0604020202020204" pitchFamily="34" charset="0"/>
                <a:cs typeface="Arial" panose="020B0604020202020204" pitchFamily="34" charset="0"/>
              </a:rPr>
              <a:t>with environmental </a:t>
            </a:r>
            <a:r>
              <a:rPr lang="en-US" sz="1600" dirty="0">
                <a:latin typeface="Arial" panose="020B0604020202020204" pitchFamily="34" charset="0"/>
                <a:cs typeface="Arial" panose="020B0604020202020204" pitchFamily="34" charset="0"/>
              </a:rPr>
              <a:t>setting (e.g., ozone, relative humidity</a:t>
            </a:r>
            <a:r>
              <a:rPr lang="en-US" sz="1600" dirty="0" smtClean="0">
                <a:latin typeface="Arial" panose="020B0604020202020204" pitchFamily="34" charset="0"/>
                <a:cs typeface="Arial" panose="020B0604020202020204" pitchFamily="34" charset="0"/>
              </a:rPr>
              <a:t>)…”</a:t>
            </a:r>
          </a:p>
          <a:p>
            <a:pPr marL="0" indent="0">
              <a:spcBef>
                <a:spcPts val="1800"/>
              </a:spcBef>
              <a:buNone/>
            </a:pPr>
            <a:r>
              <a:rPr lang="en-US" sz="1600" dirty="0">
                <a:latin typeface="Arial" panose="020B0604020202020204" pitchFamily="34" charset="0"/>
                <a:cs typeface="Arial" panose="020B0604020202020204" pitchFamily="34" charset="0"/>
              </a:rPr>
              <a:t>“Priorities include GOM and PBM </a:t>
            </a:r>
            <a:r>
              <a:rPr lang="en-US" sz="1600" dirty="0" smtClean="0">
                <a:latin typeface="Arial" panose="020B0604020202020204" pitchFamily="34" charset="0"/>
                <a:cs typeface="Arial" panose="020B0604020202020204" pitchFamily="34" charset="0"/>
              </a:rPr>
              <a:t>calibration systems</a:t>
            </a:r>
            <a:r>
              <a:rPr lang="en-US" sz="1600" dirty="0">
                <a:latin typeface="Arial" panose="020B0604020202020204" pitchFamily="34" charset="0"/>
                <a:cs typeface="Arial" panose="020B0604020202020204" pitchFamily="34" charset="0"/>
              </a:rPr>
              <a:t>, identification of GOM compounds in ambient air, and identification </a:t>
            </a:r>
            <a:r>
              <a:rPr lang="en-US" sz="1600" dirty="0" smtClean="0">
                <a:latin typeface="Arial" panose="020B0604020202020204" pitchFamily="34" charset="0"/>
                <a:cs typeface="Arial" panose="020B0604020202020204" pitchFamily="34" charset="0"/>
              </a:rPr>
              <a:t>of redox </a:t>
            </a:r>
            <a:r>
              <a:rPr lang="en-US" sz="1600" dirty="0">
                <a:latin typeface="Arial" panose="020B0604020202020204" pitchFamily="34" charset="0"/>
                <a:cs typeface="Arial" panose="020B0604020202020204" pitchFamily="34" charset="0"/>
              </a:rPr>
              <a:t>mechanisms and associated rate </a:t>
            </a:r>
            <a:r>
              <a:rPr lang="en-US" sz="1600" dirty="0" smtClean="0">
                <a:latin typeface="Arial" panose="020B0604020202020204" pitchFamily="34" charset="0"/>
                <a:cs typeface="Arial" panose="020B0604020202020204" pitchFamily="34" charset="0"/>
              </a:rPr>
              <a:t>coefficients.”</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7086600" y="6400800"/>
            <a:ext cx="1905000" cy="457200"/>
          </a:xfrm>
        </p:spPr>
        <p:txBody>
          <a:bodyPr/>
          <a:lstStyle/>
          <a:p>
            <a:pPr>
              <a:defRPr/>
            </a:pPr>
            <a:fld id="{F337627A-A2A0-45EA-91CC-110D4B20FB71}" type="slidenum">
              <a:rPr lang="en-US" altLang="en-US" smtClean="0"/>
              <a:pPr>
                <a:defRPr/>
              </a:pPr>
              <a:t>38</a:t>
            </a:fld>
            <a:endParaRPr lang="en-US"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67770"/>
            <a:ext cx="6602763" cy="3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508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TextBox 4"/>
          <p:cNvSpPr txBox="1"/>
          <p:nvPr/>
        </p:nvSpPr>
        <p:spPr>
          <a:xfrm>
            <a:off x="2140898" y="2702530"/>
            <a:ext cx="4796506" cy="1446550"/>
          </a:xfrm>
          <a:prstGeom prst="rect">
            <a:avLst/>
          </a:prstGeom>
          <a:noFill/>
        </p:spPr>
        <p:txBody>
          <a:bodyPr wrap="none" rtlCol="0">
            <a:spAutoFit/>
          </a:bodyPr>
          <a:lstStyle/>
          <a:p>
            <a:pPr algn="ctr"/>
            <a:r>
              <a:rPr lang="en-US" sz="8800" dirty="0" smtClean="0"/>
              <a:t>Modeling </a:t>
            </a:r>
            <a:endParaRPr lang="en-US" sz="8800" dirty="0"/>
          </a:p>
        </p:txBody>
      </p:sp>
    </p:spTree>
    <p:extLst>
      <p:ext uri="{BB962C8B-B14F-4D97-AF65-F5344CB8AC3E}">
        <p14:creationId xmlns:p14="http://schemas.microsoft.com/office/powerpoint/2010/main" val="852463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36" y="665426"/>
            <a:ext cx="7498080" cy="578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5776114" y="5085184"/>
            <a:ext cx="72008"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046968" y="3658372"/>
            <a:ext cx="467974" cy="2511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84168" y="2923203"/>
            <a:ext cx="576064" cy="6361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488246" y="3573016"/>
            <a:ext cx="1188210" cy="646331"/>
          </a:xfrm>
          <a:prstGeom prst="rect">
            <a:avLst/>
          </a:prstGeom>
          <a:solidFill>
            <a:schemeClr val="bg1"/>
          </a:solidFill>
          <a:ln>
            <a:solidFill>
              <a:schemeClr val="tx1"/>
            </a:solidFill>
          </a:ln>
        </p:spPr>
        <p:txBody>
          <a:bodyPr wrap="none" rtlCol="0">
            <a:spAutoFit/>
          </a:bodyPr>
          <a:lstStyle/>
          <a:p>
            <a:pPr algn="ctr"/>
            <a:r>
              <a:rPr lang="en-US" b="1" dirty="0" smtClean="0"/>
              <a:t>Beltsville</a:t>
            </a:r>
          </a:p>
          <a:p>
            <a:pPr algn="ctr"/>
            <a:r>
              <a:rPr lang="en-US" b="1" dirty="0" smtClean="0"/>
              <a:t>NOAA ARL</a:t>
            </a:r>
            <a:endParaRPr lang="en-US" b="1" dirty="0"/>
          </a:p>
        </p:txBody>
      </p:sp>
      <p:sp>
        <p:nvSpPr>
          <p:cNvPr id="2" name="TextBox 1"/>
          <p:cNvSpPr txBox="1"/>
          <p:nvPr/>
        </p:nvSpPr>
        <p:spPr>
          <a:xfrm>
            <a:off x="5076056" y="5373216"/>
            <a:ext cx="1188210" cy="646331"/>
          </a:xfrm>
          <a:prstGeom prst="rect">
            <a:avLst/>
          </a:prstGeom>
          <a:solidFill>
            <a:schemeClr val="bg1"/>
          </a:solidFill>
          <a:ln>
            <a:solidFill>
              <a:schemeClr val="tx1"/>
            </a:solidFill>
          </a:ln>
        </p:spPr>
        <p:txBody>
          <a:bodyPr wrap="none" rtlCol="0">
            <a:spAutoFit/>
          </a:bodyPr>
          <a:lstStyle/>
          <a:p>
            <a:pPr algn="ctr"/>
            <a:r>
              <a:rPr lang="en-US" b="1" dirty="0" smtClean="0"/>
              <a:t>Grand Bay</a:t>
            </a:r>
          </a:p>
          <a:p>
            <a:pPr algn="ctr"/>
            <a:r>
              <a:rPr lang="en-US" b="1" dirty="0" smtClean="0"/>
              <a:t>NOAA ARL</a:t>
            </a:r>
            <a:endParaRPr lang="en-US" b="1" dirty="0"/>
          </a:p>
        </p:txBody>
      </p:sp>
      <p:sp>
        <p:nvSpPr>
          <p:cNvPr id="5" name="TextBox 4"/>
          <p:cNvSpPr txBox="1"/>
          <p:nvPr/>
        </p:nvSpPr>
        <p:spPr>
          <a:xfrm>
            <a:off x="4383638" y="2276872"/>
            <a:ext cx="1700530" cy="646331"/>
          </a:xfrm>
          <a:prstGeom prst="rect">
            <a:avLst/>
          </a:prstGeom>
          <a:solidFill>
            <a:schemeClr val="bg1"/>
          </a:solidFill>
          <a:ln>
            <a:solidFill>
              <a:schemeClr val="tx1"/>
            </a:solidFill>
          </a:ln>
        </p:spPr>
        <p:txBody>
          <a:bodyPr wrap="none" rtlCol="0">
            <a:spAutoFit/>
          </a:bodyPr>
          <a:lstStyle/>
          <a:p>
            <a:pPr algn="ctr"/>
            <a:r>
              <a:rPr lang="en-US" b="1" dirty="0" smtClean="0"/>
              <a:t>Piney Reservoir</a:t>
            </a:r>
          </a:p>
          <a:p>
            <a:pPr algn="ctr"/>
            <a:r>
              <a:rPr lang="en-US" b="1" dirty="0" smtClean="0"/>
              <a:t>Mark Castro</a:t>
            </a:r>
            <a:endParaRPr lang="en-US" b="1" dirty="0"/>
          </a:p>
        </p:txBody>
      </p:sp>
      <p:sp>
        <p:nvSpPr>
          <p:cNvPr id="6" name="TextBox 5"/>
          <p:cNvSpPr txBox="1"/>
          <p:nvPr/>
        </p:nvSpPr>
        <p:spPr>
          <a:xfrm>
            <a:off x="2309327" y="5879013"/>
            <a:ext cx="1249060" cy="646331"/>
          </a:xfrm>
          <a:prstGeom prst="rect">
            <a:avLst/>
          </a:prstGeom>
          <a:solidFill>
            <a:schemeClr val="bg1"/>
          </a:solidFill>
          <a:ln>
            <a:solidFill>
              <a:schemeClr val="tx1"/>
            </a:solidFill>
          </a:ln>
        </p:spPr>
        <p:txBody>
          <a:bodyPr wrap="none" rtlCol="0">
            <a:spAutoFit/>
          </a:bodyPr>
          <a:lstStyle/>
          <a:p>
            <a:pPr algn="ctr"/>
            <a:r>
              <a:rPr lang="en-US" b="1" dirty="0" smtClean="0"/>
              <a:t>Mauna Loa</a:t>
            </a:r>
          </a:p>
          <a:p>
            <a:pPr algn="ctr"/>
            <a:r>
              <a:rPr lang="en-US" b="1" dirty="0" smtClean="0"/>
              <a:t>NOAA ARL</a:t>
            </a:r>
            <a:endParaRPr lang="en-US" b="1" dirty="0"/>
          </a:p>
        </p:txBody>
      </p:sp>
      <p:cxnSp>
        <p:nvCxnSpPr>
          <p:cNvPr id="15" name="Straight Arrow Connector 14"/>
          <p:cNvCxnSpPr/>
          <p:nvPr/>
        </p:nvCxnSpPr>
        <p:spPr>
          <a:xfrm flipV="1">
            <a:off x="3131840" y="5696381"/>
            <a:ext cx="426547" cy="1808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98886" y="118373"/>
            <a:ext cx="6829498" cy="646331"/>
          </a:xfrm>
          <a:prstGeom prst="rect">
            <a:avLst/>
          </a:prstGeom>
          <a:noFill/>
        </p:spPr>
        <p:txBody>
          <a:bodyPr wrap="none" rtlCol="0">
            <a:spAutoFit/>
          </a:bodyPr>
          <a:lstStyle/>
          <a:p>
            <a:pPr algn="ctr"/>
            <a:r>
              <a:rPr lang="en-US" b="1" dirty="0" smtClean="0"/>
              <a:t>Atmospheric Mercury Concentration Measurement Network (</a:t>
            </a:r>
            <a:r>
              <a:rPr lang="en-US" b="1" dirty="0" err="1" smtClean="0"/>
              <a:t>AMNet</a:t>
            </a:r>
            <a:r>
              <a:rPr lang="en-US" b="1" dirty="0" smtClean="0"/>
              <a:t>)</a:t>
            </a:r>
          </a:p>
          <a:p>
            <a:pPr algn="ctr"/>
            <a:r>
              <a:rPr lang="en-US" b="1" dirty="0" smtClean="0"/>
              <a:t>(measuring speciated ambient mercury concentrations)</a:t>
            </a:r>
            <a:endParaRPr lang="en-US" b="1" dirty="0"/>
          </a:p>
        </p:txBody>
      </p:sp>
    </p:spTree>
    <p:extLst>
      <p:ext uri="{BB962C8B-B14F-4D97-AF65-F5344CB8AC3E}">
        <p14:creationId xmlns:p14="http://schemas.microsoft.com/office/powerpoint/2010/main" val="1064295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923230"/>
            <a:ext cx="3960440" cy="5386090"/>
          </a:xfrm>
          <a:prstGeom prst="rect">
            <a:avLst/>
          </a:prstGeom>
          <a:noFill/>
        </p:spPr>
        <p:txBody>
          <a:bodyPr wrap="square" rtlCol="0">
            <a:spAutoFit/>
          </a:bodyPr>
          <a:lstStyle/>
          <a:p>
            <a:pPr marL="285750" indent="-285750">
              <a:spcAft>
                <a:spcPts val="1200"/>
              </a:spcAft>
              <a:buFont typeface="Wingdings" panose="05000000000000000000" pitchFamily="2" charset="2"/>
              <a:buChar char="q"/>
            </a:pPr>
            <a:r>
              <a:rPr lang="en-US" b="1" dirty="0" smtClean="0"/>
              <a:t>Oxidation of Hg(0) by O</a:t>
            </a:r>
            <a:r>
              <a:rPr lang="en-US" b="1" baseline="-25000" dirty="0" smtClean="0"/>
              <a:t>3</a:t>
            </a:r>
            <a:r>
              <a:rPr lang="en-US" b="1" dirty="0" smtClean="0"/>
              <a:t> and OH</a:t>
            </a:r>
          </a:p>
          <a:p>
            <a:pPr marL="742950" lvl="1" indent="-285750">
              <a:spcAft>
                <a:spcPts val="1200"/>
              </a:spcAft>
              <a:buFont typeface="Wingdings" panose="05000000000000000000" pitchFamily="2" charset="2"/>
              <a:buChar char="Ø"/>
            </a:pPr>
            <a:r>
              <a:rPr lang="en-US" dirty="0" smtClean="0"/>
              <a:t>Reaction rates? </a:t>
            </a:r>
          </a:p>
          <a:p>
            <a:pPr marL="742950" lvl="1" indent="-285750">
              <a:spcAft>
                <a:spcPts val="1200"/>
              </a:spcAft>
              <a:buFont typeface="Wingdings" panose="05000000000000000000" pitchFamily="2" charset="2"/>
              <a:buChar char="Ø"/>
            </a:pPr>
            <a:r>
              <a:rPr lang="en-US" dirty="0" smtClean="0"/>
              <a:t>Reaction products?</a:t>
            </a:r>
          </a:p>
          <a:p>
            <a:pPr marL="742950" lvl="1" indent="-285750">
              <a:spcAft>
                <a:spcPts val="1200"/>
              </a:spcAft>
              <a:buFont typeface="Wingdings" panose="05000000000000000000" pitchFamily="2" charset="2"/>
              <a:buChar char="Ø"/>
            </a:pPr>
            <a:r>
              <a:rPr lang="en-US" dirty="0" smtClean="0"/>
              <a:t>Do reactions even occur?</a:t>
            </a:r>
            <a:endParaRPr lang="en-US" dirty="0"/>
          </a:p>
          <a:p>
            <a:pPr marL="285750" indent="-285750">
              <a:spcAft>
                <a:spcPts val="1200"/>
              </a:spcAft>
              <a:buFont typeface="Wingdings" panose="05000000000000000000" pitchFamily="2" charset="2"/>
              <a:buChar char="q"/>
            </a:pPr>
            <a:r>
              <a:rPr lang="en-US" b="1" dirty="0" smtClean="0"/>
              <a:t>Oxidation of Hg(0) by Br</a:t>
            </a:r>
          </a:p>
          <a:p>
            <a:pPr marL="742950" lvl="1" indent="-285750">
              <a:spcAft>
                <a:spcPts val="1200"/>
              </a:spcAft>
              <a:buFont typeface="Wingdings" panose="05000000000000000000" pitchFamily="2" charset="2"/>
              <a:buChar char="Ø"/>
            </a:pPr>
            <a:r>
              <a:rPr lang="en-US" dirty="0" smtClean="0"/>
              <a:t>Global 3-D atmospheric concentrations of Br?</a:t>
            </a:r>
          </a:p>
          <a:p>
            <a:pPr marL="742950" lvl="1" indent="-285750">
              <a:spcAft>
                <a:spcPts val="1200"/>
              </a:spcAft>
              <a:buFont typeface="Wingdings" panose="05000000000000000000" pitchFamily="2" charset="2"/>
              <a:buChar char="Ø"/>
            </a:pPr>
            <a:r>
              <a:rPr lang="en-US" dirty="0" smtClean="0"/>
              <a:t>Reaction rates? </a:t>
            </a:r>
          </a:p>
          <a:p>
            <a:pPr marL="742950" lvl="1" indent="-285750">
              <a:spcAft>
                <a:spcPts val="1200"/>
              </a:spcAft>
              <a:buFont typeface="Wingdings" panose="05000000000000000000" pitchFamily="2" charset="2"/>
              <a:buChar char="Ø"/>
            </a:pPr>
            <a:r>
              <a:rPr lang="en-US" dirty="0" smtClean="0"/>
              <a:t>Other halogens?</a:t>
            </a:r>
          </a:p>
          <a:p>
            <a:pPr marL="285750" indent="-285750">
              <a:spcAft>
                <a:spcPts val="1200"/>
              </a:spcAft>
              <a:buFont typeface="Wingdings" panose="05000000000000000000" pitchFamily="2" charset="2"/>
              <a:buChar char="q"/>
            </a:pPr>
            <a:r>
              <a:rPr lang="en-US" b="1" dirty="0" smtClean="0"/>
              <a:t>Reduction of Hg(II)</a:t>
            </a:r>
            <a:r>
              <a:rPr lang="en-US" dirty="0" smtClean="0"/>
              <a:t> </a:t>
            </a:r>
          </a:p>
          <a:p>
            <a:pPr marL="742950" lvl="1" indent="-285750">
              <a:spcAft>
                <a:spcPts val="1200"/>
              </a:spcAft>
              <a:buFont typeface="Wingdings" panose="05000000000000000000" pitchFamily="2" charset="2"/>
              <a:buChar char="Ø"/>
            </a:pPr>
            <a:r>
              <a:rPr lang="en-US" dirty="0" smtClean="0"/>
              <a:t>How fast? What phases?</a:t>
            </a:r>
          </a:p>
          <a:p>
            <a:pPr marL="742950" lvl="1" indent="-285750">
              <a:spcAft>
                <a:spcPts val="1200"/>
              </a:spcAft>
              <a:buFont typeface="Wingdings" panose="05000000000000000000" pitchFamily="2" charset="2"/>
              <a:buChar char="Ø"/>
            </a:pPr>
            <a:r>
              <a:rPr lang="en-US" dirty="0" smtClean="0"/>
              <a:t>How much happens in plumes? </a:t>
            </a:r>
          </a:p>
          <a:p>
            <a:pPr marL="742950" lvl="1" indent="-285750">
              <a:spcAft>
                <a:spcPts val="1200"/>
              </a:spcAft>
              <a:buFont typeface="Wingdings" panose="05000000000000000000" pitchFamily="2" charset="2"/>
              <a:buChar char="Ø"/>
            </a:pPr>
            <a:r>
              <a:rPr lang="en-US" dirty="0" smtClean="0"/>
              <a:t>What is mechanism? </a:t>
            </a:r>
            <a:endParaRPr lang="en-US" dirty="0"/>
          </a:p>
        </p:txBody>
      </p:sp>
      <p:sp>
        <p:nvSpPr>
          <p:cNvPr id="5" name="Rectangle 4"/>
          <p:cNvSpPr/>
          <p:nvPr/>
        </p:nvSpPr>
        <p:spPr>
          <a:xfrm>
            <a:off x="1861096" y="188640"/>
            <a:ext cx="5400600" cy="523220"/>
          </a:xfrm>
          <a:prstGeom prst="rect">
            <a:avLst/>
          </a:prstGeom>
        </p:spPr>
        <p:txBody>
          <a:bodyPr wrap="square">
            <a:spAutoFit/>
          </a:bodyPr>
          <a:lstStyle/>
          <a:p>
            <a:pPr algn="ctr"/>
            <a:r>
              <a:rPr lang="en-US" sz="2800" b="1" dirty="0" smtClean="0"/>
              <a:t>Atmospheric Mercury  Chemistry</a:t>
            </a:r>
            <a:endParaRPr lang="en-US" sz="2800" b="1"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210" b="-11115"/>
          <a:stretch/>
        </p:blipFill>
        <p:spPr bwMode="auto">
          <a:xfrm>
            <a:off x="3643809" y="1340767"/>
            <a:ext cx="5392675" cy="3840480"/>
          </a:xfrm>
          <a:prstGeom prst="rect">
            <a:avLst/>
          </a:prstGeom>
          <a:solidFill>
            <a:schemeClr val="bg1"/>
          </a:solidFill>
          <a:ln>
            <a:solidFill>
              <a:schemeClr val="tx1"/>
            </a:solidFill>
          </a:ln>
          <a:extLst/>
        </p:spPr>
      </p:pic>
    </p:spTree>
    <p:extLst>
      <p:ext uri="{BB962C8B-B14F-4D97-AF65-F5344CB8AC3E}">
        <p14:creationId xmlns:p14="http://schemas.microsoft.com/office/powerpoint/2010/main" val="4066366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0" y="604857"/>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116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 y="398463"/>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633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236" y="42466"/>
            <a:ext cx="6463236"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1052736"/>
            <a:ext cx="1800200" cy="3108543"/>
          </a:xfrm>
          <a:prstGeom prst="rect">
            <a:avLst/>
          </a:prstGeom>
          <a:noFill/>
        </p:spPr>
        <p:txBody>
          <a:bodyPr wrap="square" rtlCol="0">
            <a:spAutoFit/>
          </a:bodyPr>
          <a:lstStyle/>
          <a:p>
            <a:pPr algn="r"/>
            <a:r>
              <a:rPr lang="en-US" sz="2800" b="1" dirty="0" smtClean="0">
                <a:solidFill>
                  <a:schemeClr val="bg1"/>
                </a:solidFill>
              </a:rPr>
              <a:t>Model evaluation summary for one recent set of model runs</a:t>
            </a:r>
            <a:endParaRPr lang="en-US" sz="2800" b="1" dirty="0">
              <a:solidFill>
                <a:schemeClr val="bg1"/>
              </a:solidFill>
            </a:endParaRPr>
          </a:p>
        </p:txBody>
      </p:sp>
    </p:spTree>
    <p:extLst>
      <p:ext uri="{BB962C8B-B14F-4D97-AF65-F5344CB8AC3E}">
        <p14:creationId xmlns:p14="http://schemas.microsoft.com/office/powerpoint/2010/main" val="170352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052736"/>
            <a:ext cx="6192688" cy="4801314"/>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t>In recent years, have been focusing on the Great Lakes, and have been modeling the year 2005.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smtClean="0"/>
              <a:t>Primary model evaluation sites were atmospheric concentration and wet deposition measurement sites in the Great Lakes region with data for 2005</a:t>
            </a:r>
          </a:p>
          <a:p>
            <a:endParaRPr lang="en-US" dirty="0"/>
          </a:p>
          <a:p>
            <a:pPr marL="285750" indent="-285750">
              <a:buFont typeface="Wingdings" panose="05000000000000000000" pitchFamily="2" charset="2"/>
              <a:buChar char="q"/>
            </a:pPr>
            <a:r>
              <a:rPr lang="en-US" dirty="0" smtClean="0"/>
              <a:t>Am now transitioning the analysis to more recent year(s) (e.g., 2011) with focus on additional receptors, e.g., Maryland TMDL receptors, etc.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smtClean="0"/>
              <a:t>So, now sites in other regions and with more recent data are of great interest…</a:t>
            </a:r>
          </a:p>
          <a:p>
            <a:pPr marL="285750" indent="-285750">
              <a:buFont typeface="Wingdings" panose="05000000000000000000" pitchFamily="2" charset="2"/>
              <a:buChar char="q"/>
            </a:pPr>
            <a:endParaRPr lang="en-US" dirty="0"/>
          </a:p>
          <a:p>
            <a:pPr marL="742950" lvl="1" indent="-285750">
              <a:buFont typeface="Wingdings" panose="05000000000000000000" pitchFamily="2" charset="2"/>
              <a:buChar char="Ø"/>
            </a:pPr>
            <a:r>
              <a:rPr lang="en-US" dirty="0" smtClean="0"/>
              <a:t>	Beltsville, Grand Bay, Mauna Loa</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smtClean="0"/>
              <a:t>	Piney Reservoir, …</a:t>
            </a:r>
            <a:endParaRPr lang="en-US" dirty="0"/>
          </a:p>
        </p:txBody>
      </p:sp>
    </p:spTree>
    <p:extLst>
      <p:ext uri="{BB962C8B-B14F-4D97-AF65-F5344CB8AC3E}">
        <p14:creationId xmlns:p14="http://schemas.microsoft.com/office/powerpoint/2010/main" val="36430631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5" name="Picture 3" descr="lagrangia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00" t="23630" r="14999" b="17196"/>
          <a:stretch/>
        </p:blipFill>
        <p:spPr bwMode="auto">
          <a:xfrm>
            <a:off x="0" y="953871"/>
            <a:ext cx="9144002" cy="5637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3505201" y="3470275"/>
            <a:ext cx="15240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17" name="Text Box 5"/>
          <p:cNvSpPr txBox="1">
            <a:spLocks noChangeArrowheads="1"/>
          </p:cNvSpPr>
          <p:nvPr/>
        </p:nvSpPr>
        <p:spPr bwMode="auto">
          <a:xfrm>
            <a:off x="3565526" y="3824287"/>
            <a:ext cx="1235075"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Dry and wet deposition of the pollutants in the puff are estimated at each time step.</a:t>
            </a:r>
          </a:p>
        </p:txBody>
      </p:sp>
      <p:sp>
        <p:nvSpPr>
          <p:cNvPr id="346118" name="Rectangle 6"/>
          <p:cNvSpPr>
            <a:spLocks noChangeArrowheads="1"/>
          </p:cNvSpPr>
          <p:nvPr/>
        </p:nvSpPr>
        <p:spPr bwMode="auto">
          <a:xfrm>
            <a:off x="5181601" y="1687512"/>
            <a:ext cx="1981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19" name="Text Box 7"/>
          <p:cNvSpPr txBox="1">
            <a:spLocks noChangeArrowheads="1"/>
          </p:cNvSpPr>
          <p:nvPr/>
        </p:nvSpPr>
        <p:spPr bwMode="auto">
          <a:xfrm>
            <a:off x="5181601" y="1552575"/>
            <a:ext cx="1844675" cy="64928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The puff’s mass, size, and location are continuously tracked…</a:t>
            </a:r>
          </a:p>
        </p:txBody>
      </p:sp>
      <p:sp>
        <p:nvSpPr>
          <p:cNvPr id="346120" name="Rectangle 8"/>
          <p:cNvSpPr>
            <a:spLocks noChangeArrowheads="1"/>
          </p:cNvSpPr>
          <p:nvPr/>
        </p:nvSpPr>
        <p:spPr bwMode="auto">
          <a:xfrm>
            <a:off x="2209800" y="2420937"/>
            <a:ext cx="2514601"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1" name="Rectangle 9"/>
          <p:cNvSpPr>
            <a:spLocks noChangeArrowheads="1"/>
          </p:cNvSpPr>
          <p:nvPr/>
        </p:nvSpPr>
        <p:spPr bwMode="auto">
          <a:xfrm>
            <a:off x="228600" y="2497137"/>
            <a:ext cx="1981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2" name="Text Box 10"/>
          <p:cNvSpPr txBox="1">
            <a:spLocks noChangeArrowheads="1"/>
          </p:cNvSpPr>
          <p:nvPr/>
        </p:nvSpPr>
        <p:spPr bwMode="auto">
          <a:xfrm>
            <a:off x="2117725" y="2420937"/>
            <a:ext cx="2835276" cy="64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Phase partitioning and chemical transformations of pollutants within the puff are estimated at each time step</a:t>
            </a:r>
          </a:p>
        </p:txBody>
      </p:sp>
      <p:sp>
        <p:nvSpPr>
          <p:cNvPr id="346123" name="Text Box 11"/>
          <p:cNvSpPr txBox="1">
            <a:spLocks noChangeArrowheads="1"/>
          </p:cNvSpPr>
          <p:nvPr/>
        </p:nvSpPr>
        <p:spPr bwMode="auto">
          <a:xfrm>
            <a:off x="1127125" y="1582737"/>
            <a:ext cx="3444876"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 mass of pollutant</a:t>
            </a:r>
          </a:p>
          <a:p>
            <a:pPr eaLnBrk="1" hangingPunct="1"/>
            <a:r>
              <a:rPr lang="en-US" sz="1200"/>
              <a:t>	(changes due to chemical transformations and deposition that occur at each time step)</a:t>
            </a:r>
          </a:p>
        </p:txBody>
      </p:sp>
      <p:sp>
        <p:nvSpPr>
          <p:cNvPr id="346124" name="Text Box 12"/>
          <p:cNvSpPr txBox="1">
            <a:spLocks noChangeArrowheads="1"/>
          </p:cNvSpPr>
          <p:nvPr/>
        </p:nvSpPr>
        <p:spPr bwMode="auto">
          <a:xfrm>
            <a:off x="1676400" y="3792537"/>
            <a:ext cx="1311275" cy="10144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Centerline of puff motion determined by wind direction and velocity</a:t>
            </a:r>
          </a:p>
        </p:txBody>
      </p:sp>
      <p:sp>
        <p:nvSpPr>
          <p:cNvPr id="346125" name="Text Box 13"/>
          <p:cNvSpPr txBox="1">
            <a:spLocks noChangeArrowheads="1"/>
          </p:cNvSpPr>
          <p:nvPr/>
        </p:nvSpPr>
        <p:spPr bwMode="auto">
          <a:xfrm>
            <a:off x="76200" y="3487737"/>
            <a:ext cx="1463675"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Initial puff location is at source, with mass depending on emissions rate</a:t>
            </a:r>
          </a:p>
        </p:txBody>
      </p:sp>
      <p:sp>
        <p:nvSpPr>
          <p:cNvPr id="346126" name="Text Box 14"/>
          <p:cNvSpPr txBox="1">
            <a:spLocks noChangeArrowheads="1"/>
          </p:cNvSpPr>
          <p:nvPr/>
        </p:nvSpPr>
        <p:spPr bwMode="auto">
          <a:xfrm>
            <a:off x="381000" y="1125537"/>
            <a:ext cx="1295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TIME (hours)</a:t>
            </a:r>
          </a:p>
        </p:txBody>
      </p:sp>
      <p:sp>
        <p:nvSpPr>
          <p:cNvPr id="346127" name="Text Box 15"/>
          <p:cNvSpPr txBox="1">
            <a:spLocks noChangeArrowheads="1"/>
          </p:cNvSpPr>
          <p:nvPr/>
        </p:nvSpPr>
        <p:spPr bwMode="auto">
          <a:xfrm>
            <a:off x="1600200"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0</a:t>
            </a:r>
          </a:p>
        </p:txBody>
      </p:sp>
      <p:sp>
        <p:nvSpPr>
          <p:cNvPr id="346128" name="Rectangle 16"/>
          <p:cNvSpPr>
            <a:spLocks noChangeArrowheads="1"/>
          </p:cNvSpPr>
          <p:nvPr/>
        </p:nvSpPr>
        <p:spPr bwMode="auto">
          <a:xfrm>
            <a:off x="2057400" y="515937"/>
            <a:ext cx="6172201"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6129" name="Text Box 17"/>
          <p:cNvSpPr txBox="1">
            <a:spLocks noChangeArrowheads="1"/>
          </p:cNvSpPr>
          <p:nvPr/>
        </p:nvSpPr>
        <p:spPr bwMode="auto">
          <a:xfrm>
            <a:off x="3124201"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1</a:t>
            </a:r>
          </a:p>
        </p:txBody>
      </p:sp>
      <p:sp>
        <p:nvSpPr>
          <p:cNvPr id="346130" name="Text Box 18"/>
          <p:cNvSpPr txBox="1">
            <a:spLocks noChangeArrowheads="1"/>
          </p:cNvSpPr>
          <p:nvPr/>
        </p:nvSpPr>
        <p:spPr bwMode="auto">
          <a:xfrm>
            <a:off x="4989514" y="838200"/>
            <a:ext cx="304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2</a:t>
            </a:r>
          </a:p>
        </p:txBody>
      </p:sp>
      <p:sp>
        <p:nvSpPr>
          <p:cNvPr id="346131" name="Text Box 19"/>
          <p:cNvSpPr txBox="1">
            <a:spLocks noChangeArrowheads="1"/>
          </p:cNvSpPr>
          <p:nvPr/>
        </p:nvSpPr>
        <p:spPr bwMode="auto">
          <a:xfrm>
            <a:off x="2590801" y="5651500"/>
            <a:ext cx="1371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1</a:t>
            </a:r>
          </a:p>
        </p:txBody>
      </p:sp>
      <p:sp>
        <p:nvSpPr>
          <p:cNvPr id="346132" name="Text Box 20"/>
          <p:cNvSpPr txBox="1">
            <a:spLocks noChangeArrowheads="1"/>
          </p:cNvSpPr>
          <p:nvPr/>
        </p:nvSpPr>
        <p:spPr bwMode="auto">
          <a:xfrm>
            <a:off x="4495801" y="5646737"/>
            <a:ext cx="1371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2</a:t>
            </a:r>
          </a:p>
        </p:txBody>
      </p:sp>
      <p:sp>
        <p:nvSpPr>
          <p:cNvPr id="346133" name="Text Box 21"/>
          <p:cNvSpPr txBox="1">
            <a:spLocks noChangeArrowheads="1"/>
          </p:cNvSpPr>
          <p:nvPr/>
        </p:nvSpPr>
        <p:spPr bwMode="auto">
          <a:xfrm>
            <a:off x="6934202" y="5646737"/>
            <a:ext cx="19050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deposition to receptor</a:t>
            </a:r>
          </a:p>
        </p:txBody>
      </p:sp>
      <p:sp>
        <p:nvSpPr>
          <p:cNvPr id="346134" name="Text Box 22"/>
          <p:cNvSpPr txBox="1">
            <a:spLocks noChangeArrowheads="1"/>
          </p:cNvSpPr>
          <p:nvPr/>
        </p:nvSpPr>
        <p:spPr bwMode="auto">
          <a:xfrm>
            <a:off x="6858002" y="5992812"/>
            <a:ext cx="5334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a:t>lake</a:t>
            </a:r>
          </a:p>
        </p:txBody>
      </p:sp>
      <p:sp>
        <p:nvSpPr>
          <p:cNvPr id="346135" name="Text Box 23"/>
          <p:cNvSpPr txBox="1">
            <a:spLocks noChangeArrowheads="1"/>
          </p:cNvSpPr>
          <p:nvPr/>
        </p:nvSpPr>
        <p:spPr bwMode="auto">
          <a:xfrm>
            <a:off x="395536" y="46365"/>
            <a:ext cx="8316416" cy="646331"/>
          </a:xfrm>
          <a:prstGeom prst="rect">
            <a:avLst/>
          </a:prstGeom>
          <a:noFill/>
          <a:ln>
            <a:solidFill>
              <a:schemeClr val="bg1"/>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t>HYSPLIT-Hg Atmospheric </a:t>
            </a:r>
            <a:r>
              <a:rPr lang="en-US" b="1" dirty="0"/>
              <a:t>Fate </a:t>
            </a:r>
            <a:r>
              <a:rPr lang="en-US" b="1" dirty="0" smtClean="0"/>
              <a:t>&amp; Transport </a:t>
            </a:r>
            <a:r>
              <a:rPr lang="en-US" b="1" dirty="0"/>
              <a:t>Model: </a:t>
            </a:r>
            <a:endParaRPr lang="en-US" b="1" dirty="0" smtClean="0"/>
          </a:p>
          <a:p>
            <a:pPr algn="ctr" eaLnBrk="1" hangingPunct="1"/>
            <a:r>
              <a:rPr lang="en-US" b="1" i="1" dirty="0" err="1" smtClean="0"/>
              <a:t>Lagrangian</a:t>
            </a:r>
            <a:r>
              <a:rPr lang="en-US" b="1" dirty="0" smtClean="0"/>
              <a:t> Component</a:t>
            </a:r>
            <a:endParaRPr lang="en-US" b="1" dirty="0"/>
          </a:p>
        </p:txBody>
      </p:sp>
    </p:spTree>
    <p:extLst>
      <p:ext uri="{BB962C8B-B14F-4D97-AF65-F5344CB8AC3E}">
        <p14:creationId xmlns:p14="http://schemas.microsoft.com/office/powerpoint/2010/main" val="463520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extLst>
              <p:ext uri="{D42A27DB-BD31-4B8C-83A1-F6EECF244321}">
                <p14:modId xmlns:p14="http://schemas.microsoft.com/office/powerpoint/2010/main" val="1419203150"/>
              </p:ext>
            </p:extLst>
          </p:nvPr>
        </p:nvGraphicFramePr>
        <p:xfrm>
          <a:off x="660400" y="470916"/>
          <a:ext cx="8331200" cy="6310884"/>
        </p:xfrm>
        <a:graphic>
          <a:graphicData uri="http://schemas.openxmlformats.org/drawingml/2006/table">
            <a:tbl>
              <a:tblPr/>
              <a:tblGrid>
                <a:gridCol w="2540000"/>
                <a:gridCol w="1016000"/>
                <a:gridCol w="242888"/>
                <a:gridCol w="1484312"/>
                <a:gridCol w="3048000"/>
              </a:tblGrid>
              <a:tr h="34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Reference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FE3"/>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a:t>
                      </a:r>
                      <a:r>
                        <a:rPr kumimoji="0" lang="en-US" sz="1600" b="1" i="1" u="none" strike="noStrike" cap="none" normalizeH="0" baseline="0" dirty="0" smtClean="0">
                          <a:ln>
                            <a:noFill/>
                          </a:ln>
                          <a:solidFill>
                            <a:schemeClr val="tx1"/>
                          </a:solidFill>
                          <a:effectLst/>
                          <a:latin typeface="Arial" charset="0"/>
                        </a:rPr>
                        <a:t>GAS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3.0E-20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(1995)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Hall and Bloom (1993)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4504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O</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8.5E-19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Tokos et al. (1998) (upper limit based on experiments)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Cl</a:t>
                      </a:r>
                      <a:r>
                        <a:rPr kumimoji="0" lang="en-US" sz="1400" b="1" i="0" u="none" strike="noStrike" cap="none" normalizeH="0" baseline="-25000" smtClean="0">
                          <a:ln>
                            <a:noFill/>
                          </a:ln>
                          <a:solidFill>
                            <a:schemeClr val="tx1"/>
                          </a:solidFill>
                          <a:effectLst/>
                          <a:latin typeface="Arial" charset="0"/>
                        </a:rPr>
                        <a:t>2</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HgCl</a:t>
                      </a:r>
                      <a:r>
                        <a:rPr kumimoji="0" lang="en-US" sz="1400" b="1" i="0" u="none" strike="noStrike" cap="none" normalizeH="0" baseline="-25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4.0E-18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cm</a:t>
                      </a:r>
                      <a:r>
                        <a:rPr kumimoji="0" lang="en-US" sz="1400" b="0" i="0" u="none" strike="noStrike" cap="none" normalizeH="0" baseline="30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/molec-sec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Calhoun and Prestbo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8.7E-14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cm</a:t>
                      </a:r>
                      <a:r>
                        <a:rPr kumimoji="0" lang="en-US" sz="1400" b="0" i="0" u="none" strike="noStrike" cap="none" normalizeH="0" baseline="30000" dirty="0" smtClean="0">
                          <a:ln>
                            <a:noFill/>
                          </a:ln>
                          <a:solidFill>
                            <a:schemeClr val="tx1"/>
                          </a:solidFill>
                          <a:effectLst/>
                          <a:latin typeface="Arial" charset="0"/>
                        </a:rPr>
                        <a:t>3</a:t>
                      </a:r>
                      <a:r>
                        <a:rPr kumimoji="0" lang="en-US" sz="1400" b="0" i="0" u="none" strike="noStrike" cap="none" normalizeH="0" baseline="0" dirty="0" smtClean="0">
                          <a:ln>
                            <a:noFill/>
                          </a:ln>
                          <a:solidFill>
                            <a:schemeClr val="tx1"/>
                          </a:solidFill>
                          <a:effectLst/>
                          <a:latin typeface="Arial" charset="0"/>
                        </a:rPr>
                        <a:t>/</a:t>
                      </a:r>
                      <a:r>
                        <a:rPr kumimoji="0" lang="en-US" sz="1400" b="0" i="0" u="none" strike="noStrike" cap="none" normalizeH="0" baseline="0" dirty="0" err="1" smtClean="0">
                          <a:ln>
                            <a:noFill/>
                          </a:ln>
                          <a:solidFill>
                            <a:schemeClr val="tx1"/>
                          </a:solidFill>
                          <a:effectLst/>
                          <a:latin typeface="Arial" charset="0"/>
                        </a:rPr>
                        <a:t>molec</a:t>
                      </a:r>
                      <a:r>
                        <a:rPr kumimoji="0" lang="en-US" sz="1400" b="0" i="0" u="none" strike="noStrike" cap="none" normalizeH="0" baseline="0" dirty="0" smtClean="0">
                          <a:ln>
                            <a:noFill/>
                          </a:ln>
                          <a:solidFill>
                            <a:schemeClr val="tx1"/>
                          </a:solidFill>
                          <a:effectLst/>
                          <a:latin typeface="Arial" charset="0"/>
                        </a:rPr>
                        <a:t>-sec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Sommar</a:t>
                      </a:r>
                      <a:r>
                        <a:rPr kumimoji="0" lang="en-US" sz="1400" b="0" i="0" u="none" strike="noStrike" cap="none" normalizeH="0" baseline="0" dirty="0" smtClean="0">
                          <a:ln>
                            <a:noFill/>
                          </a:ln>
                          <a:solidFill>
                            <a:schemeClr val="tx1"/>
                          </a:solidFill>
                          <a:effectLst/>
                          <a:latin typeface="Arial" charset="0"/>
                        </a:rPr>
                        <a:t> et al. (2001)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Br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HgBr</a:t>
                      </a:r>
                      <a:r>
                        <a:rPr kumimoji="0" lang="en-US" sz="1400" b="1" i="0" u="none" strike="noStrike" cap="none" normalizeH="0" baseline="-25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1477">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a:t>
                      </a:r>
                      <a:r>
                        <a:rPr kumimoji="0" lang="en-US" sz="1600" b="1" i="1" u="none" strike="noStrike" cap="none" normalizeH="0" baseline="0" smtClean="0">
                          <a:ln>
                            <a:noFill/>
                          </a:ln>
                          <a:solidFill>
                            <a:schemeClr val="tx1"/>
                          </a:solidFill>
                          <a:effectLst/>
                          <a:latin typeface="Arial" charset="0"/>
                        </a:rPr>
                        <a:t>AQUEOUS PHASE REACTIONS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4.7E+7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Munthe (1992)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0</a:t>
                      </a:r>
                      <a:r>
                        <a:rPr kumimoji="0" lang="en-US" sz="1400" b="1" i="0" u="none" strike="noStrike" cap="none" normalizeH="0" baseline="0" dirty="0" smtClean="0">
                          <a:ln>
                            <a:noFill/>
                          </a:ln>
                          <a:solidFill>
                            <a:schemeClr val="tx1"/>
                          </a:solidFill>
                          <a:effectLst/>
                          <a:latin typeface="Arial" charset="0"/>
                        </a:rPr>
                        <a:t>  + OH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3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HgSO</a:t>
                      </a:r>
                      <a:r>
                        <a:rPr kumimoji="0" lang="en-US" sz="1400" b="1" i="0" u="none" strike="noStrike" cap="none" normalizeH="0" baseline="-25000" smtClean="0">
                          <a:ln>
                            <a:noFill/>
                          </a:ln>
                          <a:solidFill>
                            <a:schemeClr val="tx1"/>
                          </a:solidFill>
                          <a:effectLst/>
                          <a:latin typeface="Arial" charset="0"/>
                        </a:rPr>
                        <a:t>3</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3">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T*e</a:t>
                      </a:r>
                      <a:r>
                        <a:rPr kumimoji="0" lang="en-US" sz="1400" b="0" i="0" u="none" strike="noStrike" cap="none" normalizeH="0" baseline="30000" dirty="0" smtClean="0">
                          <a:ln>
                            <a:noFill/>
                          </a:ln>
                          <a:solidFill>
                            <a:schemeClr val="tx1"/>
                          </a:solidFill>
                          <a:effectLst/>
                          <a:latin typeface="Arial" charset="0"/>
                        </a:rPr>
                        <a:t>((31.971*T)-12595.0)/T)    </a:t>
                      </a:r>
                      <a:r>
                        <a:rPr kumimoji="0" lang="en-US" sz="1400" b="0" i="0" u="none" strike="noStrike" cap="none" normalizeH="0" baseline="0" dirty="0" smtClean="0">
                          <a:ln>
                            <a:noFill/>
                          </a:ln>
                          <a:solidFill>
                            <a:schemeClr val="tx1"/>
                          </a:solidFill>
                          <a:effectLst/>
                          <a:latin typeface="Arial" charset="0"/>
                        </a:rPr>
                        <a:t>sec</a:t>
                      </a:r>
                      <a:r>
                        <a:rPr kumimoji="0" lang="en-US" sz="1400" b="0" i="0" u="none" strike="noStrike" cap="none" normalizeH="0" baseline="30000" dirty="0" smtClean="0">
                          <a:ln>
                            <a:noFill/>
                          </a:ln>
                          <a:solidFill>
                            <a:schemeClr val="tx1"/>
                          </a:solidFill>
                          <a:effectLst/>
                          <a:latin typeface="Arial" charset="0"/>
                        </a:rPr>
                        <a:t>-1</a:t>
                      </a:r>
                      <a:endParaRPr kumimoji="0" lang="en-US" sz="1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 = temperature (K)]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Van Loon et al.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Hg(II)  + HO</a:t>
                      </a:r>
                      <a:r>
                        <a:rPr kumimoji="0" lang="en-US" sz="1400" b="1" i="0" u="none" strike="noStrike" cap="none" normalizeH="0" baseline="-25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Gardfeldt &amp; Jonnson (2003)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HOCl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2.1E+6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264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a:t>
                      </a:r>
                      <a:r>
                        <a:rPr kumimoji="0" lang="en-US" sz="1400" b="1" i="0" u="none" strike="noStrike" cap="none" normalizeH="0" baseline="30000" smtClean="0">
                          <a:ln>
                            <a:noFill/>
                          </a:ln>
                          <a:solidFill>
                            <a:schemeClr val="tx1"/>
                          </a:solidFill>
                          <a:effectLst/>
                          <a:latin typeface="Arial" charset="0"/>
                        </a:rPr>
                        <a:t>0</a:t>
                      </a:r>
                      <a:r>
                        <a:rPr kumimoji="0" lang="en-US" sz="1400" b="1" i="0" u="none" strike="noStrike" cap="none" normalizeH="0" baseline="0" smtClean="0">
                          <a:ln>
                            <a:noFill/>
                          </a:ln>
                          <a:solidFill>
                            <a:schemeClr val="tx1"/>
                          </a:solidFill>
                          <a:effectLst/>
                          <a:latin typeface="Arial" charset="0"/>
                        </a:rPr>
                        <a:t>  + OCl</a:t>
                      </a:r>
                      <a:r>
                        <a:rPr kumimoji="0" lang="en-US" sz="1400" b="1" i="0" u="none" strike="noStrike" cap="none" normalizeH="0" baseline="30000" smtClean="0">
                          <a:ln>
                            <a:noFill/>
                          </a:ln>
                          <a:solidFill>
                            <a:schemeClr val="tx1"/>
                          </a:solidFill>
                          <a:effectLst/>
                          <a:latin typeface="Arial" charset="0"/>
                        </a:rPr>
                        <a:t>-1</a:t>
                      </a:r>
                      <a:r>
                        <a:rPr kumimoji="0" lang="en-US" sz="1400" b="1" i="0" u="none" strike="noStrike" cap="none" normalizeH="0" baseline="0" smtClean="0">
                          <a:ln>
                            <a:noFill/>
                          </a:ln>
                          <a:solidFill>
                            <a:schemeClr val="tx1"/>
                          </a:solidFill>
                          <a:effectLst/>
                          <a:latin typeface="Arial" charset="0"/>
                        </a:rPr>
                        <a:t>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a:t>
                      </a:r>
                      <a:r>
                        <a:rPr kumimoji="0" lang="en-US" sz="1400" b="1" i="0" u="none" strike="noStrike" cap="none" normalizeH="0" baseline="3000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2.0E+6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 (molar-sec)</a:t>
                      </a:r>
                      <a:r>
                        <a:rPr kumimoji="0" lang="en-US" sz="1400" b="0" i="0" u="none" strike="noStrike" cap="none" normalizeH="0" baseline="30000" smtClean="0">
                          <a:ln>
                            <a:noFill/>
                          </a:ln>
                          <a:solidFill>
                            <a:schemeClr val="tx1"/>
                          </a:solidFill>
                          <a:effectLst/>
                          <a:latin typeface="Arial" charset="0"/>
                        </a:rPr>
                        <a:t>-1</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Lin and Pehkonen(1998)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Hg(II)   </a:t>
                      </a:r>
                      <a:r>
                        <a:rPr kumimoji="0" lang="en-US" sz="1400" b="1" i="0" u="none" strike="noStrike" cap="none" normalizeH="0" baseline="0" smtClean="0">
                          <a:ln>
                            <a:noFill/>
                          </a:ln>
                          <a:solidFill>
                            <a:schemeClr val="tx1"/>
                          </a:solidFill>
                          <a:effectLst/>
                          <a:latin typeface="WP MathA" pitchFamily="2" charset="2"/>
                          <a:sym typeface="Symbol" pitchFamily="18" charset="2"/>
                        </a:rPr>
                        <a:t></a:t>
                      </a:r>
                      <a:r>
                        <a:rPr kumimoji="0" lang="en-US" sz="1400" b="1" i="0" u="none" strike="noStrike" cap="none" normalizeH="0" baseline="0" smtClean="0">
                          <a:ln>
                            <a:noFill/>
                          </a:ln>
                          <a:solidFill>
                            <a:schemeClr val="tx1"/>
                          </a:solidFill>
                          <a:effectLst/>
                          <a:latin typeface="Arial" charset="0"/>
                        </a:rPr>
                        <a:t>  Hg(II)</a:t>
                      </a:r>
                      <a:r>
                        <a:rPr kumimoji="0" lang="en-US" sz="1400" b="1" i="0" u="none" strike="noStrike" cap="none" normalizeH="0" baseline="-25000" smtClean="0">
                          <a:ln>
                            <a:noFill/>
                          </a:ln>
                          <a:solidFill>
                            <a:schemeClr val="tx1"/>
                          </a:solidFill>
                          <a:effectLst/>
                          <a:latin typeface="Arial" charset="0"/>
                        </a:rPr>
                        <a:t> (soot)</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9.0E+2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liters/gram;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 = 1/hour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eqlbrm: </a:t>
                      </a:r>
                      <a:r>
                        <a:rPr kumimoji="0" lang="en-US" sz="1200" b="0" i="0" u="none" strike="noStrike" cap="none" normalizeH="0" baseline="0" smtClean="0">
                          <a:ln>
                            <a:noFill/>
                          </a:ln>
                          <a:solidFill>
                            <a:schemeClr val="tx1"/>
                          </a:solidFill>
                          <a:effectLst/>
                          <a:latin typeface="Arial" charset="0"/>
                        </a:rPr>
                        <a:t>Seigneur et al. (1998)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rate: </a:t>
                      </a:r>
                      <a:r>
                        <a:rPr kumimoji="0" lang="en-US" sz="1200" b="0" i="0" u="none" strike="noStrike" cap="none" normalizeH="0" baseline="0" smtClean="0">
                          <a:ln>
                            <a:noFill/>
                          </a:ln>
                          <a:solidFill>
                            <a:schemeClr val="tx1"/>
                          </a:solidFill>
                          <a:effectLst/>
                          <a:latin typeface="Arial" charset="0"/>
                        </a:rPr>
                        <a:t>Bullock &amp; Brehme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AFF"/>
                    </a:solidFill>
                  </a:tcPr>
                </a:tc>
              </a:tr>
              <a:tr h="487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Hg</a:t>
                      </a:r>
                      <a:r>
                        <a:rPr kumimoji="0" lang="en-US" sz="1400" b="1" i="0" u="none" strike="noStrike" cap="none" normalizeH="0" baseline="30000" dirty="0" smtClean="0">
                          <a:ln>
                            <a:noFill/>
                          </a:ln>
                          <a:solidFill>
                            <a:schemeClr val="tx1"/>
                          </a:solidFill>
                          <a:effectLst/>
                          <a:latin typeface="Arial" charset="0"/>
                        </a:rPr>
                        <a:t>+2</a:t>
                      </a:r>
                      <a:r>
                        <a:rPr kumimoji="0" lang="en-US" sz="1400" b="1" i="0" u="none" strike="noStrike" cap="none" normalizeH="0" baseline="0" dirty="0" smtClean="0">
                          <a:ln>
                            <a:noFill/>
                          </a:ln>
                          <a:solidFill>
                            <a:schemeClr val="tx1"/>
                          </a:solidFill>
                          <a:effectLst/>
                          <a:latin typeface="Arial" charset="0"/>
                        </a:rPr>
                        <a:t>  + </a:t>
                      </a:r>
                      <a:r>
                        <a:rPr kumimoji="0" lang="en-US" sz="1400" b="1" i="0" u="none" strike="noStrike" cap="none" normalizeH="0" baseline="0" dirty="0" err="1" smtClean="0">
                          <a:ln>
                            <a:noFill/>
                          </a:ln>
                          <a:solidFill>
                            <a:schemeClr val="tx1"/>
                          </a:solidFill>
                          <a:effectLst/>
                          <a:latin typeface="Arial" charset="0"/>
                        </a:rPr>
                        <a:t>hv</a:t>
                      </a:r>
                      <a:r>
                        <a:rPr kumimoji="0" lang="en-US" sz="1400" b="1" i="0" u="none" strike="noStrike" cap="none" normalizeH="0" baseline="0" dirty="0" smtClean="0">
                          <a:ln>
                            <a:noFill/>
                          </a:ln>
                          <a:solidFill>
                            <a:schemeClr val="tx1"/>
                          </a:solidFill>
                          <a:effectLst/>
                          <a:latin typeface="Arial" charset="0"/>
                        </a:rPr>
                        <a:t> </a:t>
                      </a:r>
                      <a:r>
                        <a:rPr kumimoji="0" lang="en-US" sz="1400" b="1" i="0" u="none" strike="noStrike" cap="none" normalizeH="0" baseline="0" dirty="0" smtClean="0">
                          <a:ln>
                            <a:noFill/>
                          </a:ln>
                          <a:solidFill>
                            <a:schemeClr val="tx1"/>
                          </a:solidFill>
                          <a:effectLst/>
                          <a:latin typeface="WP MathA" pitchFamily="2" charset="2"/>
                          <a:sym typeface="Symbol" pitchFamily="18" charset="2"/>
                        </a:rPr>
                        <a:t></a:t>
                      </a:r>
                      <a:r>
                        <a:rPr kumimoji="0" lang="en-US" sz="1400" b="1" i="0" u="none" strike="noStrike" cap="none" normalizeH="0" baseline="0" dirty="0" smtClean="0">
                          <a:ln>
                            <a:noFill/>
                          </a:ln>
                          <a:solidFill>
                            <a:schemeClr val="tx1"/>
                          </a:solidFill>
                          <a:effectLst/>
                          <a:latin typeface="Arial" charset="0"/>
                        </a:rPr>
                        <a:t> Hg</a:t>
                      </a:r>
                      <a:r>
                        <a:rPr kumimoji="0" lang="en-US" sz="1400" b="1" i="0" u="none" strike="noStrike" cap="none" normalizeH="0" baseline="30000" dirty="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6.0E-7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(sec)</a:t>
                      </a:r>
                      <a:r>
                        <a:rPr kumimoji="0" lang="en-US" sz="1400" b="0" i="0" u="none" strike="noStrike" cap="none" normalizeH="0" baseline="30000" smtClean="0">
                          <a:ln>
                            <a:noFill/>
                          </a:ln>
                          <a:solidFill>
                            <a:schemeClr val="tx1"/>
                          </a:solidFill>
                          <a:effectLst/>
                          <a:latin typeface="Arial" charset="0"/>
                        </a:rPr>
                        <a:t>-1</a:t>
                      </a:r>
                      <a:r>
                        <a:rPr kumimoji="0" lang="en-US" sz="1400" b="0" i="0" u="none" strike="noStrike" cap="none" normalizeH="0" baseline="0" smtClean="0">
                          <a:ln>
                            <a:noFill/>
                          </a:ln>
                          <a:solidFill>
                            <a:schemeClr val="tx1"/>
                          </a:solidFill>
                          <a:effectLst/>
                          <a:latin typeface="Arial" charset="0"/>
                        </a:rPr>
                        <a:t> (maximum)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ts val="25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Xiao et al. (1994);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Bullock and </a:t>
                      </a:r>
                      <a:r>
                        <a:rPr kumimoji="0" lang="en-US" sz="1400" b="0" i="0" u="none" strike="noStrike" cap="none" normalizeH="0" baseline="0" dirty="0" err="1" smtClean="0">
                          <a:ln>
                            <a:noFill/>
                          </a:ln>
                          <a:solidFill>
                            <a:schemeClr val="tx1"/>
                          </a:solidFill>
                          <a:effectLst/>
                          <a:latin typeface="Arial" charset="0"/>
                        </a:rPr>
                        <a:t>Brehme</a:t>
                      </a:r>
                      <a:r>
                        <a:rPr kumimoji="0" lang="en-US" sz="1400" b="0" i="0" u="none" strike="noStrike" cap="none" normalizeH="0" baseline="0" dirty="0" smtClean="0">
                          <a:ln>
                            <a:noFill/>
                          </a:ln>
                          <a:solidFill>
                            <a:schemeClr val="tx1"/>
                          </a:solidFill>
                          <a:effectLst/>
                          <a:latin typeface="Arial" charset="0"/>
                        </a:rPr>
                        <a:t> (2002)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3FAFF"/>
                    </a:solidFill>
                  </a:tcPr>
                </a:tc>
              </a:tr>
            </a:tbl>
          </a:graphicData>
        </a:graphic>
      </p:graphicFrame>
      <p:sp>
        <p:nvSpPr>
          <p:cNvPr id="473177" name="Rectangle 89"/>
          <p:cNvSpPr>
            <a:spLocks noGrp="1" noChangeArrowheads="1"/>
          </p:cNvSpPr>
          <p:nvPr>
            <p:ph type="ctrTitle" idx="4294967295"/>
          </p:nvPr>
        </p:nvSpPr>
        <p:spPr>
          <a:xfrm>
            <a:off x="228600" y="7938"/>
            <a:ext cx="8915400" cy="457200"/>
          </a:xfrm>
        </p:spPr>
        <p:txBody>
          <a:bodyPr/>
          <a:lstStyle/>
          <a:p>
            <a:r>
              <a:rPr lang="en-US" sz="2000" dirty="0" smtClean="0">
                <a:solidFill>
                  <a:srgbClr val="FF0000"/>
                </a:solidFill>
              </a:rPr>
              <a:t>(Evolving) </a:t>
            </a:r>
            <a:r>
              <a:rPr lang="en-US" sz="2000" b="1" dirty="0" smtClean="0"/>
              <a:t>Atmospheric </a:t>
            </a:r>
            <a:r>
              <a:rPr lang="en-US" sz="2000" b="1" dirty="0"/>
              <a:t>Chemical Reaction Scheme for Mercury</a:t>
            </a:r>
          </a:p>
        </p:txBody>
      </p:sp>
      <p:sp>
        <p:nvSpPr>
          <p:cNvPr id="473179" name="Text Box 91"/>
          <p:cNvSpPr txBox="1">
            <a:spLocks noChangeArrowheads="1"/>
          </p:cNvSpPr>
          <p:nvPr/>
        </p:nvSpPr>
        <p:spPr bwMode="auto">
          <a:xfrm>
            <a:off x="315912" y="4664242"/>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0" name="Text Box 92"/>
          <p:cNvSpPr txBox="1">
            <a:spLocks noChangeArrowheads="1"/>
          </p:cNvSpPr>
          <p:nvPr/>
        </p:nvSpPr>
        <p:spPr bwMode="auto">
          <a:xfrm>
            <a:off x="315912" y="2574758"/>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473181" name="Text Box 93"/>
          <p:cNvSpPr txBox="1">
            <a:spLocks noChangeArrowheads="1"/>
          </p:cNvSpPr>
          <p:nvPr/>
        </p:nvSpPr>
        <p:spPr bwMode="auto">
          <a:xfrm>
            <a:off x="315912" y="1143000"/>
            <a:ext cx="3698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b="1" dirty="0" smtClean="0">
                <a:solidFill>
                  <a:srgbClr val="FF0000"/>
                </a:solidFill>
              </a:rPr>
              <a:t>?</a:t>
            </a:r>
          </a:p>
        </p:txBody>
      </p:sp>
      <p:sp>
        <p:nvSpPr>
          <p:cNvPr id="8" name="Text Box 92"/>
          <p:cNvSpPr txBox="1">
            <a:spLocks noChangeArrowheads="1"/>
          </p:cNvSpPr>
          <p:nvPr/>
        </p:nvSpPr>
        <p:spPr bwMode="auto">
          <a:xfrm>
            <a:off x="153282" y="2927684"/>
            <a:ext cx="532518" cy="30777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400" b="1" dirty="0" smtClean="0">
                <a:solidFill>
                  <a:srgbClr val="FF0000"/>
                </a:solidFill>
              </a:rPr>
              <a:t>new</a:t>
            </a:r>
          </a:p>
        </p:txBody>
      </p:sp>
    </p:spTree>
    <p:extLst>
      <p:ext uri="{BB962C8B-B14F-4D97-AF65-F5344CB8AC3E}">
        <p14:creationId xmlns:p14="http://schemas.microsoft.com/office/powerpoint/2010/main" val="24181281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62" name="Picture 2" descr="puff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0100" y="0"/>
            <a:ext cx="526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76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21"/>
          <p:cNvSpPr>
            <a:spLocks noGrp="1"/>
          </p:cNvSpPr>
          <p:nvPr>
            <p:ph type="title" idx="4294967295"/>
          </p:nvPr>
        </p:nvSpPr>
        <p:spPr>
          <a:xfrm>
            <a:off x="0" y="609600"/>
            <a:ext cx="8686800" cy="457200"/>
          </a:xfrm>
        </p:spPr>
        <p:txBody>
          <a:bodyPr/>
          <a:lstStyle/>
          <a:p>
            <a:pPr algn="ctr" eaLnBrk="1" hangingPunct="1"/>
            <a:r>
              <a:rPr lang="en-US" altLang="en-US" sz="2400" b="1" smtClean="0">
                <a:solidFill>
                  <a:srgbClr val="04617B"/>
                </a:solidFill>
              </a:rPr>
              <a:t>Back Trajectory Analysis – Episodes</a:t>
            </a:r>
          </a:p>
        </p:txBody>
      </p:sp>
      <p:pic>
        <p:nvPicPr>
          <p:cNvPr id="153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609975" cy="4479925"/>
          </a:xfrm>
          <a:prstGeom prst="rect">
            <a:avLst/>
          </a:prstGeom>
          <a:noFill/>
          <a:ln w="9525">
            <a:solidFill>
              <a:srgbClr val="0F6FC6"/>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5" descr="beltsville_t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1662113"/>
            <a:ext cx="2925762" cy="3900487"/>
          </a:xfrm>
          <a:prstGeom prst="rect">
            <a:avLst/>
          </a:prstGeom>
          <a:noFill/>
          <a:ln w="19050">
            <a:solidFill>
              <a:srgbClr val="0F6FC6"/>
            </a:solidFill>
            <a:miter lim="800000"/>
            <a:headEnd/>
            <a:tailEnd/>
          </a:ln>
          <a:extLst>
            <a:ext uri="{909E8E84-426E-40DD-AFC4-6F175D3DCCD1}">
              <a14:hiddenFill xmlns:a14="http://schemas.microsoft.com/office/drawing/2010/main">
                <a:solidFill>
                  <a:srgbClr val="FFFFFF"/>
                </a:solidFill>
              </a14:hiddenFill>
            </a:ext>
          </a:extLst>
        </p:spPr>
      </p:pic>
      <p:sp>
        <p:nvSpPr>
          <p:cNvPr id="15368" name="TextBox 6"/>
          <p:cNvSpPr txBox="1">
            <a:spLocks noChangeArrowheads="1"/>
          </p:cNvSpPr>
          <p:nvPr/>
        </p:nvSpPr>
        <p:spPr bwMode="auto">
          <a:xfrm>
            <a:off x="4800600" y="5922963"/>
            <a:ext cx="3962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solidFill>
                  <a:srgbClr val="0F6FC6"/>
                </a:solidFill>
                <a:latin typeface="Calibri" pitchFamily="34" charset="0"/>
              </a:rPr>
              <a:t>Reactive Gaseous Mercury episode</a:t>
            </a:r>
          </a:p>
        </p:txBody>
      </p:sp>
      <p:sp>
        <p:nvSpPr>
          <p:cNvPr id="15369" name="TextBox 7"/>
          <p:cNvSpPr txBox="1">
            <a:spLocks noChangeArrowheads="1"/>
          </p:cNvSpPr>
          <p:nvPr/>
        </p:nvSpPr>
        <p:spPr bwMode="auto">
          <a:xfrm>
            <a:off x="1122363" y="5638800"/>
            <a:ext cx="284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solidFill>
                  <a:srgbClr val="0F6FC6"/>
                </a:solidFill>
                <a:latin typeface="Calibri" pitchFamily="34" charset="0"/>
              </a:rPr>
              <a:t>Beltsville, Maryland </a:t>
            </a:r>
          </a:p>
          <a:p>
            <a:pPr algn="ctr" eaLnBrk="1" hangingPunct="1"/>
            <a:r>
              <a:rPr lang="en-US" altLang="en-US" sz="2000">
                <a:solidFill>
                  <a:srgbClr val="0F6FC6"/>
                </a:solidFill>
                <a:latin typeface="Calibri" pitchFamily="34" charset="0"/>
              </a:rPr>
              <a:t>mercury site</a:t>
            </a:r>
          </a:p>
        </p:txBody>
      </p:sp>
    </p:spTree>
    <p:extLst>
      <p:ext uri="{BB962C8B-B14F-4D97-AF65-F5344CB8AC3E}">
        <p14:creationId xmlns:p14="http://schemas.microsoft.com/office/powerpoint/2010/main" val="1711678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33400" y="1028700"/>
            <a:ext cx="8450263" cy="5600700"/>
            <a:chOff x="192" y="403"/>
            <a:chExt cx="5323" cy="3528"/>
          </a:xfrm>
        </p:grpSpPr>
        <p:pic>
          <p:nvPicPr>
            <p:cNvPr id="16457" name="Picture 2" descr="bv03_local_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9" name="Group 4"/>
            <p:cNvGrpSpPr>
              <a:grpSpLocks/>
            </p:cNvGrpSpPr>
            <p:nvPr/>
          </p:nvGrpSpPr>
          <p:grpSpPr bwMode="auto">
            <a:xfrm>
              <a:off x="1328" y="950"/>
              <a:ext cx="1" cy="2170"/>
              <a:chOff x="1255" y="672"/>
              <a:chExt cx="1" cy="2170"/>
            </a:xfrm>
          </p:grpSpPr>
          <p:sp>
            <p:nvSpPr>
              <p:cNvPr id="16460" name="Line 5"/>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61" name="Line 6"/>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2" name="Line 7"/>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9"/>
          <p:cNvGrpSpPr>
            <a:grpSpLocks/>
          </p:cNvGrpSpPr>
          <p:nvPr/>
        </p:nvGrpSpPr>
        <p:grpSpPr bwMode="auto">
          <a:xfrm>
            <a:off x="533400" y="1028700"/>
            <a:ext cx="8450263" cy="5600700"/>
            <a:chOff x="192" y="403"/>
            <a:chExt cx="5323" cy="3528"/>
          </a:xfrm>
        </p:grpSpPr>
        <p:pic>
          <p:nvPicPr>
            <p:cNvPr id="16451" name="Picture 10" descr="bv03_local_1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3" name="Group 12"/>
            <p:cNvGrpSpPr>
              <a:grpSpLocks/>
            </p:cNvGrpSpPr>
            <p:nvPr/>
          </p:nvGrpSpPr>
          <p:grpSpPr bwMode="auto">
            <a:xfrm>
              <a:off x="1239" y="950"/>
              <a:ext cx="1" cy="2170"/>
              <a:chOff x="1255" y="672"/>
              <a:chExt cx="1" cy="2170"/>
            </a:xfrm>
          </p:grpSpPr>
          <p:sp>
            <p:nvSpPr>
              <p:cNvPr id="16454" name="Line 1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55" name="Line 1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6" name="Line 1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16"/>
          <p:cNvGrpSpPr>
            <a:grpSpLocks/>
          </p:cNvGrpSpPr>
          <p:nvPr/>
        </p:nvGrpSpPr>
        <p:grpSpPr bwMode="auto">
          <a:xfrm>
            <a:off x="533400" y="1028700"/>
            <a:ext cx="8450263" cy="5600700"/>
            <a:chOff x="192" y="403"/>
            <a:chExt cx="5323" cy="3528"/>
          </a:xfrm>
        </p:grpSpPr>
        <p:pic>
          <p:nvPicPr>
            <p:cNvPr id="16445" name="Picture 17" descr="bv03_local_1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7" name="Group 19"/>
            <p:cNvGrpSpPr>
              <a:grpSpLocks/>
            </p:cNvGrpSpPr>
            <p:nvPr/>
          </p:nvGrpSpPr>
          <p:grpSpPr bwMode="auto">
            <a:xfrm>
              <a:off x="1156" y="950"/>
              <a:ext cx="1" cy="2170"/>
              <a:chOff x="1255" y="672"/>
              <a:chExt cx="1" cy="2170"/>
            </a:xfrm>
          </p:grpSpPr>
          <p:sp>
            <p:nvSpPr>
              <p:cNvPr id="16448" name="Line 2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49" name="Line 2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0" name="Line 2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 name="Group 23"/>
          <p:cNvGrpSpPr>
            <a:grpSpLocks/>
          </p:cNvGrpSpPr>
          <p:nvPr/>
        </p:nvGrpSpPr>
        <p:grpSpPr bwMode="auto">
          <a:xfrm>
            <a:off x="533400" y="1028700"/>
            <a:ext cx="8450263" cy="5600700"/>
            <a:chOff x="192" y="403"/>
            <a:chExt cx="5323" cy="3528"/>
          </a:xfrm>
        </p:grpSpPr>
        <p:pic>
          <p:nvPicPr>
            <p:cNvPr id="16439" name="Picture 24" descr="bv03_local_1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0"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1" name="Group 26"/>
            <p:cNvGrpSpPr>
              <a:grpSpLocks/>
            </p:cNvGrpSpPr>
            <p:nvPr/>
          </p:nvGrpSpPr>
          <p:grpSpPr bwMode="auto">
            <a:xfrm>
              <a:off x="1060" y="950"/>
              <a:ext cx="1" cy="2170"/>
              <a:chOff x="1255" y="672"/>
              <a:chExt cx="1" cy="2170"/>
            </a:xfrm>
          </p:grpSpPr>
          <p:sp>
            <p:nvSpPr>
              <p:cNvPr id="16442" name="Line 27"/>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43" name="Line 28"/>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4" name="Line 29"/>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 name="Group 30"/>
          <p:cNvGrpSpPr>
            <a:grpSpLocks/>
          </p:cNvGrpSpPr>
          <p:nvPr/>
        </p:nvGrpSpPr>
        <p:grpSpPr bwMode="auto">
          <a:xfrm>
            <a:off x="533400" y="1028700"/>
            <a:ext cx="8450263" cy="5600700"/>
            <a:chOff x="192" y="403"/>
            <a:chExt cx="5323" cy="3528"/>
          </a:xfrm>
        </p:grpSpPr>
        <p:pic>
          <p:nvPicPr>
            <p:cNvPr id="16433" name="Picture 31" descr="bv03_local_1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35" name="Group 33"/>
            <p:cNvGrpSpPr>
              <a:grpSpLocks/>
            </p:cNvGrpSpPr>
            <p:nvPr/>
          </p:nvGrpSpPr>
          <p:grpSpPr bwMode="auto">
            <a:xfrm>
              <a:off x="980" y="950"/>
              <a:ext cx="1" cy="2170"/>
              <a:chOff x="1255" y="672"/>
              <a:chExt cx="1" cy="2170"/>
            </a:xfrm>
          </p:grpSpPr>
          <p:sp>
            <p:nvSpPr>
              <p:cNvPr id="16436" name="Line 34"/>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37" name="Line 35"/>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8" name="Line 36"/>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2" name="Group 37"/>
          <p:cNvGrpSpPr>
            <a:grpSpLocks/>
          </p:cNvGrpSpPr>
          <p:nvPr/>
        </p:nvGrpSpPr>
        <p:grpSpPr bwMode="auto">
          <a:xfrm>
            <a:off x="533400" y="1028700"/>
            <a:ext cx="8450263" cy="5600700"/>
            <a:chOff x="192" y="403"/>
            <a:chExt cx="5323" cy="3528"/>
          </a:xfrm>
        </p:grpSpPr>
        <p:pic>
          <p:nvPicPr>
            <p:cNvPr id="16427" name="Picture 38" descr="bv03_local_1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9" name="Group 40"/>
            <p:cNvGrpSpPr>
              <a:grpSpLocks/>
            </p:cNvGrpSpPr>
            <p:nvPr/>
          </p:nvGrpSpPr>
          <p:grpSpPr bwMode="auto">
            <a:xfrm>
              <a:off x="886" y="950"/>
              <a:ext cx="1" cy="2170"/>
              <a:chOff x="1255" y="672"/>
              <a:chExt cx="1" cy="2170"/>
            </a:xfrm>
          </p:grpSpPr>
          <p:sp>
            <p:nvSpPr>
              <p:cNvPr id="16430" name="Line 41"/>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31" name="Line 42"/>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2" name="Line 43"/>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4" name="Group 44"/>
          <p:cNvGrpSpPr>
            <a:grpSpLocks/>
          </p:cNvGrpSpPr>
          <p:nvPr/>
        </p:nvGrpSpPr>
        <p:grpSpPr bwMode="auto">
          <a:xfrm>
            <a:off x="533400" y="1028700"/>
            <a:ext cx="8450263" cy="5600700"/>
            <a:chOff x="192" y="403"/>
            <a:chExt cx="5323" cy="3528"/>
          </a:xfrm>
        </p:grpSpPr>
        <p:pic>
          <p:nvPicPr>
            <p:cNvPr id="16421" name="Picture 45" descr="bv03_local_10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3" name="Group 47"/>
            <p:cNvGrpSpPr>
              <a:grpSpLocks/>
            </p:cNvGrpSpPr>
            <p:nvPr/>
          </p:nvGrpSpPr>
          <p:grpSpPr bwMode="auto">
            <a:xfrm>
              <a:off x="800" y="950"/>
              <a:ext cx="1" cy="2170"/>
              <a:chOff x="1255" y="672"/>
              <a:chExt cx="1" cy="2170"/>
            </a:xfrm>
          </p:grpSpPr>
          <p:sp>
            <p:nvSpPr>
              <p:cNvPr id="16424" name="Line 48"/>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25" name="Line 49"/>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6" name="Line 50"/>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6" name="Group 51"/>
          <p:cNvGrpSpPr>
            <a:grpSpLocks/>
          </p:cNvGrpSpPr>
          <p:nvPr/>
        </p:nvGrpSpPr>
        <p:grpSpPr bwMode="auto">
          <a:xfrm>
            <a:off x="533400" y="1028700"/>
            <a:ext cx="8450263" cy="5600700"/>
            <a:chOff x="192" y="403"/>
            <a:chExt cx="5323" cy="3528"/>
          </a:xfrm>
        </p:grpSpPr>
        <p:grpSp>
          <p:nvGrpSpPr>
            <p:cNvPr id="16414" name="Group 52"/>
            <p:cNvGrpSpPr>
              <a:grpSpLocks/>
            </p:cNvGrpSpPr>
            <p:nvPr/>
          </p:nvGrpSpPr>
          <p:grpSpPr bwMode="auto">
            <a:xfrm>
              <a:off x="192" y="403"/>
              <a:ext cx="5323" cy="3528"/>
              <a:chOff x="192" y="403"/>
              <a:chExt cx="5323" cy="3528"/>
            </a:xfrm>
          </p:grpSpPr>
          <p:pic>
            <p:nvPicPr>
              <p:cNvPr id="16419" name="Picture 53" descr="bv03_local_09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15" name="Group 55"/>
            <p:cNvGrpSpPr>
              <a:grpSpLocks/>
            </p:cNvGrpSpPr>
            <p:nvPr/>
          </p:nvGrpSpPr>
          <p:grpSpPr bwMode="auto">
            <a:xfrm>
              <a:off x="716" y="950"/>
              <a:ext cx="1" cy="2170"/>
              <a:chOff x="1255" y="672"/>
              <a:chExt cx="1" cy="2170"/>
            </a:xfrm>
          </p:grpSpPr>
          <p:sp>
            <p:nvSpPr>
              <p:cNvPr id="16416" name="Line 56"/>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17" name="Line 57"/>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8" name="Line 58"/>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9" name="Group 59"/>
          <p:cNvGrpSpPr>
            <a:grpSpLocks/>
          </p:cNvGrpSpPr>
          <p:nvPr/>
        </p:nvGrpSpPr>
        <p:grpSpPr bwMode="auto">
          <a:xfrm>
            <a:off x="533400" y="1028700"/>
            <a:ext cx="8450263" cy="5600700"/>
            <a:chOff x="192" y="403"/>
            <a:chExt cx="5323" cy="3528"/>
          </a:xfrm>
        </p:grpSpPr>
        <p:pic>
          <p:nvPicPr>
            <p:cNvPr id="16408" name="Picture 60" descr="bv03_local_08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10" name="Group 62"/>
            <p:cNvGrpSpPr>
              <a:grpSpLocks/>
            </p:cNvGrpSpPr>
            <p:nvPr/>
          </p:nvGrpSpPr>
          <p:grpSpPr bwMode="auto">
            <a:xfrm>
              <a:off x="624" y="950"/>
              <a:ext cx="1" cy="2170"/>
              <a:chOff x="1255" y="672"/>
              <a:chExt cx="1" cy="2170"/>
            </a:xfrm>
          </p:grpSpPr>
          <p:sp>
            <p:nvSpPr>
              <p:cNvPr id="16411" name="Line 6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12" name="Line 6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3" name="Line 6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1" name="Group 66"/>
          <p:cNvGrpSpPr>
            <a:grpSpLocks/>
          </p:cNvGrpSpPr>
          <p:nvPr/>
        </p:nvGrpSpPr>
        <p:grpSpPr bwMode="auto">
          <a:xfrm>
            <a:off x="533400" y="1028700"/>
            <a:ext cx="8450263" cy="5600700"/>
            <a:chOff x="192" y="403"/>
            <a:chExt cx="5323" cy="3528"/>
          </a:xfrm>
        </p:grpSpPr>
        <p:pic>
          <p:nvPicPr>
            <p:cNvPr id="16402" name="Picture 67" descr="bv03_local_07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4" name="Group 69"/>
            <p:cNvGrpSpPr>
              <a:grpSpLocks/>
            </p:cNvGrpSpPr>
            <p:nvPr/>
          </p:nvGrpSpPr>
          <p:grpSpPr bwMode="auto">
            <a:xfrm>
              <a:off x="555" y="950"/>
              <a:ext cx="1" cy="2170"/>
              <a:chOff x="1255" y="672"/>
              <a:chExt cx="1" cy="2170"/>
            </a:xfrm>
          </p:grpSpPr>
          <p:sp>
            <p:nvSpPr>
              <p:cNvPr id="16405" name="Line 7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406" name="Line 7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7" name="Line 7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6399" name="TextBox 84"/>
          <p:cNvSpPr txBox="1">
            <a:spLocks noChangeArrowheads="1"/>
          </p:cNvSpPr>
          <p:nvPr/>
        </p:nvSpPr>
        <p:spPr bwMode="auto">
          <a:xfrm rot="-2902532">
            <a:off x="5753100" y="2697163"/>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Chesapeake Bay</a:t>
            </a:r>
          </a:p>
        </p:txBody>
      </p:sp>
      <p:sp>
        <p:nvSpPr>
          <p:cNvPr id="16400" name="TextBox 85"/>
          <p:cNvSpPr txBox="1">
            <a:spLocks noChangeArrowheads="1"/>
          </p:cNvSpPr>
          <p:nvPr/>
        </p:nvSpPr>
        <p:spPr bwMode="auto">
          <a:xfrm>
            <a:off x="5207000" y="2417763"/>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latin typeface="Calibri" pitchFamily="34" charset="0"/>
              </a:rPr>
              <a:t>Baltimore</a:t>
            </a:r>
          </a:p>
        </p:txBody>
      </p:sp>
      <p:sp>
        <p:nvSpPr>
          <p:cNvPr id="16401" name="TextBox 86"/>
          <p:cNvSpPr txBox="1">
            <a:spLocks noChangeArrowheads="1"/>
          </p:cNvSpPr>
          <p:nvPr/>
        </p:nvSpPr>
        <p:spPr bwMode="auto">
          <a:xfrm>
            <a:off x="3094038" y="3789363"/>
            <a:ext cx="138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latin typeface="Calibri" pitchFamily="34" charset="0"/>
              </a:rPr>
              <a:t>Washington D.C.</a:t>
            </a:r>
          </a:p>
        </p:txBody>
      </p:sp>
    </p:spTree>
    <p:extLst>
      <p:ext uri="{BB962C8B-B14F-4D97-AF65-F5344CB8AC3E}">
        <p14:creationId xmlns:p14="http://schemas.microsoft.com/office/powerpoint/2010/main" val="31955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00750"/>
            <a:ext cx="5629679" cy="62179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a:off x="4855684" y="3889712"/>
            <a:ext cx="33101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965739" y="3335047"/>
            <a:ext cx="792087" cy="648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10543" y="3728065"/>
            <a:ext cx="762837" cy="276999"/>
          </a:xfrm>
          <a:prstGeom prst="rect">
            <a:avLst/>
          </a:prstGeom>
          <a:solidFill>
            <a:schemeClr val="bg1"/>
          </a:solidFill>
          <a:ln>
            <a:solidFill>
              <a:schemeClr val="tx1"/>
            </a:solidFill>
          </a:ln>
        </p:spPr>
        <p:txBody>
          <a:bodyPr wrap="none" rtlCol="0">
            <a:spAutoFit/>
          </a:bodyPr>
          <a:lstStyle/>
          <a:p>
            <a:pPr algn="ctr"/>
            <a:r>
              <a:rPr lang="en-US" sz="1200" b="1" dirty="0" smtClean="0"/>
              <a:t>Beltsville</a:t>
            </a:r>
            <a:endParaRPr lang="en-US" sz="1200" b="1" dirty="0"/>
          </a:p>
        </p:txBody>
      </p:sp>
      <p:sp>
        <p:nvSpPr>
          <p:cNvPr id="6" name="TextBox 5"/>
          <p:cNvSpPr txBox="1"/>
          <p:nvPr/>
        </p:nvSpPr>
        <p:spPr>
          <a:xfrm>
            <a:off x="2466334" y="3774231"/>
            <a:ext cx="925659" cy="461665"/>
          </a:xfrm>
          <a:prstGeom prst="rect">
            <a:avLst/>
          </a:prstGeom>
          <a:solidFill>
            <a:schemeClr val="bg1"/>
          </a:solidFill>
          <a:ln>
            <a:solidFill>
              <a:schemeClr val="tx1"/>
            </a:solidFill>
          </a:ln>
        </p:spPr>
        <p:txBody>
          <a:bodyPr wrap="square" rtlCol="0">
            <a:spAutoFit/>
          </a:bodyPr>
          <a:lstStyle/>
          <a:p>
            <a:pPr algn="ctr"/>
            <a:r>
              <a:rPr lang="en-US" sz="1200" b="1" dirty="0" smtClean="0"/>
              <a:t>Piney Reservoir</a:t>
            </a:r>
            <a:endParaRPr lang="en-US" sz="1200" b="1" dirty="0"/>
          </a:p>
        </p:txBody>
      </p:sp>
      <p:cxnSp>
        <p:nvCxnSpPr>
          <p:cNvPr id="12" name="Straight Arrow Connector 11"/>
          <p:cNvCxnSpPr/>
          <p:nvPr/>
        </p:nvCxnSpPr>
        <p:spPr>
          <a:xfrm flipV="1">
            <a:off x="5253442" y="4106689"/>
            <a:ext cx="135208" cy="23674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69323" y="4365104"/>
            <a:ext cx="499304" cy="276999"/>
          </a:xfrm>
          <a:prstGeom prst="rect">
            <a:avLst/>
          </a:prstGeom>
          <a:solidFill>
            <a:schemeClr val="bg1"/>
          </a:solidFill>
          <a:ln>
            <a:solidFill>
              <a:schemeClr val="tx1"/>
            </a:solidFill>
          </a:ln>
        </p:spPr>
        <p:txBody>
          <a:bodyPr wrap="none" rtlCol="0">
            <a:spAutoFit/>
          </a:bodyPr>
          <a:lstStyle/>
          <a:p>
            <a:pPr algn="ctr"/>
            <a:r>
              <a:rPr lang="en-US" sz="1200" b="1" dirty="0" smtClean="0"/>
              <a:t>SERC</a:t>
            </a:r>
            <a:endParaRPr lang="en-US" sz="1200" b="1" dirty="0"/>
          </a:p>
        </p:txBody>
      </p:sp>
      <p:cxnSp>
        <p:nvCxnSpPr>
          <p:cNvPr id="20" name="Straight Arrow Connector 19"/>
          <p:cNvCxnSpPr/>
          <p:nvPr/>
        </p:nvCxnSpPr>
        <p:spPr>
          <a:xfrm flipH="1" flipV="1">
            <a:off x="6529564" y="4172542"/>
            <a:ext cx="864096" cy="495224"/>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21652" y="4120119"/>
            <a:ext cx="1697830" cy="1200329"/>
          </a:xfrm>
          <a:prstGeom prst="rect">
            <a:avLst/>
          </a:prstGeom>
          <a:solidFill>
            <a:srgbClr val="FFE1E1"/>
          </a:solidFill>
          <a:ln>
            <a:solidFill>
              <a:srgbClr val="FF0000"/>
            </a:solidFill>
          </a:ln>
        </p:spPr>
        <p:txBody>
          <a:bodyPr wrap="square" rtlCol="0">
            <a:spAutoFit/>
          </a:bodyPr>
          <a:lstStyle/>
          <a:p>
            <a:pPr algn="ctr"/>
            <a:r>
              <a:rPr lang="en-US" dirty="0" smtClean="0"/>
              <a:t>Red symbols indicate discontinued sites</a:t>
            </a:r>
            <a:endParaRPr lang="en-US" dirty="0"/>
          </a:p>
        </p:txBody>
      </p:sp>
      <p:sp>
        <p:nvSpPr>
          <p:cNvPr id="22" name="TextBox 21"/>
          <p:cNvSpPr txBox="1"/>
          <p:nvPr/>
        </p:nvSpPr>
        <p:spPr>
          <a:xfrm>
            <a:off x="179512" y="1196752"/>
            <a:ext cx="1800200" cy="2862322"/>
          </a:xfrm>
          <a:prstGeom prst="rect">
            <a:avLst/>
          </a:prstGeom>
          <a:noFill/>
        </p:spPr>
        <p:txBody>
          <a:bodyPr wrap="square" rtlCol="0">
            <a:spAutoFit/>
          </a:bodyPr>
          <a:lstStyle/>
          <a:p>
            <a:pPr algn="r"/>
            <a:r>
              <a:rPr lang="en-US" b="1" dirty="0" smtClean="0"/>
              <a:t>NADP</a:t>
            </a:r>
          </a:p>
          <a:p>
            <a:pPr algn="r"/>
            <a:r>
              <a:rPr lang="en-US" b="1" dirty="0" smtClean="0"/>
              <a:t>Mercury Deposition Network </a:t>
            </a:r>
          </a:p>
          <a:p>
            <a:pPr algn="r"/>
            <a:r>
              <a:rPr lang="en-US" b="1" dirty="0" smtClean="0"/>
              <a:t>(MDN) sites </a:t>
            </a:r>
          </a:p>
          <a:p>
            <a:pPr algn="r"/>
            <a:r>
              <a:rPr lang="en-US" b="1" dirty="0" smtClean="0"/>
              <a:t>in the region</a:t>
            </a:r>
          </a:p>
          <a:p>
            <a:pPr algn="r"/>
            <a:endParaRPr lang="en-US" b="1" dirty="0"/>
          </a:p>
          <a:p>
            <a:pPr algn="r"/>
            <a:r>
              <a:rPr lang="en-US" b="1" dirty="0" smtClean="0"/>
              <a:t>(measuring </a:t>
            </a:r>
          </a:p>
          <a:p>
            <a:pPr algn="r"/>
            <a:r>
              <a:rPr lang="en-US" b="1" dirty="0" smtClean="0"/>
              <a:t>wet deposition of mercury)</a:t>
            </a:r>
            <a:endParaRPr lang="en-US" b="1" dirty="0"/>
          </a:p>
        </p:txBody>
      </p:sp>
    </p:spTree>
    <p:extLst>
      <p:ext uri="{BB962C8B-B14F-4D97-AF65-F5344CB8AC3E}">
        <p14:creationId xmlns:p14="http://schemas.microsoft.com/office/powerpoint/2010/main" val="3395980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ncplot.gif"/>
          <p:cNvPicPr>
            <a:picLocks noChangeAspect="1"/>
          </p:cNvPicPr>
          <p:nvPr/>
        </p:nvPicPr>
        <p:blipFill>
          <a:blip r:embed="rId3" cstate="print"/>
          <a:stretch>
            <a:fillRect/>
          </a:stretch>
        </p:blipFill>
        <p:spPr>
          <a:xfrm>
            <a:off x="990600" y="814774"/>
            <a:ext cx="6991696" cy="5486400"/>
          </a:xfrm>
          <a:prstGeom prst="rect">
            <a:avLst/>
          </a:prstGeom>
        </p:spPr>
      </p:pic>
      <p:sp>
        <p:nvSpPr>
          <p:cNvPr id="11" name="Freeform 10"/>
          <p:cNvSpPr/>
          <p:nvPr/>
        </p:nvSpPr>
        <p:spPr>
          <a:xfrm>
            <a:off x="1819563" y="2595083"/>
            <a:ext cx="3791527" cy="1925781"/>
          </a:xfrm>
          <a:custGeom>
            <a:avLst/>
            <a:gdLst>
              <a:gd name="connsiteX0" fmla="*/ 0 w 3791527"/>
              <a:gd name="connsiteY0" fmla="*/ 1514763 h 1925781"/>
              <a:gd name="connsiteX1" fmla="*/ 32327 w 3791527"/>
              <a:gd name="connsiteY1" fmla="*/ 1556327 h 1925781"/>
              <a:gd name="connsiteX2" fmla="*/ 110836 w 3791527"/>
              <a:gd name="connsiteY2" fmla="*/ 1556327 h 1925781"/>
              <a:gd name="connsiteX3" fmla="*/ 175491 w 3791527"/>
              <a:gd name="connsiteY3" fmla="*/ 1593272 h 1925781"/>
              <a:gd name="connsiteX4" fmla="*/ 415636 w 3791527"/>
              <a:gd name="connsiteY4" fmla="*/ 1759527 h 1925781"/>
              <a:gd name="connsiteX5" fmla="*/ 475672 w 3791527"/>
              <a:gd name="connsiteY5" fmla="*/ 1768763 h 1925781"/>
              <a:gd name="connsiteX6" fmla="*/ 531091 w 3791527"/>
              <a:gd name="connsiteY6" fmla="*/ 1717963 h 1925781"/>
              <a:gd name="connsiteX7" fmla="*/ 549563 w 3791527"/>
              <a:gd name="connsiteY7" fmla="*/ 1745672 h 1925781"/>
              <a:gd name="connsiteX8" fmla="*/ 595745 w 3791527"/>
              <a:gd name="connsiteY8" fmla="*/ 1745672 h 1925781"/>
              <a:gd name="connsiteX9" fmla="*/ 609600 w 3791527"/>
              <a:gd name="connsiteY9" fmla="*/ 1787236 h 1925781"/>
              <a:gd name="connsiteX10" fmla="*/ 341745 w 3791527"/>
              <a:gd name="connsiteY10" fmla="*/ 1851891 h 1925781"/>
              <a:gd name="connsiteX11" fmla="*/ 387927 w 3791527"/>
              <a:gd name="connsiteY11" fmla="*/ 1870363 h 1925781"/>
              <a:gd name="connsiteX12" fmla="*/ 531091 w 3791527"/>
              <a:gd name="connsiteY12" fmla="*/ 1833418 h 1925781"/>
              <a:gd name="connsiteX13" fmla="*/ 817418 w 3791527"/>
              <a:gd name="connsiteY13" fmla="*/ 1925781 h 1925781"/>
              <a:gd name="connsiteX14" fmla="*/ 937491 w 3791527"/>
              <a:gd name="connsiteY14" fmla="*/ 1888836 h 1925781"/>
              <a:gd name="connsiteX15" fmla="*/ 1459345 w 3791527"/>
              <a:gd name="connsiteY15" fmla="*/ 1810327 h 1925781"/>
              <a:gd name="connsiteX16" fmla="*/ 1741054 w 3791527"/>
              <a:gd name="connsiteY16" fmla="*/ 1574800 h 1925781"/>
              <a:gd name="connsiteX17" fmla="*/ 2068945 w 3791527"/>
              <a:gd name="connsiteY17" fmla="*/ 1408545 h 1925781"/>
              <a:gd name="connsiteX18" fmla="*/ 2433781 w 3791527"/>
              <a:gd name="connsiteY18" fmla="*/ 1274618 h 1925781"/>
              <a:gd name="connsiteX19" fmla="*/ 2632363 w 3791527"/>
              <a:gd name="connsiteY19" fmla="*/ 1186872 h 1925781"/>
              <a:gd name="connsiteX20" fmla="*/ 2757054 w 3791527"/>
              <a:gd name="connsiteY20" fmla="*/ 1076036 h 1925781"/>
              <a:gd name="connsiteX21" fmla="*/ 2941781 w 3791527"/>
              <a:gd name="connsiteY21" fmla="*/ 992909 h 1925781"/>
              <a:gd name="connsiteX22" fmla="*/ 3140363 w 3791527"/>
              <a:gd name="connsiteY22" fmla="*/ 900545 h 1925781"/>
              <a:gd name="connsiteX23" fmla="*/ 3398981 w 3791527"/>
              <a:gd name="connsiteY23" fmla="*/ 678872 h 1925781"/>
              <a:gd name="connsiteX24" fmla="*/ 3620654 w 3791527"/>
              <a:gd name="connsiteY24" fmla="*/ 498763 h 1925781"/>
              <a:gd name="connsiteX25" fmla="*/ 3759200 w 3791527"/>
              <a:gd name="connsiteY25" fmla="*/ 364836 h 1925781"/>
              <a:gd name="connsiteX26" fmla="*/ 3791527 w 3791527"/>
              <a:gd name="connsiteY26" fmla="*/ 267854 h 1925781"/>
              <a:gd name="connsiteX27" fmla="*/ 3736109 w 3791527"/>
              <a:gd name="connsiteY27" fmla="*/ 175491 h 1925781"/>
              <a:gd name="connsiteX28" fmla="*/ 3713018 w 3791527"/>
              <a:gd name="connsiteY28" fmla="*/ 161636 h 1925781"/>
              <a:gd name="connsiteX29" fmla="*/ 3740727 w 3791527"/>
              <a:gd name="connsiteY29" fmla="*/ 78509 h 1925781"/>
              <a:gd name="connsiteX30" fmla="*/ 3745345 w 3791527"/>
              <a:gd name="connsiteY30" fmla="*/ 18472 h 1925781"/>
              <a:gd name="connsiteX31" fmla="*/ 3662218 w 3791527"/>
              <a:gd name="connsiteY31" fmla="*/ 0 h 1925781"/>
              <a:gd name="connsiteX32" fmla="*/ 3597563 w 3791527"/>
              <a:gd name="connsiteY32" fmla="*/ 18472 h 1925781"/>
              <a:gd name="connsiteX33" fmla="*/ 3657600 w 3791527"/>
              <a:gd name="connsiteY33" fmla="*/ 96981 h 1925781"/>
              <a:gd name="connsiteX34" fmla="*/ 3703781 w 3791527"/>
              <a:gd name="connsiteY34" fmla="*/ 193963 h 1925781"/>
              <a:gd name="connsiteX35" fmla="*/ 3708400 w 3791527"/>
              <a:gd name="connsiteY35" fmla="*/ 235527 h 1925781"/>
              <a:gd name="connsiteX36" fmla="*/ 3422072 w 3791527"/>
              <a:gd name="connsiteY36" fmla="*/ 249381 h 1925781"/>
              <a:gd name="connsiteX37" fmla="*/ 3103418 w 3791527"/>
              <a:gd name="connsiteY37" fmla="*/ 295563 h 1925781"/>
              <a:gd name="connsiteX38" fmla="*/ 2770909 w 3791527"/>
              <a:gd name="connsiteY38" fmla="*/ 350981 h 1925781"/>
              <a:gd name="connsiteX39" fmla="*/ 2636981 w 3791527"/>
              <a:gd name="connsiteY39" fmla="*/ 397163 h 1925781"/>
              <a:gd name="connsiteX40" fmla="*/ 2572327 w 3791527"/>
              <a:gd name="connsiteY40" fmla="*/ 498763 h 1925781"/>
              <a:gd name="connsiteX41" fmla="*/ 2516909 w 3791527"/>
              <a:gd name="connsiteY41" fmla="*/ 508000 h 1925781"/>
              <a:gd name="connsiteX42" fmla="*/ 2484581 w 3791527"/>
              <a:gd name="connsiteY42" fmla="*/ 572654 h 1925781"/>
              <a:gd name="connsiteX43" fmla="*/ 2710872 w 3791527"/>
              <a:gd name="connsiteY43" fmla="*/ 604981 h 1925781"/>
              <a:gd name="connsiteX44" fmla="*/ 2664691 w 3791527"/>
              <a:gd name="connsiteY44" fmla="*/ 632691 h 1925781"/>
              <a:gd name="connsiteX45" fmla="*/ 2401454 w 3791527"/>
              <a:gd name="connsiteY45" fmla="*/ 577272 h 1925781"/>
              <a:gd name="connsiteX46" fmla="*/ 2170545 w 3791527"/>
              <a:gd name="connsiteY46" fmla="*/ 521854 h 1925781"/>
              <a:gd name="connsiteX47" fmla="*/ 1953491 w 3791527"/>
              <a:gd name="connsiteY47" fmla="*/ 498763 h 1925781"/>
              <a:gd name="connsiteX48" fmla="*/ 1764145 w 3791527"/>
              <a:gd name="connsiteY48" fmla="*/ 540327 h 1925781"/>
              <a:gd name="connsiteX49" fmla="*/ 1584036 w 3791527"/>
              <a:gd name="connsiteY49" fmla="*/ 618836 h 1925781"/>
              <a:gd name="connsiteX50" fmla="*/ 1454727 w 3791527"/>
              <a:gd name="connsiteY50" fmla="*/ 748145 h 1925781"/>
              <a:gd name="connsiteX51" fmla="*/ 1366981 w 3791527"/>
              <a:gd name="connsiteY51" fmla="*/ 835891 h 1925781"/>
              <a:gd name="connsiteX52" fmla="*/ 1339272 w 3791527"/>
              <a:gd name="connsiteY52" fmla="*/ 960581 h 1925781"/>
              <a:gd name="connsiteX53" fmla="*/ 1297709 w 3791527"/>
              <a:gd name="connsiteY53" fmla="*/ 983672 h 1925781"/>
              <a:gd name="connsiteX54" fmla="*/ 1316181 w 3791527"/>
              <a:gd name="connsiteY54" fmla="*/ 891309 h 1925781"/>
              <a:gd name="connsiteX55" fmla="*/ 1182254 w 3791527"/>
              <a:gd name="connsiteY55" fmla="*/ 946727 h 1925781"/>
              <a:gd name="connsiteX56" fmla="*/ 1016000 w 3791527"/>
              <a:gd name="connsiteY56" fmla="*/ 1034472 h 1925781"/>
              <a:gd name="connsiteX57" fmla="*/ 900545 w 3791527"/>
              <a:gd name="connsiteY57" fmla="*/ 1108363 h 1925781"/>
              <a:gd name="connsiteX58" fmla="*/ 803563 w 3791527"/>
              <a:gd name="connsiteY58" fmla="*/ 1196109 h 1925781"/>
              <a:gd name="connsiteX59" fmla="*/ 794327 w 3791527"/>
              <a:gd name="connsiteY59" fmla="*/ 1293091 h 1925781"/>
              <a:gd name="connsiteX60" fmla="*/ 789709 w 3791527"/>
              <a:gd name="connsiteY60" fmla="*/ 1311563 h 1925781"/>
              <a:gd name="connsiteX61" fmla="*/ 715818 w 3791527"/>
              <a:gd name="connsiteY61" fmla="*/ 1223818 h 1925781"/>
              <a:gd name="connsiteX62" fmla="*/ 660400 w 3791527"/>
              <a:gd name="connsiteY62" fmla="*/ 1200727 h 1925781"/>
              <a:gd name="connsiteX63" fmla="*/ 604981 w 3791527"/>
              <a:gd name="connsiteY63" fmla="*/ 1214581 h 1925781"/>
              <a:gd name="connsiteX64" fmla="*/ 544945 w 3791527"/>
              <a:gd name="connsiteY64" fmla="*/ 1260763 h 1925781"/>
              <a:gd name="connsiteX65" fmla="*/ 471054 w 3791527"/>
              <a:gd name="connsiteY65" fmla="*/ 1237672 h 1925781"/>
              <a:gd name="connsiteX66" fmla="*/ 374072 w 3791527"/>
              <a:gd name="connsiteY66" fmla="*/ 1200727 h 1925781"/>
              <a:gd name="connsiteX67" fmla="*/ 314036 w 3791527"/>
              <a:gd name="connsiteY67" fmla="*/ 1159163 h 1925781"/>
              <a:gd name="connsiteX68" fmla="*/ 290945 w 3791527"/>
              <a:gd name="connsiteY68" fmla="*/ 1136072 h 1925781"/>
              <a:gd name="connsiteX69" fmla="*/ 290945 w 3791527"/>
              <a:gd name="connsiteY69" fmla="*/ 1076036 h 1925781"/>
              <a:gd name="connsiteX70" fmla="*/ 309418 w 3791527"/>
              <a:gd name="connsiteY70" fmla="*/ 979054 h 1925781"/>
              <a:gd name="connsiteX71" fmla="*/ 314036 w 3791527"/>
              <a:gd name="connsiteY71" fmla="*/ 914400 h 1925781"/>
              <a:gd name="connsiteX72" fmla="*/ 272472 w 3791527"/>
              <a:gd name="connsiteY72" fmla="*/ 983672 h 1925781"/>
              <a:gd name="connsiteX73" fmla="*/ 244763 w 3791527"/>
              <a:gd name="connsiteY73" fmla="*/ 1117600 h 1925781"/>
              <a:gd name="connsiteX74" fmla="*/ 198581 w 3791527"/>
              <a:gd name="connsiteY74" fmla="*/ 1237672 h 1925781"/>
              <a:gd name="connsiteX75" fmla="*/ 180109 w 3791527"/>
              <a:gd name="connsiteY75" fmla="*/ 1311563 h 1925781"/>
              <a:gd name="connsiteX76" fmla="*/ 115454 w 3791527"/>
              <a:gd name="connsiteY76" fmla="*/ 1325418 h 1925781"/>
              <a:gd name="connsiteX77" fmla="*/ 83127 w 3791527"/>
              <a:gd name="connsiteY77" fmla="*/ 1376218 h 19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91527" h="1925781">
                <a:moveTo>
                  <a:pt x="0" y="1514763"/>
                </a:moveTo>
                <a:lnTo>
                  <a:pt x="32327" y="1556327"/>
                </a:lnTo>
                <a:lnTo>
                  <a:pt x="110836" y="1556327"/>
                </a:lnTo>
                <a:lnTo>
                  <a:pt x="175491" y="1593272"/>
                </a:lnTo>
                <a:lnTo>
                  <a:pt x="415636" y="1759527"/>
                </a:lnTo>
                <a:lnTo>
                  <a:pt x="475672" y="1768763"/>
                </a:lnTo>
                <a:lnTo>
                  <a:pt x="531091" y="1717963"/>
                </a:lnTo>
                <a:lnTo>
                  <a:pt x="549563" y="1745672"/>
                </a:lnTo>
                <a:lnTo>
                  <a:pt x="595745" y="1745672"/>
                </a:lnTo>
                <a:lnTo>
                  <a:pt x="609600" y="1787236"/>
                </a:lnTo>
                <a:lnTo>
                  <a:pt x="341745" y="1851891"/>
                </a:lnTo>
                <a:lnTo>
                  <a:pt x="387927" y="1870363"/>
                </a:lnTo>
                <a:lnTo>
                  <a:pt x="531091" y="1833418"/>
                </a:lnTo>
                <a:lnTo>
                  <a:pt x="817418" y="1925781"/>
                </a:lnTo>
                <a:lnTo>
                  <a:pt x="937491" y="1888836"/>
                </a:lnTo>
                <a:lnTo>
                  <a:pt x="1459345" y="1810327"/>
                </a:lnTo>
                <a:lnTo>
                  <a:pt x="1741054" y="1574800"/>
                </a:lnTo>
                <a:lnTo>
                  <a:pt x="2068945" y="1408545"/>
                </a:lnTo>
                <a:lnTo>
                  <a:pt x="2433781" y="1274618"/>
                </a:lnTo>
                <a:lnTo>
                  <a:pt x="2632363" y="1186872"/>
                </a:lnTo>
                <a:lnTo>
                  <a:pt x="2757054" y="1076036"/>
                </a:lnTo>
                <a:lnTo>
                  <a:pt x="2941781" y="992909"/>
                </a:lnTo>
                <a:lnTo>
                  <a:pt x="3140363" y="900545"/>
                </a:lnTo>
                <a:lnTo>
                  <a:pt x="3398981" y="678872"/>
                </a:lnTo>
                <a:lnTo>
                  <a:pt x="3620654" y="498763"/>
                </a:lnTo>
                <a:lnTo>
                  <a:pt x="3759200" y="364836"/>
                </a:lnTo>
                <a:lnTo>
                  <a:pt x="3791527" y="267854"/>
                </a:lnTo>
                <a:lnTo>
                  <a:pt x="3736109" y="175491"/>
                </a:lnTo>
                <a:lnTo>
                  <a:pt x="3713018" y="161636"/>
                </a:lnTo>
                <a:lnTo>
                  <a:pt x="3740727" y="78509"/>
                </a:lnTo>
                <a:lnTo>
                  <a:pt x="3745345" y="18472"/>
                </a:lnTo>
                <a:lnTo>
                  <a:pt x="3662218" y="0"/>
                </a:lnTo>
                <a:lnTo>
                  <a:pt x="3597563" y="18472"/>
                </a:lnTo>
                <a:lnTo>
                  <a:pt x="3657600" y="96981"/>
                </a:lnTo>
                <a:lnTo>
                  <a:pt x="3703781" y="193963"/>
                </a:lnTo>
                <a:lnTo>
                  <a:pt x="3708400" y="235527"/>
                </a:lnTo>
                <a:lnTo>
                  <a:pt x="3422072" y="249381"/>
                </a:lnTo>
                <a:lnTo>
                  <a:pt x="3103418" y="295563"/>
                </a:lnTo>
                <a:lnTo>
                  <a:pt x="2770909" y="350981"/>
                </a:lnTo>
                <a:lnTo>
                  <a:pt x="2636981" y="397163"/>
                </a:lnTo>
                <a:lnTo>
                  <a:pt x="2572327" y="498763"/>
                </a:lnTo>
                <a:lnTo>
                  <a:pt x="2516909" y="508000"/>
                </a:lnTo>
                <a:lnTo>
                  <a:pt x="2484581" y="572654"/>
                </a:lnTo>
                <a:lnTo>
                  <a:pt x="2710872" y="604981"/>
                </a:lnTo>
                <a:lnTo>
                  <a:pt x="2664691" y="632691"/>
                </a:lnTo>
                <a:lnTo>
                  <a:pt x="2401454" y="577272"/>
                </a:lnTo>
                <a:lnTo>
                  <a:pt x="2170545" y="521854"/>
                </a:lnTo>
                <a:lnTo>
                  <a:pt x="1953491" y="498763"/>
                </a:lnTo>
                <a:lnTo>
                  <a:pt x="1764145" y="540327"/>
                </a:lnTo>
                <a:lnTo>
                  <a:pt x="1584036" y="618836"/>
                </a:lnTo>
                <a:lnTo>
                  <a:pt x="1454727" y="748145"/>
                </a:lnTo>
                <a:lnTo>
                  <a:pt x="1366981" y="835891"/>
                </a:lnTo>
                <a:lnTo>
                  <a:pt x="1339272" y="960581"/>
                </a:lnTo>
                <a:lnTo>
                  <a:pt x="1297709" y="983672"/>
                </a:lnTo>
                <a:lnTo>
                  <a:pt x="1316181" y="891309"/>
                </a:lnTo>
                <a:lnTo>
                  <a:pt x="1182254" y="946727"/>
                </a:lnTo>
                <a:lnTo>
                  <a:pt x="1016000" y="1034472"/>
                </a:lnTo>
                <a:lnTo>
                  <a:pt x="900545" y="1108363"/>
                </a:lnTo>
                <a:lnTo>
                  <a:pt x="803563" y="1196109"/>
                </a:lnTo>
                <a:lnTo>
                  <a:pt x="794327" y="1293091"/>
                </a:lnTo>
                <a:lnTo>
                  <a:pt x="789709" y="1311563"/>
                </a:lnTo>
                <a:lnTo>
                  <a:pt x="715818" y="1223818"/>
                </a:lnTo>
                <a:lnTo>
                  <a:pt x="660400" y="1200727"/>
                </a:lnTo>
                <a:lnTo>
                  <a:pt x="604981" y="1214581"/>
                </a:lnTo>
                <a:lnTo>
                  <a:pt x="544945" y="1260763"/>
                </a:lnTo>
                <a:lnTo>
                  <a:pt x="471054" y="1237672"/>
                </a:lnTo>
                <a:lnTo>
                  <a:pt x="374072" y="1200727"/>
                </a:lnTo>
                <a:lnTo>
                  <a:pt x="314036" y="1159163"/>
                </a:lnTo>
                <a:lnTo>
                  <a:pt x="290945" y="1136072"/>
                </a:lnTo>
                <a:lnTo>
                  <a:pt x="290945" y="1076036"/>
                </a:lnTo>
                <a:lnTo>
                  <a:pt x="309418" y="979054"/>
                </a:lnTo>
                <a:lnTo>
                  <a:pt x="314036" y="914400"/>
                </a:lnTo>
                <a:lnTo>
                  <a:pt x="272472" y="983672"/>
                </a:lnTo>
                <a:lnTo>
                  <a:pt x="244763" y="1117600"/>
                </a:lnTo>
                <a:lnTo>
                  <a:pt x="198581" y="1237672"/>
                </a:lnTo>
                <a:lnTo>
                  <a:pt x="180109" y="1311563"/>
                </a:lnTo>
                <a:lnTo>
                  <a:pt x="115454" y="1325418"/>
                </a:lnTo>
                <a:lnTo>
                  <a:pt x="83127" y="1376218"/>
                </a:lnTo>
              </a:path>
            </a:pathLst>
          </a:custGeom>
          <a:noFill/>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400193" y="3419475"/>
            <a:ext cx="752707" cy="276999"/>
          </a:xfrm>
          <a:prstGeom prst="rect">
            <a:avLst/>
          </a:prstGeom>
          <a:noFill/>
        </p:spPr>
        <p:txBody>
          <a:bodyPr wrap="none" rtlCol="0">
            <a:spAutoFit/>
          </a:bodyPr>
          <a:lstStyle/>
          <a:p>
            <a:r>
              <a:rPr lang="en-US" sz="1200" b="1" dirty="0" smtClean="0"/>
              <a:t>Lake Erie</a:t>
            </a:r>
            <a:endParaRPr lang="en-US" sz="1200" b="1" dirty="0"/>
          </a:p>
        </p:txBody>
      </p:sp>
      <p:sp>
        <p:nvSpPr>
          <p:cNvPr id="15" name="TextBox 14"/>
          <p:cNvSpPr txBox="1"/>
          <p:nvPr/>
        </p:nvSpPr>
        <p:spPr>
          <a:xfrm>
            <a:off x="5791199" y="3557974"/>
            <a:ext cx="3171825" cy="2308324"/>
          </a:xfrm>
          <a:prstGeom prst="rect">
            <a:avLst/>
          </a:prstGeom>
          <a:solidFill>
            <a:srgbClr val="FFFF85"/>
          </a:solidFill>
          <a:ln>
            <a:solidFill>
              <a:schemeClr val="tx1"/>
            </a:solidFill>
          </a:ln>
        </p:spPr>
        <p:txBody>
          <a:bodyPr wrap="square" rtlCol="0">
            <a:spAutoFit/>
          </a:bodyPr>
          <a:lstStyle/>
          <a:p>
            <a:r>
              <a:rPr lang="en-US" dirty="0" smtClean="0"/>
              <a:t>Results scaled to actual GOM emissions of 43.6 g/hr</a:t>
            </a:r>
          </a:p>
          <a:p>
            <a:endParaRPr lang="en-US" dirty="0" smtClean="0"/>
          </a:p>
          <a:p>
            <a:r>
              <a:rPr lang="en-US" dirty="0" smtClean="0"/>
              <a:t>1 </a:t>
            </a:r>
            <a:r>
              <a:rPr lang="en-US" dirty="0" err="1" smtClean="0"/>
              <a:t>ng</a:t>
            </a:r>
            <a:r>
              <a:rPr lang="en-US" dirty="0" smtClean="0"/>
              <a:t>/m2-hr = 8.8 </a:t>
            </a:r>
            <a:r>
              <a:rPr lang="en-US" dirty="0" err="1" smtClean="0"/>
              <a:t>ug</a:t>
            </a:r>
            <a:r>
              <a:rPr lang="en-US" dirty="0" smtClean="0"/>
              <a:t>/m2-yr </a:t>
            </a:r>
          </a:p>
          <a:p>
            <a:r>
              <a:rPr lang="en-US" dirty="0" smtClean="0"/>
              <a:t>(if it persisted the entire year)</a:t>
            </a:r>
          </a:p>
          <a:p>
            <a:endParaRPr lang="en-US" dirty="0" smtClean="0"/>
          </a:p>
          <a:p>
            <a:r>
              <a:rPr lang="en-US" dirty="0" smtClean="0"/>
              <a:t>Total deposition to Lake Erie is ~20 </a:t>
            </a:r>
            <a:r>
              <a:rPr lang="en-US" dirty="0" err="1" smtClean="0"/>
              <a:t>ug</a:t>
            </a:r>
            <a:r>
              <a:rPr lang="en-US" dirty="0" smtClean="0"/>
              <a:t>/m2-yr</a:t>
            </a:r>
            <a:endParaRPr lang="en-US" dirty="0"/>
          </a:p>
        </p:txBody>
      </p:sp>
      <p:sp>
        <p:nvSpPr>
          <p:cNvPr id="16" name="Rectangle 3"/>
          <p:cNvSpPr>
            <a:spLocks noChangeArrowheads="1"/>
          </p:cNvSpPr>
          <p:nvPr/>
        </p:nvSpPr>
        <p:spPr bwMode="auto">
          <a:xfrm>
            <a:off x="1447800" y="676870"/>
            <a:ext cx="6248400" cy="923330"/>
          </a:xfrm>
          <a:prstGeom prst="rect">
            <a:avLst/>
          </a:prstGeom>
          <a:solidFill>
            <a:srgbClr val="FFFF85"/>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Simulation of Gaseous Oxidized Mercury (GOM)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emissions from one power plant on the shore of Lake Erie: </a:t>
            </a:r>
          </a:p>
          <a:p>
            <a:pPr marL="0" marR="0" lvl="0" indent="0" algn="ctr" defTabSz="914400" rtl="0" eaLnBrk="1" fontAlgn="base" latinLnBrk="0" hangingPunct="1">
              <a:lnSpc>
                <a:spcPct val="100000"/>
              </a:lnSpc>
              <a:spcBef>
                <a:spcPct val="0"/>
              </a:spcBef>
              <a:spcAft>
                <a:spcPct val="0"/>
              </a:spcAft>
              <a:buClrTx/>
              <a:buSzTx/>
              <a:buFontTx/>
              <a:buNone/>
              <a:tabLst/>
            </a:pPr>
            <a:r>
              <a:rPr lang="en-US" b="1" dirty="0" smtClean="0" bmk="_Toc311547146">
                <a:solidFill>
                  <a:srgbClr val="04566C"/>
                </a:solidFill>
                <a:latin typeface="Calibri" pitchFamily="34" charset="0"/>
                <a:ea typeface="Calibri" pitchFamily="34" charset="0"/>
                <a:cs typeface="Times New Roman" pitchFamily="18" charset="0"/>
              </a:rPr>
              <a:t>hourly deposition estimates for the first two weeks in May 2005</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Tree>
    <p:extLst>
      <p:ext uri="{BB962C8B-B14F-4D97-AF65-F5344CB8AC3E}">
        <p14:creationId xmlns:p14="http://schemas.microsoft.com/office/powerpoint/2010/main" val="2838010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3648" y="260648"/>
            <a:ext cx="6991126" cy="461665"/>
          </a:xfrm>
          <a:prstGeom prst="rect">
            <a:avLst/>
          </a:prstGeom>
          <a:noFill/>
        </p:spPr>
        <p:txBody>
          <a:bodyPr wrap="square" rtlCol="0">
            <a:spAutoFit/>
          </a:bodyPr>
          <a:lstStyle/>
          <a:p>
            <a:pPr algn="ctr"/>
            <a:r>
              <a:rPr lang="en-US" sz="2400" b="1" dirty="0" smtClean="0"/>
              <a:t>Beltsville Mercury Monitoring Site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14360"/>
            <a:ext cx="4046220" cy="5394960"/>
          </a:xfrm>
          <a:prstGeom prst="rect">
            <a:avLst/>
          </a:prstGeom>
          <a:ln w="28575">
            <a:solidFill>
              <a:srgbClr val="0070C0"/>
            </a:solidFill>
          </a:ln>
        </p:spPr>
      </p:pic>
      <p:sp>
        <p:nvSpPr>
          <p:cNvPr id="4" name="TextBox 3"/>
          <p:cNvSpPr txBox="1"/>
          <p:nvPr/>
        </p:nvSpPr>
        <p:spPr>
          <a:xfrm>
            <a:off x="4644008" y="2132856"/>
            <a:ext cx="4374242" cy="2877711"/>
          </a:xfrm>
          <a:prstGeom prst="rect">
            <a:avLst/>
          </a:prstGeom>
          <a:noFill/>
          <a:ln>
            <a:noFill/>
          </a:ln>
        </p:spPr>
        <p:txBody>
          <a:bodyPr wrap="square" rtlCol="0">
            <a:spAutoFit/>
          </a:bodyPr>
          <a:lstStyle/>
          <a:p>
            <a:pPr>
              <a:spcAft>
                <a:spcPts val="600"/>
              </a:spcAft>
            </a:pPr>
            <a:r>
              <a:rPr lang="en-US" sz="2000" b="1" dirty="0" smtClean="0">
                <a:latin typeface="Arial" panose="020B0604020202020204" pitchFamily="34" charset="0"/>
                <a:cs typeface="Arial" panose="020B0604020202020204" pitchFamily="34" charset="0"/>
              </a:rPr>
              <a:t>Measurements at the site:</a:t>
            </a:r>
          </a:p>
          <a:p>
            <a:pPr marL="285750" indent="-285750">
              <a:spcBef>
                <a:spcPts val="1800"/>
              </a:spcBef>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Speciated </a:t>
            </a:r>
            <a:r>
              <a:rPr lang="en-US" sz="1600" dirty="0">
                <a:latin typeface="Arial" panose="020B0604020202020204" pitchFamily="34" charset="0"/>
                <a:cs typeface="Arial" panose="020B0604020202020204" pitchFamily="34" charset="0"/>
              </a:rPr>
              <a:t>Hg (GEM, GOM, and PBM</a:t>
            </a:r>
            <a:r>
              <a:rPr lang="en-US" sz="1600" dirty="0" smtClean="0">
                <a:latin typeface="Arial" panose="020B0604020202020204" pitchFamily="34" charset="0"/>
                <a:cs typeface="Arial" panose="020B0604020202020204" pitchFamily="34" charset="0"/>
              </a:rPr>
              <a:t>)</a:t>
            </a:r>
          </a:p>
          <a:p>
            <a:pPr marL="285750" indent="-285750">
              <a:spcBef>
                <a:spcPts val="1800"/>
              </a:spcBef>
              <a:buFont typeface="Wingdings" panose="05000000000000000000" pitchFamily="2" charset="2"/>
              <a:buChar char="q"/>
            </a:pPr>
            <a:r>
              <a:rPr lang="en-US" sz="1600" dirty="0" err="1" smtClean="0">
                <a:latin typeface="Arial" panose="020B0604020202020204" pitchFamily="34" charset="0"/>
                <a:cs typeface="Arial" panose="020B0604020202020204" pitchFamily="34" charset="0"/>
              </a:rPr>
              <a:t>CASTNet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measurements (</a:t>
            </a:r>
            <a:r>
              <a:rPr lang="en-US" sz="1600" dirty="0" smtClean="0">
                <a:latin typeface="Arial" panose="020B0604020202020204" pitchFamily="34" charset="0"/>
                <a:cs typeface="Arial" panose="020B0604020202020204" pitchFamily="34" charset="0"/>
              </a:rPr>
              <a:t>O</a:t>
            </a:r>
            <a:r>
              <a:rPr lang="en-US" sz="1600" baseline="-25000" dirty="0" smtClean="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CO, NO, </a:t>
            </a:r>
            <a:r>
              <a:rPr lang="en-US" sz="1600" dirty="0" err="1">
                <a:latin typeface="Arial" panose="020B0604020202020204" pitchFamily="34" charset="0"/>
                <a:cs typeface="Arial" panose="020B0604020202020204" pitchFamily="34" charset="0"/>
              </a:rPr>
              <a:t>NOy</a:t>
            </a:r>
            <a:r>
              <a:rPr lang="en-US" sz="1600" dirty="0">
                <a:latin typeface="Arial" panose="020B0604020202020204" pitchFamily="34" charset="0"/>
                <a:cs typeface="Arial" panose="020B0604020202020204" pitchFamily="34" charset="0"/>
              </a:rPr>
              <a:t>, wind, T, RH, and precipitation</a:t>
            </a:r>
            <a:r>
              <a:rPr lang="en-US" sz="1600" dirty="0" smtClean="0">
                <a:latin typeface="Arial" panose="020B0604020202020204" pitchFamily="34" charset="0"/>
                <a:cs typeface="Arial" panose="020B0604020202020204" pitchFamily="34" charset="0"/>
              </a:rPr>
              <a:t>)</a:t>
            </a:r>
          </a:p>
          <a:p>
            <a:pPr marL="285750" indent="-285750">
              <a:spcBef>
                <a:spcPts val="1800"/>
              </a:spcBef>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Weekly </a:t>
            </a:r>
            <a:r>
              <a:rPr lang="en-US" sz="1600" dirty="0">
                <a:latin typeface="Arial" panose="020B0604020202020204" pitchFamily="34" charset="0"/>
                <a:cs typeface="Arial" panose="020B0604020202020204" pitchFamily="34" charset="0"/>
              </a:rPr>
              <a:t>NADP/NTN measurements (major ions in precipitation) </a:t>
            </a:r>
            <a:endParaRPr lang="en-US" sz="1600" dirty="0" smtClean="0">
              <a:latin typeface="Arial" panose="020B0604020202020204" pitchFamily="34" charset="0"/>
              <a:cs typeface="Arial" panose="020B0604020202020204" pitchFamily="34" charset="0"/>
            </a:endParaRPr>
          </a:p>
          <a:p>
            <a:pPr marL="285750" indent="-285750">
              <a:spcBef>
                <a:spcPts val="1800"/>
              </a:spcBef>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MDN </a:t>
            </a:r>
            <a:r>
              <a:rPr lang="en-US" sz="1600" dirty="0">
                <a:latin typeface="Arial" panose="020B0604020202020204" pitchFamily="34" charset="0"/>
                <a:cs typeface="Arial" panose="020B0604020202020204" pitchFamily="34" charset="0"/>
              </a:rPr>
              <a:t>(mercury wet deposition).</a:t>
            </a:r>
          </a:p>
        </p:txBody>
      </p:sp>
    </p:spTree>
    <p:extLst>
      <p:ext uri="{BB962C8B-B14F-4D97-AF65-F5344CB8AC3E}">
        <p14:creationId xmlns:p14="http://schemas.microsoft.com/office/powerpoint/2010/main" val="2275580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4748E6D8-AB42-4B3B-BC57-A15C69B7E36F}" type="slidenum">
              <a:rPr lang="en-US" altLang="en-US" smtClean="0"/>
              <a:pPr>
                <a:defRPr/>
              </a:pPr>
              <a:t>7</a:t>
            </a:fld>
            <a:endParaRPr lang="en-US" altLang="en-US" dirty="0"/>
          </a:p>
        </p:txBody>
      </p:sp>
      <p:sp>
        <p:nvSpPr>
          <p:cNvPr id="3074" name="Rectangle 2"/>
          <p:cNvSpPr>
            <a:spLocks noGrp="1" noChangeArrowheads="1"/>
          </p:cNvSpPr>
          <p:nvPr>
            <p:ph type="title" sz="quarter" idx="4294967295"/>
          </p:nvPr>
        </p:nvSpPr>
        <p:spPr>
          <a:xfrm>
            <a:off x="1366838" y="190500"/>
            <a:ext cx="7777162" cy="501650"/>
          </a:xfrm>
        </p:spPr>
        <p:txBody>
          <a:bodyPr/>
          <a:lstStyle/>
          <a:p>
            <a:pPr algn="ctr" eaLnBrk="1" hangingPunct="1"/>
            <a:r>
              <a:rPr lang="en-US" altLang="en-US" sz="2800" b="1" u="sng" dirty="0" smtClean="0">
                <a:solidFill>
                  <a:srgbClr val="0000CC"/>
                </a:solidFill>
                <a:latin typeface="Arial" charset="0"/>
              </a:rPr>
              <a:t>Mercury Measurements at Beltsville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599"/>
            <a:ext cx="10058400" cy="631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269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76200"/>
            <a:ext cx="9144000" cy="6877050"/>
          </a:xfrm>
          <a:prstGeom prst="rect">
            <a:avLst/>
          </a:prstGeom>
          <a:solidFill>
            <a:srgbClr val="DBE8FF">
              <a:alpha val="50195"/>
            </a:srgbClr>
          </a:solidFill>
          <a:ln w="9525">
            <a:solidFill>
              <a:schemeClr val="tx1"/>
            </a:solidFill>
            <a:miter lim="800000"/>
            <a:headEnd/>
            <a:tailEnd/>
          </a:ln>
        </p:spPr>
        <p:txBody>
          <a:bodyPr wrap="none" anchor="ctr"/>
          <a:lstStyle/>
          <a:p>
            <a:pPr algn="ctr" fontAlgn="base">
              <a:spcBef>
                <a:spcPct val="0"/>
              </a:spcBef>
              <a:spcAft>
                <a:spcPct val="0"/>
              </a:spcAft>
            </a:pPr>
            <a:endParaRPr lang="en-US" sz="2400" dirty="0" smtClean="0">
              <a:solidFill>
                <a:srgbClr val="000000"/>
              </a:solidFill>
              <a:latin typeface="Times New Roman" pitchFamily="18" charset="0"/>
            </a:endParaRPr>
          </a:p>
        </p:txBody>
      </p:sp>
      <p:grpSp>
        <p:nvGrpSpPr>
          <p:cNvPr id="3" name="Group 4"/>
          <p:cNvGrpSpPr>
            <a:grpSpLocks/>
          </p:cNvGrpSpPr>
          <p:nvPr/>
        </p:nvGrpSpPr>
        <p:grpSpPr bwMode="auto">
          <a:xfrm>
            <a:off x="3733800" y="1571602"/>
            <a:ext cx="4191000" cy="3290890"/>
            <a:chOff x="2352" y="1008"/>
            <a:chExt cx="2640" cy="2073"/>
          </a:xfrm>
        </p:grpSpPr>
        <p:grpSp>
          <p:nvGrpSpPr>
            <p:cNvPr id="4" name="Group 5"/>
            <p:cNvGrpSpPr>
              <a:grpSpLocks/>
            </p:cNvGrpSpPr>
            <p:nvPr/>
          </p:nvGrpSpPr>
          <p:grpSpPr bwMode="auto">
            <a:xfrm>
              <a:off x="2352" y="1089"/>
              <a:ext cx="2640" cy="1992"/>
              <a:chOff x="2352" y="1089"/>
              <a:chExt cx="2640" cy="1992"/>
            </a:xfrm>
          </p:grpSpPr>
          <p:sp>
            <p:nvSpPr>
              <p:cNvPr id="47225" name="Oval 6"/>
              <p:cNvSpPr>
                <a:spLocks noChangeArrowheads="1"/>
              </p:cNvSpPr>
              <p:nvPr/>
            </p:nvSpPr>
            <p:spPr bwMode="auto">
              <a:xfrm>
                <a:off x="3072" y="1271"/>
                <a:ext cx="1920" cy="1810"/>
              </a:xfrm>
              <a:prstGeom prst="ellipse">
                <a:avLst/>
              </a:prstGeom>
              <a:solidFill>
                <a:schemeClr val="bg1"/>
              </a:solidFill>
              <a:ln w="9525">
                <a:solidFill>
                  <a:schemeClr val="tx1"/>
                </a:solidFill>
                <a:round/>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47226" name="Text Box 7"/>
              <p:cNvSpPr txBox="1">
                <a:spLocks noChangeArrowheads="1"/>
              </p:cNvSpPr>
              <p:nvPr/>
            </p:nvSpPr>
            <p:spPr bwMode="auto">
              <a:xfrm>
                <a:off x="2352" y="1089"/>
                <a:ext cx="1033"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Times New Roman" pitchFamily="18" charset="0"/>
                  </a:rPr>
                  <a:t>CLOUD DROPLET</a:t>
                </a:r>
              </a:p>
            </p:txBody>
          </p:sp>
        </p:grpSp>
        <p:sp>
          <p:nvSpPr>
            <p:cNvPr id="47224" name="Line 8"/>
            <p:cNvSpPr>
              <a:spLocks noChangeShapeType="1"/>
            </p:cNvSpPr>
            <p:nvPr/>
          </p:nvSpPr>
          <p:spPr bwMode="auto">
            <a:xfrm flipH="1">
              <a:off x="4241" y="1008"/>
              <a:ext cx="144" cy="308"/>
            </a:xfrm>
            <a:prstGeom prst="line">
              <a:avLst/>
            </a:prstGeom>
            <a:noFill/>
            <a:ln w="38100" cap="rnd">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sp>
        <p:nvSpPr>
          <p:cNvPr id="47222" name="Line 9"/>
          <p:cNvSpPr>
            <a:spLocks noChangeShapeType="1"/>
          </p:cNvSpPr>
          <p:nvPr/>
        </p:nvSpPr>
        <p:spPr bwMode="auto">
          <a:xfrm>
            <a:off x="5257800" y="1989115"/>
            <a:ext cx="228600" cy="2873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grpSp>
        <p:nvGrpSpPr>
          <p:cNvPr id="6" name="Group 11"/>
          <p:cNvGrpSpPr>
            <a:grpSpLocks/>
          </p:cNvGrpSpPr>
          <p:nvPr/>
        </p:nvGrpSpPr>
        <p:grpSpPr bwMode="auto">
          <a:xfrm>
            <a:off x="5486400" y="476672"/>
            <a:ext cx="2959100" cy="1044575"/>
            <a:chOff x="2688" y="720"/>
            <a:chExt cx="1398" cy="877"/>
          </a:xfrm>
        </p:grpSpPr>
        <p:grpSp>
          <p:nvGrpSpPr>
            <p:cNvPr id="7" name="Group 12"/>
            <p:cNvGrpSpPr>
              <a:grpSpLocks/>
            </p:cNvGrpSpPr>
            <p:nvPr/>
          </p:nvGrpSpPr>
          <p:grpSpPr bwMode="auto">
            <a:xfrm>
              <a:off x="2688" y="720"/>
              <a:ext cx="1398" cy="877"/>
              <a:chOff x="2682" y="1063"/>
              <a:chExt cx="1398" cy="877"/>
            </a:xfrm>
          </p:grpSpPr>
          <p:sp>
            <p:nvSpPr>
              <p:cNvPr id="158733"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srgbClr val="000000"/>
                  </a:solidFill>
                </a:endParaRPr>
              </a:p>
            </p:txBody>
          </p:sp>
          <p:sp>
            <p:nvSpPr>
              <p:cNvPr id="47193" name="Oval 14"/>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4" name="Oval 15"/>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5" name="Oval 16"/>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6" name="Oval 17"/>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7" name="Oval 18"/>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8" name="Oval 19"/>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9" name="Oval 20"/>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0" name="Oval 21"/>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1" name="Oval 22"/>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2" name="Oval 23"/>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3" name="Oval 24"/>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4" name="Oval 25"/>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5" name="Oval 26"/>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6" name="Oval 27"/>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7" name="Oval 28"/>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8" name="Oval 29"/>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9" name="Oval 30"/>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0" name="Oval 31"/>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1" name="Oval 32"/>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2" name="Oval 33"/>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3" name="Oval 34"/>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4" name="Oval 35"/>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5" name="Oval 36"/>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6" name="Oval 37"/>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7" name="Oval 38"/>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8" name="Oval 39"/>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9" name="Oval 40"/>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20" name="Text Box 41"/>
              <p:cNvSpPr txBox="1">
                <a:spLocks noChangeArrowheads="1"/>
              </p:cNvSpPr>
              <p:nvPr/>
            </p:nvSpPr>
            <p:spPr bwMode="auto">
              <a:xfrm>
                <a:off x="2682" y="1063"/>
                <a:ext cx="274" cy="25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a:t>
                </a:r>
              </a:p>
            </p:txBody>
          </p:sp>
        </p:grpSp>
        <p:sp>
          <p:nvSpPr>
            <p:cNvPr id="47191" name="Oval 42"/>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89" name="Oval 43"/>
          <p:cNvSpPr>
            <a:spLocks noChangeArrowheads="1"/>
          </p:cNvSpPr>
          <p:nvPr/>
        </p:nvSpPr>
        <p:spPr bwMode="auto">
          <a:xfrm>
            <a:off x="7416800" y="934046"/>
            <a:ext cx="203200" cy="114343"/>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3" name="Rectangle 45" descr="Large checker board"/>
          <p:cNvSpPr>
            <a:spLocks noChangeArrowheads="1"/>
          </p:cNvSpPr>
          <p:nvPr/>
        </p:nvSpPr>
        <p:spPr bwMode="auto">
          <a:xfrm>
            <a:off x="812799" y="5829302"/>
            <a:ext cx="406400" cy="914400"/>
          </a:xfrm>
          <a:prstGeom prst="rect">
            <a:avLst/>
          </a:prstGeom>
          <a:pattFill prst="lgCheck">
            <a:fgClr>
              <a:schemeClr val="tx1"/>
            </a:fgClr>
            <a:bgClr>
              <a:srgbClr val="DDDDDD"/>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4" name="Text Box 46"/>
          <p:cNvSpPr txBox="1">
            <a:spLocks noChangeArrowheads="1"/>
          </p:cNvSpPr>
          <p:nvPr/>
        </p:nvSpPr>
        <p:spPr bwMode="auto">
          <a:xfrm>
            <a:off x="-80964" y="5314952"/>
            <a:ext cx="2160588" cy="523875"/>
          </a:xfrm>
          <a:prstGeom prst="rect">
            <a:avLst/>
          </a:prstGeom>
          <a:noFill/>
          <a:ln w="9525">
            <a:noFill/>
            <a:miter lim="800000"/>
            <a:headEnd/>
            <a:tailEnd/>
          </a:ln>
        </p:spPr>
        <p:txBody>
          <a:bodyPr wrap="square">
            <a:spAutoFit/>
          </a:bodyP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Anthropogenic Emissions</a:t>
            </a:r>
          </a:p>
        </p:txBody>
      </p:sp>
      <p:sp>
        <p:nvSpPr>
          <p:cNvPr id="47185" name="AutoShape 47"/>
          <p:cNvSpPr>
            <a:spLocks noChangeArrowheads="1"/>
          </p:cNvSpPr>
          <p:nvPr/>
        </p:nvSpPr>
        <p:spPr bwMode="auto">
          <a:xfrm>
            <a:off x="312736" y="4941889"/>
            <a:ext cx="406400" cy="628650"/>
          </a:xfrm>
          <a:prstGeom prst="upArrow">
            <a:avLst>
              <a:gd name="adj1" fmla="val 50000"/>
              <a:gd name="adj2" fmla="val 38672"/>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6" name="AutoShape 48"/>
          <p:cNvSpPr>
            <a:spLocks noChangeArrowheads="1"/>
          </p:cNvSpPr>
          <p:nvPr/>
        </p:nvSpPr>
        <p:spPr bwMode="auto">
          <a:xfrm>
            <a:off x="820736" y="4941889"/>
            <a:ext cx="406400" cy="628650"/>
          </a:xfrm>
          <a:prstGeom prst="upArrow">
            <a:avLst>
              <a:gd name="adj1" fmla="val 50000"/>
              <a:gd name="adj2" fmla="val 3867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7" name="AutoShape 49" descr="90%"/>
          <p:cNvSpPr>
            <a:spLocks noChangeArrowheads="1"/>
          </p:cNvSpPr>
          <p:nvPr/>
        </p:nvSpPr>
        <p:spPr bwMode="auto">
          <a:xfrm>
            <a:off x="1328736" y="4941889"/>
            <a:ext cx="406400" cy="628650"/>
          </a:xfrm>
          <a:prstGeom prst="upArrow">
            <a:avLst>
              <a:gd name="adj1" fmla="val 50000"/>
              <a:gd name="adj2" fmla="val 38672"/>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10" name="Freeform 50"/>
          <p:cNvSpPr>
            <a:spLocks/>
          </p:cNvSpPr>
          <p:nvPr/>
        </p:nvSpPr>
        <p:spPr bwMode="auto">
          <a:xfrm>
            <a:off x="0" y="6572250"/>
            <a:ext cx="9245600" cy="400050"/>
          </a:xfrm>
          <a:custGeom>
            <a:avLst/>
            <a:gdLst>
              <a:gd name="T0" fmla="*/ 27482114 w 4320"/>
              <a:gd name="T1" fmla="*/ 0 h 249"/>
              <a:gd name="T2" fmla="*/ 82446350 w 4320"/>
              <a:gd name="T3" fmla="*/ 505925157 h 249"/>
              <a:gd name="T4" fmla="*/ 293145446 w 4320"/>
              <a:gd name="T5" fmla="*/ 534319060 h 249"/>
              <a:gd name="T6" fmla="*/ 2147483647 w 4320"/>
              <a:gd name="T7" fmla="*/ 565293205 h 249"/>
              <a:gd name="T8" fmla="*/ 2147483647 w 4320"/>
              <a:gd name="T9" fmla="*/ 474949405 h 249"/>
              <a:gd name="T10" fmla="*/ 2147483647 w 4320"/>
              <a:gd name="T11" fmla="*/ 147131656 h 249"/>
              <a:gd name="T12" fmla="*/ 2147483647 w 4320"/>
              <a:gd name="T13" fmla="*/ 178105801 h 249"/>
              <a:gd name="T14" fmla="*/ 2147483647 w 4320"/>
              <a:gd name="T15" fmla="*/ 28393916 h 249"/>
              <a:gd name="T16" fmla="*/ 2147483647 w 4320"/>
              <a:gd name="T17" fmla="*/ 178105801 h 249"/>
              <a:gd name="T18" fmla="*/ 2147483647 w 4320"/>
              <a:gd name="T19" fmla="*/ 206499704 h 249"/>
              <a:gd name="T20" fmla="*/ 2147483647 w 4320"/>
              <a:gd name="T21" fmla="*/ 296843554 h 249"/>
              <a:gd name="T22" fmla="*/ 2147483647 w 4320"/>
              <a:gd name="T23" fmla="*/ 178105801 h 249"/>
              <a:gd name="T24" fmla="*/ 27482114 w 4320"/>
              <a:gd name="T25" fmla="*/ 237475506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0"/>
              <a:gd name="T40" fmla="*/ 0 h 249"/>
              <a:gd name="T41" fmla="*/ 4320 w 4320"/>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0" h="249">
                <a:moveTo>
                  <a:pt x="6" y="0"/>
                </a:moveTo>
                <a:cubicBezTo>
                  <a:pt x="10" y="65"/>
                  <a:pt x="0" y="133"/>
                  <a:pt x="18" y="196"/>
                </a:cubicBezTo>
                <a:cubicBezTo>
                  <a:pt x="22" y="211"/>
                  <a:pt x="48" y="207"/>
                  <a:pt x="64" y="207"/>
                </a:cubicBezTo>
                <a:cubicBezTo>
                  <a:pt x="621" y="214"/>
                  <a:pt x="1177" y="215"/>
                  <a:pt x="1734" y="219"/>
                </a:cubicBezTo>
                <a:cubicBezTo>
                  <a:pt x="2573" y="249"/>
                  <a:pt x="3418" y="201"/>
                  <a:pt x="4257" y="184"/>
                </a:cubicBezTo>
                <a:cubicBezTo>
                  <a:pt x="4320" y="142"/>
                  <a:pt x="4304" y="133"/>
                  <a:pt x="4291" y="57"/>
                </a:cubicBezTo>
                <a:cubicBezTo>
                  <a:pt x="3817" y="75"/>
                  <a:pt x="3402" y="75"/>
                  <a:pt x="2909" y="69"/>
                </a:cubicBezTo>
                <a:cubicBezTo>
                  <a:pt x="2827" y="44"/>
                  <a:pt x="2749" y="32"/>
                  <a:pt x="2667" y="11"/>
                </a:cubicBezTo>
                <a:cubicBezTo>
                  <a:pt x="2578" y="24"/>
                  <a:pt x="2518" y="65"/>
                  <a:pt x="2425" y="69"/>
                </a:cubicBezTo>
                <a:cubicBezTo>
                  <a:pt x="2256" y="75"/>
                  <a:pt x="2087" y="76"/>
                  <a:pt x="1918" y="80"/>
                </a:cubicBezTo>
                <a:cubicBezTo>
                  <a:pt x="1774" y="118"/>
                  <a:pt x="1858" y="102"/>
                  <a:pt x="1665" y="115"/>
                </a:cubicBezTo>
                <a:cubicBezTo>
                  <a:pt x="1456" y="107"/>
                  <a:pt x="1251" y="91"/>
                  <a:pt x="1043" y="69"/>
                </a:cubicBezTo>
                <a:cubicBezTo>
                  <a:pt x="692" y="76"/>
                  <a:pt x="356" y="92"/>
                  <a:pt x="6" y="92"/>
                </a:cubicBezTo>
              </a:path>
            </a:pathLst>
          </a:custGeom>
          <a:solidFill>
            <a:srgbClr val="FF9966"/>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24" name="Rectangle 23"/>
          <p:cNvSpPr/>
          <p:nvPr/>
        </p:nvSpPr>
        <p:spPr>
          <a:xfrm>
            <a:off x="2312988" y="116632"/>
            <a:ext cx="2944812" cy="95526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1"/>
          <p:cNvGrpSpPr>
            <a:grpSpLocks/>
          </p:cNvGrpSpPr>
          <p:nvPr/>
        </p:nvGrpSpPr>
        <p:grpSpPr bwMode="auto">
          <a:xfrm>
            <a:off x="2483768" y="236191"/>
            <a:ext cx="3171825" cy="744537"/>
            <a:chOff x="3776" y="135"/>
            <a:chExt cx="1998" cy="469"/>
          </a:xfrm>
        </p:grpSpPr>
        <p:sp>
          <p:nvSpPr>
            <p:cNvPr id="47177" name="Text Box 52"/>
            <p:cNvSpPr txBox="1">
              <a:spLocks noChangeArrowheads="1"/>
            </p:cNvSpPr>
            <p:nvPr/>
          </p:nvSpPr>
          <p:spPr bwMode="auto">
            <a:xfrm>
              <a:off x="4030" y="278"/>
              <a:ext cx="1744" cy="173"/>
            </a:xfrm>
            <a:prstGeom prst="rect">
              <a:avLst/>
            </a:prstGeom>
            <a:noFill/>
            <a:ln w="9525">
              <a:noFill/>
              <a:miter lim="800000"/>
              <a:headEnd/>
              <a:tailEnd/>
            </a:ln>
          </p:spPr>
          <p:txBody>
            <a:bodyPr>
              <a:spAutoFit/>
            </a:bodyPr>
            <a:lstStyle/>
            <a:p>
              <a:pPr fontAlgn="base">
                <a:spcBef>
                  <a:spcPct val="0"/>
                </a:spcBef>
                <a:spcAft>
                  <a:spcPct val="0"/>
                </a:spcAft>
              </a:pPr>
              <a:r>
                <a:rPr lang="en-US" sz="1200" b="1" dirty="0" smtClean="0">
                  <a:solidFill>
                    <a:srgbClr val="000000"/>
                  </a:solidFill>
                </a:rPr>
                <a:t>Hg(II), ionic mercury, RGM, “</a:t>
              </a:r>
              <a:r>
                <a:rPr lang="en-US" sz="1200" b="1" i="1" dirty="0" smtClean="0">
                  <a:solidFill>
                    <a:srgbClr val="000000"/>
                  </a:solidFill>
                </a:rPr>
                <a:t>GOM”</a:t>
              </a:r>
            </a:p>
          </p:txBody>
        </p:sp>
        <p:sp>
          <p:nvSpPr>
            <p:cNvPr id="47178" name="Text Box 53"/>
            <p:cNvSpPr txBox="1">
              <a:spLocks noChangeArrowheads="1"/>
            </p:cNvSpPr>
            <p:nvPr/>
          </p:nvSpPr>
          <p:spPr bwMode="auto">
            <a:xfrm>
              <a:off x="4030" y="135"/>
              <a:ext cx="1304" cy="173"/>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smtClean="0">
                  <a:solidFill>
                    <a:srgbClr val="000000"/>
                  </a:solidFill>
                </a:rPr>
                <a:t>Elemental Mercury [Hg(0)]</a:t>
              </a:r>
            </a:p>
          </p:txBody>
        </p:sp>
        <p:sp>
          <p:nvSpPr>
            <p:cNvPr id="47179" name="Text Box 54"/>
            <p:cNvSpPr txBox="1">
              <a:spLocks noChangeArrowheads="1"/>
            </p:cNvSpPr>
            <p:nvPr/>
          </p:nvSpPr>
          <p:spPr bwMode="auto">
            <a:xfrm>
              <a:off x="4030" y="431"/>
              <a:ext cx="1522" cy="173"/>
            </a:xfrm>
            <a:prstGeom prst="rect">
              <a:avLst/>
            </a:prstGeom>
            <a:noFill/>
            <a:ln w="9525">
              <a:noFill/>
              <a:miter lim="800000"/>
              <a:headEnd/>
              <a:tailEnd/>
            </a:ln>
          </p:spPr>
          <p:txBody>
            <a:bodyPr>
              <a:spAutoFit/>
            </a:bodyPr>
            <a:lstStyle/>
            <a:p>
              <a:pPr fontAlgn="base">
                <a:spcBef>
                  <a:spcPct val="0"/>
                </a:spcBef>
                <a:spcAft>
                  <a:spcPct val="0"/>
                </a:spcAft>
              </a:pPr>
              <a:r>
                <a:rPr lang="en-US" sz="1200" b="1" dirty="0" smtClean="0">
                  <a:solidFill>
                    <a:srgbClr val="000000"/>
                  </a:solidFill>
                </a:rPr>
                <a:t>Particulate Mercury [Hg(p)]</a:t>
              </a:r>
            </a:p>
          </p:txBody>
        </p:sp>
        <p:sp>
          <p:nvSpPr>
            <p:cNvPr id="47180" name="Rectangle 55"/>
            <p:cNvSpPr>
              <a:spLocks noChangeArrowheads="1"/>
            </p:cNvSpPr>
            <p:nvPr/>
          </p:nvSpPr>
          <p:spPr bwMode="auto">
            <a:xfrm>
              <a:off x="3776" y="307"/>
              <a:ext cx="256" cy="12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1" name="Rectangle 56" descr="90%"/>
            <p:cNvSpPr>
              <a:spLocks noChangeArrowheads="1"/>
            </p:cNvSpPr>
            <p:nvPr/>
          </p:nvSpPr>
          <p:spPr bwMode="auto">
            <a:xfrm>
              <a:off x="3776" y="451"/>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2" name="Rectangle 57"/>
            <p:cNvSpPr>
              <a:spLocks noChangeArrowheads="1"/>
            </p:cNvSpPr>
            <p:nvPr/>
          </p:nvSpPr>
          <p:spPr bwMode="auto">
            <a:xfrm>
              <a:off x="3776" y="163"/>
              <a:ext cx="256" cy="12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74" name="Text Box 59"/>
          <p:cNvSpPr txBox="1">
            <a:spLocks noChangeArrowheads="1"/>
          </p:cNvSpPr>
          <p:nvPr/>
        </p:nvSpPr>
        <p:spPr bwMode="auto">
          <a:xfrm>
            <a:off x="3276600" y="5365750"/>
            <a:ext cx="2286000" cy="730250"/>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Re-emission of  previously deposited anthropogenic and natural mercury</a:t>
            </a:r>
          </a:p>
        </p:txBody>
      </p:sp>
      <p:sp>
        <p:nvSpPr>
          <p:cNvPr id="47175" name="AutoShape 60"/>
          <p:cNvSpPr>
            <a:spLocks noChangeArrowheads="1"/>
          </p:cNvSpPr>
          <p:nvPr/>
        </p:nvSpPr>
        <p:spPr bwMode="auto">
          <a:xfrm>
            <a:off x="4178300" y="6096000"/>
            <a:ext cx="304800" cy="685800"/>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7176" name="Picture 61" descr="NA01441_"/>
          <p:cNvPicPr>
            <a:picLocks noChangeAspect="1" noChangeArrowheads="1"/>
          </p:cNvPicPr>
          <p:nvPr/>
        </p:nvPicPr>
        <p:blipFill>
          <a:blip r:embed="rId3" cstate="print"/>
          <a:srcRect/>
          <a:stretch>
            <a:fillRect/>
          </a:stretch>
        </p:blipFill>
        <p:spPr bwMode="auto">
          <a:xfrm>
            <a:off x="4673600" y="6096000"/>
            <a:ext cx="996950" cy="631825"/>
          </a:xfrm>
          <a:prstGeom prst="rect">
            <a:avLst/>
          </a:prstGeom>
          <a:noFill/>
          <a:ln w="9525">
            <a:noFill/>
            <a:miter lim="800000"/>
            <a:headEnd/>
            <a:tailEnd/>
          </a:ln>
        </p:spPr>
      </p:pic>
      <p:sp>
        <p:nvSpPr>
          <p:cNvPr id="47172" name="Freeform 63" descr="90%"/>
          <p:cNvSpPr>
            <a:spLocks/>
          </p:cNvSpPr>
          <p:nvPr/>
        </p:nvSpPr>
        <p:spPr bwMode="auto">
          <a:xfrm>
            <a:off x="6083300" y="3090640"/>
            <a:ext cx="698500" cy="534987"/>
          </a:xfrm>
          <a:custGeom>
            <a:avLst/>
            <a:gdLst>
              <a:gd name="T0" fmla="*/ 127 w 440"/>
              <a:gd name="T1" fmla="*/ 289 h 369"/>
              <a:gd name="T2" fmla="*/ 81 w 440"/>
              <a:gd name="T3" fmla="*/ 240 h 369"/>
              <a:gd name="T4" fmla="*/ 0 w 440"/>
              <a:gd name="T5" fmla="*/ 134 h 369"/>
              <a:gd name="T6" fmla="*/ 12 w 440"/>
              <a:gd name="T7" fmla="*/ 87 h 369"/>
              <a:gd name="T8" fmla="*/ 93 w 440"/>
              <a:gd name="T9" fmla="*/ 68 h 369"/>
              <a:gd name="T10" fmla="*/ 162 w 440"/>
              <a:gd name="T11" fmla="*/ 29 h 369"/>
              <a:gd name="T12" fmla="*/ 196 w 440"/>
              <a:gd name="T13" fmla="*/ 10 h 369"/>
              <a:gd name="T14" fmla="*/ 346 w 440"/>
              <a:gd name="T15" fmla="*/ 0 h 369"/>
              <a:gd name="T16" fmla="*/ 392 w 440"/>
              <a:gd name="T17" fmla="*/ 106 h 369"/>
              <a:gd name="T18" fmla="*/ 427 w 440"/>
              <a:gd name="T19" fmla="*/ 163 h 369"/>
              <a:gd name="T20" fmla="*/ 415 w 440"/>
              <a:gd name="T21" fmla="*/ 212 h 369"/>
              <a:gd name="T22" fmla="*/ 381 w 440"/>
              <a:gd name="T23" fmla="*/ 221 h 369"/>
              <a:gd name="T24" fmla="*/ 358 w 440"/>
              <a:gd name="T25" fmla="*/ 279 h 369"/>
              <a:gd name="T26" fmla="*/ 231 w 440"/>
              <a:gd name="T27" fmla="*/ 308 h 369"/>
              <a:gd name="T28" fmla="*/ 127 w 440"/>
              <a:gd name="T29" fmla="*/ 289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73" name="Line 64"/>
          <p:cNvSpPr>
            <a:spLocks noChangeShapeType="1"/>
          </p:cNvSpPr>
          <p:nvPr/>
        </p:nvSpPr>
        <p:spPr bwMode="auto">
          <a:xfrm>
            <a:off x="3733800" y="3330352"/>
            <a:ext cx="2362200" cy="0"/>
          </a:xfrm>
          <a:prstGeom prst="line">
            <a:avLst/>
          </a:prstGeom>
          <a:noFill/>
          <a:ln w="63500">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sp>
        <p:nvSpPr>
          <p:cNvPr id="47167" name="Text Box 66"/>
          <p:cNvSpPr txBox="1">
            <a:spLocks noChangeArrowheads="1"/>
          </p:cNvSpPr>
          <p:nvPr/>
        </p:nvSpPr>
        <p:spPr bwMode="auto">
          <a:xfrm>
            <a:off x="5029200" y="2387352"/>
            <a:ext cx="2819400" cy="669925"/>
          </a:xfrm>
          <a:prstGeom prst="rect">
            <a:avLst/>
          </a:prstGeom>
          <a:noFill/>
          <a:ln w="9525">
            <a:noFill/>
            <a:miter lim="800000"/>
            <a:headEnd/>
            <a:tailEnd/>
          </a:ln>
        </p:spPr>
        <p:txBody>
          <a:bodyPr>
            <a:spAutoFit/>
          </a:bodyPr>
          <a:lstStyle/>
          <a:p>
            <a:pPr algn="ctr" fontAlgn="base">
              <a:spcBef>
                <a:spcPct val="0"/>
              </a:spcBef>
              <a:spcAft>
                <a:spcPct val="0"/>
              </a:spcAft>
            </a:pPr>
            <a:endParaRPr lang="en-US" sz="1000" b="1" smtClean="0">
              <a:solidFill>
                <a:srgbClr val="000000"/>
              </a:solidFill>
            </a:endParaRPr>
          </a:p>
          <a:p>
            <a:pPr algn="ctr" fontAlgn="base">
              <a:spcBef>
                <a:spcPct val="0"/>
              </a:spcBef>
              <a:spcAft>
                <a:spcPct val="0"/>
              </a:spcAft>
            </a:pPr>
            <a:r>
              <a:rPr lang="en-US" sz="1400" b="1" smtClean="0">
                <a:solidFill>
                  <a:srgbClr val="000000"/>
                </a:solidFill>
              </a:rPr>
              <a:t>Hg(II) </a:t>
            </a:r>
            <a:r>
              <a:rPr lang="en-US" sz="1400" b="1" i="1" smtClean="0">
                <a:solidFill>
                  <a:srgbClr val="0066FF"/>
                </a:solidFill>
              </a:rPr>
              <a:t>reduced</a:t>
            </a:r>
            <a:r>
              <a:rPr lang="en-US" sz="1400" b="1" i="1" smtClean="0">
                <a:solidFill>
                  <a:srgbClr val="000000"/>
                </a:solidFill>
              </a:rPr>
              <a:t> </a:t>
            </a:r>
            <a:r>
              <a:rPr lang="en-US" sz="1400" b="1" smtClean="0">
                <a:solidFill>
                  <a:srgbClr val="000000"/>
                </a:solidFill>
              </a:rPr>
              <a:t>to Hg(0) </a:t>
            </a:r>
          </a:p>
          <a:p>
            <a:pPr algn="ctr" fontAlgn="base">
              <a:spcBef>
                <a:spcPct val="0"/>
              </a:spcBef>
              <a:spcAft>
                <a:spcPct val="0"/>
              </a:spcAft>
            </a:pPr>
            <a:r>
              <a:rPr lang="en-US" sz="1400" b="1" smtClean="0">
                <a:solidFill>
                  <a:srgbClr val="000000"/>
                </a:solidFill>
              </a:rPr>
              <a:t>by SO</a:t>
            </a:r>
            <a:r>
              <a:rPr lang="en-US" sz="1400" b="1" baseline="-25000" smtClean="0">
                <a:solidFill>
                  <a:srgbClr val="000000"/>
                </a:solidFill>
              </a:rPr>
              <a:t>2 </a:t>
            </a:r>
            <a:r>
              <a:rPr lang="en-US" sz="1400" b="1" smtClean="0">
                <a:solidFill>
                  <a:srgbClr val="000000"/>
                </a:solidFill>
              </a:rPr>
              <a:t>and sunlight</a:t>
            </a:r>
          </a:p>
        </p:txBody>
      </p:sp>
      <p:sp>
        <p:nvSpPr>
          <p:cNvPr id="47168" name="Rectangle 67"/>
          <p:cNvSpPr>
            <a:spLocks noChangeArrowheads="1"/>
          </p:cNvSpPr>
          <p:nvPr/>
        </p:nvSpPr>
        <p:spPr bwMode="auto">
          <a:xfrm>
            <a:off x="6883400" y="2387352"/>
            <a:ext cx="508000" cy="17145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9" name="AutoShape 68"/>
          <p:cNvSpPr>
            <a:spLocks noChangeArrowheads="1"/>
          </p:cNvSpPr>
          <p:nvPr/>
        </p:nvSpPr>
        <p:spPr bwMode="auto">
          <a:xfrm>
            <a:off x="6197600" y="2387352"/>
            <a:ext cx="508000" cy="114300"/>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0" name="Rectangle 69"/>
          <p:cNvSpPr>
            <a:spLocks noChangeArrowheads="1"/>
          </p:cNvSpPr>
          <p:nvPr/>
        </p:nvSpPr>
        <p:spPr bwMode="auto">
          <a:xfrm>
            <a:off x="5511800" y="2387352"/>
            <a:ext cx="508000" cy="17145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1" name="AutoShape 70"/>
          <p:cNvSpPr>
            <a:spLocks noChangeArrowheads="1"/>
          </p:cNvSpPr>
          <p:nvPr/>
        </p:nvSpPr>
        <p:spPr bwMode="auto">
          <a:xfrm>
            <a:off x="3200400" y="2263527"/>
            <a:ext cx="2133600" cy="400050"/>
          </a:xfrm>
          <a:prstGeom prst="rightArrow">
            <a:avLst>
              <a:gd name="adj1" fmla="val 50000"/>
              <a:gd name="adj2" fmla="val 133333"/>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2" name="Text Box 72"/>
          <p:cNvSpPr txBox="1">
            <a:spLocks noChangeArrowheads="1"/>
          </p:cNvSpPr>
          <p:nvPr/>
        </p:nvSpPr>
        <p:spPr bwMode="auto">
          <a:xfrm>
            <a:off x="5029200" y="4092352"/>
            <a:ext cx="2743200" cy="822325"/>
          </a:xfrm>
          <a:prstGeom prst="rect">
            <a:avLst/>
          </a:prstGeom>
          <a:noFill/>
          <a:ln w="9525">
            <a:noFill/>
            <a:miter lim="800000"/>
            <a:headEnd/>
            <a:tailEnd/>
          </a:ln>
        </p:spPr>
        <p:txBody>
          <a:bodyPr>
            <a:spAutoFit/>
          </a:bodyPr>
          <a:lstStyle/>
          <a:p>
            <a:pPr algn="ctr" fontAlgn="base">
              <a:spcBef>
                <a:spcPct val="0"/>
              </a:spcBef>
              <a:spcAft>
                <a:spcPct val="0"/>
              </a:spcAft>
            </a:pPr>
            <a:r>
              <a:rPr lang="en-US" sz="1200" b="1" smtClean="0">
                <a:solidFill>
                  <a:srgbClr val="000000"/>
                </a:solidFill>
              </a:rPr>
              <a:t>Hg(0) </a:t>
            </a:r>
            <a:r>
              <a:rPr lang="en-US" sz="1200" b="1" i="1" smtClean="0">
                <a:solidFill>
                  <a:srgbClr val="FF0000"/>
                </a:solidFill>
              </a:rPr>
              <a:t>oxidized</a:t>
            </a:r>
            <a:r>
              <a:rPr lang="en-US" sz="1200" b="1" smtClean="0">
                <a:solidFill>
                  <a:srgbClr val="000000"/>
                </a:solidFill>
              </a:rPr>
              <a:t> to dissolved </a:t>
            </a:r>
          </a:p>
          <a:p>
            <a:pPr algn="ctr" fontAlgn="base">
              <a:spcBef>
                <a:spcPct val="0"/>
              </a:spcBef>
              <a:spcAft>
                <a:spcPct val="0"/>
              </a:spcAft>
            </a:pPr>
            <a:r>
              <a:rPr lang="en-US" sz="1200" b="1" smtClean="0">
                <a:solidFill>
                  <a:srgbClr val="000000"/>
                </a:solidFill>
              </a:rPr>
              <a:t>Hg(II) species by O</a:t>
            </a:r>
            <a:r>
              <a:rPr lang="en-US" sz="1200" b="1" baseline="-25000" smtClean="0">
                <a:solidFill>
                  <a:srgbClr val="000000"/>
                </a:solidFill>
              </a:rPr>
              <a:t>3</a:t>
            </a:r>
            <a:r>
              <a:rPr lang="en-US" sz="1200" b="1" smtClean="0">
                <a:solidFill>
                  <a:srgbClr val="000000"/>
                </a:solidFill>
              </a:rPr>
              <a:t>, OH,</a:t>
            </a:r>
          </a:p>
          <a:p>
            <a:pPr algn="ctr" fontAlgn="base">
              <a:spcBef>
                <a:spcPct val="0"/>
              </a:spcBef>
              <a:spcAft>
                <a:spcPct val="0"/>
              </a:spcAft>
            </a:pPr>
            <a:r>
              <a:rPr lang="en-US" sz="1200" b="1" smtClean="0">
                <a:solidFill>
                  <a:srgbClr val="000000"/>
                </a:solidFill>
              </a:rPr>
              <a:t> HOCl, OCl</a:t>
            </a:r>
            <a:r>
              <a:rPr lang="en-US" sz="1200" b="1" baseline="30000" smtClean="0">
                <a:solidFill>
                  <a:srgbClr val="000000"/>
                </a:solidFill>
              </a:rPr>
              <a:t>-</a:t>
            </a:r>
          </a:p>
          <a:p>
            <a:pPr fontAlgn="base">
              <a:spcBef>
                <a:spcPct val="0"/>
              </a:spcBef>
              <a:spcAft>
                <a:spcPct val="0"/>
              </a:spcAft>
            </a:pPr>
            <a:endParaRPr lang="en-US" sz="1200" b="1" smtClean="0">
              <a:solidFill>
                <a:srgbClr val="000000"/>
              </a:solidFill>
            </a:endParaRPr>
          </a:p>
        </p:txBody>
      </p:sp>
      <p:sp>
        <p:nvSpPr>
          <p:cNvPr id="47163" name="Rectangle 73"/>
          <p:cNvSpPr>
            <a:spLocks noChangeArrowheads="1"/>
          </p:cNvSpPr>
          <p:nvPr/>
        </p:nvSpPr>
        <p:spPr bwMode="auto">
          <a:xfrm>
            <a:off x="6934200" y="3920902"/>
            <a:ext cx="508000" cy="17145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4" name="AutoShape 74"/>
          <p:cNvSpPr>
            <a:spLocks noChangeArrowheads="1"/>
          </p:cNvSpPr>
          <p:nvPr/>
        </p:nvSpPr>
        <p:spPr bwMode="auto">
          <a:xfrm>
            <a:off x="6248400" y="3939952"/>
            <a:ext cx="508000" cy="114300"/>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5" name="Rectangle 75"/>
          <p:cNvSpPr>
            <a:spLocks noChangeArrowheads="1"/>
          </p:cNvSpPr>
          <p:nvPr/>
        </p:nvSpPr>
        <p:spPr bwMode="auto">
          <a:xfrm>
            <a:off x="5511800" y="3920902"/>
            <a:ext cx="508000" cy="17145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6" name="AutoShape 76"/>
          <p:cNvSpPr>
            <a:spLocks noChangeArrowheads="1"/>
          </p:cNvSpPr>
          <p:nvPr/>
        </p:nvSpPr>
        <p:spPr bwMode="auto">
          <a:xfrm>
            <a:off x="3124200" y="3846290"/>
            <a:ext cx="2209800" cy="361950"/>
          </a:xfrm>
          <a:prstGeom prst="leftRightArrow">
            <a:avLst>
              <a:gd name="adj1" fmla="val 50000"/>
              <a:gd name="adj2" fmla="val 122105"/>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9" name="AutoShape 78"/>
          <p:cNvSpPr>
            <a:spLocks noChangeArrowheads="1"/>
          </p:cNvSpPr>
          <p:nvPr/>
        </p:nvSpPr>
        <p:spPr bwMode="auto">
          <a:xfrm rot="3600000">
            <a:off x="6670675" y="3671665"/>
            <a:ext cx="381000" cy="146050"/>
          </a:xfrm>
          <a:prstGeom prst="leftRightArrow">
            <a:avLst>
              <a:gd name="adj1" fmla="val 50000"/>
              <a:gd name="adj2" fmla="val 52174"/>
            </a:avLst>
          </a:prstGeom>
          <a:solidFill>
            <a:srgbClr val="00FF00">
              <a:alpha val="50195"/>
            </a:srgbClr>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0" name="Text Box 79"/>
          <p:cNvSpPr txBox="1">
            <a:spLocks noChangeArrowheads="1"/>
          </p:cNvSpPr>
          <p:nvPr/>
        </p:nvSpPr>
        <p:spPr bwMode="auto">
          <a:xfrm>
            <a:off x="6896100" y="3041427"/>
            <a:ext cx="952500"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smtClean="0">
                <a:solidFill>
                  <a:srgbClr val="000000"/>
                </a:solidFill>
              </a:rPr>
              <a:t>Adsorption/</a:t>
            </a:r>
          </a:p>
          <a:p>
            <a:pPr fontAlgn="base">
              <a:spcBef>
                <a:spcPct val="0"/>
              </a:spcBef>
              <a:spcAft>
                <a:spcPct val="0"/>
              </a:spcAft>
            </a:pPr>
            <a:r>
              <a:rPr lang="en-US" sz="1200" dirty="0" smtClean="0">
                <a:solidFill>
                  <a:srgbClr val="000000"/>
                </a:solidFill>
              </a:rPr>
              <a:t>desorption</a:t>
            </a:r>
          </a:p>
          <a:p>
            <a:pPr fontAlgn="base">
              <a:spcBef>
                <a:spcPct val="0"/>
              </a:spcBef>
              <a:spcAft>
                <a:spcPct val="0"/>
              </a:spcAft>
            </a:pPr>
            <a:r>
              <a:rPr lang="en-US" sz="1200" dirty="0" smtClean="0">
                <a:solidFill>
                  <a:srgbClr val="000000"/>
                </a:solidFill>
              </a:rPr>
              <a:t>of Hg(II) to</a:t>
            </a:r>
          </a:p>
          <a:p>
            <a:pPr fontAlgn="base">
              <a:spcBef>
                <a:spcPct val="0"/>
              </a:spcBef>
              <a:spcAft>
                <a:spcPct val="0"/>
              </a:spcAft>
            </a:pPr>
            <a:r>
              <a:rPr lang="en-US" sz="1200" dirty="0" smtClean="0">
                <a:solidFill>
                  <a:srgbClr val="000000"/>
                </a:solidFill>
              </a:rPr>
              <a:t>/from soot</a:t>
            </a:r>
          </a:p>
        </p:txBody>
      </p:sp>
      <p:sp>
        <p:nvSpPr>
          <p:cNvPr id="47161" name="Freeform 80"/>
          <p:cNvSpPr>
            <a:spLocks/>
          </p:cNvSpPr>
          <p:nvPr/>
        </p:nvSpPr>
        <p:spPr bwMode="auto">
          <a:xfrm>
            <a:off x="6324600" y="3436715"/>
            <a:ext cx="527050" cy="233363"/>
          </a:xfrm>
          <a:custGeom>
            <a:avLst/>
            <a:gdLst>
              <a:gd name="T0" fmla="*/ 20 w 332"/>
              <a:gd name="T1" fmla="*/ 94 h 147"/>
              <a:gd name="T2" fmla="*/ 0 w 332"/>
              <a:gd name="T3" fmla="*/ 123 h 147"/>
              <a:gd name="T4" fmla="*/ 164 w 332"/>
              <a:gd name="T5" fmla="*/ 121 h 147"/>
              <a:gd name="T6" fmla="*/ 224 w 332"/>
              <a:gd name="T7" fmla="*/ 101 h 147"/>
              <a:gd name="T8" fmla="*/ 280 w 332"/>
              <a:gd name="T9" fmla="*/ 69 h 147"/>
              <a:gd name="T10" fmla="*/ 316 w 332"/>
              <a:gd name="T11" fmla="*/ 41 h 147"/>
              <a:gd name="T12" fmla="*/ 304 w 332"/>
              <a:gd name="T13" fmla="*/ 17 h 147"/>
              <a:gd name="T14" fmla="*/ 272 w 332"/>
              <a:gd name="T15" fmla="*/ 1 h 147"/>
              <a:gd name="T16" fmla="*/ 224 w 332"/>
              <a:gd name="T17" fmla="*/ 29 h 147"/>
              <a:gd name="T18" fmla="*/ 200 w 332"/>
              <a:gd name="T19" fmla="*/ 72 h 147"/>
              <a:gd name="T20" fmla="*/ 132 w 332"/>
              <a:gd name="T21" fmla="*/ 73 h 147"/>
              <a:gd name="T22" fmla="*/ 72 w 332"/>
              <a:gd name="T23" fmla="*/ 96 h 147"/>
              <a:gd name="T24" fmla="*/ 24 w 332"/>
              <a:gd name="T25" fmla="*/ 103 h 147"/>
              <a:gd name="T26" fmla="*/ 20 w 332"/>
              <a:gd name="T27" fmla="*/ 94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147"/>
              <a:gd name="T44" fmla="*/ 332 w 3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147">
                <a:moveTo>
                  <a:pt x="20" y="94"/>
                </a:moveTo>
                <a:cubicBezTo>
                  <a:pt x="13" y="105"/>
                  <a:pt x="5" y="113"/>
                  <a:pt x="0" y="123"/>
                </a:cubicBezTo>
                <a:cubicBezTo>
                  <a:pt x="15" y="147"/>
                  <a:pt x="92" y="121"/>
                  <a:pt x="164" y="121"/>
                </a:cubicBezTo>
                <a:cubicBezTo>
                  <a:pt x="192" y="105"/>
                  <a:pt x="179" y="102"/>
                  <a:pt x="224" y="101"/>
                </a:cubicBezTo>
                <a:cubicBezTo>
                  <a:pt x="261" y="87"/>
                  <a:pt x="243" y="83"/>
                  <a:pt x="280" y="69"/>
                </a:cubicBezTo>
                <a:cubicBezTo>
                  <a:pt x="292" y="64"/>
                  <a:pt x="316" y="41"/>
                  <a:pt x="316" y="41"/>
                </a:cubicBezTo>
                <a:cubicBezTo>
                  <a:pt x="313" y="23"/>
                  <a:pt x="332" y="22"/>
                  <a:pt x="304" y="17"/>
                </a:cubicBezTo>
                <a:cubicBezTo>
                  <a:pt x="284" y="18"/>
                  <a:pt x="292" y="0"/>
                  <a:pt x="272" y="1"/>
                </a:cubicBezTo>
                <a:cubicBezTo>
                  <a:pt x="247" y="3"/>
                  <a:pt x="244" y="22"/>
                  <a:pt x="224" y="29"/>
                </a:cubicBezTo>
                <a:cubicBezTo>
                  <a:pt x="217" y="31"/>
                  <a:pt x="207" y="69"/>
                  <a:pt x="200" y="72"/>
                </a:cubicBezTo>
                <a:cubicBezTo>
                  <a:pt x="185" y="78"/>
                  <a:pt x="151" y="72"/>
                  <a:pt x="132" y="73"/>
                </a:cubicBezTo>
                <a:cubicBezTo>
                  <a:pt x="109" y="75"/>
                  <a:pt x="95" y="96"/>
                  <a:pt x="72" y="96"/>
                </a:cubicBezTo>
                <a:cubicBezTo>
                  <a:pt x="61" y="98"/>
                  <a:pt x="25" y="104"/>
                  <a:pt x="24" y="103"/>
                </a:cubicBezTo>
                <a:cubicBezTo>
                  <a:pt x="20" y="102"/>
                  <a:pt x="21" y="97"/>
                  <a:pt x="20" y="94"/>
                </a:cubicBez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pic>
        <p:nvPicPr>
          <p:cNvPr id="47155" name="Picture 82" descr="NA01441_"/>
          <p:cNvPicPr>
            <a:picLocks noChangeAspect="1" noChangeArrowheads="1"/>
          </p:cNvPicPr>
          <p:nvPr/>
        </p:nvPicPr>
        <p:blipFill>
          <a:blip r:embed="rId3" cstate="print"/>
          <a:srcRect/>
          <a:stretch>
            <a:fillRect/>
          </a:stretch>
        </p:blipFill>
        <p:spPr bwMode="auto">
          <a:xfrm>
            <a:off x="3124200" y="6096000"/>
            <a:ext cx="996950" cy="631825"/>
          </a:xfrm>
          <a:prstGeom prst="rect">
            <a:avLst/>
          </a:prstGeom>
          <a:noFill/>
          <a:ln w="9525">
            <a:noFill/>
            <a:miter lim="800000"/>
            <a:headEnd/>
            <a:tailEnd/>
          </a:ln>
        </p:spPr>
      </p:pic>
      <p:grpSp>
        <p:nvGrpSpPr>
          <p:cNvPr id="16" name="Group 83"/>
          <p:cNvGrpSpPr>
            <a:grpSpLocks/>
          </p:cNvGrpSpPr>
          <p:nvPr/>
        </p:nvGrpSpPr>
        <p:grpSpPr bwMode="auto">
          <a:xfrm>
            <a:off x="2057400" y="5410200"/>
            <a:ext cx="1066800" cy="1371600"/>
            <a:chOff x="1296" y="3408"/>
            <a:chExt cx="672" cy="864"/>
          </a:xfrm>
        </p:grpSpPr>
        <p:sp>
          <p:nvSpPr>
            <p:cNvPr id="47157" name="AutoShape 84"/>
            <p:cNvSpPr>
              <a:spLocks noChangeArrowheads="1"/>
            </p:cNvSpPr>
            <p:nvPr/>
          </p:nvSpPr>
          <p:spPr bwMode="auto">
            <a:xfrm>
              <a:off x="1536"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8" name="Text Box 85"/>
            <p:cNvSpPr txBox="1">
              <a:spLocks noChangeArrowheads="1"/>
            </p:cNvSpPr>
            <p:nvPr/>
          </p:nvSpPr>
          <p:spPr bwMode="auto">
            <a:xfrm>
              <a:off x="1296" y="3408"/>
              <a:ext cx="672" cy="326"/>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Natural</a:t>
              </a:r>
            </a:p>
            <a:p>
              <a:pPr algn="ctr" fontAlgn="base">
                <a:spcBef>
                  <a:spcPct val="0"/>
                </a:spcBef>
                <a:spcAft>
                  <a:spcPct val="0"/>
                </a:spcAft>
              </a:pPr>
              <a:r>
                <a:rPr lang="en-US" sz="1400" smtClean="0">
                  <a:solidFill>
                    <a:srgbClr val="000000"/>
                  </a:solidFill>
                </a:rPr>
                <a:t>emissions</a:t>
              </a:r>
            </a:p>
          </p:txBody>
        </p:sp>
      </p:grpSp>
      <p:sp>
        <p:nvSpPr>
          <p:cNvPr id="47135" name="AutoShape 103"/>
          <p:cNvSpPr>
            <a:spLocks noChangeArrowheads="1"/>
          </p:cNvSpPr>
          <p:nvPr/>
        </p:nvSpPr>
        <p:spPr bwMode="auto">
          <a:xfrm>
            <a:off x="7288222" y="5886452"/>
            <a:ext cx="812801" cy="8001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6" name="AutoShape 104" descr="90%"/>
          <p:cNvSpPr>
            <a:spLocks noChangeArrowheads="1"/>
          </p:cNvSpPr>
          <p:nvPr/>
        </p:nvSpPr>
        <p:spPr bwMode="auto">
          <a:xfrm>
            <a:off x="8012554" y="6115052"/>
            <a:ext cx="508001" cy="57150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7" name="AutoShape 105"/>
          <p:cNvSpPr>
            <a:spLocks noChangeArrowheads="1"/>
          </p:cNvSpPr>
          <p:nvPr/>
        </p:nvSpPr>
        <p:spPr bwMode="auto">
          <a:xfrm>
            <a:off x="8493019" y="6229352"/>
            <a:ext cx="304800" cy="457200"/>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8" name="Text Box 106"/>
          <p:cNvSpPr txBox="1">
            <a:spLocks noChangeArrowheads="1"/>
          </p:cNvSpPr>
          <p:nvPr/>
        </p:nvSpPr>
        <p:spPr bwMode="auto">
          <a:xfrm>
            <a:off x="7524760" y="5427664"/>
            <a:ext cx="1317627"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Dry deposition</a:t>
            </a:r>
          </a:p>
        </p:txBody>
      </p:sp>
      <p:sp>
        <p:nvSpPr>
          <p:cNvPr id="47127" name="Text Box 110"/>
          <p:cNvSpPr txBox="1">
            <a:spLocks noChangeArrowheads="1"/>
          </p:cNvSpPr>
          <p:nvPr/>
        </p:nvSpPr>
        <p:spPr bwMode="auto">
          <a:xfrm>
            <a:off x="1891939" y="3827955"/>
            <a:ext cx="58702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smtClean="0">
                <a:solidFill>
                  <a:srgbClr val="000000"/>
                </a:solidFill>
              </a:rPr>
              <a:t>Hg(0)</a:t>
            </a:r>
          </a:p>
        </p:txBody>
      </p:sp>
      <p:grpSp>
        <p:nvGrpSpPr>
          <p:cNvPr id="21" name="Group 111"/>
          <p:cNvGrpSpPr>
            <a:grpSpLocks/>
          </p:cNvGrpSpPr>
          <p:nvPr/>
        </p:nvGrpSpPr>
        <p:grpSpPr bwMode="auto">
          <a:xfrm>
            <a:off x="179388" y="2349252"/>
            <a:ext cx="3402013" cy="1714500"/>
            <a:chOff x="113" y="1773"/>
            <a:chExt cx="2143" cy="1080"/>
          </a:xfrm>
        </p:grpSpPr>
        <p:sp>
          <p:nvSpPr>
            <p:cNvPr id="47129" name="Text Box 112"/>
            <p:cNvSpPr txBox="1">
              <a:spLocks noChangeArrowheads="1"/>
            </p:cNvSpPr>
            <p:nvPr/>
          </p:nvSpPr>
          <p:spPr bwMode="auto">
            <a:xfrm>
              <a:off x="113" y="1808"/>
              <a:ext cx="1344" cy="872"/>
            </a:xfrm>
            <a:prstGeom prst="rect">
              <a:avLst/>
            </a:prstGeom>
            <a:noFill/>
            <a:ln w="9525">
              <a:noFill/>
              <a:miter lim="800000"/>
              <a:headEnd/>
              <a:tailEnd/>
            </a:ln>
          </p:spPr>
          <p:txBody>
            <a:bodyPr>
              <a:spAutoFit/>
            </a:bodyPr>
            <a:lstStyle/>
            <a:p>
              <a:pPr fontAlgn="base">
                <a:spcBef>
                  <a:spcPct val="0"/>
                </a:spcBef>
                <a:spcAft>
                  <a:spcPct val="0"/>
                </a:spcAft>
              </a:pPr>
              <a:r>
                <a:rPr lang="en-US" sz="1400" b="1" dirty="0" smtClean="0">
                  <a:solidFill>
                    <a:srgbClr val="000000"/>
                  </a:solidFill>
                </a:rPr>
                <a:t>Vapor phase:</a:t>
              </a:r>
            </a:p>
            <a:p>
              <a:pPr fontAlgn="base">
                <a:spcBef>
                  <a:spcPct val="0"/>
                </a:spcBef>
                <a:spcAft>
                  <a:spcPct val="0"/>
                </a:spcAft>
              </a:pPr>
              <a:endParaRPr lang="en-US" sz="1400" b="1" dirty="0" smtClean="0">
                <a:solidFill>
                  <a:srgbClr val="000000"/>
                </a:solidFill>
              </a:endParaRPr>
            </a:p>
            <a:p>
              <a:pPr fontAlgn="base">
                <a:spcBef>
                  <a:spcPct val="0"/>
                </a:spcBef>
                <a:spcAft>
                  <a:spcPct val="0"/>
                </a:spcAft>
              </a:pPr>
              <a:r>
                <a:rPr lang="en-US" sz="1400" b="1" dirty="0" smtClean="0">
                  <a:solidFill>
                    <a:srgbClr val="000000"/>
                  </a:solidFill>
                </a:rPr>
                <a:t>Hg(0) oxidized to Hg(II) [and maybe Hg(p)?] by </a:t>
              </a:r>
            </a:p>
            <a:p>
              <a:pPr fontAlgn="base">
                <a:spcBef>
                  <a:spcPct val="0"/>
                </a:spcBef>
                <a:spcAft>
                  <a:spcPct val="0"/>
                </a:spcAft>
              </a:pPr>
              <a:r>
                <a:rPr lang="en-US" sz="1400" b="1" dirty="0" smtClean="0">
                  <a:solidFill>
                    <a:srgbClr val="000000"/>
                  </a:solidFill>
                </a:rPr>
                <a:t>O</a:t>
              </a:r>
              <a:r>
                <a:rPr lang="en-US" sz="1400" b="1" baseline="-25000" dirty="0" smtClean="0">
                  <a:solidFill>
                    <a:srgbClr val="000000"/>
                  </a:solidFill>
                </a:rPr>
                <a:t>3</a:t>
              </a:r>
              <a:r>
                <a:rPr lang="en-US" sz="1400" b="1" dirty="0" smtClean="0">
                  <a:solidFill>
                    <a:srgbClr val="000000"/>
                  </a:solidFill>
                </a:rPr>
                <a:t>, H</a:t>
              </a:r>
              <a:r>
                <a:rPr lang="en-US" sz="1400" b="1" baseline="-25000" dirty="0" smtClean="0">
                  <a:solidFill>
                    <a:srgbClr val="000000"/>
                  </a:solidFill>
                </a:rPr>
                <a:t>2</a:t>
              </a:r>
              <a:r>
                <a:rPr lang="en-US" sz="1400" b="1" dirty="0" smtClean="0">
                  <a:solidFill>
                    <a:srgbClr val="000000"/>
                  </a:solidFill>
                </a:rPr>
                <a:t>0</a:t>
              </a:r>
              <a:r>
                <a:rPr lang="en-US" sz="1400" b="1" baseline="-25000" dirty="0" smtClean="0">
                  <a:solidFill>
                    <a:srgbClr val="000000"/>
                  </a:solidFill>
                </a:rPr>
                <a:t>2</a:t>
              </a:r>
              <a:r>
                <a:rPr lang="en-US" sz="1400" b="1" dirty="0" smtClean="0">
                  <a:solidFill>
                    <a:srgbClr val="000000"/>
                  </a:solidFill>
                </a:rPr>
                <a:t>, Cl</a:t>
              </a:r>
              <a:r>
                <a:rPr lang="en-US" sz="1400" b="1" baseline="-25000" dirty="0" smtClean="0">
                  <a:solidFill>
                    <a:srgbClr val="000000"/>
                  </a:solidFill>
                </a:rPr>
                <a:t>2</a:t>
              </a:r>
              <a:r>
                <a:rPr lang="en-US" sz="1400" b="1" dirty="0" smtClean="0">
                  <a:solidFill>
                    <a:srgbClr val="000000"/>
                  </a:solidFill>
                </a:rPr>
                <a:t>, OH, HCl, Br</a:t>
              </a:r>
            </a:p>
            <a:p>
              <a:pPr fontAlgn="base">
                <a:spcBef>
                  <a:spcPct val="0"/>
                </a:spcBef>
                <a:spcAft>
                  <a:spcPct val="0"/>
                </a:spcAft>
              </a:pPr>
              <a:endParaRPr lang="en-US" sz="1400" b="1" dirty="0" smtClean="0">
                <a:solidFill>
                  <a:srgbClr val="000000"/>
                </a:solidFill>
              </a:endParaRPr>
            </a:p>
          </p:txBody>
        </p:sp>
        <p:sp>
          <p:nvSpPr>
            <p:cNvPr id="47130" name="Freeform 113" descr="90%"/>
            <p:cNvSpPr>
              <a:spLocks/>
            </p:cNvSpPr>
            <p:nvPr/>
          </p:nvSpPr>
          <p:spPr bwMode="auto">
            <a:xfrm>
              <a:off x="2000" y="2376"/>
              <a:ext cx="256" cy="108"/>
            </a:xfrm>
            <a:custGeom>
              <a:avLst/>
              <a:gdLst>
                <a:gd name="T0" fmla="*/ 43 w 440"/>
                <a:gd name="T1" fmla="*/ 30 h 369"/>
                <a:gd name="T2" fmla="*/ 27 w 440"/>
                <a:gd name="T3" fmla="*/ 25 h 369"/>
                <a:gd name="T4" fmla="*/ 0 w 440"/>
                <a:gd name="T5" fmla="*/ 14 h 369"/>
                <a:gd name="T6" fmla="*/ 4 w 440"/>
                <a:gd name="T7" fmla="*/ 9 h 369"/>
                <a:gd name="T8" fmla="*/ 31 w 440"/>
                <a:gd name="T9" fmla="*/ 7 h 369"/>
                <a:gd name="T10" fmla="*/ 55 w 440"/>
                <a:gd name="T11" fmla="*/ 3 h 369"/>
                <a:gd name="T12" fmla="*/ 66 w 440"/>
                <a:gd name="T13" fmla="*/ 1 h 369"/>
                <a:gd name="T14" fmla="*/ 117 w 440"/>
                <a:gd name="T15" fmla="*/ 0 h 369"/>
                <a:gd name="T16" fmla="*/ 133 w 440"/>
                <a:gd name="T17" fmla="*/ 11 h 369"/>
                <a:gd name="T18" fmla="*/ 144 w 440"/>
                <a:gd name="T19" fmla="*/ 17 h 369"/>
                <a:gd name="T20" fmla="*/ 140 w 440"/>
                <a:gd name="T21" fmla="*/ 22 h 369"/>
                <a:gd name="T22" fmla="*/ 129 w 440"/>
                <a:gd name="T23" fmla="*/ 23 h 369"/>
                <a:gd name="T24" fmla="*/ 121 w 440"/>
                <a:gd name="T25" fmla="*/ 29 h 369"/>
                <a:gd name="T26" fmla="*/ 78 w 440"/>
                <a:gd name="T27" fmla="*/ 32 h 369"/>
                <a:gd name="T28" fmla="*/ 43 w 440"/>
                <a:gd name="T29" fmla="*/ 30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31" name="Line 114"/>
            <p:cNvSpPr>
              <a:spLocks noChangeShapeType="1"/>
            </p:cNvSpPr>
            <p:nvPr/>
          </p:nvSpPr>
          <p:spPr bwMode="auto">
            <a:xfrm flipV="1">
              <a:off x="1680" y="2456"/>
              <a:ext cx="336" cy="144"/>
            </a:xfrm>
            <a:prstGeom prst="line">
              <a:avLst/>
            </a:prstGeom>
            <a:noFill/>
            <a:ln w="76200">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47132" name="Rectangle 115"/>
            <p:cNvSpPr>
              <a:spLocks noChangeArrowheads="1"/>
            </p:cNvSpPr>
            <p:nvPr/>
          </p:nvSpPr>
          <p:spPr bwMode="auto">
            <a:xfrm>
              <a:off x="1536" y="1773"/>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3" name="AutoShape 116"/>
            <p:cNvSpPr>
              <a:spLocks noChangeArrowheads="1"/>
            </p:cNvSpPr>
            <p:nvPr/>
          </p:nvSpPr>
          <p:spPr bwMode="auto">
            <a:xfrm>
              <a:off x="1584" y="2100"/>
              <a:ext cx="192" cy="518"/>
            </a:xfrm>
            <a:prstGeom prst="upArrow">
              <a:avLst>
                <a:gd name="adj1" fmla="val 50000"/>
                <a:gd name="adj2" fmla="val 71224"/>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4" name="Rectangle 117"/>
            <p:cNvSpPr>
              <a:spLocks noChangeArrowheads="1"/>
            </p:cNvSpPr>
            <p:nvPr/>
          </p:nvSpPr>
          <p:spPr bwMode="auto">
            <a:xfrm>
              <a:off x="1525" y="2745"/>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23" name="Text Box 121"/>
          <p:cNvSpPr txBox="1">
            <a:spLocks noChangeArrowheads="1"/>
          </p:cNvSpPr>
          <p:nvPr/>
        </p:nvSpPr>
        <p:spPr bwMode="auto">
          <a:xfrm>
            <a:off x="169317" y="44624"/>
            <a:ext cx="2530475" cy="1200329"/>
          </a:xfrm>
          <a:prstGeom prst="rect">
            <a:avLst/>
          </a:prstGeom>
          <a:noFill/>
          <a:ln w="9525" algn="ctr">
            <a:noFill/>
            <a:miter lim="800000"/>
            <a:headEnd/>
            <a:tailEnd/>
          </a:ln>
        </p:spPr>
        <p:txBody>
          <a:bodyPr wrap="square">
            <a:spAutoFit/>
          </a:bodyPr>
          <a:lstStyle/>
          <a:p>
            <a:pPr fontAlgn="base">
              <a:spcBef>
                <a:spcPct val="0"/>
              </a:spcBef>
              <a:spcAft>
                <a:spcPct val="0"/>
              </a:spcAft>
            </a:pPr>
            <a:r>
              <a:rPr lang="en-US" sz="2400" b="1" dirty="0" smtClean="0">
                <a:solidFill>
                  <a:srgbClr val="000000"/>
                </a:solidFill>
              </a:rPr>
              <a:t>Atmospheric Mercury Fate Processes</a:t>
            </a:r>
          </a:p>
        </p:txBody>
      </p:sp>
      <p:sp>
        <p:nvSpPr>
          <p:cNvPr id="23" name="TextBox 22"/>
          <p:cNvSpPr txBox="1"/>
          <p:nvPr/>
        </p:nvSpPr>
        <p:spPr>
          <a:xfrm>
            <a:off x="207493" y="4221088"/>
            <a:ext cx="1628203" cy="523220"/>
          </a:xfrm>
          <a:prstGeom prst="rect">
            <a:avLst/>
          </a:prstGeom>
          <a:noFill/>
        </p:spPr>
        <p:txBody>
          <a:bodyPr wrap="none" rtlCol="0">
            <a:spAutoFit/>
          </a:bodyPr>
          <a:lstStyle/>
          <a:p>
            <a:pPr algn="ctr"/>
            <a:r>
              <a:rPr lang="en-US" sz="1400" i="1" dirty="0" smtClean="0"/>
              <a:t>In-plume reduction </a:t>
            </a:r>
          </a:p>
          <a:p>
            <a:pPr algn="ctr"/>
            <a:r>
              <a:rPr lang="en-US" sz="1400" i="1" dirty="0" smtClean="0"/>
              <a:t>of Hg(II) to Hg(0)? </a:t>
            </a:r>
            <a:endParaRPr lang="en-US" sz="1400" i="1" dirty="0"/>
          </a:p>
        </p:txBody>
      </p:sp>
      <p:sp>
        <p:nvSpPr>
          <p:cNvPr id="47140" name="Text Box 108"/>
          <p:cNvSpPr txBox="1">
            <a:spLocks noChangeArrowheads="1"/>
          </p:cNvSpPr>
          <p:nvPr/>
        </p:nvSpPr>
        <p:spPr bwMode="auto">
          <a:xfrm>
            <a:off x="5770570" y="5075239"/>
            <a:ext cx="1357314"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Wet deposition</a:t>
            </a:r>
          </a:p>
        </p:txBody>
      </p:sp>
      <p:sp>
        <p:nvSpPr>
          <p:cNvPr id="127" name="AutoShape 103"/>
          <p:cNvSpPr>
            <a:spLocks noChangeArrowheads="1"/>
          </p:cNvSpPr>
          <p:nvPr/>
        </p:nvSpPr>
        <p:spPr bwMode="auto">
          <a:xfrm>
            <a:off x="5652120" y="5517232"/>
            <a:ext cx="812801" cy="8001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8" name="AutoShape 104" descr="90%"/>
          <p:cNvSpPr>
            <a:spLocks noChangeArrowheads="1"/>
          </p:cNvSpPr>
          <p:nvPr/>
        </p:nvSpPr>
        <p:spPr bwMode="auto">
          <a:xfrm>
            <a:off x="6351704" y="5745832"/>
            <a:ext cx="508001" cy="57150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9" name="AutoShape 105"/>
          <p:cNvSpPr>
            <a:spLocks noChangeArrowheads="1"/>
          </p:cNvSpPr>
          <p:nvPr/>
        </p:nvSpPr>
        <p:spPr bwMode="auto">
          <a:xfrm>
            <a:off x="6822577" y="5860132"/>
            <a:ext cx="304800" cy="457200"/>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9" name="Text Box 110"/>
          <p:cNvSpPr txBox="1">
            <a:spLocks noChangeArrowheads="1"/>
          </p:cNvSpPr>
          <p:nvPr/>
        </p:nvSpPr>
        <p:spPr bwMode="auto">
          <a:xfrm>
            <a:off x="1882414" y="2276872"/>
            <a:ext cx="591829"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smtClean="0">
                <a:solidFill>
                  <a:srgbClr val="000000"/>
                </a:solidFill>
              </a:rPr>
              <a:t>Hg(II)</a:t>
            </a:r>
          </a:p>
        </p:txBody>
      </p:sp>
    </p:spTree>
    <p:extLst>
      <p:ext uri="{BB962C8B-B14F-4D97-AF65-F5344CB8AC3E}">
        <p14:creationId xmlns:p14="http://schemas.microsoft.com/office/powerpoint/2010/main" val="2582834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17" name="Group 7"/>
          <p:cNvGrpSpPr>
            <a:grpSpLocks/>
          </p:cNvGrpSpPr>
          <p:nvPr/>
        </p:nvGrpSpPr>
        <p:grpSpPr bwMode="auto">
          <a:xfrm>
            <a:off x="3925455" y="2755809"/>
            <a:ext cx="5080000" cy="2525526"/>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838" name="Group 202"/>
          <p:cNvGrpSpPr>
            <a:grpSpLocks/>
          </p:cNvGrpSpPr>
          <p:nvPr/>
        </p:nvGrpSpPr>
        <p:grpSpPr bwMode="auto">
          <a:xfrm>
            <a:off x="3925455" y="735389"/>
            <a:ext cx="5080000" cy="2525526"/>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890" name="Group 398"/>
          <p:cNvGrpSpPr>
            <a:grpSpLocks/>
          </p:cNvGrpSpPr>
          <p:nvPr/>
        </p:nvGrpSpPr>
        <p:grpSpPr bwMode="auto">
          <a:xfrm>
            <a:off x="3417455" y="3260914"/>
            <a:ext cx="5080000" cy="2525526"/>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955" name="Group 593"/>
          <p:cNvGrpSpPr>
            <a:grpSpLocks/>
          </p:cNvGrpSpPr>
          <p:nvPr/>
        </p:nvGrpSpPr>
        <p:grpSpPr bwMode="auto">
          <a:xfrm>
            <a:off x="3417455" y="1240494"/>
            <a:ext cx="5080000" cy="2525526"/>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401" name="Text Box 789"/>
          <p:cNvSpPr txBox="1">
            <a:spLocks noChangeArrowheads="1"/>
          </p:cNvSpPr>
          <p:nvPr/>
        </p:nvSpPr>
        <p:spPr bwMode="auto">
          <a:xfrm>
            <a:off x="4572000" y="2374249"/>
            <a:ext cx="2743489" cy="206188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smtClean="0">
                <a:solidFill>
                  <a:schemeClr val="bg1"/>
                </a:solidFill>
              </a:rPr>
              <a:t>To simulate the </a:t>
            </a:r>
            <a:r>
              <a:rPr lang="en-US" sz="1600" b="1" i="1" u="sng" dirty="0" smtClean="0">
                <a:solidFill>
                  <a:schemeClr val="bg1"/>
                </a:solidFill>
              </a:rPr>
              <a:t>global </a:t>
            </a:r>
            <a:r>
              <a:rPr lang="en-US" sz="1600" b="1" i="1" dirty="0" smtClean="0">
                <a:solidFill>
                  <a:schemeClr val="bg1"/>
                </a:solidFill>
              </a:rPr>
              <a:t>transport of mercury, puffs </a:t>
            </a:r>
            <a:r>
              <a:rPr lang="en-US" sz="1600" b="1" i="1" dirty="0">
                <a:solidFill>
                  <a:schemeClr val="bg1"/>
                </a:solidFill>
              </a:rPr>
              <a:t>are </a:t>
            </a:r>
            <a:r>
              <a:rPr lang="en-US" sz="1600" b="1" i="1" dirty="0" smtClean="0">
                <a:solidFill>
                  <a:schemeClr val="bg1"/>
                </a:solidFill>
              </a:rPr>
              <a:t>transferred to Eulerian </a:t>
            </a:r>
            <a:r>
              <a:rPr lang="en-US" sz="1600" b="1" i="1" dirty="0">
                <a:solidFill>
                  <a:schemeClr val="bg1"/>
                </a:solidFill>
              </a:rPr>
              <a:t>grid after a specified </a:t>
            </a:r>
            <a:r>
              <a:rPr lang="en-US" sz="1600" b="1" i="1" dirty="0" smtClean="0">
                <a:solidFill>
                  <a:schemeClr val="bg1"/>
                </a:solidFill>
              </a:rPr>
              <a:t>time downwind (~3 weeks), </a:t>
            </a:r>
            <a:r>
              <a:rPr lang="en-US" sz="1600" b="1" i="1" dirty="0">
                <a:solidFill>
                  <a:schemeClr val="bg1"/>
                </a:solidFill>
              </a:rPr>
              <a:t>and the mercury is simulated on that grid from then on…</a:t>
            </a:r>
          </a:p>
        </p:txBody>
      </p:sp>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215" name="Line 8"/>
          <p:cNvSpPr>
            <a:spLocks noChangeAspect="1" noChangeShapeType="1"/>
          </p:cNvSpPr>
          <p:nvPr/>
        </p:nvSpPr>
        <p:spPr bwMode="auto">
          <a:xfrm>
            <a:off x="985507" y="5287102"/>
            <a:ext cx="0" cy="1509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20" name="Oval 9"/>
          <p:cNvSpPr>
            <a:spLocks noChangeAspect="1" noChangeArrowheads="1"/>
          </p:cNvSpPr>
          <p:nvPr/>
        </p:nvSpPr>
        <p:spPr bwMode="auto">
          <a:xfrm>
            <a:off x="876300" y="5427720"/>
            <a:ext cx="108876" cy="1866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877293" y="5422388"/>
            <a:ext cx="106559" cy="13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217" name="Line 7"/>
          <p:cNvSpPr>
            <a:spLocks noChangeAspect="1" noChangeShapeType="1"/>
          </p:cNvSpPr>
          <p:nvPr/>
        </p:nvSpPr>
        <p:spPr bwMode="auto">
          <a:xfrm>
            <a:off x="876962" y="5286435"/>
            <a:ext cx="0" cy="1509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877293" y="5286768"/>
            <a:ext cx="108545" cy="159945"/>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876962" y="5278438"/>
            <a:ext cx="108876" cy="1866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8" name="Line 32"/>
          <p:cNvSpPr>
            <a:spLocks noChangeShapeType="1"/>
          </p:cNvSpPr>
          <p:nvPr/>
        </p:nvSpPr>
        <p:spPr bwMode="auto">
          <a:xfrm>
            <a:off x="1452014" y="4885033"/>
            <a:ext cx="0" cy="2264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3" name="Oval 34"/>
          <p:cNvSpPr>
            <a:spLocks noChangeArrowheads="1"/>
          </p:cNvSpPr>
          <p:nvPr/>
        </p:nvSpPr>
        <p:spPr bwMode="auto">
          <a:xfrm>
            <a:off x="1270003" y="5095960"/>
            <a:ext cx="181460" cy="2799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1271658" y="5087963"/>
            <a:ext cx="177599" cy="204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210" name="Line 36"/>
          <p:cNvSpPr>
            <a:spLocks noChangeShapeType="1"/>
          </p:cNvSpPr>
          <p:nvPr/>
        </p:nvSpPr>
        <p:spPr bwMode="auto">
          <a:xfrm>
            <a:off x="1271106" y="4884034"/>
            <a:ext cx="0" cy="2264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1271658" y="4884534"/>
            <a:ext cx="180908" cy="239916"/>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1271106" y="4872038"/>
            <a:ext cx="181460" cy="2799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1" name="Line 40"/>
          <p:cNvSpPr>
            <a:spLocks noChangeShapeType="1"/>
          </p:cNvSpPr>
          <p:nvPr/>
        </p:nvSpPr>
        <p:spPr bwMode="auto">
          <a:xfrm>
            <a:off x="2191201" y="4476207"/>
            <a:ext cx="0" cy="29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6" name="Oval 42"/>
          <p:cNvSpPr>
            <a:spLocks noChangeArrowheads="1"/>
          </p:cNvSpPr>
          <p:nvPr/>
        </p:nvSpPr>
        <p:spPr bwMode="auto">
          <a:xfrm>
            <a:off x="1816100" y="4750810"/>
            <a:ext cx="373965" cy="3644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1819510" y="4740398"/>
            <a:ext cx="366008" cy="26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203" name="Line 44"/>
          <p:cNvSpPr>
            <a:spLocks noChangeShapeType="1"/>
          </p:cNvSpPr>
          <p:nvPr/>
        </p:nvSpPr>
        <p:spPr bwMode="auto">
          <a:xfrm>
            <a:off x="1818373" y="4474905"/>
            <a:ext cx="0" cy="29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1819510" y="4475556"/>
            <a:ext cx="372828" cy="312344"/>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1818373" y="4459288"/>
            <a:ext cx="373965" cy="36440"/>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4" name="Line 160"/>
          <p:cNvSpPr>
            <a:spLocks noChangeAspect="1" noChangeShapeType="1"/>
          </p:cNvSpPr>
          <p:nvPr/>
        </p:nvSpPr>
        <p:spPr bwMode="auto">
          <a:xfrm>
            <a:off x="4350598" y="4270779"/>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9" name="Oval 162"/>
          <p:cNvSpPr>
            <a:spLocks noChangeAspect="1" noChangeArrowheads="1"/>
          </p:cNvSpPr>
          <p:nvPr/>
        </p:nvSpPr>
        <p:spPr bwMode="auto">
          <a:xfrm>
            <a:off x="4105278" y="4586507"/>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4107508" y="4574536"/>
            <a:ext cx="239372" cy="3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196" name="Line 164"/>
          <p:cNvSpPr>
            <a:spLocks noChangeAspect="1" noChangeShapeType="1"/>
          </p:cNvSpPr>
          <p:nvPr/>
        </p:nvSpPr>
        <p:spPr bwMode="auto">
          <a:xfrm>
            <a:off x="4106765" y="4269283"/>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4107508" y="4270031"/>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4106765" y="4251327"/>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7" name="Line 168"/>
          <p:cNvSpPr>
            <a:spLocks noChangeAspect="1" noChangeShapeType="1"/>
          </p:cNvSpPr>
          <p:nvPr/>
        </p:nvSpPr>
        <p:spPr bwMode="auto">
          <a:xfrm>
            <a:off x="4345836" y="3273829"/>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2" name="Oval 170"/>
          <p:cNvSpPr>
            <a:spLocks noChangeAspect="1" noChangeArrowheads="1"/>
          </p:cNvSpPr>
          <p:nvPr/>
        </p:nvSpPr>
        <p:spPr bwMode="auto">
          <a:xfrm>
            <a:off x="4100516" y="3589557"/>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4102746" y="3577586"/>
            <a:ext cx="239372" cy="3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189" name="Line 172"/>
          <p:cNvSpPr>
            <a:spLocks noChangeAspect="1" noChangeShapeType="1"/>
          </p:cNvSpPr>
          <p:nvPr/>
        </p:nvSpPr>
        <p:spPr bwMode="auto">
          <a:xfrm>
            <a:off x="4102003" y="3272333"/>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4102746" y="3273081"/>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4102003" y="3254377"/>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0" name="Line 176"/>
          <p:cNvSpPr>
            <a:spLocks noChangeAspect="1" noChangeShapeType="1"/>
          </p:cNvSpPr>
          <p:nvPr/>
        </p:nvSpPr>
        <p:spPr bwMode="auto">
          <a:xfrm>
            <a:off x="3915623" y="3799292"/>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5" name="Oval 178"/>
          <p:cNvSpPr>
            <a:spLocks noChangeAspect="1" noChangeArrowheads="1"/>
          </p:cNvSpPr>
          <p:nvPr/>
        </p:nvSpPr>
        <p:spPr bwMode="auto">
          <a:xfrm>
            <a:off x="3670303" y="4115020"/>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3672533" y="4103049"/>
            <a:ext cx="239372" cy="3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182" name="Line 180"/>
          <p:cNvSpPr>
            <a:spLocks noChangeAspect="1" noChangeShapeType="1"/>
          </p:cNvSpPr>
          <p:nvPr/>
        </p:nvSpPr>
        <p:spPr bwMode="auto">
          <a:xfrm>
            <a:off x="3671790" y="3797796"/>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3672533" y="3798544"/>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3671790" y="3779840"/>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3" name="Line 184"/>
          <p:cNvSpPr>
            <a:spLocks noChangeAspect="1" noChangeShapeType="1"/>
          </p:cNvSpPr>
          <p:nvPr/>
        </p:nvSpPr>
        <p:spPr bwMode="auto">
          <a:xfrm>
            <a:off x="4753823" y="3885017"/>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8" name="Oval 186"/>
          <p:cNvSpPr>
            <a:spLocks noChangeAspect="1" noChangeArrowheads="1"/>
          </p:cNvSpPr>
          <p:nvPr/>
        </p:nvSpPr>
        <p:spPr bwMode="auto">
          <a:xfrm>
            <a:off x="4508503" y="420074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4510733" y="4188774"/>
            <a:ext cx="239372" cy="3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175" name="Line 188"/>
          <p:cNvSpPr>
            <a:spLocks noChangeAspect="1" noChangeShapeType="1"/>
          </p:cNvSpPr>
          <p:nvPr/>
        </p:nvSpPr>
        <p:spPr bwMode="auto">
          <a:xfrm>
            <a:off x="4509990" y="3883521"/>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4510733" y="3884269"/>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4509990" y="386556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0" name="Line 389"/>
          <p:cNvSpPr>
            <a:spLocks noChangeShapeType="1"/>
          </p:cNvSpPr>
          <p:nvPr/>
        </p:nvSpPr>
        <p:spPr bwMode="auto">
          <a:xfrm flipV="1">
            <a:off x="4841875" y="3001965"/>
            <a:ext cx="744538" cy="836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2" name="Line 436"/>
          <p:cNvSpPr>
            <a:spLocks noChangeShapeType="1"/>
          </p:cNvSpPr>
          <p:nvPr/>
        </p:nvSpPr>
        <p:spPr bwMode="auto">
          <a:xfrm>
            <a:off x="6235672" y="2772437"/>
            <a:ext cx="0" cy="3987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5707149" y="3129798"/>
            <a:ext cx="520441" cy="36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153" name="Line 445"/>
          <p:cNvSpPr>
            <a:spLocks noChangeAspect="1" noChangeShapeType="1"/>
          </p:cNvSpPr>
          <p:nvPr/>
        </p:nvSpPr>
        <p:spPr bwMode="auto">
          <a:xfrm>
            <a:off x="6036520" y="269439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5791200" y="2998147"/>
            <a:ext cx="244576" cy="53868"/>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5792687" y="269289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5793430" y="269364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5792687" y="267493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6" name="Line 453"/>
          <p:cNvSpPr>
            <a:spLocks noChangeAspect="1" noChangeShapeType="1"/>
          </p:cNvSpPr>
          <p:nvPr/>
        </p:nvSpPr>
        <p:spPr bwMode="auto">
          <a:xfrm>
            <a:off x="6303220" y="269439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6057900" y="2998147"/>
            <a:ext cx="244576" cy="53868"/>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6059387" y="269289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6060130" y="269364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6059387" y="267493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9" name="Line 461"/>
          <p:cNvSpPr>
            <a:spLocks noChangeAspect="1" noChangeShapeType="1"/>
          </p:cNvSpPr>
          <p:nvPr/>
        </p:nvSpPr>
        <p:spPr bwMode="auto">
          <a:xfrm>
            <a:off x="5973020" y="280869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5727700" y="3112447"/>
            <a:ext cx="244576" cy="53868"/>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5729187" y="280719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5729930" y="280794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5729187" y="278923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2" name="Line 469"/>
          <p:cNvSpPr>
            <a:spLocks noChangeAspect="1" noChangeShapeType="1"/>
          </p:cNvSpPr>
          <p:nvPr/>
        </p:nvSpPr>
        <p:spPr bwMode="auto">
          <a:xfrm>
            <a:off x="6265120" y="282139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6019800" y="3125147"/>
            <a:ext cx="244576" cy="53868"/>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6021287" y="281989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6022030" y="282064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6021287" y="280193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2" name="Line 391"/>
          <p:cNvSpPr>
            <a:spLocks noChangeShapeType="1"/>
          </p:cNvSpPr>
          <p:nvPr/>
        </p:nvSpPr>
        <p:spPr bwMode="auto">
          <a:xfrm>
            <a:off x="4556128" y="4667250"/>
            <a:ext cx="692150" cy="327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9" name="Line 490"/>
          <p:cNvSpPr>
            <a:spLocks noChangeAspect="1" noChangeShapeType="1"/>
          </p:cNvSpPr>
          <p:nvPr/>
        </p:nvSpPr>
        <p:spPr bwMode="auto">
          <a:xfrm>
            <a:off x="5682511" y="4816877"/>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5437191" y="5120634"/>
            <a:ext cx="244576" cy="53868"/>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5438678" y="4815381"/>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5439421" y="4816129"/>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5438678" y="479742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2" name="Line 498"/>
          <p:cNvSpPr>
            <a:spLocks noChangeAspect="1" noChangeShapeType="1"/>
          </p:cNvSpPr>
          <p:nvPr/>
        </p:nvSpPr>
        <p:spPr bwMode="auto">
          <a:xfrm>
            <a:off x="5949211" y="4816877"/>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5703891" y="5120634"/>
            <a:ext cx="244576" cy="53868"/>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5705378" y="4815381"/>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5706121" y="4816129"/>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5705378" y="479742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5" name="Line 506"/>
          <p:cNvSpPr>
            <a:spLocks noChangeAspect="1" noChangeShapeType="1"/>
          </p:cNvSpPr>
          <p:nvPr/>
        </p:nvSpPr>
        <p:spPr bwMode="auto">
          <a:xfrm>
            <a:off x="5619011" y="4931177"/>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5373691" y="5234934"/>
            <a:ext cx="244576" cy="53868"/>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5375178" y="4929681"/>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5375921" y="4930429"/>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5375178" y="491172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8" name="Line 514"/>
          <p:cNvSpPr>
            <a:spLocks noChangeAspect="1" noChangeShapeType="1"/>
          </p:cNvSpPr>
          <p:nvPr/>
        </p:nvSpPr>
        <p:spPr bwMode="auto">
          <a:xfrm>
            <a:off x="5911111" y="4943877"/>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5665791" y="5247634"/>
            <a:ext cx="244576" cy="53868"/>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5667278" y="4942381"/>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5668021" y="4943129"/>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5667278" y="4924425"/>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5" name="Line 522"/>
          <p:cNvSpPr>
            <a:spLocks noChangeShapeType="1"/>
          </p:cNvSpPr>
          <p:nvPr/>
        </p:nvSpPr>
        <p:spPr bwMode="auto">
          <a:xfrm>
            <a:off x="5930875" y="4855238"/>
            <a:ext cx="0" cy="3987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7" name="Line 526"/>
          <p:cNvSpPr>
            <a:spLocks noChangeShapeType="1"/>
          </p:cNvSpPr>
          <p:nvPr/>
        </p:nvSpPr>
        <p:spPr bwMode="auto">
          <a:xfrm>
            <a:off x="5400736" y="4853478"/>
            <a:ext cx="0" cy="3987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6" name="Line 418"/>
          <p:cNvSpPr>
            <a:spLocks noChangeAspect="1" noChangeShapeType="1"/>
          </p:cNvSpPr>
          <p:nvPr/>
        </p:nvSpPr>
        <p:spPr bwMode="auto">
          <a:xfrm>
            <a:off x="5188796" y="261978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4943476" y="2923537"/>
            <a:ext cx="244576" cy="53868"/>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4944963" y="261828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4945706" y="261903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4944963" y="260032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9" name="Line 426"/>
          <p:cNvSpPr>
            <a:spLocks noChangeAspect="1" noChangeShapeType="1"/>
          </p:cNvSpPr>
          <p:nvPr/>
        </p:nvSpPr>
        <p:spPr bwMode="auto">
          <a:xfrm>
            <a:off x="5184033" y="2207030"/>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4938713" y="2510787"/>
            <a:ext cx="244576" cy="53868"/>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4940200" y="2205534"/>
            <a:ext cx="0" cy="3389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4940943" y="2206282"/>
            <a:ext cx="243833" cy="359121"/>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4940200" y="2187578"/>
            <a:ext cx="244576" cy="41897"/>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6" name="Line 532"/>
          <p:cNvSpPr>
            <a:spLocks noChangeShapeType="1"/>
          </p:cNvSpPr>
          <p:nvPr/>
        </p:nvSpPr>
        <p:spPr bwMode="auto">
          <a:xfrm flipV="1">
            <a:off x="4440238" y="2574928"/>
            <a:ext cx="379413" cy="574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9" name="Line 401"/>
          <p:cNvSpPr>
            <a:spLocks noChangeShapeType="1"/>
          </p:cNvSpPr>
          <p:nvPr/>
        </p:nvSpPr>
        <p:spPr bwMode="auto">
          <a:xfrm>
            <a:off x="3227359" y="4136100"/>
            <a:ext cx="0" cy="3987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4" name="Oval 403"/>
          <p:cNvSpPr>
            <a:spLocks noChangeArrowheads="1"/>
          </p:cNvSpPr>
          <p:nvPr/>
        </p:nvSpPr>
        <p:spPr bwMode="auto">
          <a:xfrm>
            <a:off x="2693988" y="4507544"/>
            <a:ext cx="531754" cy="49291"/>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698837" y="4493461"/>
            <a:ext cx="520440" cy="36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sp>
        <p:nvSpPr>
          <p:cNvPr id="77051" name="Line 405"/>
          <p:cNvSpPr>
            <a:spLocks noChangeShapeType="1"/>
          </p:cNvSpPr>
          <p:nvPr/>
        </p:nvSpPr>
        <p:spPr bwMode="auto">
          <a:xfrm>
            <a:off x="2697221" y="4134340"/>
            <a:ext cx="0" cy="3987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698837" y="4135220"/>
            <a:ext cx="530138" cy="422495"/>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697221" y="4113215"/>
            <a:ext cx="531754" cy="49291"/>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42" name="Line 1334"/>
          <p:cNvSpPr>
            <a:spLocks noChangeAspect="1" noChangeShapeType="1"/>
          </p:cNvSpPr>
          <p:nvPr/>
        </p:nvSpPr>
        <p:spPr bwMode="auto">
          <a:xfrm>
            <a:off x="6354019" y="108478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6108700" y="1365540"/>
            <a:ext cx="244575" cy="49790"/>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6110187" y="108339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6110930" y="1084088"/>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6110187" y="1066800"/>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5" name="Line 1342"/>
          <p:cNvSpPr>
            <a:spLocks noChangeAspect="1" noChangeShapeType="1"/>
          </p:cNvSpPr>
          <p:nvPr/>
        </p:nvSpPr>
        <p:spPr bwMode="auto">
          <a:xfrm>
            <a:off x="6620719" y="108478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6375400" y="1365540"/>
            <a:ext cx="244575" cy="49790"/>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6376887" y="108339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6377630" y="1084088"/>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6376887" y="1066800"/>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8" name="Line 1350"/>
          <p:cNvSpPr>
            <a:spLocks noChangeAspect="1" noChangeShapeType="1"/>
          </p:cNvSpPr>
          <p:nvPr/>
        </p:nvSpPr>
        <p:spPr bwMode="auto">
          <a:xfrm>
            <a:off x="6290519" y="119042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6045200" y="1471187"/>
            <a:ext cx="244575" cy="49790"/>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6046687" y="1189044"/>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6047430" y="1189735"/>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6046687" y="1172447"/>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1" name="Line 1358"/>
          <p:cNvSpPr>
            <a:spLocks noChangeAspect="1" noChangeShapeType="1"/>
          </p:cNvSpPr>
          <p:nvPr/>
        </p:nvSpPr>
        <p:spPr bwMode="auto">
          <a:xfrm>
            <a:off x="6582619" y="1202165"/>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6337300" y="1482925"/>
            <a:ext cx="244575" cy="49790"/>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6338787" y="1200782"/>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6339530" y="1201473"/>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6338787" y="1184185"/>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46" name="Line 1365"/>
          <p:cNvSpPr>
            <a:spLocks noChangeShapeType="1"/>
          </p:cNvSpPr>
          <p:nvPr/>
        </p:nvSpPr>
        <p:spPr bwMode="auto">
          <a:xfrm flipV="1">
            <a:off x="6067425" y="1662529"/>
            <a:ext cx="158750" cy="1085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0" name="Line 1368"/>
          <p:cNvSpPr>
            <a:spLocks noChangeAspect="1" noChangeShapeType="1"/>
          </p:cNvSpPr>
          <p:nvPr/>
        </p:nvSpPr>
        <p:spPr bwMode="auto">
          <a:xfrm>
            <a:off x="7344619" y="1460412"/>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7099300" y="1741172"/>
            <a:ext cx="244575" cy="49790"/>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7100787" y="145902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7101530" y="1459720"/>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7100787" y="1442432"/>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3" name="Line 1376"/>
          <p:cNvSpPr>
            <a:spLocks noChangeAspect="1" noChangeShapeType="1"/>
          </p:cNvSpPr>
          <p:nvPr/>
        </p:nvSpPr>
        <p:spPr bwMode="auto">
          <a:xfrm>
            <a:off x="7611319" y="1460412"/>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7366000" y="1741172"/>
            <a:ext cx="244575" cy="49790"/>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7367487" y="145902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7368230" y="1459720"/>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7367487" y="1442432"/>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6" name="Line 1384"/>
          <p:cNvSpPr>
            <a:spLocks noChangeAspect="1" noChangeShapeType="1"/>
          </p:cNvSpPr>
          <p:nvPr/>
        </p:nvSpPr>
        <p:spPr bwMode="auto">
          <a:xfrm>
            <a:off x="7281119" y="156605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7035800" y="1846819"/>
            <a:ext cx="244575" cy="49790"/>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7037287" y="1564676"/>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7038030" y="1565367"/>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7037287" y="1548079"/>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9" name="Line 1392"/>
          <p:cNvSpPr>
            <a:spLocks noChangeAspect="1" noChangeShapeType="1"/>
          </p:cNvSpPr>
          <p:nvPr/>
        </p:nvSpPr>
        <p:spPr bwMode="auto">
          <a:xfrm>
            <a:off x="7573219" y="157779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7327900" y="1858557"/>
            <a:ext cx="244575" cy="49790"/>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7329387" y="1576414"/>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7330130" y="1577105"/>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7329387" y="1559817"/>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48" name="Line 1399"/>
          <p:cNvSpPr>
            <a:spLocks noChangeShapeType="1"/>
          </p:cNvSpPr>
          <p:nvPr/>
        </p:nvSpPr>
        <p:spPr bwMode="auto">
          <a:xfrm flipV="1">
            <a:off x="6430963" y="1989741"/>
            <a:ext cx="473075" cy="785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8" name="Line 1402"/>
          <p:cNvSpPr>
            <a:spLocks noChangeAspect="1" noChangeShapeType="1"/>
          </p:cNvSpPr>
          <p:nvPr/>
        </p:nvSpPr>
        <p:spPr bwMode="auto">
          <a:xfrm>
            <a:off x="7497019" y="2481663"/>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7251700" y="2762423"/>
            <a:ext cx="244575" cy="49790"/>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7253187" y="248028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7253930" y="2480971"/>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7253187" y="2463683"/>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1" name="Line 1410"/>
          <p:cNvSpPr>
            <a:spLocks noChangeAspect="1" noChangeShapeType="1"/>
          </p:cNvSpPr>
          <p:nvPr/>
        </p:nvSpPr>
        <p:spPr bwMode="auto">
          <a:xfrm>
            <a:off x="7763719" y="2481663"/>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7518400" y="2762423"/>
            <a:ext cx="244575" cy="49790"/>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7519887" y="248028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7520630" y="2480971"/>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7519887" y="2463683"/>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4" name="Line 1418"/>
          <p:cNvSpPr>
            <a:spLocks noChangeAspect="1" noChangeShapeType="1"/>
          </p:cNvSpPr>
          <p:nvPr/>
        </p:nvSpPr>
        <p:spPr bwMode="auto">
          <a:xfrm>
            <a:off x="7433519" y="258731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7188200" y="2868070"/>
            <a:ext cx="244575" cy="49790"/>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7189687" y="258592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7190430" y="2586618"/>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7189687" y="2569330"/>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7" name="Line 1426"/>
          <p:cNvSpPr>
            <a:spLocks noChangeAspect="1" noChangeShapeType="1"/>
          </p:cNvSpPr>
          <p:nvPr/>
        </p:nvSpPr>
        <p:spPr bwMode="auto">
          <a:xfrm>
            <a:off x="7725619" y="2599048"/>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7480300" y="2879808"/>
            <a:ext cx="244575" cy="49790"/>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7481787" y="2597665"/>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7482530" y="2598356"/>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7481787" y="2581068"/>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50" name="Line 1433"/>
          <p:cNvSpPr>
            <a:spLocks noChangeShapeType="1"/>
          </p:cNvSpPr>
          <p:nvPr/>
        </p:nvSpPr>
        <p:spPr bwMode="auto">
          <a:xfrm flipV="1">
            <a:off x="6443663" y="2827577"/>
            <a:ext cx="512762" cy="2054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6" name="Line 1436"/>
          <p:cNvSpPr>
            <a:spLocks noChangeAspect="1" noChangeShapeType="1"/>
          </p:cNvSpPr>
          <p:nvPr/>
        </p:nvSpPr>
        <p:spPr bwMode="auto">
          <a:xfrm>
            <a:off x="6901707" y="4618072"/>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6656388" y="4898832"/>
            <a:ext cx="244575" cy="49790"/>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6657875" y="461668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6658618" y="4617380"/>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6657875" y="4600092"/>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9" name="Line 1444"/>
          <p:cNvSpPr>
            <a:spLocks noChangeAspect="1" noChangeShapeType="1"/>
          </p:cNvSpPr>
          <p:nvPr/>
        </p:nvSpPr>
        <p:spPr bwMode="auto">
          <a:xfrm>
            <a:off x="7168407" y="4618072"/>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6923088" y="4898832"/>
            <a:ext cx="244575" cy="49790"/>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6924575" y="461668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6925318" y="4617380"/>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6924575" y="4600092"/>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2" name="Line 1452"/>
          <p:cNvSpPr>
            <a:spLocks noChangeAspect="1" noChangeShapeType="1"/>
          </p:cNvSpPr>
          <p:nvPr/>
        </p:nvSpPr>
        <p:spPr bwMode="auto">
          <a:xfrm>
            <a:off x="6838207" y="472371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6592888" y="5004479"/>
            <a:ext cx="244575" cy="49790"/>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6594375" y="4722336"/>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6595118" y="4723027"/>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6594375" y="4705739"/>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5" name="Line 1460"/>
          <p:cNvSpPr>
            <a:spLocks noChangeAspect="1" noChangeShapeType="1"/>
          </p:cNvSpPr>
          <p:nvPr/>
        </p:nvSpPr>
        <p:spPr bwMode="auto">
          <a:xfrm>
            <a:off x="7130307" y="473545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6884988" y="5016217"/>
            <a:ext cx="244575" cy="49790"/>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6886475" y="4734074"/>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6887218" y="4734765"/>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6886475" y="4717477"/>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52" name="Line 1467"/>
          <p:cNvSpPr>
            <a:spLocks noChangeShapeType="1"/>
          </p:cNvSpPr>
          <p:nvPr/>
        </p:nvSpPr>
        <p:spPr bwMode="auto">
          <a:xfrm flipV="1">
            <a:off x="6135688" y="4974257"/>
            <a:ext cx="317500" cy="616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4" name="Line 1470"/>
          <p:cNvSpPr>
            <a:spLocks noChangeAspect="1" noChangeShapeType="1"/>
          </p:cNvSpPr>
          <p:nvPr/>
        </p:nvSpPr>
        <p:spPr bwMode="auto">
          <a:xfrm>
            <a:off x="6366719" y="3978323"/>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6121400" y="4259083"/>
            <a:ext cx="244575" cy="49790"/>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6122887" y="397694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6123630" y="3977631"/>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6122887" y="3960343"/>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7" name="Line 1478"/>
          <p:cNvSpPr>
            <a:spLocks noChangeAspect="1" noChangeShapeType="1"/>
          </p:cNvSpPr>
          <p:nvPr/>
        </p:nvSpPr>
        <p:spPr bwMode="auto">
          <a:xfrm>
            <a:off x="6633419" y="3978323"/>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6388100" y="4259083"/>
            <a:ext cx="244575" cy="49790"/>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6389587" y="397694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6390330" y="3977631"/>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6389587" y="3960343"/>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0" name="Line 1486"/>
          <p:cNvSpPr>
            <a:spLocks noChangeAspect="1" noChangeShapeType="1"/>
          </p:cNvSpPr>
          <p:nvPr/>
        </p:nvSpPr>
        <p:spPr bwMode="auto">
          <a:xfrm>
            <a:off x="6303219" y="4083970"/>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6057900" y="4364730"/>
            <a:ext cx="244575" cy="49790"/>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6059387" y="4082587"/>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6060130" y="4083278"/>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6059387" y="4065990"/>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3" name="Line 1494"/>
          <p:cNvSpPr>
            <a:spLocks noChangeAspect="1" noChangeShapeType="1"/>
          </p:cNvSpPr>
          <p:nvPr/>
        </p:nvSpPr>
        <p:spPr bwMode="auto">
          <a:xfrm>
            <a:off x="6595319" y="4095708"/>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6350000" y="4376468"/>
            <a:ext cx="244575" cy="49790"/>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6351487" y="4094325"/>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6352230" y="4095016"/>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6351487" y="4077728"/>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54" name="Line 1501"/>
          <p:cNvSpPr>
            <a:spLocks noChangeShapeType="1"/>
          </p:cNvSpPr>
          <p:nvPr/>
        </p:nvSpPr>
        <p:spPr bwMode="auto">
          <a:xfrm flipV="1">
            <a:off x="5818188" y="4548736"/>
            <a:ext cx="160337" cy="1702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2" name="Line 1504"/>
          <p:cNvSpPr>
            <a:spLocks noChangeAspect="1" noChangeShapeType="1"/>
          </p:cNvSpPr>
          <p:nvPr/>
        </p:nvSpPr>
        <p:spPr bwMode="auto">
          <a:xfrm>
            <a:off x="7651007" y="5075874"/>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7405688" y="5356634"/>
            <a:ext cx="244575" cy="49790"/>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7407175" y="5074491"/>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7407918" y="5075182"/>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7407175" y="5057894"/>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5" name="Line 1512"/>
          <p:cNvSpPr>
            <a:spLocks noChangeAspect="1" noChangeShapeType="1"/>
          </p:cNvSpPr>
          <p:nvPr/>
        </p:nvSpPr>
        <p:spPr bwMode="auto">
          <a:xfrm>
            <a:off x="7917707" y="5075874"/>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7672388" y="5356634"/>
            <a:ext cx="244575" cy="49790"/>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7673875" y="5074491"/>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7674618" y="5075182"/>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7673875" y="5057894"/>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8" name="Line 1520"/>
          <p:cNvSpPr>
            <a:spLocks noChangeAspect="1" noChangeShapeType="1"/>
          </p:cNvSpPr>
          <p:nvPr/>
        </p:nvSpPr>
        <p:spPr bwMode="auto">
          <a:xfrm>
            <a:off x="7587507" y="5181521"/>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7342188" y="5462281"/>
            <a:ext cx="244575" cy="49790"/>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7343675" y="5180138"/>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7344418" y="5180829"/>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7343675" y="5163541"/>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1" name="Line 1528"/>
          <p:cNvSpPr>
            <a:spLocks noChangeAspect="1" noChangeShapeType="1"/>
          </p:cNvSpPr>
          <p:nvPr/>
        </p:nvSpPr>
        <p:spPr bwMode="auto">
          <a:xfrm>
            <a:off x="7879607" y="5193259"/>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7634288" y="5474019"/>
            <a:ext cx="244575" cy="49790"/>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7635775" y="5191876"/>
            <a:ext cx="0" cy="313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7636518" y="5192567"/>
            <a:ext cx="243832" cy="331933"/>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7635775" y="5175279"/>
            <a:ext cx="244575" cy="38725"/>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56" name="Line 1535"/>
          <p:cNvSpPr>
            <a:spLocks noChangeShapeType="1"/>
          </p:cNvSpPr>
          <p:nvPr/>
        </p:nvSpPr>
        <p:spPr bwMode="auto">
          <a:xfrm>
            <a:off x="6046788" y="5211962"/>
            <a:ext cx="1047750" cy="95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218" name="Rectangle 75"/>
          <p:cNvSpPr>
            <a:spLocks noChangeAspect="1" noChangeArrowheads="1"/>
          </p:cNvSpPr>
          <p:nvPr/>
        </p:nvSpPr>
        <p:spPr bwMode="auto">
          <a:xfrm>
            <a:off x="3207350" y="5126691"/>
            <a:ext cx="285853" cy="266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3523293" y="5126691"/>
            <a:ext cx="285853" cy="266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3132126" y="5227544"/>
            <a:ext cx="285853" cy="266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186" name="Text Box 1320"/>
          <p:cNvSpPr txBox="1">
            <a:spLocks noChangeArrowheads="1"/>
          </p:cNvSpPr>
          <p:nvPr/>
        </p:nvSpPr>
        <p:spPr bwMode="auto">
          <a:xfrm>
            <a:off x="1366232" y="1876984"/>
            <a:ext cx="2901783" cy="132369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77056" name="TextBox 77055"/>
          <p:cNvSpPr txBox="1"/>
          <p:nvPr/>
        </p:nvSpPr>
        <p:spPr>
          <a:xfrm>
            <a:off x="1752600" y="4876800"/>
            <a:ext cx="1509716" cy="1477328"/>
          </a:xfrm>
          <a:prstGeom prst="rect">
            <a:avLst/>
          </a:prstGeom>
          <a:solidFill>
            <a:srgbClr val="800000"/>
          </a:solidFill>
          <a:ln>
            <a:solidFill>
              <a:schemeClr val="tx1"/>
            </a:solidFill>
          </a:ln>
        </p:spPr>
        <p:txBody>
          <a:bodyPr wrap="square" rtlCol="0">
            <a:spAutoFit/>
          </a:bodyPr>
          <a:lstStyle/>
          <a:p>
            <a:r>
              <a:rPr lang="en-US" dirty="0" smtClean="0">
                <a:solidFill>
                  <a:schemeClr val="bg1"/>
                </a:solidFill>
              </a:rPr>
              <a:t>Atmospheric chemistry and deposition simulated for each puff</a:t>
            </a:r>
            <a:endParaRPr lang="en-US" dirty="0">
              <a:solidFill>
                <a:schemeClr val="bg1"/>
              </a:solidFill>
            </a:endParaRPr>
          </a:p>
        </p:txBody>
      </p:sp>
      <p:sp>
        <p:nvSpPr>
          <p:cNvPr id="77059" name="TextBox 77058"/>
          <p:cNvSpPr txBox="1"/>
          <p:nvPr/>
        </p:nvSpPr>
        <p:spPr>
          <a:xfrm>
            <a:off x="152400" y="3323272"/>
            <a:ext cx="1581107" cy="1477328"/>
          </a:xfrm>
          <a:prstGeom prst="rect">
            <a:avLst/>
          </a:prstGeom>
          <a:noFill/>
        </p:spPr>
        <p:txBody>
          <a:bodyPr wrap="square" rtlCol="0">
            <a:spAutoFit/>
          </a:bodyPr>
          <a:lstStyle/>
          <a:p>
            <a:r>
              <a:rPr lang="en-US" b="1" dirty="0" smtClean="0"/>
              <a:t>Puffs of pollutant are emitted and dispersed downwind</a:t>
            </a:r>
            <a:endParaRPr lang="en-US" b="1" dirty="0"/>
          </a:p>
        </p:txBody>
      </p:sp>
      <p:sp>
        <p:nvSpPr>
          <p:cNvPr id="1201"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192" name="Text Box 1319"/>
          <p:cNvSpPr txBox="1">
            <a:spLocks noChangeArrowheads="1"/>
          </p:cNvSpPr>
          <p:nvPr/>
        </p:nvSpPr>
        <p:spPr bwMode="auto">
          <a:xfrm>
            <a:off x="6705600" y="2967879"/>
            <a:ext cx="2362201" cy="1375521"/>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smtClean="0">
                <a:solidFill>
                  <a:schemeClr val="bg1"/>
                </a:solidFill>
              </a:rPr>
              <a:t>This is how we model the local &amp; </a:t>
            </a:r>
            <a:r>
              <a:rPr lang="en-US" sz="1400" b="1" i="1" dirty="0" smtClean="0">
                <a:solidFill>
                  <a:srgbClr val="FFFF00"/>
                </a:solidFill>
              </a:rPr>
              <a:t>regional</a:t>
            </a:r>
            <a:r>
              <a:rPr lang="en-US" sz="1400" b="1" dirty="0" smtClean="0">
                <a:solidFill>
                  <a:schemeClr val="bg1"/>
                </a:solidFill>
              </a:rPr>
              <a:t> impacts. </a:t>
            </a:r>
          </a:p>
          <a:p>
            <a:pPr eaLnBrk="1" hangingPunct="1"/>
            <a:endParaRPr lang="en-US" sz="1400" b="1" dirty="0" smtClean="0">
              <a:solidFill>
                <a:schemeClr val="bg1"/>
              </a:solidFill>
            </a:endParaRPr>
          </a:p>
          <a:p>
            <a:pPr eaLnBrk="1" hangingPunct="1"/>
            <a:r>
              <a:rPr lang="en-US" sz="1400" b="1" dirty="0" smtClean="0">
                <a:solidFill>
                  <a:schemeClr val="bg1"/>
                </a:solidFill>
              </a:rPr>
              <a:t>But for </a:t>
            </a:r>
            <a:r>
              <a:rPr lang="en-US" sz="1400" b="1" i="1" dirty="0" smtClean="0">
                <a:solidFill>
                  <a:srgbClr val="FFFF00"/>
                </a:solidFill>
              </a:rPr>
              <a:t>global</a:t>
            </a:r>
            <a:r>
              <a:rPr lang="en-US" sz="1400" b="1" dirty="0" smtClean="0">
                <a:solidFill>
                  <a:schemeClr val="bg1"/>
                </a:solidFill>
              </a:rPr>
              <a:t> </a:t>
            </a:r>
            <a:r>
              <a:rPr lang="en-US" sz="1400" b="1" dirty="0">
                <a:solidFill>
                  <a:schemeClr val="bg1"/>
                </a:solidFill>
              </a:rPr>
              <a:t>modeling, </a:t>
            </a:r>
          </a:p>
          <a:p>
            <a:pPr eaLnBrk="1" hangingPunct="1"/>
            <a:r>
              <a:rPr lang="en-US" sz="1400" b="1" dirty="0">
                <a:solidFill>
                  <a:schemeClr val="bg1"/>
                </a:solidFill>
              </a:rPr>
              <a:t>puff splitting </a:t>
            </a:r>
            <a:r>
              <a:rPr lang="en-US" sz="1400" b="1" dirty="0" smtClean="0">
                <a:solidFill>
                  <a:schemeClr val="bg1"/>
                </a:solidFill>
              </a:rPr>
              <a:t>overwhelms </a:t>
            </a:r>
            <a:endParaRPr lang="en-US" sz="1400" b="1" dirty="0">
              <a:solidFill>
                <a:schemeClr val="bg1"/>
              </a:solidFill>
            </a:endParaRPr>
          </a:p>
          <a:p>
            <a:pPr eaLnBrk="1" hangingPunct="1"/>
            <a:r>
              <a:rPr lang="en-US" sz="1400" b="1" dirty="0" smtClean="0">
                <a:solidFill>
                  <a:schemeClr val="bg1"/>
                </a:solidFill>
              </a:rPr>
              <a:t>computational resources</a:t>
            </a:r>
            <a:endParaRPr lang="en-US" sz="1400" b="1" dirty="0">
              <a:solidFill>
                <a:schemeClr val="bg1"/>
              </a:solidFill>
            </a:endParaRPr>
          </a:p>
        </p:txBody>
      </p:sp>
      <p:sp>
        <p:nvSpPr>
          <p:cNvPr id="32" name="TextBox 31"/>
          <p:cNvSpPr txBox="1"/>
          <p:nvPr/>
        </p:nvSpPr>
        <p:spPr>
          <a:xfrm>
            <a:off x="1494986" y="260648"/>
            <a:ext cx="6255239" cy="461665"/>
          </a:xfrm>
          <a:prstGeom prst="rect">
            <a:avLst/>
          </a:prstGeom>
          <a:noFill/>
        </p:spPr>
        <p:txBody>
          <a:bodyPr wrap="none" rtlCol="0">
            <a:spAutoFit/>
          </a:bodyPr>
          <a:lstStyle/>
          <a:p>
            <a:r>
              <a:rPr lang="en-US" sz="2400" b="1" dirty="0" smtClean="0"/>
              <a:t>Lagrangian (plume) Modeling with HYSPLIT-Hg</a:t>
            </a:r>
            <a:endParaRPr lang="en-US" sz="2400" b="1" dirty="0"/>
          </a:p>
        </p:txBody>
      </p:sp>
    </p:spTree>
    <p:extLst>
      <p:ext uri="{BB962C8B-B14F-4D97-AF65-F5344CB8AC3E}">
        <p14:creationId xmlns:p14="http://schemas.microsoft.com/office/powerpoint/2010/main" val="681232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TotalTime>
  <Words>2863</Words>
  <Application>Microsoft Office PowerPoint</Application>
  <PresentationFormat>On-screen Show (4:3)</PresentationFormat>
  <Paragraphs>434</Paragraphs>
  <Slides>50</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Arial</vt:lpstr>
      <vt:lpstr>Arial Narrow</vt:lpstr>
      <vt:lpstr>Calibri</vt:lpstr>
      <vt:lpstr>Courier New</vt:lpstr>
      <vt:lpstr>Symbol</vt:lpstr>
      <vt:lpstr>Times New Roman</vt:lpstr>
      <vt:lpstr>Wingdings</vt:lpstr>
      <vt:lpstr>Wingdings 2</vt:lpstr>
      <vt:lpstr>WP MathA</vt:lpstr>
      <vt:lpstr>1_Flow</vt:lpstr>
      <vt:lpstr>3_Flow</vt:lpstr>
      <vt:lpstr>2_Flow</vt:lpstr>
      <vt:lpstr>PowerPoint Presentation</vt:lpstr>
      <vt:lpstr>Mercury: Measurements  and Modeling</vt:lpstr>
      <vt:lpstr>PowerPoint Presentation</vt:lpstr>
      <vt:lpstr>PowerPoint Presentation</vt:lpstr>
      <vt:lpstr>PowerPoint Presentation</vt:lpstr>
      <vt:lpstr>PowerPoint Presentation</vt:lpstr>
      <vt:lpstr>Mercury Measurements at Beltsville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Hg Emission Inventory</vt:lpstr>
      <vt:lpstr>NOx Emissions</vt:lpstr>
      <vt:lpstr>SO2 Emissions</vt:lpstr>
      <vt:lpstr>PowerPoint Presentation</vt:lpstr>
      <vt:lpstr>Measurement Statistics</vt:lpstr>
      <vt:lpstr>Seasonal Variations</vt:lpstr>
      <vt:lpstr>Diurnal Variations</vt:lpstr>
      <vt:lpstr>GEM Trend</vt:lpstr>
      <vt:lpstr>GOM Trend</vt:lpstr>
      <vt:lpstr>PBM Trend</vt:lpstr>
      <vt:lpstr>Summary</vt:lpstr>
      <vt:lpstr>Mercury Measurement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(Evolving) Atmospheric Chemical Reaction Scheme for Mercury</vt:lpstr>
      <vt:lpstr>PowerPoint Presentation</vt:lpstr>
      <vt:lpstr>Back Trajectory Analysis – Episodes</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Cohen</dc:creator>
  <cp:lastModifiedBy>Watterson, Samantha</cp:lastModifiedBy>
  <cp:revision>101</cp:revision>
  <dcterms:created xsi:type="dcterms:W3CDTF">2014-10-14T19:13:55Z</dcterms:created>
  <dcterms:modified xsi:type="dcterms:W3CDTF">2015-05-12T19:44:38Z</dcterms:modified>
</cp:coreProperties>
</file>