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5143500" cx="9144000"/>
  <p:notesSz cx="6858000" cy="9144000"/>
  <p:embeddedFontLst>
    <p:embeddedFont>
      <p:font typeface="Montserra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hvIRr3NdYDtMUqdx+416czwqs+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Montserrat-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Montserrat-italic.fntdata"/><Relationship Id="rId12" Type="http://schemas.openxmlformats.org/officeDocument/2006/relationships/slide" Target="slides/slide8.xml"/><Relationship Id="rId34" Type="http://schemas.openxmlformats.org/officeDocument/2006/relationships/font" Target="fonts/Montserrat-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Montserra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1459ff7e8a_0_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11459ff7e8a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61eb71897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g1161eb71897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459ff7e8a_0_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g11459ff7e8a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161eb71897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1161eb71897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1459ff7e8a_0_6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11459ff7e8a_0_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161eb71897_0_4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1161eb71897_0_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61eb71897_0_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1161eb71897_0_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161eb71897_0_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1161eb71897_0_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161eb71897_0_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161eb71897_0_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61eb71897_0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g1161eb71897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459ff7e8a_0_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1459ff7e8a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62cbc1d75_1_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1162cbc1d75_1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62cbc1d75_1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1162cbc1d75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162cbc3133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1162cbc313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162cbc3133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g1162cbc3133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1459ff7e8a_0_10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g11459ff7e8a_0_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459ff7e8a_0_1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g11459ff7e8a_0_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459ff7e8a_0_1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g11459ff7e8a_0_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1459ff7e8a_0_1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1459ff7e8a_0_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 name="Google Shape;3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11459ff7e8a_0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g11459ff7e8a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459ff7e8a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g11459ff7e8a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1459ff7e8a_0_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g11459ff7e8a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61eb71897_0_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g1161eb71897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161eb71897_0_7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g1161eb71897_0_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1" type="title">
  <p:cSld name="TITLE">
    <p:spTree>
      <p:nvGrpSpPr>
        <p:cNvPr id="12" name="Shape 12"/>
        <p:cNvGrpSpPr/>
        <p:nvPr/>
      </p:nvGrpSpPr>
      <p:grpSpPr>
        <a:xfrm>
          <a:off x="0" y="0"/>
          <a:ext cx="0" cy="0"/>
          <a:chOff x="0" y="0"/>
          <a:chExt cx="0" cy="0"/>
        </a:xfrm>
      </p:grpSpPr>
      <p:sp>
        <p:nvSpPr>
          <p:cNvPr id="13" name="Google Shape;13;p9"/>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showMasterSp="0" type="tx">
  <p:cSld name="TITLE_AND_BODY">
    <p:spTree>
      <p:nvGrpSpPr>
        <p:cNvPr id="14" name="Shape 14"/>
        <p:cNvGrpSpPr/>
        <p:nvPr/>
      </p:nvGrpSpPr>
      <p:grpSpPr>
        <a:xfrm>
          <a:off x="0" y="0"/>
          <a:ext cx="0" cy="0"/>
          <a:chOff x="0" y="0"/>
          <a:chExt cx="0" cy="0"/>
        </a:xfrm>
      </p:grpSpPr>
      <p:sp>
        <p:nvSpPr>
          <p:cNvPr id="15" name="Google Shape;15;p10"/>
          <p:cNvSpPr txBox="1"/>
          <p:nvPr/>
        </p:nvSpPr>
        <p:spPr>
          <a:xfrm>
            <a:off x="45674" y="4818450"/>
            <a:ext cx="9052552" cy="2438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3E7E"/>
              </a:buClr>
              <a:buSzPts val="1000"/>
              <a:buFont typeface="Montserrat"/>
              <a:buNone/>
            </a:pPr>
            <a:r>
              <a:rPr b="0" i="0" lang="en-US" sz="1000" u="none" cap="none" strike="noStrike">
                <a:solidFill>
                  <a:srgbClr val="003E7E"/>
                </a:solidFill>
                <a:latin typeface="Montserrat"/>
                <a:ea typeface="Montserrat"/>
                <a:cs typeface="Montserrat"/>
                <a:sym typeface="Montserrat"/>
              </a:rPr>
              <a:t>For our forests. For our streams. For our future.    |    allianceforthebay.org</a:t>
            </a:r>
            <a:endParaRPr/>
          </a:p>
        </p:txBody>
      </p:sp>
      <p:sp>
        <p:nvSpPr>
          <p:cNvPr id="16" name="Google Shape;16;p10"/>
          <p:cNvSpPr/>
          <p:nvPr/>
        </p:nvSpPr>
        <p:spPr>
          <a:xfrm>
            <a:off x="-50" y="4818450"/>
            <a:ext cx="9144001" cy="337501"/>
          </a:xfrm>
          <a:prstGeom prst="rect">
            <a:avLst/>
          </a:prstGeom>
          <a:solidFill>
            <a:srgbClr val="EEEEEE">
              <a:alpha val="50588"/>
            </a:srgbClr>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3E7E"/>
              </a:buClr>
              <a:buSzPts val="800"/>
              <a:buFont typeface="Calibri"/>
              <a:buNone/>
            </a:pPr>
            <a:r>
              <a:t/>
            </a:r>
            <a:endParaRPr b="0" i="1" sz="800" u="none" cap="none" strike="noStrike">
              <a:solidFill>
                <a:srgbClr val="003E7E"/>
              </a:solidFill>
              <a:latin typeface="Calibri"/>
              <a:ea typeface="Calibri"/>
              <a:cs typeface="Calibri"/>
              <a:sym typeface="Calibri"/>
            </a:endParaRPr>
          </a:p>
        </p:txBody>
      </p:sp>
      <p:pic>
        <p:nvPicPr>
          <p:cNvPr descr="Google Shape;8;p9" id="17" name="Google Shape;17;p10"/>
          <p:cNvPicPr preferRelativeResize="0"/>
          <p:nvPr/>
        </p:nvPicPr>
        <p:blipFill rotWithShape="1">
          <a:blip r:embed="rId2">
            <a:alphaModFix/>
          </a:blip>
          <a:srcRect b="0" l="0" r="0" t="0"/>
          <a:stretch/>
        </p:blipFill>
        <p:spPr>
          <a:xfrm>
            <a:off x="2084775" y="872550"/>
            <a:ext cx="4974450" cy="3879825"/>
          </a:xfrm>
          <a:prstGeom prst="rect">
            <a:avLst/>
          </a:prstGeom>
          <a:noFill/>
          <a:ln>
            <a:noFill/>
          </a:ln>
        </p:spPr>
      </p:pic>
      <p:sp>
        <p:nvSpPr>
          <p:cNvPr id="18" name="Google Shape;18;p10"/>
          <p:cNvSpPr txBox="1"/>
          <p:nvPr/>
        </p:nvSpPr>
        <p:spPr>
          <a:xfrm>
            <a:off x="317699" y="386850"/>
            <a:ext cx="8354702" cy="42849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Font</a:t>
            </a:r>
            <a:r>
              <a:rPr b="0" i="0" lang="en-US" sz="1400" u="none" cap="none" strike="noStrike">
                <a:solidFill>
                  <a:srgbClr val="003E7E"/>
                </a:solidFill>
                <a:latin typeface="Montserrat"/>
                <a:ea typeface="Montserrat"/>
                <a:cs typeface="Montserrat"/>
                <a:sym typeface="Montserrat"/>
              </a:rPr>
              <a:t>: Montserrat</a:t>
            </a:r>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Alliance Brand Colors</a:t>
            </a:r>
            <a:r>
              <a:rPr b="0" i="0" lang="en-US" sz="1400" u="none" cap="none" strike="noStrike">
                <a:solidFill>
                  <a:srgbClr val="003E7E"/>
                </a:solidFill>
                <a:latin typeface="Montserrat"/>
                <a:ea typeface="Montserrat"/>
                <a:cs typeface="Montserrat"/>
                <a:sym typeface="Montserrat"/>
              </a:rPr>
              <a:t>:</a:t>
            </a:r>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Blue - hex: #003e7e</a:t>
            </a:r>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Green - hex: #7ca700</a:t>
            </a:r>
            <a:endParaRPr/>
          </a:p>
          <a:p>
            <a:pPr indent="-317500" lvl="0" marL="457200" marR="0" rtl="0" algn="l">
              <a:lnSpc>
                <a:spcPct val="100000"/>
              </a:lnSpc>
              <a:spcBef>
                <a:spcPts val="0"/>
              </a:spcBef>
              <a:spcAft>
                <a:spcPts val="0"/>
              </a:spcAft>
              <a:buClr>
                <a:srgbClr val="003E7E"/>
              </a:buClr>
              <a:buSzPts val="1400"/>
              <a:buFont typeface="Helvetica Neue"/>
              <a:buChar char="●"/>
            </a:pPr>
            <a:r>
              <a:rPr b="0" i="0" lang="en-US" sz="1400" u="none" cap="none" strike="noStrike">
                <a:solidFill>
                  <a:srgbClr val="003E7E"/>
                </a:solidFill>
                <a:latin typeface="Montserrat"/>
                <a:ea typeface="Montserrat"/>
                <a:cs typeface="Montserrat"/>
                <a:sym typeface="Montserrat"/>
              </a:rPr>
              <a:t>Yellow - hex: #fdbb30</a:t>
            </a:r>
            <a:endParaRPr/>
          </a:p>
          <a:p>
            <a:pPr indent="0" lvl="0" marL="0" marR="0" rtl="0" algn="l">
              <a:lnSpc>
                <a:spcPct val="150000"/>
              </a:lnSpc>
              <a:spcBef>
                <a:spcPts val="0"/>
              </a:spcBef>
              <a:spcAft>
                <a:spcPts val="0"/>
              </a:spcAft>
              <a:buClr>
                <a:srgbClr val="003E7E"/>
              </a:buClr>
              <a:buSzPts val="1400"/>
              <a:buFont typeface="Montserrat"/>
              <a:buNone/>
            </a:pPr>
            <a:r>
              <a:t/>
            </a:r>
            <a:endParaRPr b="0"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0" i="0" lang="en-US" sz="1400" u="none" cap="none" strike="noStrike">
                <a:solidFill>
                  <a:srgbClr val="003E7E"/>
                </a:solidFill>
                <a:latin typeface="Montserrat"/>
                <a:ea typeface="Montserrat"/>
                <a:cs typeface="Montserrat"/>
                <a:sym typeface="Montserrat"/>
              </a:rPr>
              <a:t>Once your presentation is complete, export and save it on a USB drive by navigating to </a:t>
            </a:r>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File &gt; Download &gt; PDF Document</a:t>
            </a:r>
            <a:endParaRPr/>
          </a:p>
          <a:p>
            <a:pPr indent="0" lvl="0" marL="0" marR="0" rtl="0" algn="l">
              <a:lnSpc>
                <a:spcPct val="150000"/>
              </a:lnSpc>
              <a:spcBef>
                <a:spcPts val="0"/>
              </a:spcBef>
              <a:spcAft>
                <a:spcPts val="0"/>
              </a:spcAft>
              <a:buClr>
                <a:srgbClr val="003E7E"/>
              </a:buClr>
              <a:buSzPts val="1400"/>
              <a:buFont typeface="Montserrat"/>
              <a:buNone/>
            </a:pPr>
            <a:r>
              <a:t/>
            </a:r>
            <a:endParaRPr b="1"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Note</a:t>
            </a:r>
            <a:r>
              <a:rPr b="0" i="0" lang="en-US" sz="1400" u="none" cap="none" strike="noStrike">
                <a:solidFill>
                  <a:srgbClr val="003E7E"/>
                </a:solidFill>
                <a:latin typeface="Montserrat"/>
                <a:ea typeface="Montserrat"/>
                <a:cs typeface="Montserrat"/>
                <a:sym typeface="Montserrat"/>
              </a:rPr>
              <a:t>: downloading as Microsoft PowerPoint may cause formatting issues. If you need to download it as a .PPT file, double check each slide’s formatting prior to presenting.</a:t>
            </a:r>
            <a:endParaRPr/>
          </a:p>
          <a:p>
            <a:pPr indent="0" lvl="0" marL="0" marR="0" rtl="0" algn="l">
              <a:lnSpc>
                <a:spcPct val="150000"/>
              </a:lnSpc>
              <a:spcBef>
                <a:spcPts val="0"/>
              </a:spcBef>
              <a:spcAft>
                <a:spcPts val="0"/>
              </a:spcAft>
              <a:buClr>
                <a:srgbClr val="003E7E"/>
              </a:buClr>
              <a:buSzPts val="1400"/>
              <a:buFont typeface="Montserrat"/>
              <a:buNone/>
            </a:pPr>
            <a:r>
              <a:t/>
            </a:r>
            <a:endParaRPr b="0" i="0" sz="1400" u="none" cap="none" strike="noStrike">
              <a:solidFill>
                <a:srgbClr val="003E7E"/>
              </a:solidFill>
              <a:latin typeface="Montserrat"/>
              <a:ea typeface="Montserrat"/>
              <a:cs typeface="Montserrat"/>
              <a:sym typeface="Montserrat"/>
            </a:endParaRPr>
          </a:p>
          <a:p>
            <a:pPr indent="0" lvl="0" marL="0" marR="0" rtl="0" algn="l">
              <a:lnSpc>
                <a:spcPct val="150000"/>
              </a:lnSpc>
              <a:spcBef>
                <a:spcPts val="0"/>
              </a:spcBef>
              <a:spcAft>
                <a:spcPts val="0"/>
              </a:spcAft>
              <a:buClr>
                <a:srgbClr val="003E7E"/>
              </a:buClr>
              <a:buSzPts val="1400"/>
              <a:buFont typeface="Montserrat"/>
              <a:buNone/>
            </a:pPr>
            <a:r>
              <a:rPr b="1" i="0" lang="en-US" sz="1400" u="none" cap="none" strike="noStrike">
                <a:solidFill>
                  <a:srgbClr val="003E7E"/>
                </a:solidFill>
                <a:latin typeface="Montserrat"/>
                <a:ea typeface="Montserrat"/>
                <a:cs typeface="Montserrat"/>
                <a:sym typeface="Montserrat"/>
              </a:rPr>
              <a:t>If you run into any issues, please reach out to the Communications Team at communications@allianceforthebay.org.</a:t>
            </a:r>
            <a:endParaRPr/>
          </a:p>
        </p:txBody>
      </p:sp>
      <p:sp>
        <p:nvSpPr>
          <p:cNvPr id="19" name="Google Shape;19;p10"/>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lvl1pPr>
            <a:lvl2pPr indent="0" lvl="1" marL="0" algn="r">
              <a:lnSpc>
                <a:spcPct val="100000"/>
              </a:lnSpc>
              <a:spcBef>
                <a:spcPts val="0"/>
              </a:spcBef>
              <a:spcAft>
                <a:spcPts val="0"/>
              </a:spcAft>
              <a:buClr>
                <a:srgbClr val="000000"/>
              </a:buClr>
              <a:buSzPts val="1200"/>
              <a:buFont typeface="Arial"/>
              <a:buNone/>
              <a:defRPr sz="1200"/>
            </a:lvl2pPr>
            <a:lvl3pPr indent="0" lvl="2" marL="0" algn="r">
              <a:lnSpc>
                <a:spcPct val="100000"/>
              </a:lnSpc>
              <a:spcBef>
                <a:spcPts val="0"/>
              </a:spcBef>
              <a:spcAft>
                <a:spcPts val="0"/>
              </a:spcAft>
              <a:buClr>
                <a:srgbClr val="000000"/>
              </a:buClr>
              <a:buSzPts val="1200"/>
              <a:buFont typeface="Arial"/>
              <a:buNone/>
              <a:defRPr sz="1200"/>
            </a:lvl3pPr>
            <a:lvl4pPr indent="0" lvl="3" marL="0" algn="r">
              <a:lnSpc>
                <a:spcPct val="100000"/>
              </a:lnSpc>
              <a:spcBef>
                <a:spcPts val="0"/>
              </a:spcBef>
              <a:spcAft>
                <a:spcPts val="0"/>
              </a:spcAft>
              <a:buClr>
                <a:srgbClr val="000000"/>
              </a:buClr>
              <a:buSzPts val="1200"/>
              <a:buFont typeface="Arial"/>
              <a:buNone/>
              <a:defRPr sz="1200"/>
            </a:lvl4pPr>
            <a:lvl5pPr indent="0" lvl="4" marL="0" algn="r">
              <a:lnSpc>
                <a:spcPct val="100000"/>
              </a:lnSpc>
              <a:spcBef>
                <a:spcPts val="0"/>
              </a:spcBef>
              <a:spcAft>
                <a:spcPts val="0"/>
              </a:spcAft>
              <a:buClr>
                <a:srgbClr val="000000"/>
              </a:buClr>
              <a:buSzPts val="1200"/>
              <a:buFont typeface="Arial"/>
              <a:buNone/>
              <a:defRPr sz="1200"/>
            </a:lvl5pPr>
            <a:lvl6pPr indent="0" lvl="5" marL="0" algn="r">
              <a:lnSpc>
                <a:spcPct val="100000"/>
              </a:lnSpc>
              <a:spcBef>
                <a:spcPts val="0"/>
              </a:spcBef>
              <a:spcAft>
                <a:spcPts val="0"/>
              </a:spcAft>
              <a:buClr>
                <a:srgbClr val="000000"/>
              </a:buClr>
              <a:buSzPts val="1200"/>
              <a:buFont typeface="Arial"/>
              <a:buNone/>
              <a:defRPr sz="1200"/>
            </a:lvl6pPr>
            <a:lvl7pPr indent="0" lvl="6" marL="0" algn="r">
              <a:lnSpc>
                <a:spcPct val="100000"/>
              </a:lnSpc>
              <a:spcBef>
                <a:spcPts val="0"/>
              </a:spcBef>
              <a:spcAft>
                <a:spcPts val="0"/>
              </a:spcAft>
              <a:buClr>
                <a:srgbClr val="000000"/>
              </a:buClr>
              <a:buSzPts val="1200"/>
              <a:buFont typeface="Arial"/>
              <a:buNone/>
              <a:defRPr sz="1200"/>
            </a:lvl7pPr>
            <a:lvl8pPr indent="0" lvl="7" marL="0" algn="r">
              <a:lnSpc>
                <a:spcPct val="100000"/>
              </a:lnSpc>
              <a:spcBef>
                <a:spcPts val="0"/>
              </a:spcBef>
              <a:spcAft>
                <a:spcPts val="0"/>
              </a:spcAft>
              <a:buClr>
                <a:srgbClr val="000000"/>
              </a:buClr>
              <a:buSzPts val="1200"/>
              <a:buFont typeface="Arial"/>
              <a:buNone/>
              <a:defRPr sz="1200"/>
            </a:lvl8pPr>
            <a:lvl9pPr indent="0" lvl="8" marL="0" algn="r">
              <a:lnSpc>
                <a:spcPct val="100000"/>
              </a:lnSpc>
              <a:spcBef>
                <a:spcPts val="0"/>
              </a:spcBef>
              <a:spcAft>
                <a:spcPts val="0"/>
              </a:spcAft>
              <a:buClr>
                <a:srgbClr val="000000"/>
              </a:buClr>
              <a:buSzPts val="1200"/>
              <a:buFont typeface="Arial"/>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5" name="Shape 5"/>
        <p:cNvGrpSpPr/>
        <p:nvPr/>
      </p:nvGrpSpPr>
      <p:grpSpPr>
        <a:xfrm>
          <a:off x="0" y="0"/>
          <a:ext cx="0" cy="0"/>
          <a:chOff x="0" y="0"/>
          <a:chExt cx="0" cy="0"/>
        </a:xfrm>
      </p:grpSpPr>
      <p:sp>
        <p:nvSpPr>
          <p:cNvPr id="6" name="Google Shape;6;p8"/>
          <p:cNvSpPr txBox="1"/>
          <p:nvPr/>
        </p:nvSpPr>
        <p:spPr>
          <a:xfrm>
            <a:off x="45674" y="4818450"/>
            <a:ext cx="9052552" cy="2438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003E7E"/>
              </a:buClr>
              <a:buSzPts val="1000"/>
              <a:buFont typeface="Montserrat"/>
              <a:buNone/>
            </a:pPr>
            <a:r>
              <a:rPr b="0" i="0" lang="en-US" sz="1000" u="none" cap="none" strike="noStrike">
                <a:solidFill>
                  <a:srgbClr val="003E7E"/>
                </a:solidFill>
                <a:latin typeface="Montserrat"/>
                <a:ea typeface="Montserrat"/>
                <a:cs typeface="Montserrat"/>
                <a:sym typeface="Montserrat"/>
              </a:rPr>
              <a:t>For our forests. For our streams. For our future.    |    allianceforthebay.org</a:t>
            </a:r>
            <a:endParaRPr/>
          </a:p>
        </p:txBody>
      </p:sp>
      <p:sp>
        <p:nvSpPr>
          <p:cNvPr id="7" name="Google Shape;7;p8"/>
          <p:cNvSpPr/>
          <p:nvPr/>
        </p:nvSpPr>
        <p:spPr>
          <a:xfrm>
            <a:off x="-50" y="4818450"/>
            <a:ext cx="9144001" cy="337501"/>
          </a:xfrm>
          <a:prstGeom prst="rect">
            <a:avLst/>
          </a:prstGeom>
          <a:solidFill>
            <a:srgbClr val="EEEEEE">
              <a:alpha val="50588"/>
            </a:srgbClr>
          </a:solid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3E7E"/>
              </a:buClr>
              <a:buSzPts val="800"/>
              <a:buFont typeface="Calibri"/>
              <a:buNone/>
            </a:pPr>
            <a:r>
              <a:t/>
            </a:r>
            <a:endParaRPr b="0" i="1" sz="800" u="none" cap="none" strike="noStrike">
              <a:solidFill>
                <a:srgbClr val="003E7E"/>
              </a:solidFill>
              <a:latin typeface="Calibri"/>
              <a:ea typeface="Calibri"/>
              <a:cs typeface="Calibri"/>
              <a:sym typeface="Calibri"/>
            </a:endParaRPr>
          </a:p>
        </p:txBody>
      </p:sp>
      <p:pic>
        <p:nvPicPr>
          <p:cNvPr descr="Google Shape;8;p9" id="8" name="Google Shape;8;p8"/>
          <p:cNvPicPr preferRelativeResize="0"/>
          <p:nvPr/>
        </p:nvPicPr>
        <p:blipFill rotWithShape="1">
          <a:blip r:embed="rId1">
            <a:alphaModFix amt="50000"/>
          </a:blip>
          <a:srcRect b="0" l="0" r="0" t="0"/>
          <a:stretch/>
        </p:blipFill>
        <p:spPr>
          <a:xfrm>
            <a:off x="2084775" y="872550"/>
            <a:ext cx="4974450" cy="3879825"/>
          </a:xfrm>
          <a:prstGeom prst="rect">
            <a:avLst/>
          </a:prstGeom>
          <a:noFill/>
          <a:ln>
            <a:noFill/>
          </a:ln>
        </p:spPr>
      </p:pic>
      <p:sp>
        <p:nvSpPr>
          <p:cNvPr id="9" name="Google Shape;9;p8"/>
          <p:cNvSpPr txBox="1"/>
          <p:nvPr>
            <p:ph type="title"/>
          </p:nvPr>
        </p:nvSpPr>
        <p:spPr>
          <a:xfrm>
            <a:off x="457200" y="69056"/>
            <a:ext cx="8229600" cy="1131094"/>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8"/>
          <p:cNvSpPr txBox="1"/>
          <p:nvPr>
            <p:ph idx="1" type="body"/>
          </p:nvPr>
        </p:nvSpPr>
        <p:spPr>
          <a:xfrm>
            <a:off x="457200" y="1200150"/>
            <a:ext cx="8229600" cy="394335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8"/>
          <p:cNvSpPr txBox="1"/>
          <p:nvPr>
            <p:ph idx="12" type="sldNum"/>
          </p:nvPr>
        </p:nvSpPr>
        <p:spPr>
          <a:xfrm>
            <a:off x="4419600" y="4627562"/>
            <a:ext cx="2133600" cy="2794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pic>
        <p:nvPicPr>
          <p:cNvPr descr="Google Shape;16;p1" id="24" name="Google Shape;24;p1"/>
          <p:cNvPicPr preferRelativeResize="0"/>
          <p:nvPr/>
        </p:nvPicPr>
        <p:blipFill rotWithShape="1">
          <a:blip r:embed="rId3">
            <a:alphaModFix/>
          </a:blip>
          <a:srcRect b="19002" l="0" r="0" t="33784"/>
          <a:stretch/>
        </p:blipFill>
        <p:spPr>
          <a:xfrm>
            <a:off x="-10" y="977575"/>
            <a:ext cx="9144008" cy="2877301"/>
          </a:xfrm>
          <a:prstGeom prst="rect">
            <a:avLst/>
          </a:prstGeom>
          <a:noFill/>
          <a:ln>
            <a:noFill/>
          </a:ln>
        </p:spPr>
      </p:pic>
      <p:sp>
        <p:nvSpPr>
          <p:cNvPr id="25" name="Google Shape;25;p1"/>
          <p:cNvSpPr/>
          <p:nvPr/>
        </p:nvSpPr>
        <p:spPr>
          <a:xfrm>
            <a:off x="8640825" y="977575"/>
            <a:ext cx="217501" cy="2877300"/>
          </a:xfrm>
          <a:prstGeom prst="rect">
            <a:avLst/>
          </a:prstGeom>
          <a:solidFill>
            <a:srgbClr val="003E7E">
              <a:alpha val="60392"/>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 name="Google Shape;26;p1"/>
          <p:cNvSpPr txBox="1"/>
          <p:nvPr/>
        </p:nvSpPr>
        <p:spPr>
          <a:xfrm>
            <a:off x="45900" y="3671975"/>
            <a:ext cx="9052200" cy="955800"/>
          </a:xfrm>
          <a:prstGeom prst="rect">
            <a:avLst/>
          </a:prstGeom>
          <a:noFill/>
          <a:ln>
            <a:noFill/>
          </a:ln>
        </p:spPr>
        <p:txBody>
          <a:bodyPr anchorCtr="0" anchor="t" bIns="45675" lIns="45675" spcFirstLastPara="1" rIns="45675" wrap="square" tIns="45675">
            <a:spAutoFit/>
          </a:bodyPr>
          <a:lstStyle/>
          <a:p>
            <a:pPr indent="0" lvl="0" marL="0" marR="0" rtl="0" algn="ctr">
              <a:lnSpc>
                <a:spcPct val="115000"/>
              </a:lnSpc>
              <a:spcBef>
                <a:spcPts val="0"/>
              </a:spcBef>
              <a:spcAft>
                <a:spcPts val="0"/>
              </a:spcAft>
              <a:buClr>
                <a:srgbClr val="003E7E"/>
              </a:buClr>
              <a:buSzPts val="1700"/>
              <a:buFont typeface="Montserrat"/>
              <a:buNone/>
            </a:pPr>
            <a:br>
              <a:rPr b="1" lang="en-US" sz="1700">
                <a:solidFill>
                  <a:srgbClr val="003E7E"/>
                </a:solidFill>
                <a:latin typeface="Montserrat"/>
                <a:ea typeface="Montserrat"/>
                <a:cs typeface="Montserrat"/>
                <a:sym typeface="Montserrat"/>
              </a:rPr>
            </a:br>
            <a:r>
              <a:rPr b="1" lang="en-US" sz="1700">
                <a:solidFill>
                  <a:srgbClr val="003E7E"/>
                </a:solidFill>
                <a:latin typeface="Montserrat"/>
                <a:ea typeface="Montserrat"/>
                <a:cs typeface="Montserrat"/>
                <a:sym typeface="Montserrat"/>
              </a:rPr>
              <a:t>~Day One~</a:t>
            </a:r>
            <a:br>
              <a:rPr b="1" lang="en-US" sz="1700">
                <a:solidFill>
                  <a:srgbClr val="003E7E"/>
                </a:solidFill>
                <a:latin typeface="Montserrat"/>
                <a:ea typeface="Montserrat"/>
                <a:cs typeface="Montserrat"/>
                <a:sym typeface="Montserrat"/>
              </a:rPr>
            </a:br>
            <a:r>
              <a:rPr b="1" lang="en-US" sz="1700">
                <a:solidFill>
                  <a:srgbClr val="003E7E"/>
                </a:solidFill>
                <a:latin typeface="Montserrat"/>
                <a:ea typeface="Montserrat"/>
                <a:cs typeface="Montserrat"/>
                <a:sym typeface="Montserrat"/>
              </a:rPr>
              <a:t>February</a:t>
            </a:r>
            <a:r>
              <a:rPr b="1" i="0" lang="en-US" sz="1700" u="none" cap="none" strike="noStrike">
                <a:solidFill>
                  <a:srgbClr val="003E7E"/>
                </a:solidFill>
                <a:latin typeface="Montserrat"/>
                <a:ea typeface="Montserrat"/>
                <a:cs typeface="Montserrat"/>
                <a:sym typeface="Montserrat"/>
              </a:rPr>
              <a:t> </a:t>
            </a:r>
            <a:r>
              <a:rPr b="1" lang="en-US" sz="1700">
                <a:solidFill>
                  <a:srgbClr val="003E7E"/>
                </a:solidFill>
                <a:latin typeface="Montserrat"/>
                <a:ea typeface="Montserrat"/>
                <a:cs typeface="Montserrat"/>
                <a:sym typeface="Montserrat"/>
              </a:rPr>
              <a:t>24</a:t>
            </a:r>
            <a:r>
              <a:rPr b="1" i="0" lang="en-US" sz="1700" u="none" cap="none" strike="noStrike">
                <a:solidFill>
                  <a:srgbClr val="003E7E"/>
                </a:solidFill>
                <a:latin typeface="Montserrat"/>
                <a:ea typeface="Montserrat"/>
                <a:cs typeface="Montserrat"/>
                <a:sym typeface="Montserrat"/>
              </a:rPr>
              <a:t>, 202</a:t>
            </a:r>
            <a:r>
              <a:rPr b="1" lang="en-US" sz="1700">
                <a:solidFill>
                  <a:srgbClr val="003E7E"/>
                </a:solidFill>
                <a:latin typeface="Montserrat"/>
                <a:ea typeface="Montserrat"/>
                <a:cs typeface="Montserrat"/>
                <a:sym typeface="Montserrat"/>
              </a:rPr>
              <a:t>2</a:t>
            </a:r>
            <a:endParaRPr/>
          </a:p>
        </p:txBody>
      </p:sp>
      <p:pic>
        <p:nvPicPr>
          <p:cNvPr descr="Google Shape;20;p1" id="27" name="Google Shape;27;p1"/>
          <p:cNvPicPr preferRelativeResize="0"/>
          <p:nvPr/>
        </p:nvPicPr>
        <p:blipFill rotWithShape="1">
          <a:blip r:embed="rId4">
            <a:alphaModFix/>
          </a:blip>
          <a:srcRect b="0" l="0" r="0" t="0"/>
          <a:stretch/>
        </p:blipFill>
        <p:spPr>
          <a:xfrm>
            <a:off x="6994800" y="4453525"/>
            <a:ext cx="2077675" cy="613426"/>
          </a:xfrm>
          <a:prstGeom prst="rect">
            <a:avLst/>
          </a:prstGeom>
          <a:noFill/>
          <a:ln>
            <a:noFill/>
          </a:ln>
        </p:spPr>
      </p:pic>
      <p:sp>
        <p:nvSpPr>
          <p:cNvPr id="28" name="Google Shape;28;p1"/>
          <p:cNvSpPr txBox="1"/>
          <p:nvPr/>
        </p:nvSpPr>
        <p:spPr>
          <a:xfrm>
            <a:off x="45724" y="3671978"/>
            <a:ext cx="4905052"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EEEEEE"/>
              </a:buClr>
              <a:buSzPts val="900"/>
              <a:buFont typeface="Montserrat"/>
              <a:buNone/>
            </a:pPr>
            <a:r>
              <a:rPr b="1" i="0" lang="en-US" sz="900" u="none" cap="none" strike="noStrike">
                <a:solidFill>
                  <a:srgbClr val="EEEEEE"/>
                </a:solidFill>
                <a:latin typeface="Montserrat"/>
                <a:ea typeface="Montserrat"/>
                <a:cs typeface="Montserrat"/>
                <a:sym typeface="Montserrat"/>
              </a:rPr>
              <a:t>Photo Credit: Will Parson/Chesapeake Bay Program</a:t>
            </a:r>
            <a:endParaRPr/>
          </a:p>
        </p:txBody>
      </p:sp>
      <p:pic>
        <p:nvPicPr>
          <p:cNvPr descr="Google Shape;23;p1" id="29" name="Google Shape;29;p1"/>
          <p:cNvPicPr preferRelativeResize="0"/>
          <p:nvPr/>
        </p:nvPicPr>
        <p:blipFill rotWithShape="1">
          <a:blip r:embed="rId5">
            <a:alphaModFix/>
          </a:blip>
          <a:srcRect b="0" l="0" r="0" t="0"/>
          <a:stretch/>
        </p:blipFill>
        <p:spPr>
          <a:xfrm>
            <a:off x="2825287" y="1623666"/>
            <a:ext cx="3394501" cy="15851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11459ff7e8a_0_44"/>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91" name="Google Shape;91;g11459ff7e8a_0_44"/>
          <p:cNvSpPr txBox="1"/>
          <p:nvPr/>
        </p:nvSpPr>
        <p:spPr>
          <a:xfrm>
            <a:off x="566100" y="257999"/>
            <a:ext cx="7385400" cy="8157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CAC Charter &amp; Purpose</a:t>
            </a:r>
            <a:endParaRPr b="1" sz="26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100">
                <a:solidFill>
                  <a:srgbClr val="FFFFFF"/>
                </a:solidFill>
                <a:latin typeface="Montserrat"/>
                <a:ea typeface="Montserrat"/>
                <a:cs typeface="Montserrat"/>
                <a:sym typeface="Montserrat"/>
              </a:rPr>
              <a:t>6 Tasks in the Bylaws</a:t>
            </a:r>
            <a:endParaRPr b="1" sz="2100">
              <a:solidFill>
                <a:srgbClr val="FFFFFF"/>
              </a:solidFill>
              <a:latin typeface="Montserrat"/>
              <a:ea typeface="Montserrat"/>
              <a:cs typeface="Montserrat"/>
              <a:sym typeface="Montserrat"/>
            </a:endParaRPr>
          </a:p>
        </p:txBody>
      </p:sp>
      <p:sp>
        <p:nvSpPr>
          <p:cNvPr id="92" name="Google Shape;92;g11459ff7e8a_0_44"/>
          <p:cNvSpPr txBox="1"/>
          <p:nvPr/>
        </p:nvSpPr>
        <p:spPr>
          <a:xfrm>
            <a:off x="566100" y="1055550"/>
            <a:ext cx="8011800" cy="40635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t/>
            </a:r>
            <a:endParaRPr sz="1600">
              <a:latin typeface="Montserrat"/>
              <a:ea typeface="Montserrat"/>
              <a:cs typeface="Montserrat"/>
              <a:sym typeface="Montserrat"/>
            </a:endParaRPr>
          </a:p>
          <a:p>
            <a:pPr indent="0" lvl="0" marL="0" marR="0" rtl="0" algn="ctr">
              <a:lnSpc>
                <a:spcPct val="100000"/>
              </a:lnSpc>
              <a:spcBef>
                <a:spcPts val="0"/>
              </a:spcBef>
              <a:spcAft>
                <a:spcPts val="0"/>
              </a:spcAft>
              <a:buNone/>
            </a:pPr>
            <a:r>
              <a:rPr b="1" i="1" lang="en-US" sz="1900">
                <a:latin typeface="Montserrat"/>
                <a:ea typeface="Montserrat"/>
                <a:cs typeface="Montserrat"/>
                <a:sym typeface="Montserrat"/>
              </a:rPr>
              <a:t>The </a:t>
            </a:r>
            <a:r>
              <a:rPr b="1" i="1" lang="en-US" sz="1900">
                <a:latin typeface="Montserrat"/>
                <a:ea typeface="Montserrat"/>
                <a:cs typeface="Montserrat"/>
                <a:sym typeface="Montserrat"/>
              </a:rPr>
              <a:t>Unchanging</a:t>
            </a:r>
            <a:r>
              <a:rPr b="1" i="1" lang="en-US" sz="1900">
                <a:latin typeface="Montserrat"/>
                <a:ea typeface="Montserrat"/>
                <a:cs typeface="Montserrat"/>
                <a:sym typeface="Montserrat"/>
              </a:rPr>
              <a:t> Foundation:</a:t>
            </a:r>
            <a:endParaRPr b="1" i="1" sz="19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1900">
                <a:latin typeface="Montserrat"/>
                <a:ea typeface="Montserrat"/>
                <a:cs typeface="Montserrat"/>
                <a:sym typeface="Montserrat"/>
              </a:rPr>
              <a:t>First and Foremost: You are Advisors</a:t>
            </a:r>
            <a:endParaRPr sz="1900">
              <a:latin typeface="Montserrat"/>
              <a:ea typeface="Montserrat"/>
              <a:cs typeface="Montserrat"/>
              <a:sym typeface="Montserrat"/>
            </a:endParaRPr>
          </a:p>
          <a:p>
            <a:pPr indent="-349250" lvl="1" marL="9144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you represent you and your experience</a:t>
            </a:r>
            <a:endParaRPr sz="1900">
              <a:latin typeface="Montserrat"/>
              <a:ea typeface="Montserrat"/>
              <a:cs typeface="Montserrat"/>
              <a:sym typeface="Montserrat"/>
            </a:endParaRPr>
          </a:p>
          <a:p>
            <a:pPr indent="-349250" lvl="1" marL="9144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together you are a sample of watershed stakeholders</a:t>
            </a:r>
            <a:endParaRPr sz="1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1900">
                <a:latin typeface="Montserrat"/>
                <a:ea typeface="Montserrat"/>
                <a:cs typeface="Montserrat"/>
                <a:sym typeface="Montserrat"/>
              </a:rPr>
              <a:t>Your audience is the leadership of the Bay Program</a:t>
            </a:r>
            <a:endParaRPr b="1" sz="1900">
              <a:latin typeface="Montserrat"/>
              <a:ea typeface="Montserrat"/>
              <a:cs typeface="Montserrat"/>
              <a:sym typeface="Montserrat"/>
            </a:endParaRPr>
          </a:p>
          <a:p>
            <a:pPr indent="-349250" lvl="1" marL="9144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The elected and appointed state/federal officials responsible for meeting the Watershed Agreement goals, including the TMDL</a:t>
            </a:r>
            <a:endParaRPr sz="1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9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1900">
                <a:latin typeface="Montserrat"/>
                <a:ea typeface="Montserrat"/>
                <a:cs typeface="Montserrat"/>
                <a:sym typeface="Montserrat"/>
              </a:rPr>
              <a:t>Your advice holds the CBP accountable </a:t>
            </a:r>
            <a:endParaRPr b="1" sz="1900">
              <a:latin typeface="Montserrat"/>
              <a:ea typeface="Montserrat"/>
              <a:cs typeface="Montserrat"/>
              <a:sym typeface="Montserrat"/>
            </a:endParaRPr>
          </a:p>
          <a:p>
            <a:pPr indent="-349250" lvl="1" marL="9144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you speak truth to power</a:t>
            </a:r>
            <a:endParaRPr sz="1900">
              <a:latin typeface="Montserrat"/>
              <a:ea typeface="Montserrat"/>
              <a:cs typeface="Montserrat"/>
              <a:sym typeface="Montserrat"/>
            </a:endParaRPr>
          </a:p>
          <a:p>
            <a:pPr indent="-349250" lvl="1" marL="9144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no other group like this in the CBP</a:t>
            </a:r>
            <a:endParaRPr sz="1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161eb71897_0_19"/>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98" name="Google Shape;98;g1161eb71897_0_19"/>
          <p:cNvSpPr txBox="1"/>
          <p:nvPr/>
        </p:nvSpPr>
        <p:spPr>
          <a:xfrm>
            <a:off x="566100" y="257999"/>
            <a:ext cx="7385400" cy="4926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CAC Charter &amp; Purpose</a:t>
            </a:r>
            <a:endParaRPr sz="2000"/>
          </a:p>
        </p:txBody>
      </p:sp>
      <p:sp>
        <p:nvSpPr>
          <p:cNvPr id="99" name="Google Shape;99;g1161eb71897_0_19"/>
          <p:cNvSpPr txBox="1"/>
          <p:nvPr/>
        </p:nvSpPr>
        <p:spPr>
          <a:xfrm>
            <a:off x="566100" y="902000"/>
            <a:ext cx="8011800" cy="3678600"/>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None/>
            </a:pPr>
            <a:r>
              <a:t/>
            </a:r>
            <a:endParaRPr sz="1600">
              <a:latin typeface="Montserrat"/>
              <a:ea typeface="Montserrat"/>
              <a:cs typeface="Montserrat"/>
              <a:sym typeface="Montserrat"/>
            </a:endParaRPr>
          </a:p>
          <a:p>
            <a:pPr indent="0" lvl="0" marL="0" marR="0" rtl="0" algn="l">
              <a:lnSpc>
                <a:spcPct val="100000"/>
              </a:lnSpc>
              <a:spcBef>
                <a:spcPts val="0"/>
              </a:spcBef>
              <a:spcAft>
                <a:spcPts val="0"/>
              </a:spcAft>
              <a:buNone/>
            </a:pPr>
            <a:r>
              <a:rPr lang="en-US" sz="1900">
                <a:latin typeface="Montserrat"/>
                <a:ea typeface="Montserrat"/>
                <a:cs typeface="Montserrat"/>
                <a:sym typeface="Montserrat"/>
              </a:rPr>
              <a:t>The other 5 functions in the CAC bylaws </a:t>
            </a:r>
            <a:endParaRPr sz="1900">
              <a:latin typeface="Montserrat"/>
              <a:ea typeface="Montserrat"/>
              <a:cs typeface="Montserrat"/>
              <a:sym typeface="Montserrat"/>
            </a:endParaRPr>
          </a:p>
          <a:p>
            <a:pPr indent="0" lvl="0" marL="0" marR="0" rtl="0" algn="l">
              <a:lnSpc>
                <a:spcPct val="100000"/>
              </a:lnSpc>
              <a:spcBef>
                <a:spcPts val="0"/>
              </a:spcBef>
              <a:spcAft>
                <a:spcPts val="0"/>
              </a:spcAft>
              <a:buNone/>
            </a:pPr>
            <a:r>
              <a:rPr i="1" lang="en-US" sz="1900">
                <a:latin typeface="Montserrat"/>
                <a:ea typeface="Montserrat"/>
                <a:cs typeface="Montserrat"/>
                <a:sym typeface="Montserrat"/>
              </a:rPr>
              <a:t>flow from and are extensions of your role as advisor…</a:t>
            </a:r>
            <a:endParaRPr i="1" sz="1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i="1" sz="1900">
              <a:latin typeface="Montserrat"/>
              <a:ea typeface="Montserrat"/>
              <a:cs typeface="Montserrat"/>
              <a:sym typeface="Montserrat"/>
            </a:endParaRPr>
          </a:p>
          <a:p>
            <a:pPr indent="-349250" lvl="0" marL="4572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provide input…</a:t>
            </a:r>
            <a:endParaRPr sz="1900">
              <a:latin typeface="Montserrat"/>
              <a:ea typeface="Montserrat"/>
              <a:cs typeface="Montserrat"/>
              <a:sym typeface="Montserrat"/>
            </a:endParaRPr>
          </a:p>
          <a:p>
            <a:pPr indent="-349250" lvl="0" marL="4572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endeavor to understand…</a:t>
            </a:r>
            <a:endParaRPr sz="1900">
              <a:latin typeface="Montserrat"/>
              <a:ea typeface="Montserrat"/>
              <a:cs typeface="Montserrat"/>
              <a:sym typeface="Montserrat"/>
            </a:endParaRPr>
          </a:p>
          <a:p>
            <a:pPr indent="-349250" lvl="0" marL="4572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share information…</a:t>
            </a:r>
            <a:endParaRPr sz="1900">
              <a:latin typeface="Montserrat"/>
              <a:ea typeface="Montserrat"/>
              <a:cs typeface="Montserrat"/>
              <a:sym typeface="Montserrat"/>
            </a:endParaRPr>
          </a:p>
          <a:p>
            <a:pPr indent="-349250" lvl="0" marL="4572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participate in CBP work…</a:t>
            </a:r>
            <a:endParaRPr sz="1900">
              <a:latin typeface="Montserrat"/>
              <a:ea typeface="Montserrat"/>
              <a:cs typeface="Montserrat"/>
              <a:sym typeface="Montserrat"/>
            </a:endParaRPr>
          </a:p>
          <a:p>
            <a:pPr indent="-349250" lvl="0" marL="457200" marR="0" rtl="0" algn="l">
              <a:lnSpc>
                <a:spcPct val="100000"/>
              </a:lnSpc>
              <a:spcBef>
                <a:spcPts val="0"/>
              </a:spcBef>
              <a:spcAft>
                <a:spcPts val="0"/>
              </a:spcAft>
              <a:buSzPts val="1900"/>
              <a:buFont typeface="Montserrat"/>
              <a:buChar char="●"/>
            </a:pPr>
            <a:r>
              <a:rPr lang="en-US" sz="1900">
                <a:latin typeface="Montserrat"/>
                <a:ea typeface="Montserrat"/>
                <a:cs typeface="Montserrat"/>
                <a:sym typeface="Montserrat"/>
              </a:rPr>
              <a:t>inform elected officials/decision makers…</a:t>
            </a:r>
            <a:endParaRPr sz="19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900">
              <a:latin typeface="Montserrat"/>
              <a:ea typeface="Montserrat"/>
              <a:cs typeface="Montserrat"/>
              <a:sym typeface="Montserrat"/>
            </a:endParaRPr>
          </a:p>
          <a:p>
            <a:pPr indent="0" lvl="0" marL="0" marR="0" rtl="0" algn="ctr">
              <a:lnSpc>
                <a:spcPct val="100000"/>
              </a:lnSpc>
              <a:spcBef>
                <a:spcPts val="0"/>
              </a:spcBef>
              <a:spcAft>
                <a:spcPts val="0"/>
              </a:spcAft>
              <a:buNone/>
            </a:pPr>
            <a:r>
              <a:rPr b="1" lang="en-US" sz="1900">
                <a:latin typeface="Montserrat"/>
                <a:ea typeface="Montserrat"/>
                <a:cs typeface="Montserrat"/>
                <a:sym typeface="Montserrat"/>
              </a:rPr>
              <a:t>CAC is not responsible for nor funded to conduct:</a:t>
            </a:r>
            <a:endParaRPr b="1" sz="1900">
              <a:latin typeface="Montserrat"/>
              <a:ea typeface="Montserrat"/>
              <a:cs typeface="Montserrat"/>
              <a:sym typeface="Montserrat"/>
            </a:endParaRPr>
          </a:p>
          <a:p>
            <a:pPr indent="0" lvl="0" marL="0" marR="0" rtl="0" algn="ctr">
              <a:lnSpc>
                <a:spcPct val="100000"/>
              </a:lnSpc>
              <a:spcBef>
                <a:spcPts val="0"/>
              </a:spcBef>
              <a:spcAft>
                <a:spcPts val="0"/>
              </a:spcAft>
              <a:buNone/>
            </a:pPr>
            <a:r>
              <a:rPr b="1" lang="en-US" sz="1900">
                <a:latin typeface="Montserrat"/>
                <a:ea typeface="Montserrat"/>
                <a:cs typeface="Montserrat"/>
                <a:sym typeface="Montserrat"/>
              </a:rPr>
              <a:t>community engagement, project implementation, lobbying </a:t>
            </a:r>
            <a:endParaRPr b="1" sz="15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11459ff7e8a_0_55"/>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05" name="Google Shape;105;g11459ff7e8a_0_55"/>
          <p:cNvSpPr txBox="1"/>
          <p:nvPr/>
        </p:nvSpPr>
        <p:spPr>
          <a:xfrm>
            <a:off x="566100" y="257999"/>
            <a:ext cx="7385400" cy="892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Specific Requirements from EPA</a:t>
            </a:r>
            <a:endParaRPr b="1" sz="26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In the CAC Support Grant:</a:t>
            </a:r>
            <a:endParaRPr b="1" sz="2600">
              <a:solidFill>
                <a:srgbClr val="FFFFFF"/>
              </a:solidFill>
              <a:latin typeface="Montserrat"/>
              <a:ea typeface="Montserrat"/>
              <a:cs typeface="Montserrat"/>
              <a:sym typeface="Montserrat"/>
            </a:endParaRPr>
          </a:p>
        </p:txBody>
      </p:sp>
      <p:sp>
        <p:nvSpPr>
          <p:cNvPr id="106" name="Google Shape;106;g11459ff7e8a_0_55"/>
          <p:cNvSpPr txBox="1"/>
          <p:nvPr/>
        </p:nvSpPr>
        <p:spPr>
          <a:xfrm>
            <a:off x="228325" y="978775"/>
            <a:ext cx="8338800" cy="2932200"/>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2000"/>
              <a:buFont typeface="Arial"/>
              <a:buNone/>
            </a:pPr>
            <a:r>
              <a:t/>
            </a:r>
            <a:endParaRPr b="1" i="0" sz="17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None/>
            </a:pPr>
            <a:r>
              <a:rPr lang="en-US" sz="2400">
                <a:latin typeface="Montserrat"/>
                <a:ea typeface="Montserrat"/>
                <a:cs typeface="Montserrat"/>
                <a:sym typeface="Montserrat"/>
              </a:rPr>
              <a:t>Particular focus on two Outcomes in </a:t>
            </a:r>
            <a:r>
              <a:rPr i="1" lang="en-US" sz="2400">
                <a:latin typeface="Montserrat"/>
                <a:ea typeface="Montserrat"/>
                <a:cs typeface="Montserrat"/>
                <a:sym typeface="Montserrat"/>
              </a:rPr>
              <a:t>Chesapeake Watershed Agreement</a:t>
            </a:r>
            <a:r>
              <a:rPr lang="en-US" sz="2400">
                <a:latin typeface="Montserrat"/>
                <a:ea typeface="Montserrat"/>
                <a:cs typeface="Montserrat"/>
                <a:sym typeface="Montserrat"/>
              </a:rPr>
              <a:t>:</a:t>
            </a:r>
            <a:endParaRPr sz="2400">
              <a:latin typeface="Montserrat"/>
              <a:ea typeface="Montserrat"/>
              <a:cs typeface="Montserrat"/>
              <a:sym typeface="Montserrat"/>
            </a:endParaRPr>
          </a:p>
          <a:p>
            <a:pPr indent="-381000" lvl="0" marL="457200" marR="0" rtl="0" algn="l">
              <a:lnSpc>
                <a:spcPct val="150000"/>
              </a:lnSpc>
              <a:spcBef>
                <a:spcPts val="0"/>
              </a:spcBef>
              <a:spcAft>
                <a:spcPts val="0"/>
              </a:spcAft>
              <a:buSzPts val="2400"/>
              <a:buFont typeface="Montserrat"/>
              <a:buChar char="●"/>
            </a:pPr>
            <a:r>
              <a:rPr lang="en-US" sz="2400">
                <a:latin typeface="Montserrat"/>
                <a:ea typeface="Montserrat"/>
                <a:cs typeface="Montserrat"/>
                <a:sym typeface="Montserrat"/>
              </a:rPr>
              <a:t>Stewardship</a:t>
            </a:r>
            <a:endParaRPr sz="2400">
              <a:latin typeface="Montserrat"/>
              <a:ea typeface="Montserrat"/>
              <a:cs typeface="Montserrat"/>
              <a:sym typeface="Montserrat"/>
            </a:endParaRPr>
          </a:p>
          <a:p>
            <a:pPr indent="-381000" lvl="0" marL="457200" marR="0" rtl="0" algn="l">
              <a:lnSpc>
                <a:spcPct val="150000"/>
              </a:lnSpc>
              <a:spcBef>
                <a:spcPts val="0"/>
              </a:spcBef>
              <a:spcAft>
                <a:spcPts val="0"/>
              </a:spcAft>
              <a:buSzPts val="2400"/>
              <a:buFont typeface="Montserrat"/>
              <a:buChar char="●"/>
            </a:pPr>
            <a:r>
              <a:rPr lang="en-US" sz="2400">
                <a:latin typeface="Montserrat"/>
                <a:ea typeface="Montserrat"/>
                <a:cs typeface="Montserrat"/>
                <a:sym typeface="Montserrat"/>
              </a:rPr>
              <a:t>Diversity</a:t>
            </a:r>
            <a:endParaRPr sz="2400">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g1161eb71897_0_25"/>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12" name="Google Shape;112;g1161eb71897_0_25"/>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CAC </a:t>
            </a:r>
            <a:r>
              <a:rPr b="1" lang="en-US" sz="2700">
                <a:solidFill>
                  <a:srgbClr val="FFFFFF"/>
                </a:solidFill>
                <a:latin typeface="Montserrat"/>
                <a:ea typeface="Montserrat"/>
                <a:cs typeface="Montserrat"/>
                <a:sym typeface="Montserrat"/>
              </a:rPr>
              <a:t>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Proposed Changes</a:t>
            </a:r>
            <a:endParaRPr b="1" sz="2700">
              <a:solidFill>
                <a:srgbClr val="FFFFFF"/>
              </a:solidFill>
              <a:latin typeface="Montserrat"/>
              <a:ea typeface="Montserrat"/>
              <a:cs typeface="Montserrat"/>
              <a:sym typeface="Montserrat"/>
            </a:endParaRPr>
          </a:p>
        </p:txBody>
      </p:sp>
      <p:sp>
        <p:nvSpPr>
          <p:cNvPr id="113" name="Google Shape;113;g1161eb71897_0_25"/>
          <p:cNvSpPr txBox="1"/>
          <p:nvPr/>
        </p:nvSpPr>
        <p:spPr>
          <a:xfrm>
            <a:off x="265350" y="1362600"/>
            <a:ext cx="8613300" cy="3478500"/>
          </a:xfrm>
          <a:prstGeom prst="rect">
            <a:avLst/>
          </a:prstGeom>
          <a:noFill/>
          <a:ln>
            <a:noFill/>
          </a:ln>
        </p:spPr>
        <p:txBody>
          <a:bodyPr anchorCtr="0" anchor="t" bIns="45675" lIns="45675" spcFirstLastPara="1" rIns="45675" wrap="square" tIns="45675">
            <a:spAutoFit/>
          </a:bodyPr>
          <a:lstStyle/>
          <a:p>
            <a:pPr indent="0" lvl="0" marL="0" rtl="0" algn="l">
              <a:spcBef>
                <a:spcPts val="0"/>
              </a:spcBef>
              <a:spcAft>
                <a:spcPts val="0"/>
              </a:spcAft>
              <a:buNone/>
            </a:pPr>
            <a:r>
              <a:t/>
            </a:r>
            <a:endParaRPr sz="1200">
              <a:latin typeface="Montserrat"/>
              <a:ea typeface="Montserrat"/>
              <a:cs typeface="Montserrat"/>
              <a:sym typeface="Montserrat"/>
            </a:endParaRPr>
          </a:p>
          <a:p>
            <a:pPr indent="-355600" lvl="0" marL="45720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Revisions to Principles</a:t>
            </a:r>
            <a:endParaRPr sz="2000">
              <a:latin typeface="Montserrat"/>
              <a:ea typeface="Montserrat"/>
              <a:cs typeface="Montserrat"/>
              <a:sym typeface="Montserrat"/>
            </a:endParaRPr>
          </a:p>
          <a:p>
            <a:pPr indent="-355600" lvl="0" marL="4572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Additions </a:t>
            </a:r>
            <a:endParaRPr sz="2000">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Value Statement</a:t>
            </a:r>
            <a:endParaRPr sz="2000">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Code of Ethics</a:t>
            </a:r>
            <a:endParaRPr sz="2000">
              <a:latin typeface="Montserrat"/>
              <a:ea typeface="Montserrat"/>
              <a:cs typeface="Montserrat"/>
              <a:sym typeface="Montserrat"/>
            </a:endParaRPr>
          </a:p>
          <a:p>
            <a:pPr indent="-355600" lvl="1" marL="9144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Clarity on:</a:t>
            </a:r>
            <a:endParaRPr sz="2000">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Reasonable expenses for travel reimbursements</a:t>
            </a:r>
            <a:endParaRPr sz="2000">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Overnight Accomodations</a:t>
            </a:r>
            <a:endParaRPr sz="2000">
              <a:latin typeface="Montserrat"/>
              <a:ea typeface="Montserrat"/>
              <a:cs typeface="Montserrat"/>
              <a:sym typeface="Montserrat"/>
            </a:endParaRPr>
          </a:p>
          <a:p>
            <a:pPr indent="-355600" lvl="2" marL="137160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Volunteer Hours </a:t>
            </a:r>
            <a:endParaRPr sz="2000">
              <a:latin typeface="Montserrat"/>
              <a:ea typeface="Montserrat"/>
              <a:cs typeface="Montserrat"/>
              <a:sym typeface="Montserrat"/>
            </a:endParaRPr>
          </a:p>
          <a:p>
            <a:pPr indent="0" lvl="0" marL="914400" rtl="0" algn="l">
              <a:lnSpc>
                <a:spcPct val="100000"/>
              </a:lnSpc>
              <a:spcBef>
                <a:spcPts val="0"/>
              </a:spcBef>
              <a:spcAft>
                <a:spcPts val="0"/>
              </a:spcAft>
              <a:buNone/>
            </a:pPr>
            <a:r>
              <a:t/>
            </a:r>
            <a:endParaRPr sz="2000">
              <a:latin typeface="Montserrat"/>
              <a:ea typeface="Montserrat"/>
              <a:cs typeface="Montserrat"/>
              <a:sym typeface="Montserrat"/>
            </a:endParaRPr>
          </a:p>
          <a:p>
            <a:pPr indent="0" lvl="0" marL="91440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1459ff7e8a_0_69"/>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19" name="Google Shape;119;g11459ff7e8a_0_69"/>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Article VI: Principles </a:t>
            </a:r>
            <a:endParaRPr b="1" sz="2700">
              <a:solidFill>
                <a:srgbClr val="FFFFFF"/>
              </a:solidFill>
              <a:latin typeface="Montserrat"/>
              <a:ea typeface="Montserrat"/>
              <a:cs typeface="Montserrat"/>
              <a:sym typeface="Montserrat"/>
            </a:endParaRPr>
          </a:p>
        </p:txBody>
      </p:sp>
      <p:sp>
        <p:nvSpPr>
          <p:cNvPr id="120" name="Google Shape;120;g11459ff7e8a_0_69"/>
          <p:cNvSpPr txBox="1"/>
          <p:nvPr/>
        </p:nvSpPr>
        <p:spPr>
          <a:xfrm>
            <a:off x="491325" y="1224000"/>
            <a:ext cx="8338800" cy="4259100"/>
          </a:xfrm>
          <a:prstGeom prst="rect">
            <a:avLst/>
          </a:prstGeom>
          <a:noFill/>
          <a:ln>
            <a:noFill/>
          </a:ln>
        </p:spPr>
        <p:txBody>
          <a:bodyPr anchorCtr="0" anchor="t" bIns="45675" lIns="45675" spcFirstLastPara="1" rIns="45675" wrap="square" tIns="45675">
            <a:spAutoFit/>
          </a:bodyPr>
          <a:lstStyle/>
          <a:p>
            <a:pPr indent="0" lvl="0" marL="0" marR="0" rtl="0" algn="l">
              <a:lnSpc>
                <a:spcPct val="115000"/>
              </a:lnSpc>
              <a:spcBef>
                <a:spcPts val="0"/>
              </a:spcBef>
              <a:spcAft>
                <a:spcPts val="0"/>
              </a:spcAft>
              <a:buNone/>
            </a:pPr>
            <a:r>
              <a:t/>
            </a:r>
            <a:endParaRPr sz="2200">
              <a:latin typeface="Montserrat"/>
              <a:ea typeface="Montserrat"/>
              <a:cs typeface="Montserrat"/>
              <a:sym typeface="Montserrat"/>
            </a:endParaRPr>
          </a:p>
          <a:p>
            <a:pPr indent="0" lvl="0" marL="0" marR="0" rtl="0" algn="l">
              <a:lnSpc>
                <a:spcPct val="115000"/>
              </a:lnSpc>
              <a:spcBef>
                <a:spcPts val="0"/>
              </a:spcBef>
              <a:spcAft>
                <a:spcPts val="0"/>
              </a:spcAft>
              <a:buNone/>
            </a:pPr>
            <a:r>
              <a:rPr lang="en-US" sz="2200">
                <a:latin typeface="Montserrat"/>
                <a:ea typeface="Montserrat"/>
                <a:cs typeface="Montserrat"/>
                <a:sym typeface="Montserrat"/>
              </a:rPr>
              <a:t>10 Key Principles- red are proposed changes from the 2019 review</a:t>
            </a:r>
            <a:endParaRPr sz="2200">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Statements of common goals</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How the committee will work</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How the members will interact</a:t>
            </a:r>
            <a:endParaRPr sz="22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2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5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500">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161eb71897_0_43"/>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26" name="Google Shape;126;g1161eb71897_0_43"/>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Principles: Proposed Revisions </a:t>
            </a:r>
            <a:endParaRPr b="1" sz="2700">
              <a:solidFill>
                <a:srgbClr val="FFFFFF"/>
              </a:solidFill>
              <a:latin typeface="Montserrat"/>
              <a:ea typeface="Montserrat"/>
              <a:cs typeface="Montserrat"/>
              <a:sym typeface="Montserrat"/>
            </a:endParaRPr>
          </a:p>
        </p:txBody>
      </p:sp>
      <p:sp>
        <p:nvSpPr>
          <p:cNvPr id="127" name="Google Shape;127;g1161eb71897_0_43"/>
          <p:cNvSpPr txBox="1"/>
          <p:nvPr/>
        </p:nvSpPr>
        <p:spPr>
          <a:xfrm>
            <a:off x="182250" y="1224000"/>
            <a:ext cx="8338800" cy="42789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rPr b="1" lang="en-US" sz="2200">
                <a:latin typeface="Montserrat"/>
                <a:ea typeface="Montserrat"/>
                <a:cs typeface="Montserrat"/>
                <a:sym typeface="Montserrat"/>
              </a:rPr>
              <a:t>Statements of common goals:</a:t>
            </a:r>
            <a:endParaRPr b="1" sz="22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1" sz="7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The health </a:t>
            </a:r>
            <a:r>
              <a:rPr lang="en-US" sz="1800">
                <a:solidFill>
                  <a:srgbClr val="FF0000"/>
                </a:solidFill>
                <a:latin typeface="Montserrat"/>
                <a:ea typeface="Montserrat"/>
                <a:cs typeface="Montserrat"/>
                <a:sym typeface="Montserrat"/>
              </a:rPr>
              <a:t>and restoration</a:t>
            </a:r>
            <a:r>
              <a:rPr lang="en-US" sz="1800">
                <a:latin typeface="Montserrat"/>
                <a:ea typeface="Montserrat"/>
                <a:cs typeface="Montserrat"/>
                <a:sym typeface="Montserrat"/>
              </a:rPr>
              <a:t> of the Bay watershed is the </a:t>
            </a:r>
            <a:r>
              <a:rPr lang="en-US" sz="1800">
                <a:solidFill>
                  <a:srgbClr val="FF0000"/>
                </a:solidFill>
                <a:latin typeface="Montserrat"/>
                <a:ea typeface="Montserrat"/>
                <a:cs typeface="Montserrat"/>
                <a:sym typeface="Montserrat"/>
              </a:rPr>
              <a:t>primary goal and motivation for CAC actions and</a:t>
            </a:r>
            <a:r>
              <a:rPr lang="en-US" sz="1800">
                <a:latin typeface="Montserrat"/>
                <a:ea typeface="Montserrat"/>
                <a:cs typeface="Montserrat"/>
                <a:sym typeface="Montserrat"/>
              </a:rPr>
              <a:t> comes before special or jurisdictional interests.</a:t>
            </a:r>
            <a:endParaRPr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000">
              <a:latin typeface="Montserrat"/>
              <a:ea typeface="Montserrat"/>
              <a:cs typeface="Montserrat"/>
              <a:sym typeface="Montserrat"/>
            </a:endParaRPr>
          </a:p>
          <a:p>
            <a:pPr indent="-342900" lvl="0" marL="457200" marR="0" rtl="0" algn="l">
              <a:lnSpc>
                <a:spcPct val="100000"/>
              </a:lnSpc>
              <a:spcBef>
                <a:spcPts val="0"/>
              </a:spcBef>
              <a:spcAft>
                <a:spcPts val="0"/>
              </a:spcAft>
              <a:buClr>
                <a:srgbClr val="FF0000"/>
              </a:buClr>
              <a:buSzPts val="1800"/>
              <a:buFont typeface="Montserrat"/>
              <a:buChar char="●"/>
            </a:pPr>
            <a:r>
              <a:rPr lang="en-US" sz="1800">
                <a:solidFill>
                  <a:srgbClr val="FF0000"/>
                </a:solidFill>
                <a:latin typeface="Montserrat"/>
                <a:ea typeface="Montserrat"/>
                <a:cs typeface="Montserrat"/>
                <a:sym typeface="Montserrat"/>
              </a:rPr>
              <a:t>Above all, CAC exists to advise the members of the EC on matters of concern to citizen representatives to the Bay Program…includes advising the PSC….make it clear when representing the CAC or own opinion.</a:t>
            </a:r>
            <a:endParaRPr sz="1800">
              <a:solidFill>
                <a:srgbClr val="FF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800">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solidFill>
                  <a:srgbClr val="FF0000"/>
                </a:solidFill>
                <a:latin typeface="Montserrat"/>
                <a:ea typeface="Montserrat"/>
                <a:cs typeface="Montserrat"/>
                <a:sym typeface="Montserrat"/>
              </a:rPr>
              <a:t>Members bring a variety of valuable perspectives to the work of CAC, all members are expected to </a:t>
            </a:r>
            <a:r>
              <a:rPr lang="en-US" sz="1800">
                <a:latin typeface="Montserrat"/>
                <a:ea typeface="Montserrat"/>
                <a:cs typeface="Montserrat"/>
                <a:sym typeface="Montserrat"/>
              </a:rPr>
              <a:t>We will act on the basis of </a:t>
            </a:r>
            <a:r>
              <a:rPr lang="en-US" sz="1800">
                <a:solidFill>
                  <a:srgbClr val="FF0000"/>
                </a:solidFill>
                <a:latin typeface="Montserrat"/>
                <a:ea typeface="Montserrat"/>
                <a:cs typeface="Montserrat"/>
                <a:sym typeface="Montserrat"/>
              </a:rPr>
              <a:t>their best</a:t>
            </a:r>
            <a:r>
              <a:rPr lang="en-US" sz="1800">
                <a:latin typeface="Montserrat"/>
                <a:ea typeface="Montserrat"/>
                <a:cs typeface="Montserrat"/>
                <a:sym typeface="Montserrat"/>
              </a:rPr>
              <a:t> information and understanding </a:t>
            </a:r>
            <a:r>
              <a:rPr lang="en-US" sz="1800">
                <a:solidFill>
                  <a:srgbClr val="FF0000"/>
                </a:solidFill>
                <a:latin typeface="Montserrat"/>
                <a:ea typeface="Montserrat"/>
                <a:cs typeface="Montserrat"/>
                <a:sym typeface="Montserrat"/>
              </a:rPr>
              <a:t>to help achieve CAC goals</a:t>
            </a:r>
            <a:r>
              <a:rPr lang="en-US" sz="1800">
                <a:latin typeface="Montserrat"/>
                <a:ea typeface="Montserrat"/>
                <a:cs typeface="Montserrat"/>
                <a:sym typeface="Montserrat"/>
              </a:rPr>
              <a:t>.</a:t>
            </a:r>
            <a:endParaRPr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1161eb71897_0_49"/>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33" name="Google Shape;133;g1161eb71897_0_49"/>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Principles: Proposed Revisions </a:t>
            </a:r>
            <a:endParaRPr b="1" sz="2700">
              <a:solidFill>
                <a:srgbClr val="FFFFFF"/>
              </a:solidFill>
              <a:latin typeface="Montserrat"/>
              <a:ea typeface="Montserrat"/>
              <a:cs typeface="Montserrat"/>
              <a:sym typeface="Montserrat"/>
            </a:endParaRPr>
          </a:p>
        </p:txBody>
      </p:sp>
      <p:sp>
        <p:nvSpPr>
          <p:cNvPr id="134" name="Google Shape;134;g1161eb71897_0_49"/>
          <p:cNvSpPr txBox="1"/>
          <p:nvPr/>
        </p:nvSpPr>
        <p:spPr>
          <a:xfrm>
            <a:off x="182250" y="1224000"/>
            <a:ext cx="8338800" cy="4296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rPr b="1" lang="en-US" sz="2200">
                <a:latin typeface="Montserrat"/>
                <a:ea typeface="Montserrat"/>
                <a:cs typeface="Montserrat"/>
                <a:sym typeface="Montserrat"/>
              </a:rPr>
              <a:t>How the committee will work:</a:t>
            </a:r>
            <a:endParaRPr b="1" sz="2200">
              <a:latin typeface="Montserrat"/>
              <a:ea typeface="Montserrat"/>
              <a:cs typeface="Montserrat"/>
              <a:sym typeface="Montserrat"/>
            </a:endParaRPr>
          </a:p>
          <a:p>
            <a:pPr indent="-342900" lvl="0" marL="457200" marR="920114" rtl="0" algn="l">
              <a:lnSpc>
                <a:spcPct val="115000"/>
              </a:lnSpc>
              <a:spcBef>
                <a:spcPts val="1336"/>
              </a:spcBef>
              <a:spcAft>
                <a:spcPts val="0"/>
              </a:spcAft>
              <a:buSzPts val="1800"/>
              <a:buFont typeface="Montserrat"/>
              <a:buChar char="●"/>
            </a:pPr>
            <a:r>
              <a:rPr lang="en-US" sz="1800">
                <a:solidFill>
                  <a:schemeClr val="dk1"/>
                </a:solidFill>
                <a:latin typeface="Montserrat"/>
                <a:ea typeface="Montserrat"/>
                <a:cs typeface="Montserrat"/>
                <a:sym typeface="Montserrat"/>
              </a:rPr>
              <a:t>focus our </a:t>
            </a:r>
            <a:r>
              <a:rPr lang="en-US" sz="1800">
                <a:solidFill>
                  <a:srgbClr val="FF0000"/>
                </a:solidFill>
                <a:latin typeface="Montserrat"/>
                <a:ea typeface="Montserrat"/>
                <a:cs typeface="Montserrat"/>
                <a:sym typeface="Montserrat"/>
              </a:rPr>
              <a:t>collective</a:t>
            </a:r>
            <a:r>
              <a:rPr lang="en-US" sz="1800">
                <a:solidFill>
                  <a:schemeClr val="dk1"/>
                </a:solidFill>
                <a:latin typeface="Montserrat"/>
                <a:ea typeface="Montserrat"/>
                <a:cs typeface="Montserrat"/>
                <a:sym typeface="Montserrat"/>
              </a:rPr>
              <a:t> efforts to strategically</a:t>
            </a:r>
            <a:r>
              <a:rPr b="1" lang="en-US" sz="1800">
                <a:solidFill>
                  <a:schemeClr val="dk1"/>
                </a:solidFill>
                <a:latin typeface="Montserrat"/>
                <a:ea typeface="Montserrat"/>
                <a:cs typeface="Montserrat"/>
                <a:sym typeface="Montserrat"/>
              </a:rPr>
              <a:t> </a:t>
            </a:r>
            <a:r>
              <a:rPr lang="en-US" sz="1800">
                <a:solidFill>
                  <a:srgbClr val="FF0000"/>
                </a:solidFill>
                <a:latin typeface="Montserrat"/>
                <a:ea typeface="Montserrat"/>
                <a:cs typeface="Montserrat"/>
                <a:sym typeface="Montserrat"/>
              </a:rPr>
              <a:t>and proactively</a:t>
            </a:r>
            <a:r>
              <a:rPr lang="en-US" sz="1800">
                <a:solidFill>
                  <a:schemeClr val="dk1"/>
                </a:solidFill>
                <a:latin typeface="Montserrat"/>
                <a:ea typeface="Montserrat"/>
                <a:cs typeface="Montserrat"/>
                <a:sym typeface="Montserrat"/>
              </a:rPr>
              <a:t> to achieve the greatest contribution to watershed restoration and protection that is possible </a:t>
            </a:r>
            <a:endParaRPr sz="1800">
              <a:solidFill>
                <a:schemeClr val="dk1"/>
              </a:solidFill>
              <a:latin typeface="Montserrat"/>
              <a:ea typeface="Montserrat"/>
              <a:cs typeface="Montserrat"/>
              <a:sym typeface="Montserrat"/>
            </a:endParaRPr>
          </a:p>
          <a:p>
            <a:pPr indent="-342900" lvl="0" marL="457200" marR="920114" rtl="0" algn="l">
              <a:lnSpc>
                <a:spcPct val="115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comment as a Committee constructively and </a:t>
            </a:r>
            <a:r>
              <a:rPr lang="en-US" sz="1800">
                <a:solidFill>
                  <a:srgbClr val="FF0000"/>
                </a:solidFill>
                <a:latin typeface="Montserrat"/>
                <a:ea typeface="Montserrat"/>
                <a:cs typeface="Montserrat"/>
                <a:sym typeface="Montserrat"/>
              </a:rPr>
              <a:t>always</a:t>
            </a:r>
            <a:r>
              <a:rPr lang="en-US" sz="1800">
                <a:solidFill>
                  <a:schemeClr val="dk1"/>
                </a:solidFill>
                <a:latin typeface="Montserrat"/>
                <a:ea typeface="Montserrat"/>
                <a:cs typeface="Montserrat"/>
                <a:sym typeface="Montserrat"/>
              </a:rPr>
              <a:t> with appropriate suggestions and offers of help</a:t>
            </a:r>
            <a:endParaRPr sz="1800">
              <a:solidFill>
                <a:schemeClr val="dk1"/>
              </a:solidFill>
              <a:latin typeface="Montserrat"/>
              <a:ea typeface="Montserrat"/>
              <a:cs typeface="Montserrat"/>
              <a:sym typeface="Montserrat"/>
            </a:endParaRPr>
          </a:p>
          <a:p>
            <a:pPr indent="-342900" lvl="0" marL="457200" marR="920114" rtl="0" algn="l">
              <a:lnSpc>
                <a:spcPct val="115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collaborate with other Bay advisory committees</a:t>
            </a:r>
            <a:endParaRPr sz="1800">
              <a:solidFill>
                <a:schemeClr val="dk1"/>
              </a:solidFill>
              <a:latin typeface="Montserrat"/>
              <a:ea typeface="Montserrat"/>
              <a:cs typeface="Montserrat"/>
              <a:sym typeface="Montserrat"/>
            </a:endParaRPr>
          </a:p>
          <a:p>
            <a:pPr indent="-342900" lvl="0" marL="457200" marR="920114" rtl="0" algn="l">
              <a:lnSpc>
                <a:spcPct val="115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As a Committee, we shall </a:t>
            </a:r>
            <a:r>
              <a:rPr lang="en-US" sz="1800">
                <a:solidFill>
                  <a:srgbClr val="FF0000"/>
                </a:solidFill>
                <a:latin typeface="Montserrat"/>
                <a:ea typeface="Montserrat"/>
                <a:cs typeface="Montserrat"/>
                <a:sym typeface="Montserrat"/>
              </a:rPr>
              <a:t>adhere to the prudent use of</a:t>
            </a:r>
            <a:r>
              <a:rPr lang="en-US" sz="1800">
                <a:solidFill>
                  <a:schemeClr val="dk1"/>
                </a:solidFill>
                <a:latin typeface="Montserrat"/>
                <a:ea typeface="Montserrat"/>
                <a:cs typeface="Montserrat"/>
                <a:sym typeface="Montserrat"/>
              </a:rPr>
              <a:t> Bay Program </a:t>
            </a:r>
            <a:r>
              <a:rPr lang="en-US" sz="1800">
                <a:solidFill>
                  <a:srgbClr val="FF0000"/>
                </a:solidFill>
                <a:latin typeface="Montserrat"/>
                <a:ea typeface="Montserrat"/>
                <a:cs typeface="Montserrat"/>
                <a:sym typeface="Montserrat"/>
              </a:rPr>
              <a:t>funds</a:t>
            </a:r>
            <a:r>
              <a:rPr b="1" lang="en-US" sz="1800">
                <a:solidFill>
                  <a:schemeClr val="dk1"/>
                </a:solidFill>
                <a:latin typeface="Montserrat"/>
                <a:ea typeface="Montserrat"/>
                <a:cs typeface="Montserrat"/>
                <a:sym typeface="Montserrat"/>
              </a:rPr>
              <a:t> </a:t>
            </a:r>
            <a:r>
              <a:rPr lang="en-US" sz="1800">
                <a:solidFill>
                  <a:schemeClr val="dk1"/>
                </a:solidFill>
                <a:latin typeface="Montserrat"/>
                <a:ea typeface="Montserrat"/>
                <a:cs typeface="Montserrat"/>
                <a:sym typeface="Montserrat"/>
              </a:rPr>
              <a:t>essential for conduct of our business operations. </a:t>
            </a:r>
            <a:endParaRPr sz="18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1161eb71897_0_55"/>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40" name="Google Shape;140;g1161eb71897_0_55"/>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Principles: Proposed Revisions </a:t>
            </a:r>
            <a:endParaRPr b="1" sz="2700">
              <a:solidFill>
                <a:srgbClr val="FFFFFF"/>
              </a:solidFill>
              <a:latin typeface="Montserrat"/>
              <a:ea typeface="Montserrat"/>
              <a:cs typeface="Montserrat"/>
              <a:sym typeface="Montserrat"/>
            </a:endParaRPr>
          </a:p>
        </p:txBody>
      </p:sp>
      <p:sp>
        <p:nvSpPr>
          <p:cNvPr id="141" name="Google Shape;141;g1161eb71897_0_55"/>
          <p:cNvSpPr txBox="1"/>
          <p:nvPr/>
        </p:nvSpPr>
        <p:spPr>
          <a:xfrm>
            <a:off x="402600" y="1181400"/>
            <a:ext cx="8338800" cy="36549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rPr b="1" lang="en-US" sz="2200">
                <a:latin typeface="Montserrat"/>
                <a:ea typeface="Montserrat"/>
                <a:cs typeface="Montserrat"/>
                <a:sym typeface="Montserrat"/>
              </a:rPr>
              <a:t>How the members will interact</a:t>
            </a:r>
            <a:endParaRPr b="1" sz="2200">
              <a:latin typeface="Montserrat"/>
              <a:ea typeface="Montserrat"/>
              <a:cs typeface="Montserrat"/>
              <a:sym typeface="Montserrat"/>
            </a:endParaRPr>
          </a:p>
          <a:p>
            <a:pPr indent="-342900" lvl="0" marL="457200" marR="704316" rtl="0" algn="l">
              <a:lnSpc>
                <a:spcPct val="100000"/>
              </a:lnSpc>
              <a:spcBef>
                <a:spcPts val="1374"/>
              </a:spcBef>
              <a:spcAft>
                <a:spcPts val="0"/>
              </a:spcAft>
              <a:buSzPts val="1800"/>
              <a:buFont typeface="Montserrat"/>
              <a:buChar char="●"/>
            </a:pPr>
            <a:r>
              <a:rPr lang="en-US" sz="1800">
                <a:solidFill>
                  <a:schemeClr val="dk1"/>
                </a:solidFill>
                <a:latin typeface="Montserrat"/>
                <a:ea typeface="Montserrat"/>
                <a:cs typeface="Montserrat"/>
                <a:sym typeface="Montserrat"/>
              </a:rPr>
              <a:t>strive to achieve a Committee consensus </a:t>
            </a:r>
            <a:r>
              <a:rPr lang="en-US" sz="1800">
                <a:solidFill>
                  <a:srgbClr val="FF0000"/>
                </a:solidFill>
                <a:latin typeface="Montserrat"/>
                <a:ea typeface="Montserrat"/>
                <a:cs typeface="Montserrat"/>
                <a:sym typeface="Montserrat"/>
              </a:rPr>
              <a:t>on CAC initiatives that recognize</a:t>
            </a:r>
            <a:r>
              <a:rPr lang="en-US" sz="1800">
                <a:solidFill>
                  <a:schemeClr val="dk1"/>
                </a:solidFill>
                <a:latin typeface="Montserrat"/>
                <a:ea typeface="Montserrat"/>
                <a:cs typeface="Montserrat"/>
                <a:sym typeface="Montserrat"/>
              </a:rPr>
              <a:t> diverse views to yield actions / recommendations important to the Bay restoration</a:t>
            </a:r>
            <a:endParaRPr sz="1800">
              <a:solidFill>
                <a:schemeClr val="dk1"/>
              </a:solidFill>
              <a:latin typeface="Montserrat"/>
              <a:ea typeface="Montserrat"/>
              <a:cs typeface="Montserrat"/>
              <a:sym typeface="Montserrat"/>
            </a:endParaRPr>
          </a:p>
          <a:p>
            <a:pPr indent="-342900" lvl="0" marL="457200" rtl="0" algn="l">
              <a:lnSpc>
                <a:spcPct val="100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As individual members of the CAC we shall: </a:t>
            </a:r>
            <a:endParaRPr sz="1800">
              <a:solidFill>
                <a:schemeClr val="dk1"/>
              </a:solidFill>
              <a:latin typeface="Montserrat"/>
              <a:ea typeface="Montserrat"/>
              <a:cs typeface="Montserrat"/>
              <a:sym typeface="Montserrat"/>
            </a:endParaRPr>
          </a:p>
          <a:p>
            <a:pPr indent="-342900" lvl="1" marL="914400" rtl="0" algn="l">
              <a:lnSpc>
                <a:spcPct val="100000"/>
              </a:lnSpc>
              <a:spcBef>
                <a:spcPts val="0"/>
              </a:spcBef>
              <a:spcAft>
                <a:spcPts val="0"/>
              </a:spcAft>
              <a:buClr>
                <a:srgbClr val="222222"/>
              </a:buClr>
              <a:buSzPts val="1800"/>
              <a:buFont typeface="Montserrat"/>
              <a:buChar char="○"/>
            </a:pPr>
            <a:r>
              <a:rPr lang="en-US" sz="1800">
                <a:solidFill>
                  <a:srgbClr val="222222"/>
                </a:solidFill>
                <a:latin typeface="Montserrat"/>
                <a:ea typeface="Montserrat"/>
                <a:cs typeface="Montserrat"/>
                <a:sym typeface="Montserrat"/>
              </a:rPr>
              <a:t>listen to each other</a:t>
            </a:r>
            <a:endParaRPr sz="1800">
              <a:solidFill>
                <a:srgbClr val="222222"/>
              </a:solidFill>
              <a:latin typeface="Montserrat"/>
              <a:ea typeface="Montserrat"/>
              <a:cs typeface="Montserrat"/>
              <a:sym typeface="Montserrat"/>
            </a:endParaRPr>
          </a:p>
          <a:p>
            <a:pPr indent="-342900" lvl="1" marL="914400" rtl="0" algn="l">
              <a:lnSpc>
                <a:spcPct val="100000"/>
              </a:lnSpc>
              <a:spcBef>
                <a:spcPts val="0"/>
              </a:spcBef>
              <a:spcAft>
                <a:spcPts val="0"/>
              </a:spcAft>
              <a:buClr>
                <a:srgbClr val="FF0000"/>
              </a:buClr>
              <a:buSzPts val="1800"/>
              <a:buFont typeface="Montserrat"/>
              <a:buChar char="○"/>
            </a:pPr>
            <a:r>
              <a:rPr lang="en-US" sz="1800">
                <a:solidFill>
                  <a:srgbClr val="FF0000"/>
                </a:solidFill>
                <a:latin typeface="Montserrat"/>
                <a:ea typeface="Montserrat"/>
                <a:cs typeface="Montserrat"/>
                <a:sym typeface="Montserrat"/>
              </a:rPr>
              <a:t>feel free to express our views openly </a:t>
            </a:r>
            <a:endParaRPr sz="1800">
              <a:solidFill>
                <a:schemeClr val="dk1"/>
              </a:solidFill>
              <a:latin typeface="Montserrat"/>
              <a:ea typeface="Montserrat"/>
              <a:cs typeface="Montserrat"/>
              <a:sym typeface="Montserrat"/>
            </a:endParaRPr>
          </a:p>
          <a:p>
            <a:pPr indent="-342900" lvl="1" marL="914400" rtl="0" algn="l">
              <a:lnSpc>
                <a:spcPct val="100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be objective </a:t>
            </a:r>
            <a:endParaRPr sz="1800">
              <a:solidFill>
                <a:schemeClr val="dk1"/>
              </a:solidFill>
              <a:latin typeface="Montserrat"/>
              <a:ea typeface="Montserrat"/>
              <a:cs typeface="Montserrat"/>
              <a:sym typeface="Montserrat"/>
            </a:endParaRPr>
          </a:p>
          <a:p>
            <a:pPr indent="-342900" lvl="1" marL="914400" rtl="0" algn="l">
              <a:lnSpc>
                <a:spcPct val="100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work toward benefiting the restoration rather than special or self interests</a:t>
            </a:r>
            <a:endParaRPr sz="1800">
              <a:solidFill>
                <a:schemeClr val="dk1"/>
              </a:solidFill>
              <a:latin typeface="Montserrat"/>
              <a:ea typeface="Montserrat"/>
              <a:cs typeface="Montserrat"/>
              <a:sym typeface="Montserrat"/>
            </a:endParaRPr>
          </a:p>
          <a:p>
            <a:pPr indent="-342900" lvl="1" marL="914400" rtl="0" algn="l">
              <a:lnSpc>
                <a:spcPct val="100000"/>
              </a:lnSpc>
              <a:spcBef>
                <a:spcPts val="0"/>
              </a:spcBef>
              <a:spcAft>
                <a:spcPts val="0"/>
              </a:spcAft>
              <a:buSzPts val="1800"/>
              <a:buFont typeface="Montserrat"/>
              <a:buChar char="○"/>
            </a:pPr>
            <a:r>
              <a:rPr lang="en-US" sz="1800">
                <a:solidFill>
                  <a:schemeClr val="dk1"/>
                </a:solidFill>
                <a:latin typeface="Montserrat"/>
                <a:ea typeface="Montserrat"/>
                <a:cs typeface="Montserrat"/>
                <a:sym typeface="Montserrat"/>
              </a:rPr>
              <a:t>take on responsibility/commitments for the CAC, </a:t>
            </a:r>
            <a:r>
              <a:rPr lang="en-US" sz="1800">
                <a:solidFill>
                  <a:srgbClr val="FF0000"/>
                </a:solidFill>
                <a:latin typeface="Montserrat"/>
                <a:ea typeface="Montserrat"/>
                <a:cs typeface="Montserrat"/>
                <a:sym typeface="Montserrat"/>
              </a:rPr>
              <a:t>and</a:t>
            </a:r>
            <a:endParaRPr sz="1800">
              <a:solidFill>
                <a:srgbClr val="FF0000"/>
              </a:solidFill>
              <a:latin typeface="Montserrat"/>
              <a:ea typeface="Montserrat"/>
              <a:cs typeface="Montserrat"/>
              <a:sym typeface="Montserrat"/>
            </a:endParaRPr>
          </a:p>
          <a:p>
            <a:pPr indent="-342900" lvl="1" marL="914400" rtl="0" algn="l">
              <a:lnSpc>
                <a:spcPct val="100000"/>
              </a:lnSpc>
              <a:spcBef>
                <a:spcPts val="0"/>
              </a:spcBef>
              <a:spcAft>
                <a:spcPts val="0"/>
              </a:spcAft>
              <a:buSzPts val="1800"/>
              <a:buFont typeface="Montserrat"/>
              <a:buChar char="○"/>
            </a:pPr>
            <a:r>
              <a:rPr lang="en-US" sz="1800">
                <a:solidFill>
                  <a:srgbClr val="FF0000"/>
                </a:solidFill>
                <a:latin typeface="Montserrat"/>
                <a:ea typeface="Montserrat"/>
                <a:cs typeface="Montserrat"/>
                <a:sym typeface="Montserrat"/>
              </a:rPr>
              <a:t>contribute</a:t>
            </a:r>
            <a:r>
              <a:rPr lang="en-US" sz="1800">
                <a:solidFill>
                  <a:schemeClr val="dk1"/>
                </a:solidFill>
                <a:latin typeface="Montserrat"/>
                <a:ea typeface="Montserrat"/>
                <a:cs typeface="Montserrat"/>
                <a:sym typeface="Montserrat"/>
              </a:rPr>
              <a:t> beyond quarterly meeting attendance </a:t>
            </a:r>
            <a:endParaRPr sz="15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161eb71897_0_79"/>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47" name="Google Shape;147;g1161eb71897_0_79"/>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CAC 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Proposed Addition</a:t>
            </a:r>
            <a:endParaRPr b="1" sz="2700">
              <a:solidFill>
                <a:srgbClr val="FFFFFF"/>
              </a:solidFill>
              <a:latin typeface="Montserrat"/>
              <a:ea typeface="Montserrat"/>
              <a:cs typeface="Montserrat"/>
              <a:sym typeface="Montserrat"/>
            </a:endParaRPr>
          </a:p>
        </p:txBody>
      </p:sp>
      <p:sp>
        <p:nvSpPr>
          <p:cNvPr id="148" name="Google Shape;148;g1161eb71897_0_79"/>
          <p:cNvSpPr txBox="1"/>
          <p:nvPr/>
        </p:nvSpPr>
        <p:spPr>
          <a:xfrm>
            <a:off x="265350" y="1362600"/>
            <a:ext cx="8613300" cy="3940500"/>
          </a:xfrm>
          <a:prstGeom prst="rect">
            <a:avLst/>
          </a:prstGeom>
          <a:noFill/>
          <a:ln>
            <a:noFill/>
          </a:ln>
        </p:spPr>
        <p:txBody>
          <a:bodyPr anchorCtr="0" anchor="t" bIns="45675" lIns="45675" spcFirstLastPara="1" rIns="45675" wrap="square" tIns="45675">
            <a:spAutoFit/>
          </a:bodyPr>
          <a:lstStyle/>
          <a:p>
            <a:pPr indent="0" lvl="0" marL="0" rtl="0" algn="ctr">
              <a:lnSpc>
                <a:spcPct val="100000"/>
              </a:lnSpc>
              <a:spcBef>
                <a:spcPts val="1200"/>
              </a:spcBef>
              <a:spcAft>
                <a:spcPts val="0"/>
              </a:spcAft>
              <a:buNone/>
            </a:pPr>
            <a:r>
              <a:rPr b="1" lang="en-US" sz="2800">
                <a:solidFill>
                  <a:schemeClr val="dk1"/>
                </a:solidFill>
                <a:latin typeface="Times New Roman"/>
                <a:ea typeface="Times New Roman"/>
                <a:cs typeface="Times New Roman"/>
                <a:sym typeface="Times New Roman"/>
              </a:rPr>
              <a:t>Values</a:t>
            </a:r>
            <a:endParaRPr b="1" sz="28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US" sz="1900">
                <a:solidFill>
                  <a:schemeClr val="dk1"/>
                </a:solidFill>
                <a:latin typeface="Montserrat"/>
                <a:ea typeface="Montserrat"/>
                <a:cs typeface="Montserrat"/>
                <a:sym typeface="Montserrat"/>
              </a:rPr>
              <a:t>We believe a broad base of participation and partners reflecting all of society is needed to be successful in the restoration and protection of the Chesapeake Bay watershed. </a:t>
            </a:r>
            <a:endParaRPr sz="19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None/>
            </a:pPr>
            <a:r>
              <a:rPr lang="en-US" sz="1900">
                <a:solidFill>
                  <a:schemeClr val="dk1"/>
                </a:solidFill>
                <a:latin typeface="Montserrat"/>
                <a:ea typeface="Montserrat"/>
                <a:cs typeface="Montserrat"/>
                <a:sym typeface="Montserrat"/>
              </a:rPr>
              <a:t>Therefore, we embrace all backgrounds regardless of race, religion, age, culture, political affiliation, disability, socio-economic status, gender/gender</a:t>
            </a:r>
            <a:r>
              <a:rPr lang="en-US" sz="1900">
                <a:latin typeface="Montserrat"/>
                <a:ea typeface="Montserrat"/>
                <a:cs typeface="Montserrat"/>
                <a:sym typeface="Montserrat"/>
              </a:rPr>
              <a:t> variance </a:t>
            </a:r>
            <a:r>
              <a:rPr lang="en-US" sz="1900">
                <a:solidFill>
                  <a:schemeClr val="dk1"/>
                </a:solidFill>
                <a:latin typeface="Montserrat"/>
                <a:ea typeface="Montserrat"/>
                <a:cs typeface="Montserrat"/>
                <a:sym typeface="Montserrat"/>
              </a:rPr>
              <a:t>and sexual identity. </a:t>
            </a:r>
            <a:endParaRPr sz="1900">
              <a:solidFill>
                <a:schemeClr val="dk1"/>
              </a:solidFill>
              <a:latin typeface="Montserrat"/>
              <a:ea typeface="Montserrat"/>
              <a:cs typeface="Montserrat"/>
              <a:sym typeface="Montserrat"/>
            </a:endParaRPr>
          </a:p>
          <a:p>
            <a:pPr indent="0" lvl="0" marL="0" rtl="0" algn="l">
              <a:lnSpc>
                <a:spcPct val="100000"/>
              </a:lnSpc>
              <a:spcBef>
                <a:spcPts val="1200"/>
              </a:spcBef>
              <a:spcAft>
                <a:spcPts val="0"/>
              </a:spcAft>
              <a:buClr>
                <a:schemeClr val="dk1"/>
              </a:buClr>
              <a:buSzPts val="1100"/>
              <a:buFont typeface="Arial"/>
              <a:buNone/>
            </a:pPr>
            <a:r>
              <a:rPr lang="en-US" sz="1900">
                <a:solidFill>
                  <a:schemeClr val="dk1"/>
                </a:solidFill>
                <a:latin typeface="Montserrat"/>
                <a:ea typeface="Montserrat"/>
                <a:cs typeface="Montserrat"/>
                <a:sym typeface="Montserrat"/>
              </a:rPr>
              <a:t>To this end, we treat each other, our partners, and our guests with respect, courtesy and dignity.</a:t>
            </a:r>
            <a:endParaRPr sz="1900">
              <a:solidFill>
                <a:schemeClr val="dk1"/>
              </a:solidFill>
              <a:latin typeface="Montserrat"/>
              <a:ea typeface="Montserrat"/>
              <a:cs typeface="Montserrat"/>
              <a:sym typeface="Montserrat"/>
            </a:endParaRPr>
          </a:p>
          <a:p>
            <a:pPr indent="0" lvl="0" marL="0" rtl="0" algn="l">
              <a:spcBef>
                <a:spcPts val="120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161eb71897_0_37"/>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54" name="Google Shape;154;g1161eb71897_0_37"/>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CAC Bylaws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Proposed Addition</a:t>
            </a:r>
            <a:endParaRPr b="1" sz="2700">
              <a:solidFill>
                <a:srgbClr val="FFFFFF"/>
              </a:solidFill>
              <a:latin typeface="Montserrat"/>
              <a:ea typeface="Montserrat"/>
              <a:cs typeface="Montserrat"/>
              <a:sym typeface="Montserrat"/>
            </a:endParaRPr>
          </a:p>
        </p:txBody>
      </p:sp>
      <p:sp>
        <p:nvSpPr>
          <p:cNvPr id="155" name="Google Shape;155;g1161eb71897_0_37"/>
          <p:cNvSpPr txBox="1"/>
          <p:nvPr/>
        </p:nvSpPr>
        <p:spPr>
          <a:xfrm>
            <a:off x="265350" y="1362600"/>
            <a:ext cx="8613300" cy="3524700"/>
          </a:xfrm>
          <a:prstGeom prst="rect">
            <a:avLst/>
          </a:prstGeom>
          <a:noFill/>
          <a:ln>
            <a:noFill/>
          </a:ln>
        </p:spPr>
        <p:txBody>
          <a:bodyPr anchorCtr="0" anchor="t" bIns="45675" lIns="45675" spcFirstLastPara="1" rIns="45675" wrap="square" tIns="45675">
            <a:spAutoFit/>
          </a:bodyPr>
          <a:lstStyle/>
          <a:p>
            <a:pPr indent="0" lvl="0" marL="0" rtl="0" algn="ctr">
              <a:lnSpc>
                <a:spcPct val="100000"/>
              </a:lnSpc>
              <a:spcBef>
                <a:spcPts val="1200"/>
              </a:spcBef>
              <a:spcAft>
                <a:spcPts val="0"/>
              </a:spcAft>
              <a:buClr>
                <a:schemeClr val="dk1"/>
              </a:buClr>
              <a:buSzPts val="1100"/>
              <a:buFont typeface="Arial"/>
              <a:buNone/>
            </a:pPr>
            <a:r>
              <a:rPr b="1" lang="en-US" sz="2000">
                <a:solidFill>
                  <a:schemeClr val="dk1"/>
                </a:solidFill>
                <a:latin typeface="Montserrat"/>
                <a:ea typeface="Montserrat"/>
                <a:cs typeface="Montserrat"/>
                <a:sym typeface="Montserrat"/>
              </a:rPr>
              <a:t>Code of Ethics</a:t>
            </a:r>
            <a:endParaRPr b="1" sz="2000">
              <a:solidFill>
                <a:schemeClr val="dk1"/>
              </a:solidFill>
              <a:latin typeface="Montserrat"/>
              <a:ea typeface="Montserrat"/>
              <a:cs typeface="Montserrat"/>
              <a:sym typeface="Montserrat"/>
            </a:endParaRPr>
          </a:p>
          <a:p>
            <a:pPr indent="0" lvl="0" marL="0" rtl="0" algn="just">
              <a:lnSpc>
                <a:spcPct val="100000"/>
              </a:lnSpc>
              <a:spcBef>
                <a:spcPts val="1200"/>
              </a:spcBef>
              <a:spcAft>
                <a:spcPts val="0"/>
              </a:spcAft>
              <a:buNone/>
            </a:pPr>
            <a:r>
              <a:rPr lang="en-US" sz="1700">
                <a:solidFill>
                  <a:schemeClr val="dk1"/>
                </a:solidFill>
                <a:latin typeface="Montserrat"/>
                <a:ea typeface="Montserrat"/>
                <a:cs typeface="Montserrat"/>
                <a:sym typeface="Montserrat"/>
              </a:rPr>
              <a:t>All CAC activities are to be conducted with professionalism. </a:t>
            </a:r>
            <a:endParaRPr sz="1700">
              <a:solidFill>
                <a:schemeClr val="dk1"/>
              </a:solidFill>
              <a:latin typeface="Montserrat"/>
              <a:ea typeface="Montserrat"/>
              <a:cs typeface="Montserrat"/>
              <a:sym typeface="Montserrat"/>
            </a:endParaRPr>
          </a:p>
          <a:p>
            <a:pPr indent="0" lvl="0" marL="0" rtl="0" algn="just">
              <a:lnSpc>
                <a:spcPct val="100000"/>
              </a:lnSpc>
              <a:spcBef>
                <a:spcPts val="1200"/>
              </a:spcBef>
              <a:spcAft>
                <a:spcPts val="0"/>
              </a:spcAft>
              <a:buNone/>
            </a:pPr>
            <a:r>
              <a:rPr lang="en-US" sz="1700">
                <a:solidFill>
                  <a:schemeClr val="dk1"/>
                </a:solidFill>
                <a:latin typeface="Montserrat"/>
                <a:ea typeface="Montserrat"/>
                <a:cs typeface="Montserrat"/>
                <a:sym typeface="Montserrat"/>
              </a:rPr>
              <a:t>We foster a forum for fair and open dialogue, a culture of inclusion, and endeavor to hear from all members who wish to share their insights and opinions. </a:t>
            </a:r>
            <a:endParaRPr sz="1700">
              <a:solidFill>
                <a:schemeClr val="dk1"/>
              </a:solidFill>
              <a:latin typeface="Montserrat"/>
              <a:ea typeface="Montserrat"/>
              <a:cs typeface="Montserrat"/>
              <a:sym typeface="Montserrat"/>
            </a:endParaRPr>
          </a:p>
          <a:p>
            <a:pPr indent="0" lvl="0" marL="0" rtl="0" algn="just">
              <a:lnSpc>
                <a:spcPct val="100000"/>
              </a:lnSpc>
              <a:spcBef>
                <a:spcPts val="1200"/>
              </a:spcBef>
              <a:spcAft>
                <a:spcPts val="0"/>
              </a:spcAft>
              <a:buNone/>
            </a:pPr>
            <a:r>
              <a:rPr lang="en-US" sz="1700">
                <a:solidFill>
                  <a:schemeClr val="dk1"/>
                </a:solidFill>
                <a:latin typeface="Montserrat"/>
                <a:ea typeface="Montserrat"/>
                <a:cs typeface="Montserrat"/>
                <a:sym typeface="Montserrat"/>
              </a:rPr>
              <a:t>We share our perspectives in a language that is accurate and respectful. </a:t>
            </a:r>
            <a:endParaRPr sz="1700">
              <a:solidFill>
                <a:schemeClr val="dk1"/>
              </a:solidFill>
              <a:latin typeface="Montserrat"/>
              <a:ea typeface="Montserrat"/>
              <a:cs typeface="Montserrat"/>
              <a:sym typeface="Montserrat"/>
            </a:endParaRPr>
          </a:p>
          <a:p>
            <a:pPr indent="0" lvl="0" marL="0" rtl="0" algn="just">
              <a:lnSpc>
                <a:spcPct val="100000"/>
              </a:lnSpc>
              <a:spcBef>
                <a:spcPts val="1200"/>
              </a:spcBef>
              <a:spcAft>
                <a:spcPts val="0"/>
              </a:spcAft>
              <a:buNone/>
            </a:pPr>
            <a:r>
              <a:rPr lang="en-US" sz="1700">
                <a:solidFill>
                  <a:schemeClr val="dk1"/>
                </a:solidFill>
                <a:latin typeface="Montserrat"/>
                <a:ea typeface="Montserrat"/>
                <a:cs typeface="Montserrat"/>
                <a:sym typeface="Montserrat"/>
              </a:rPr>
              <a:t>We respect the Committee’s leadership and staff, honor the meeting ground rules and the aspiration of consensus. </a:t>
            </a:r>
            <a:endParaRPr sz="1700">
              <a:solidFill>
                <a:schemeClr val="dk1"/>
              </a:solidFill>
              <a:latin typeface="Montserrat"/>
              <a:ea typeface="Montserrat"/>
              <a:cs typeface="Montserrat"/>
              <a:sym typeface="Montserrat"/>
            </a:endParaRPr>
          </a:p>
          <a:p>
            <a:pPr indent="0" lvl="0" marL="0" rtl="0" algn="just">
              <a:lnSpc>
                <a:spcPct val="100000"/>
              </a:lnSpc>
              <a:spcBef>
                <a:spcPts val="1200"/>
              </a:spcBef>
              <a:spcAft>
                <a:spcPts val="1200"/>
              </a:spcAft>
              <a:buNone/>
            </a:pPr>
            <a:r>
              <a:rPr lang="en-US" sz="1700">
                <a:solidFill>
                  <a:schemeClr val="dk1"/>
                </a:solidFill>
                <a:latin typeface="Montserrat"/>
                <a:ea typeface="Montserrat"/>
                <a:cs typeface="Montserrat"/>
                <a:sym typeface="Montserrat"/>
              </a:rPr>
              <a:t>We conduct our mission as an advisory committee with positive leadership exemplified by open communication, creativity, dedication and compassion. </a:t>
            </a:r>
            <a:endParaRPr sz="26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sp>
        <p:nvSpPr>
          <p:cNvPr id="34" name="Google Shape;34;p2"/>
          <p:cNvSpPr/>
          <p:nvPr/>
        </p:nvSpPr>
        <p:spPr>
          <a:xfrm>
            <a:off x="1" y="-1"/>
            <a:ext cx="9144001" cy="848702"/>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35" name="Google Shape;35;p2"/>
          <p:cNvSpPr txBox="1"/>
          <p:nvPr/>
        </p:nvSpPr>
        <p:spPr>
          <a:xfrm>
            <a:off x="566525" y="181674"/>
            <a:ext cx="7385400" cy="4002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000">
                <a:solidFill>
                  <a:srgbClr val="FFFFFF"/>
                </a:solidFill>
                <a:latin typeface="Montserrat"/>
                <a:ea typeface="Montserrat"/>
                <a:cs typeface="Montserrat"/>
                <a:sym typeface="Montserrat"/>
              </a:rPr>
              <a:t>Meeting Goal &amp; Objectives</a:t>
            </a:r>
            <a:endParaRPr>
              <a:latin typeface="Montserrat"/>
              <a:ea typeface="Montserrat"/>
              <a:cs typeface="Montserrat"/>
              <a:sym typeface="Montserrat"/>
            </a:endParaRPr>
          </a:p>
        </p:txBody>
      </p:sp>
      <p:sp>
        <p:nvSpPr>
          <p:cNvPr id="36" name="Google Shape;36;p2"/>
          <p:cNvSpPr txBox="1"/>
          <p:nvPr/>
        </p:nvSpPr>
        <p:spPr>
          <a:xfrm>
            <a:off x="566525" y="964399"/>
            <a:ext cx="8011800" cy="48024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400"/>
              <a:buFont typeface="Arial"/>
              <a:buNone/>
            </a:pPr>
            <a:r>
              <a:rPr b="1" lang="en-US" sz="2400">
                <a:latin typeface="Montserrat"/>
                <a:ea typeface="Montserrat"/>
                <a:cs typeface="Montserrat"/>
                <a:sym typeface="Montserrat"/>
              </a:rPr>
              <a:t>Meeting Goal</a:t>
            </a:r>
            <a:br>
              <a:rPr b="1" lang="en-US" sz="2400">
                <a:latin typeface="Montserrat"/>
                <a:ea typeface="Montserrat"/>
                <a:cs typeface="Montserrat"/>
                <a:sym typeface="Montserrat"/>
              </a:rPr>
            </a:br>
            <a:endParaRPr>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Continue to build community among CAC members and learn more about a key priority of the CAC Water Quality Subcommittee. </a:t>
            </a:r>
            <a:endParaRPr>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rPr b="1" lang="en-US" sz="2400">
                <a:latin typeface="Montserrat"/>
                <a:ea typeface="Montserrat"/>
                <a:cs typeface="Montserrat"/>
                <a:sym typeface="Montserrat"/>
              </a:rPr>
              <a:t>Meeting Objectives</a:t>
            </a:r>
            <a:br>
              <a:rPr b="1" lang="en-US" sz="2400">
                <a:latin typeface="Montserrat"/>
                <a:ea typeface="Montserrat"/>
                <a:cs typeface="Montserrat"/>
                <a:sym typeface="Montserrat"/>
              </a:rPr>
            </a:br>
            <a:endParaRPr b="1" sz="1300">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Day One:  (1) Affirm CAC purpose and identity; (2) Gather insights to refine member engagement and effectiveness and (3) review proposed bylaws revisions.</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342900" lvl="0" marL="457200" rtl="0" algn="l">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Day Two:  Understand the implications of the Conowingo Dam’s impact and options to address it. </a:t>
            </a:r>
            <a:endParaRPr sz="18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1"/>
              </a:solidFill>
            </a:endParaRPr>
          </a:p>
          <a:p>
            <a:pPr indent="0" lvl="0" marL="0" marR="0" rtl="0" algn="l">
              <a:lnSpc>
                <a:spcPct val="100000"/>
              </a:lnSpc>
              <a:spcBef>
                <a:spcPts val="0"/>
              </a:spcBef>
              <a:spcAft>
                <a:spcPts val="0"/>
              </a:spcAft>
              <a:buClr>
                <a:srgbClr val="000000"/>
              </a:buClr>
              <a:buSzPts val="2400"/>
              <a:buFont typeface="Arial"/>
              <a:buNone/>
            </a:pPr>
            <a:r>
              <a:t/>
            </a:r>
            <a:endParaRPr b="1" sz="2400"/>
          </a:p>
          <a:p>
            <a:pPr indent="0" lvl="0" marL="457200" marR="0" rtl="0" algn="l">
              <a:lnSpc>
                <a:spcPct val="10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1459ff7e8a_0_77"/>
          <p:cNvSpPr/>
          <p:nvPr/>
        </p:nvSpPr>
        <p:spPr>
          <a:xfrm>
            <a:off x="0" y="5"/>
            <a:ext cx="9144000" cy="51435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61" name="Google Shape;161;g11459ff7e8a_0_77"/>
          <p:cNvSpPr txBox="1"/>
          <p:nvPr/>
        </p:nvSpPr>
        <p:spPr>
          <a:xfrm>
            <a:off x="538400" y="659974"/>
            <a:ext cx="7385400" cy="307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t/>
            </a:r>
            <a:endParaRPr/>
          </a:p>
        </p:txBody>
      </p:sp>
      <p:sp>
        <p:nvSpPr>
          <p:cNvPr id="162" name="Google Shape;162;g11459ff7e8a_0_77"/>
          <p:cNvSpPr txBox="1"/>
          <p:nvPr/>
        </p:nvSpPr>
        <p:spPr>
          <a:xfrm>
            <a:off x="875175" y="1364575"/>
            <a:ext cx="72318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700">
                <a:solidFill>
                  <a:schemeClr val="lt1"/>
                </a:solidFill>
                <a:latin typeface="Montserrat"/>
                <a:ea typeface="Montserrat"/>
                <a:cs typeface="Montserrat"/>
                <a:sym typeface="Montserrat"/>
              </a:rPr>
              <a:t>Questions about Process of Bylaws Revisions?</a:t>
            </a:r>
            <a:endParaRPr sz="4300">
              <a:solidFill>
                <a:schemeClr val="lt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162cbc1d75_1_8"/>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68" name="Google Shape;168;g1162cbc1d75_1_8"/>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Zoom Poll Questions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Intention</a:t>
            </a:r>
            <a:endParaRPr b="1" sz="2700">
              <a:solidFill>
                <a:srgbClr val="FFFFFF"/>
              </a:solidFill>
              <a:latin typeface="Montserrat"/>
              <a:ea typeface="Montserrat"/>
              <a:cs typeface="Montserrat"/>
              <a:sym typeface="Montserrat"/>
            </a:endParaRPr>
          </a:p>
        </p:txBody>
      </p:sp>
      <p:sp>
        <p:nvSpPr>
          <p:cNvPr id="169" name="Google Shape;169;g1162cbc1d75_1_8"/>
          <p:cNvSpPr txBox="1"/>
          <p:nvPr/>
        </p:nvSpPr>
        <p:spPr>
          <a:xfrm>
            <a:off x="203925" y="1362600"/>
            <a:ext cx="8613300" cy="3527700"/>
          </a:xfrm>
          <a:prstGeom prst="rect">
            <a:avLst/>
          </a:prstGeom>
          <a:noFill/>
          <a:ln>
            <a:noFill/>
          </a:ln>
        </p:spPr>
        <p:txBody>
          <a:bodyPr anchorCtr="0" anchor="t" bIns="45675" lIns="45675" spcFirstLastPara="1" rIns="45675" wrap="square" tIns="45675">
            <a:spAutoFit/>
          </a:bodyPr>
          <a:lstStyle/>
          <a:p>
            <a:pPr indent="-381000" lvl="0" marL="457200" rtl="0" algn="l">
              <a:spcBef>
                <a:spcPts val="0"/>
              </a:spcBef>
              <a:spcAft>
                <a:spcPts val="0"/>
              </a:spcAft>
              <a:buClr>
                <a:srgbClr val="222222"/>
              </a:buClr>
              <a:buSzPts val="2400"/>
              <a:buFont typeface="Montserrat"/>
              <a:buChar char="●"/>
            </a:pPr>
            <a:r>
              <a:rPr lang="en-US" sz="2400">
                <a:solidFill>
                  <a:srgbClr val="222222"/>
                </a:solidFill>
                <a:latin typeface="Montserrat"/>
                <a:ea typeface="Montserrat"/>
                <a:cs typeface="Montserrat"/>
                <a:sym typeface="Montserrat"/>
              </a:rPr>
              <a:t>“</a:t>
            </a:r>
            <a:r>
              <a:rPr lang="en-US" sz="2400">
                <a:solidFill>
                  <a:srgbClr val="222222"/>
                </a:solidFill>
                <a:latin typeface="Montserrat"/>
                <a:ea typeface="Montserrat"/>
                <a:cs typeface="Montserrat"/>
                <a:sym typeface="Montserrat"/>
              </a:rPr>
              <a:t>Take the temperature” on a few issues</a:t>
            </a:r>
            <a:endParaRPr sz="2400">
              <a:solidFill>
                <a:srgbClr val="222222"/>
              </a:solidFill>
              <a:latin typeface="Montserrat"/>
              <a:ea typeface="Montserrat"/>
              <a:cs typeface="Montserrat"/>
              <a:sym typeface="Montserrat"/>
            </a:endParaRPr>
          </a:p>
          <a:p>
            <a:pPr indent="-381000" lvl="1" marL="914400" rtl="0" algn="l">
              <a:spcBef>
                <a:spcPts val="0"/>
              </a:spcBef>
              <a:spcAft>
                <a:spcPts val="0"/>
              </a:spcAft>
              <a:buClr>
                <a:srgbClr val="222222"/>
              </a:buClr>
              <a:buSzPts val="2400"/>
              <a:buFont typeface="Montserrat"/>
              <a:buChar char="○"/>
            </a:pPr>
            <a:r>
              <a:rPr lang="en-US" sz="2400">
                <a:solidFill>
                  <a:srgbClr val="222222"/>
                </a:solidFill>
                <a:latin typeface="Montserrat"/>
                <a:ea typeface="Montserrat"/>
                <a:cs typeface="Montserrat"/>
                <a:sym typeface="Montserrat"/>
              </a:rPr>
              <a:t>See if you want to explore these topics for future discussion </a:t>
            </a:r>
            <a:endParaRPr sz="2400">
              <a:solidFill>
                <a:srgbClr val="222222"/>
              </a:solidFill>
              <a:latin typeface="Montserrat"/>
              <a:ea typeface="Montserrat"/>
              <a:cs typeface="Montserrat"/>
              <a:sym typeface="Montserrat"/>
            </a:endParaRPr>
          </a:p>
          <a:p>
            <a:pPr indent="-381000" lvl="1" marL="914400" rtl="0" algn="l">
              <a:lnSpc>
                <a:spcPct val="115000"/>
              </a:lnSpc>
              <a:spcBef>
                <a:spcPts val="0"/>
              </a:spcBef>
              <a:spcAft>
                <a:spcPts val="0"/>
              </a:spcAft>
              <a:buClr>
                <a:srgbClr val="222222"/>
              </a:buClr>
              <a:buSzPts val="2400"/>
              <a:buFont typeface="Montserrat"/>
              <a:buChar char="○"/>
            </a:pPr>
            <a:r>
              <a:rPr lang="en-US" sz="2400">
                <a:solidFill>
                  <a:schemeClr val="dk1"/>
                </a:solidFill>
                <a:latin typeface="Montserrat"/>
                <a:ea typeface="Montserrat"/>
                <a:cs typeface="Montserrat"/>
                <a:sym typeface="Montserrat"/>
              </a:rPr>
              <a:t>If we find a lot of disagreement, then we know where to spend time on follow-up</a:t>
            </a:r>
            <a:endParaRPr sz="2400">
              <a:solidFill>
                <a:srgbClr val="222222"/>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222222"/>
              </a:solidFill>
              <a:latin typeface="Montserrat"/>
              <a:ea typeface="Montserrat"/>
              <a:cs typeface="Montserrat"/>
              <a:sym typeface="Montserrat"/>
            </a:endParaRPr>
          </a:p>
          <a:p>
            <a:pPr indent="-381000" lvl="0" marL="457200" rtl="0" algn="l">
              <a:spcBef>
                <a:spcPts val="0"/>
              </a:spcBef>
              <a:spcAft>
                <a:spcPts val="0"/>
              </a:spcAft>
              <a:buClr>
                <a:srgbClr val="222222"/>
              </a:buClr>
              <a:buSzPts val="2400"/>
              <a:buFont typeface="Montserrat"/>
              <a:buChar char="●"/>
            </a:pPr>
            <a:r>
              <a:rPr lang="en-US" sz="2400">
                <a:solidFill>
                  <a:srgbClr val="222222"/>
                </a:solidFill>
                <a:latin typeface="Montserrat"/>
                <a:ea typeface="Montserrat"/>
                <a:cs typeface="Montserrat"/>
                <a:sym typeface="Montserrat"/>
              </a:rPr>
              <a:t>Not intended as a vote</a:t>
            </a:r>
            <a:endParaRPr sz="2400">
              <a:solidFill>
                <a:srgbClr val="222222"/>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222222"/>
              </a:solidFill>
              <a:latin typeface="Montserrat"/>
              <a:ea typeface="Montserrat"/>
              <a:cs typeface="Montserrat"/>
              <a:sym typeface="Montserrat"/>
            </a:endParaRPr>
          </a:p>
          <a:p>
            <a:pPr indent="-381000" lvl="0" marL="457200" rtl="0" algn="l">
              <a:spcBef>
                <a:spcPts val="0"/>
              </a:spcBef>
              <a:spcAft>
                <a:spcPts val="0"/>
              </a:spcAft>
              <a:buClr>
                <a:srgbClr val="222222"/>
              </a:buClr>
              <a:buSzPts val="2400"/>
              <a:buFont typeface="Montserrat"/>
              <a:buChar char="●"/>
            </a:pPr>
            <a:r>
              <a:rPr lang="en-US" sz="2400">
                <a:solidFill>
                  <a:srgbClr val="222222"/>
                </a:solidFill>
                <a:latin typeface="Montserrat"/>
                <a:ea typeface="Montserrat"/>
                <a:cs typeface="Montserrat"/>
                <a:sym typeface="Montserrat"/>
              </a:rPr>
              <a:t>No final decisions will be made today</a:t>
            </a:r>
            <a:endParaRPr sz="2400">
              <a:solidFill>
                <a:srgbClr val="222222"/>
              </a:solidFill>
              <a:latin typeface="Montserrat"/>
              <a:ea typeface="Montserrat"/>
              <a:cs typeface="Montserrat"/>
              <a:sym typeface="Montserrat"/>
            </a:endParaRPr>
          </a:p>
          <a:p>
            <a:pPr indent="0" lvl="0" marL="0" rtl="0" algn="l">
              <a:spcBef>
                <a:spcPts val="0"/>
              </a:spcBef>
              <a:spcAft>
                <a:spcPts val="0"/>
              </a:spcAft>
              <a:buNone/>
            </a:pPr>
            <a:r>
              <a:t/>
            </a:r>
            <a:endParaRPr sz="2400">
              <a:solidFill>
                <a:srgbClr val="222222"/>
              </a:solidFill>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1162cbc1d75_1_14"/>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75" name="Google Shape;175;g1162cbc1d75_1_14"/>
          <p:cNvSpPr txBox="1"/>
          <p:nvPr/>
        </p:nvSpPr>
        <p:spPr>
          <a:xfrm>
            <a:off x="566100" y="257999"/>
            <a:ext cx="7385400" cy="923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Zoom Poll Questions</a:t>
            </a:r>
            <a:endParaRPr b="1" sz="27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700">
                <a:solidFill>
                  <a:srgbClr val="FFFFFF"/>
                </a:solidFill>
                <a:latin typeface="Montserrat"/>
                <a:ea typeface="Montserrat"/>
                <a:cs typeface="Montserrat"/>
                <a:sym typeface="Montserrat"/>
              </a:rPr>
              <a:t>Instructions</a:t>
            </a:r>
            <a:endParaRPr b="1" sz="2700">
              <a:solidFill>
                <a:srgbClr val="FFFFFF"/>
              </a:solidFill>
              <a:latin typeface="Montserrat"/>
              <a:ea typeface="Montserrat"/>
              <a:cs typeface="Montserrat"/>
              <a:sym typeface="Montserrat"/>
            </a:endParaRPr>
          </a:p>
        </p:txBody>
      </p:sp>
      <p:sp>
        <p:nvSpPr>
          <p:cNvPr id="176" name="Google Shape;176;g1162cbc1d75_1_14"/>
          <p:cNvSpPr txBox="1"/>
          <p:nvPr/>
        </p:nvSpPr>
        <p:spPr>
          <a:xfrm>
            <a:off x="203925" y="1362600"/>
            <a:ext cx="8613300" cy="3401700"/>
          </a:xfrm>
          <a:prstGeom prst="rect">
            <a:avLst/>
          </a:prstGeom>
          <a:noFill/>
          <a:ln>
            <a:noFill/>
          </a:ln>
        </p:spPr>
        <p:txBody>
          <a:bodyPr anchorCtr="0" anchor="t" bIns="45675" lIns="45675" spcFirstLastPara="1" rIns="45675" wrap="square" tIns="45675">
            <a:spAutoFit/>
          </a:bodyPr>
          <a:lstStyle/>
          <a:p>
            <a:pPr indent="0" lvl="0" marL="0" rtl="0" algn="l">
              <a:lnSpc>
                <a:spcPct val="100000"/>
              </a:lnSpc>
              <a:spcBef>
                <a:spcPts val="0"/>
              </a:spcBef>
              <a:spcAft>
                <a:spcPts val="0"/>
              </a:spcAft>
              <a:buNone/>
            </a:pPr>
            <a:r>
              <a:rPr b="1" lang="en-US" sz="2400">
                <a:solidFill>
                  <a:srgbClr val="222222"/>
                </a:solidFill>
                <a:latin typeface="Montserrat"/>
                <a:ea typeface="Montserrat"/>
                <a:cs typeface="Montserrat"/>
                <a:sym typeface="Montserrat"/>
              </a:rPr>
              <a:t>3 Questions</a:t>
            </a:r>
            <a:endParaRPr b="1">
              <a:solidFill>
                <a:srgbClr val="222222"/>
              </a:solidFill>
              <a:latin typeface="Montserrat"/>
              <a:ea typeface="Montserrat"/>
              <a:cs typeface="Montserrat"/>
              <a:sym typeface="Montserrat"/>
            </a:endParaRPr>
          </a:p>
          <a:p>
            <a:pPr indent="-381000" lvl="0" marL="4572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Each slide will </a:t>
            </a:r>
            <a:endParaRPr sz="2400">
              <a:solidFill>
                <a:schemeClr val="dk1"/>
              </a:solidFill>
              <a:latin typeface="Montserrat"/>
              <a:ea typeface="Montserrat"/>
              <a:cs typeface="Montserrat"/>
              <a:sym typeface="Montserrat"/>
            </a:endParaRPr>
          </a:p>
          <a:p>
            <a:pPr indent="-381000" lvl="1" marL="13716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Introduce the Topic</a:t>
            </a:r>
            <a:endParaRPr sz="2400">
              <a:solidFill>
                <a:schemeClr val="dk1"/>
              </a:solidFill>
              <a:latin typeface="Montserrat"/>
              <a:ea typeface="Montserrat"/>
              <a:cs typeface="Montserrat"/>
              <a:sym typeface="Montserrat"/>
            </a:endParaRPr>
          </a:p>
          <a:p>
            <a:pPr indent="-381000" lvl="1" marL="13716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Context</a:t>
            </a:r>
            <a:endParaRPr sz="2400">
              <a:solidFill>
                <a:schemeClr val="dk1"/>
              </a:solidFill>
              <a:latin typeface="Montserrat"/>
              <a:ea typeface="Montserrat"/>
              <a:cs typeface="Montserrat"/>
              <a:sym typeface="Montserrat"/>
            </a:endParaRPr>
          </a:p>
          <a:p>
            <a:pPr indent="-381000" lvl="1" marL="13716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Pros / Cons </a:t>
            </a:r>
            <a:endParaRPr sz="24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700">
              <a:solidFill>
                <a:schemeClr val="dk1"/>
              </a:solidFill>
              <a:latin typeface="Montserrat"/>
              <a:ea typeface="Montserrat"/>
              <a:cs typeface="Montserrat"/>
              <a:sym typeface="Montserrat"/>
            </a:endParaRPr>
          </a:p>
          <a:p>
            <a:pPr indent="-381000" lvl="0" marL="4572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Ask for brief Perspectives (other pros/cons) for the benefit of the whole group</a:t>
            </a:r>
            <a:endParaRPr sz="24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381000" lvl="0" marL="457200" rtl="0" algn="l">
              <a:lnSpc>
                <a:spcPct val="100000"/>
              </a:lnSpc>
              <a:spcBef>
                <a:spcPts val="0"/>
              </a:spcBef>
              <a:spcAft>
                <a:spcPts val="0"/>
              </a:spcAft>
              <a:buClr>
                <a:schemeClr val="dk1"/>
              </a:buClr>
              <a:buSzPts val="2400"/>
              <a:buFont typeface="Montserrat"/>
              <a:buChar char="●"/>
            </a:pPr>
            <a:r>
              <a:rPr lang="en-US" sz="2400">
                <a:solidFill>
                  <a:schemeClr val="dk1"/>
                </a:solidFill>
                <a:latin typeface="Montserrat"/>
                <a:ea typeface="Montserrat"/>
                <a:cs typeface="Montserrat"/>
                <a:sym typeface="Montserrat"/>
              </a:rPr>
              <a:t>Initiate the poll with multiple choice answers</a:t>
            </a:r>
            <a:endParaRPr sz="2400">
              <a:solidFill>
                <a:schemeClr val="dk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1162cbc3133_0_0"/>
          <p:cNvSpPr/>
          <p:nvPr/>
        </p:nvSpPr>
        <p:spPr>
          <a:xfrm>
            <a:off x="0" y="5"/>
            <a:ext cx="9144000" cy="51435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82" name="Google Shape;182;g1162cbc3133_0_0"/>
          <p:cNvSpPr txBox="1"/>
          <p:nvPr/>
        </p:nvSpPr>
        <p:spPr>
          <a:xfrm>
            <a:off x="538400" y="659974"/>
            <a:ext cx="7385400" cy="307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t/>
            </a:r>
            <a:endParaRPr/>
          </a:p>
        </p:txBody>
      </p:sp>
      <p:sp>
        <p:nvSpPr>
          <p:cNvPr id="183" name="Google Shape;183;g1162cbc3133_0_0"/>
          <p:cNvSpPr txBox="1"/>
          <p:nvPr/>
        </p:nvSpPr>
        <p:spPr>
          <a:xfrm>
            <a:off x="644825" y="305150"/>
            <a:ext cx="7677000" cy="5708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700" u="sng">
                <a:solidFill>
                  <a:schemeClr val="lt1"/>
                </a:solidFill>
                <a:latin typeface="Montserrat"/>
                <a:ea typeface="Montserrat"/>
                <a:cs typeface="Montserrat"/>
                <a:sym typeface="Montserrat"/>
              </a:rPr>
              <a:t>Minimum Qualifications for Appointments</a:t>
            </a:r>
            <a:endParaRPr sz="2700" u="sng">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None/>
            </a:pPr>
            <a:r>
              <a:rPr lang="en-US" sz="2200">
                <a:solidFill>
                  <a:schemeClr val="lt1"/>
                </a:solidFill>
                <a:latin typeface="Montserrat"/>
                <a:ea typeface="Montserrat"/>
                <a:cs typeface="Montserrat"/>
                <a:sym typeface="Montserrat"/>
              </a:rPr>
              <a:t>Bylaws State: </a:t>
            </a:r>
            <a:endParaRPr sz="22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i="1" lang="en-US" sz="1700">
                <a:solidFill>
                  <a:schemeClr val="lt1"/>
                </a:solidFill>
                <a:latin typeface="Montserrat"/>
                <a:ea typeface="Montserrat"/>
                <a:cs typeface="Montserrat"/>
                <a:sym typeface="Montserrat"/>
              </a:rPr>
              <a:t>“Has knowledge or experience in the development of water quality, habitat and living resource, land conservation, or natural resource management policy, and some knowledge of the Chesapeake Bay program”</a:t>
            </a:r>
            <a:endParaRPr i="1" sz="17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2400">
              <a:solidFill>
                <a:schemeClr val="lt1"/>
              </a:solidFill>
              <a:latin typeface="Montserrat"/>
              <a:ea typeface="Montserrat"/>
              <a:cs typeface="Montserrat"/>
              <a:sym typeface="Montserrat"/>
            </a:endParaRPr>
          </a:p>
          <a:p>
            <a:pPr indent="0" lvl="0" marL="0" rtl="0" algn="l">
              <a:lnSpc>
                <a:spcPct val="120000"/>
              </a:lnSpc>
              <a:spcBef>
                <a:spcPts val="0"/>
              </a:spcBef>
              <a:spcAft>
                <a:spcPts val="0"/>
              </a:spcAft>
              <a:buClr>
                <a:schemeClr val="dk1"/>
              </a:buClr>
              <a:buSzPts val="1100"/>
              <a:buFont typeface="Arial"/>
              <a:buNone/>
            </a:pPr>
            <a:r>
              <a:rPr lang="en-US" sz="2100">
                <a:solidFill>
                  <a:srgbClr val="EEEEEE"/>
                </a:solidFill>
                <a:latin typeface="Montserrat"/>
                <a:ea typeface="Montserrat"/>
                <a:cs typeface="Montserrat"/>
                <a:sym typeface="Montserrat"/>
              </a:rPr>
              <a:t>Pros - There is less of a learning curve on watershed topics.</a:t>
            </a:r>
            <a:endParaRPr sz="2100">
              <a:solidFill>
                <a:srgbClr val="EEEEEE"/>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endParaRPr>
          </a:p>
          <a:p>
            <a:pPr indent="0" lvl="0" marL="0" rtl="0" algn="l">
              <a:lnSpc>
                <a:spcPct val="120000"/>
              </a:lnSpc>
              <a:spcBef>
                <a:spcPts val="0"/>
              </a:spcBef>
              <a:spcAft>
                <a:spcPts val="0"/>
              </a:spcAft>
              <a:buClr>
                <a:schemeClr val="dk1"/>
              </a:buClr>
              <a:buSzPts val="1100"/>
              <a:buFont typeface="Arial"/>
              <a:buNone/>
            </a:pPr>
            <a:r>
              <a:rPr lang="en-US" sz="2100">
                <a:solidFill>
                  <a:srgbClr val="EEEEEE"/>
                </a:solidFill>
                <a:latin typeface="Montserrat"/>
                <a:ea typeface="Montserrat"/>
                <a:cs typeface="Montserrat"/>
                <a:sym typeface="Montserrat"/>
              </a:rPr>
              <a:t>Cons - Membership might be skewed to primarily environmental professionals.</a:t>
            </a:r>
            <a:endParaRPr sz="2100">
              <a:solidFill>
                <a:srgbClr val="EEEEEE"/>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900">
              <a:solidFill>
                <a:srgbClr val="EEEEEE"/>
              </a:solidFill>
              <a:latin typeface="Montserrat"/>
              <a:ea typeface="Montserrat"/>
              <a:cs typeface="Montserrat"/>
              <a:sym typeface="Montserrat"/>
            </a:endParaRPr>
          </a:p>
          <a:p>
            <a:pPr indent="0" lvl="0" marL="0" rtl="0" algn="l">
              <a:spcBef>
                <a:spcPts val="0"/>
              </a:spcBef>
              <a:spcAft>
                <a:spcPts val="0"/>
              </a:spcAft>
              <a:buNone/>
            </a:pPr>
            <a:r>
              <a:t/>
            </a:r>
            <a:endParaRPr sz="19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900">
              <a:solidFill>
                <a:schemeClr val="lt1"/>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162cbc3133_0_25"/>
          <p:cNvSpPr/>
          <p:nvPr/>
        </p:nvSpPr>
        <p:spPr>
          <a:xfrm>
            <a:off x="0" y="5"/>
            <a:ext cx="9144000" cy="51435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89" name="Google Shape;189;g1162cbc3133_0_25"/>
          <p:cNvSpPr txBox="1"/>
          <p:nvPr/>
        </p:nvSpPr>
        <p:spPr>
          <a:xfrm>
            <a:off x="538400" y="659974"/>
            <a:ext cx="7385400" cy="307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t/>
            </a:r>
            <a:endParaRPr/>
          </a:p>
        </p:txBody>
      </p:sp>
      <p:sp>
        <p:nvSpPr>
          <p:cNvPr id="190" name="Google Shape;190;g1162cbc3133_0_25"/>
          <p:cNvSpPr txBox="1"/>
          <p:nvPr/>
        </p:nvSpPr>
        <p:spPr>
          <a:xfrm>
            <a:off x="644825" y="428025"/>
            <a:ext cx="7677000" cy="703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700" u="sng">
                <a:solidFill>
                  <a:schemeClr val="lt1"/>
                </a:solidFill>
                <a:latin typeface="Montserrat"/>
                <a:ea typeface="Montserrat"/>
                <a:cs typeface="Montserrat"/>
                <a:sym typeface="Montserrat"/>
              </a:rPr>
              <a:t>CAC Name Change</a:t>
            </a:r>
            <a:endParaRPr sz="2700" u="sng">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None/>
            </a:pPr>
            <a:r>
              <a:rPr lang="en-US" sz="1800">
                <a:solidFill>
                  <a:schemeClr val="lt1"/>
                </a:solidFill>
                <a:latin typeface="Montserrat"/>
                <a:ea typeface="Montserrat"/>
                <a:cs typeface="Montserrat"/>
                <a:sym typeface="Montserrat"/>
              </a:rPr>
              <a:t>All watershed residents can adopt individual behaviors to protect their local waterways regardless of their citizenship status. The Chesapeake Bay Program’s Management Board agreed it is more inclusive to remove the word ‘citizen’ from the Stewardship Outcome.</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rPr lang="en-US" sz="2100">
                <a:solidFill>
                  <a:schemeClr val="lt1"/>
                </a:solidFill>
                <a:latin typeface="Montserrat"/>
                <a:ea typeface="Montserrat"/>
                <a:cs typeface="Montserrat"/>
                <a:sym typeface="Montserrat"/>
              </a:rPr>
              <a:t>Pros- The Committee name does not inadvertently convey exclusion of residents who are not citizens. </a:t>
            </a:r>
            <a:br>
              <a:rPr lang="en-US" sz="2100">
                <a:solidFill>
                  <a:schemeClr val="lt1"/>
                </a:solidFill>
                <a:latin typeface="Montserrat"/>
                <a:ea typeface="Montserrat"/>
                <a:cs typeface="Montserrat"/>
                <a:sym typeface="Montserrat"/>
              </a:rPr>
            </a:br>
            <a:endParaRPr sz="2100">
              <a:solidFill>
                <a:schemeClr val="lt1"/>
              </a:solidFill>
              <a:latin typeface="Montserrat"/>
              <a:ea typeface="Montserrat"/>
              <a:cs typeface="Montserrat"/>
              <a:sym typeface="Montserrat"/>
            </a:endParaRPr>
          </a:p>
          <a:p>
            <a:pPr indent="0" lvl="0" marL="0" rtl="0" algn="l">
              <a:spcBef>
                <a:spcPts val="0"/>
              </a:spcBef>
              <a:spcAft>
                <a:spcPts val="0"/>
              </a:spcAft>
              <a:buNone/>
            </a:pPr>
            <a:r>
              <a:rPr lang="en-US" sz="2100">
                <a:solidFill>
                  <a:schemeClr val="lt1"/>
                </a:solidFill>
                <a:latin typeface="Montserrat"/>
                <a:ea typeface="Montserrat"/>
                <a:cs typeface="Montserrat"/>
                <a:sym typeface="Montserrat"/>
              </a:rPr>
              <a:t>Cons- ‘Citizen’ has been in the CAC name since its inception and it is difficult to find an appropriate alternative.</a:t>
            </a:r>
            <a:endParaRPr sz="21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lt1"/>
              </a:solidFill>
              <a:latin typeface="Montserrat"/>
              <a:ea typeface="Montserrat"/>
              <a:cs typeface="Montserrat"/>
              <a:sym typeface="Montserrat"/>
            </a:endParaRPr>
          </a:p>
          <a:p>
            <a:pPr indent="457200" lvl="0" marL="0" rtl="0" algn="l">
              <a:lnSpc>
                <a:spcPct val="12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2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2400">
              <a:solidFill>
                <a:schemeClr val="lt1"/>
              </a:solidFill>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1459ff7e8a_0_108"/>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96" name="Google Shape;196;g11459ff7e8a_0_108"/>
          <p:cNvSpPr txBox="1"/>
          <p:nvPr/>
        </p:nvSpPr>
        <p:spPr>
          <a:xfrm>
            <a:off x="566100" y="257999"/>
            <a:ext cx="7385400" cy="9543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800">
                <a:solidFill>
                  <a:srgbClr val="FFFFFF"/>
                </a:solidFill>
                <a:latin typeface="Montserrat"/>
                <a:ea typeface="Montserrat"/>
                <a:cs typeface="Montserrat"/>
                <a:sym typeface="Montserrat"/>
              </a:rPr>
              <a:t>Small Group Sessions</a:t>
            </a:r>
            <a:endParaRPr b="1" sz="28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800">
                <a:solidFill>
                  <a:srgbClr val="FFFFFF"/>
                </a:solidFill>
                <a:latin typeface="Montserrat"/>
                <a:ea typeface="Montserrat"/>
                <a:cs typeface="Montserrat"/>
                <a:sym typeface="Montserrat"/>
              </a:rPr>
              <a:t>Instructions</a:t>
            </a:r>
            <a:endParaRPr b="1" sz="2800">
              <a:solidFill>
                <a:srgbClr val="FFFFFF"/>
              </a:solidFill>
              <a:latin typeface="Montserrat"/>
              <a:ea typeface="Montserrat"/>
              <a:cs typeface="Montserrat"/>
              <a:sym typeface="Montserrat"/>
            </a:endParaRPr>
          </a:p>
        </p:txBody>
      </p:sp>
      <p:sp>
        <p:nvSpPr>
          <p:cNvPr id="197" name="Google Shape;197;g11459ff7e8a_0_108"/>
          <p:cNvSpPr txBox="1"/>
          <p:nvPr/>
        </p:nvSpPr>
        <p:spPr>
          <a:xfrm>
            <a:off x="566100" y="719125"/>
            <a:ext cx="8338800" cy="4271400"/>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2000"/>
              <a:buFont typeface="Arial"/>
              <a:buNone/>
            </a:pPr>
            <a:r>
              <a:t/>
            </a:r>
            <a:endParaRPr b="1" i="0" sz="17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Four Groups</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Leaders &amp; Scribes already assigned</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One-hour</a:t>
            </a:r>
            <a:endParaRPr sz="2200">
              <a:latin typeface="Montserrat"/>
              <a:ea typeface="Montserrat"/>
              <a:cs typeface="Montserrat"/>
              <a:sym typeface="Montserrat"/>
            </a:endParaRPr>
          </a:p>
          <a:p>
            <a:pPr indent="-368300" lvl="0" marL="4572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No need to come to consensus</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Share perspectives</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Generate ideas</a:t>
            </a:r>
            <a:endParaRPr sz="1500">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11459ff7e8a_0_115"/>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03" name="Google Shape;203;g11459ff7e8a_0_115"/>
          <p:cNvSpPr txBox="1"/>
          <p:nvPr/>
        </p:nvSpPr>
        <p:spPr>
          <a:xfrm>
            <a:off x="566100" y="257999"/>
            <a:ext cx="7385400" cy="9543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800">
                <a:solidFill>
                  <a:srgbClr val="FFFFFF"/>
                </a:solidFill>
                <a:latin typeface="Montserrat"/>
                <a:ea typeface="Montserrat"/>
                <a:cs typeface="Montserrat"/>
                <a:sym typeface="Montserrat"/>
              </a:rPr>
              <a:t>Small Group Sessions</a:t>
            </a:r>
            <a:endParaRPr b="1" sz="28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800">
                <a:solidFill>
                  <a:srgbClr val="FFFFFF"/>
                </a:solidFill>
                <a:latin typeface="Montserrat"/>
                <a:ea typeface="Montserrat"/>
                <a:cs typeface="Montserrat"/>
                <a:sym typeface="Montserrat"/>
              </a:rPr>
              <a:t>Instructions</a:t>
            </a:r>
            <a:endParaRPr b="1" sz="2800">
              <a:solidFill>
                <a:srgbClr val="FFFFFF"/>
              </a:solidFill>
              <a:latin typeface="Montserrat"/>
              <a:ea typeface="Montserrat"/>
              <a:cs typeface="Montserrat"/>
              <a:sym typeface="Montserrat"/>
            </a:endParaRPr>
          </a:p>
        </p:txBody>
      </p:sp>
      <p:sp>
        <p:nvSpPr>
          <p:cNvPr id="204" name="Google Shape;204;g11459ff7e8a_0_115"/>
          <p:cNvSpPr txBox="1"/>
          <p:nvPr/>
        </p:nvSpPr>
        <p:spPr>
          <a:xfrm>
            <a:off x="566100" y="719125"/>
            <a:ext cx="8338800" cy="3671100"/>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2000"/>
              <a:buFont typeface="Arial"/>
              <a:buNone/>
            </a:pPr>
            <a:r>
              <a:t/>
            </a:r>
            <a:endParaRPr b="1" i="0" sz="1700" u="none" cap="none" strike="noStrike">
              <a:solidFill>
                <a:srgbClr val="000000"/>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22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2200">
                <a:latin typeface="Montserrat"/>
                <a:ea typeface="Montserrat"/>
                <a:cs typeface="Montserrat"/>
                <a:sym typeface="Montserrat"/>
              </a:rPr>
              <a:t>Discuss and Answer Questions around three themes </a:t>
            </a:r>
            <a:r>
              <a:rPr lang="en-US" sz="1900">
                <a:latin typeface="Montserrat"/>
                <a:ea typeface="Montserrat"/>
                <a:cs typeface="Montserrat"/>
                <a:sym typeface="Montserrat"/>
              </a:rPr>
              <a:t>(Questions will be displayed in your break-out room and are on your agenda):</a:t>
            </a:r>
            <a:endParaRPr sz="19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Bylaws</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Guidance and Insights about your membership</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Ideas on additional operational topics</a:t>
            </a:r>
            <a:endParaRPr sz="18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11459ff7e8a_0_122"/>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10" name="Google Shape;210;g11459ff7e8a_0_122"/>
          <p:cNvSpPr txBox="1"/>
          <p:nvPr/>
        </p:nvSpPr>
        <p:spPr>
          <a:xfrm>
            <a:off x="566100" y="257999"/>
            <a:ext cx="7385400" cy="9849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900">
                <a:solidFill>
                  <a:srgbClr val="FFFFFF"/>
                </a:solidFill>
                <a:latin typeface="Montserrat"/>
                <a:ea typeface="Montserrat"/>
                <a:cs typeface="Montserrat"/>
                <a:sym typeface="Montserrat"/>
              </a:rPr>
              <a:t>Small Group Sessions</a:t>
            </a:r>
            <a:endParaRPr b="1" sz="2900">
              <a:solidFill>
                <a:srgbClr val="FFFFFF"/>
              </a:solidFill>
              <a:latin typeface="Montserrat"/>
              <a:ea typeface="Montserrat"/>
              <a:cs typeface="Montserrat"/>
              <a:sym typeface="Montserrat"/>
            </a:endParaRPr>
          </a:p>
          <a:p>
            <a:pPr indent="0" lvl="0" marL="0" marR="0" rtl="0" algn="ctr">
              <a:lnSpc>
                <a:spcPct val="100000"/>
              </a:lnSpc>
              <a:spcBef>
                <a:spcPts val="0"/>
              </a:spcBef>
              <a:spcAft>
                <a:spcPts val="0"/>
              </a:spcAft>
              <a:buClr>
                <a:srgbClr val="FFFFFF"/>
              </a:buClr>
              <a:buSzPts val="2000"/>
              <a:buFont typeface="Montserrat"/>
              <a:buNone/>
            </a:pPr>
            <a:r>
              <a:rPr b="1" lang="en-US" sz="2900">
                <a:solidFill>
                  <a:srgbClr val="FFFFFF"/>
                </a:solidFill>
                <a:latin typeface="Montserrat"/>
                <a:ea typeface="Montserrat"/>
                <a:cs typeface="Montserrat"/>
                <a:sym typeface="Montserrat"/>
              </a:rPr>
              <a:t>Instructions</a:t>
            </a:r>
            <a:endParaRPr b="1" sz="2900">
              <a:solidFill>
                <a:srgbClr val="FFFFFF"/>
              </a:solidFill>
              <a:latin typeface="Montserrat"/>
              <a:ea typeface="Montserrat"/>
              <a:cs typeface="Montserrat"/>
              <a:sym typeface="Montserrat"/>
            </a:endParaRPr>
          </a:p>
        </p:txBody>
      </p:sp>
      <p:sp>
        <p:nvSpPr>
          <p:cNvPr id="211" name="Google Shape;211;g11459ff7e8a_0_122"/>
          <p:cNvSpPr txBox="1"/>
          <p:nvPr/>
        </p:nvSpPr>
        <p:spPr>
          <a:xfrm>
            <a:off x="211025" y="1309975"/>
            <a:ext cx="8694000" cy="3763500"/>
          </a:xfrm>
          <a:prstGeom prst="rect">
            <a:avLst/>
          </a:prstGeom>
          <a:noFill/>
          <a:ln>
            <a:noFill/>
          </a:ln>
        </p:spPr>
        <p:txBody>
          <a:bodyPr anchorCtr="0" anchor="t" bIns="45675" lIns="45675" spcFirstLastPara="1" rIns="45675" wrap="square" tIns="45675">
            <a:spAutoFit/>
          </a:bodyPr>
          <a:lstStyle/>
          <a:p>
            <a:pPr indent="0" lvl="0" marL="0" marR="0" rtl="0" algn="l">
              <a:lnSpc>
                <a:spcPct val="150000"/>
              </a:lnSpc>
              <a:spcBef>
                <a:spcPts val="0"/>
              </a:spcBef>
              <a:spcAft>
                <a:spcPts val="0"/>
              </a:spcAft>
              <a:buClr>
                <a:srgbClr val="000000"/>
              </a:buClr>
              <a:buSzPts val="2000"/>
              <a:buFont typeface="Arial"/>
              <a:buNone/>
            </a:pPr>
            <a:r>
              <a:t/>
            </a:r>
            <a:endParaRPr b="1" i="0" sz="1700" u="none" cap="none" strike="noStrike">
              <a:solidFill>
                <a:srgbClr val="000000"/>
              </a:solidFill>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Return from your small groups at 3pm</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Snapshot on a few questions using chat box</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Observations and next steps</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Meeting Recess at 3:15pm</a:t>
            </a:r>
            <a:endParaRPr sz="2200">
              <a:latin typeface="Montserrat"/>
              <a:ea typeface="Montserrat"/>
              <a:cs typeface="Montserrat"/>
              <a:sym typeface="Montserrat"/>
            </a:endParaRPr>
          </a:p>
          <a:p>
            <a:pPr indent="-368300" lvl="1" marL="914400" marR="0" rtl="0" algn="l">
              <a:lnSpc>
                <a:spcPct val="150000"/>
              </a:lnSpc>
              <a:spcBef>
                <a:spcPts val="0"/>
              </a:spcBef>
              <a:spcAft>
                <a:spcPts val="0"/>
              </a:spcAft>
              <a:buSzPts val="2200"/>
              <a:buFont typeface="Montserrat"/>
              <a:buChar char="○"/>
            </a:pPr>
            <a:r>
              <a:rPr lang="en-US" sz="2200">
                <a:latin typeface="Montserrat"/>
                <a:ea typeface="Montserrat"/>
                <a:cs typeface="Montserrat"/>
                <a:sym typeface="Montserrat"/>
              </a:rPr>
              <a:t>Tomorrow morning: time for more reflections on discussion</a:t>
            </a:r>
            <a:endParaRPr sz="1500">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1459ff7e8a_0_129"/>
          <p:cNvSpPr/>
          <p:nvPr/>
        </p:nvSpPr>
        <p:spPr>
          <a:xfrm>
            <a:off x="0" y="5"/>
            <a:ext cx="9144000" cy="51435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217" name="Google Shape;217;g11459ff7e8a_0_129"/>
          <p:cNvSpPr txBox="1"/>
          <p:nvPr/>
        </p:nvSpPr>
        <p:spPr>
          <a:xfrm>
            <a:off x="538400" y="659974"/>
            <a:ext cx="7385400" cy="307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t/>
            </a:r>
            <a:endParaRPr/>
          </a:p>
        </p:txBody>
      </p:sp>
      <p:sp>
        <p:nvSpPr>
          <p:cNvPr id="218" name="Google Shape;218;g11459ff7e8a_0_129"/>
          <p:cNvSpPr txBox="1"/>
          <p:nvPr/>
        </p:nvSpPr>
        <p:spPr>
          <a:xfrm>
            <a:off x="1856925" y="1364575"/>
            <a:ext cx="5163000" cy="235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700">
                <a:solidFill>
                  <a:schemeClr val="lt1"/>
                </a:solidFill>
                <a:latin typeface="Montserrat"/>
                <a:ea typeface="Montserrat"/>
                <a:cs typeface="Montserrat"/>
                <a:sym typeface="Montserrat"/>
              </a:rPr>
              <a:t>Questions about small group discussion?</a:t>
            </a:r>
            <a:endParaRPr sz="43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 name="Shape 40"/>
        <p:cNvGrpSpPr/>
        <p:nvPr/>
      </p:nvGrpSpPr>
      <p:grpSpPr>
        <a:xfrm>
          <a:off x="0" y="0"/>
          <a:ext cx="0" cy="0"/>
          <a:chOff x="0" y="0"/>
          <a:chExt cx="0" cy="0"/>
        </a:xfrm>
      </p:grpSpPr>
      <p:sp>
        <p:nvSpPr>
          <p:cNvPr id="41" name="Google Shape;41;p4"/>
          <p:cNvSpPr/>
          <p:nvPr/>
        </p:nvSpPr>
        <p:spPr>
          <a:xfrm>
            <a:off x="1" y="-1"/>
            <a:ext cx="9144001" cy="848702"/>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2" name="Google Shape;42;p4"/>
          <p:cNvSpPr txBox="1"/>
          <p:nvPr/>
        </p:nvSpPr>
        <p:spPr>
          <a:xfrm>
            <a:off x="566525" y="181674"/>
            <a:ext cx="7385400" cy="4002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000">
                <a:solidFill>
                  <a:srgbClr val="FFFFFF"/>
                </a:solidFill>
                <a:latin typeface="Montserrat"/>
                <a:ea typeface="Montserrat"/>
                <a:cs typeface="Montserrat"/>
                <a:sym typeface="Montserrat"/>
              </a:rPr>
              <a:t>Day 1: Agenda Outline</a:t>
            </a:r>
            <a:endParaRPr>
              <a:latin typeface="Montserrat"/>
              <a:ea typeface="Montserrat"/>
              <a:cs typeface="Montserrat"/>
              <a:sym typeface="Montserrat"/>
            </a:endParaRPr>
          </a:p>
        </p:txBody>
      </p:sp>
      <p:sp>
        <p:nvSpPr>
          <p:cNvPr id="43" name="Google Shape;43;p4"/>
          <p:cNvSpPr txBox="1"/>
          <p:nvPr/>
        </p:nvSpPr>
        <p:spPr>
          <a:xfrm>
            <a:off x="566100" y="1062901"/>
            <a:ext cx="8011800" cy="3355500"/>
          </a:xfrm>
          <a:prstGeom prst="rect">
            <a:avLst/>
          </a:prstGeom>
          <a:noFill/>
          <a:ln>
            <a:noFill/>
          </a:ln>
        </p:spPr>
        <p:txBody>
          <a:bodyPr anchorCtr="0" anchor="t" bIns="45675" lIns="45675" spcFirstLastPara="1" rIns="45675" wrap="square" tIns="45675">
            <a:spAutoFit/>
          </a:bodyPr>
          <a:lstStyle/>
          <a:p>
            <a:pPr indent="-361950" lvl="0" marL="457200" marR="0" rtl="0" algn="l">
              <a:lnSpc>
                <a:spcPct val="150000"/>
              </a:lnSpc>
              <a:spcBef>
                <a:spcPts val="0"/>
              </a:spcBef>
              <a:spcAft>
                <a:spcPts val="0"/>
              </a:spcAft>
              <a:buSzPts val="2100"/>
              <a:buFont typeface="Montserrat"/>
              <a:buChar char="●"/>
            </a:pPr>
            <a:r>
              <a:rPr lang="en-US" sz="1900">
                <a:solidFill>
                  <a:schemeClr val="dk1"/>
                </a:solidFill>
                <a:latin typeface="Montserrat"/>
                <a:ea typeface="Montserrat"/>
                <a:cs typeface="Montserrat"/>
                <a:sym typeface="Montserrat"/>
              </a:rPr>
              <a:t>CAC Business Meeting</a:t>
            </a:r>
            <a:endParaRPr sz="1900">
              <a:solidFill>
                <a:schemeClr val="dk1"/>
              </a:solidFill>
              <a:latin typeface="Montserrat"/>
              <a:ea typeface="Montserrat"/>
              <a:cs typeface="Montserrat"/>
              <a:sym typeface="Montserrat"/>
            </a:endParaRPr>
          </a:p>
          <a:p>
            <a:pPr indent="-361950" lvl="0" marL="457200" marR="0" rtl="0" algn="l">
              <a:lnSpc>
                <a:spcPct val="150000"/>
              </a:lnSpc>
              <a:spcBef>
                <a:spcPts val="0"/>
              </a:spcBef>
              <a:spcAft>
                <a:spcPts val="0"/>
              </a:spcAft>
              <a:buSzPts val="2100"/>
              <a:buFont typeface="Montserrat"/>
              <a:buChar char="●"/>
            </a:pPr>
            <a:r>
              <a:rPr lang="en-US" sz="1900">
                <a:solidFill>
                  <a:schemeClr val="dk1"/>
                </a:solidFill>
                <a:latin typeface="Montserrat"/>
                <a:ea typeface="Montserrat"/>
                <a:cs typeface="Montserrat"/>
                <a:sym typeface="Montserrat"/>
              </a:rPr>
              <a:t>Member Spotlights</a:t>
            </a:r>
            <a:endParaRPr sz="1900">
              <a:solidFill>
                <a:schemeClr val="dk1"/>
              </a:solidFill>
              <a:latin typeface="Montserrat"/>
              <a:ea typeface="Montserrat"/>
              <a:cs typeface="Montserrat"/>
              <a:sym typeface="Montserrat"/>
            </a:endParaRPr>
          </a:p>
          <a:p>
            <a:pPr indent="-361950" lvl="0" marL="457200" marR="0" rtl="0" algn="l">
              <a:lnSpc>
                <a:spcPct val="150000"/>
              </a:lnSpc>
              <a:spcBef>
                <a:spcPts val="0"/>
              </a:spcBef>
              <a:spcAft>
                <a:spcPts val="0"/>
              </a:spcAft>
              <a:buSzPts val="2100"/>
              <a:buFont typeface="Montserrat"/>
              <a:buChar char="●"/>
            </a:pPr>
            <a:r>
              <a:rPr lang="en-US" sz="1900">
                <a:solidFill>
                  <a:schemeClr val="dk1"/>
                </a:solidFill>
                <a:latin typeface="Montserrat"/>
                <a:ea typeface="Montserrat"/>
                <a:cs typeface="Montserrat"/>
                <a:sym typeface="Montserrat"/>
              </a:rPr>
              <a:t>Communications Products</a:t>
            </a:r>
            <a:endParaRPr sz="1900">
              <a:solidFill>
                <a:schemeClr val="dk1"/>
              </a:solidFill>
              <a:latin typeface="Montserrat"/>
              <a:ea typeface="Montserrat"/>
              <a:cs typeface="Montserrat"/>
              <a:sym typeface="Montserrat"/>
            </a:endParaRPr>
          </a:p>
          <a:p>
            <a:pPr indent="-361950" lvl="0" marL="457200" marR="0" rtl="0" algn="l">
              <a:lnSpc>
                <a:spcPct val="150000"/>
              </a:lnSpc>
              <a:spcBef>
                <a:spcPts val="0"/>
              </a:spcBef>
              <a:spcAft>
                <a:spcPts val="0"/>
              </a:spcAft>
              <a:buSzPts val="2100"/>
              <a:buFont typeface="Montserrat"/>
              <a:buChar char="●"/>
            </a:pPr>
            <a:r>
              <a:rPr lang="en-US" sz="1900">
                <a:solidFill>
                  <a:schemeClr val="dk1"/>
                </a:solidFill>
                <a:latin typeface="Montserrat"/>
                <a:ea typeface="Montserrat"/>
                <a:cs typeface="Montserrat"/>
                <a:sym typeface="Montserrat"/>
              </a:rPr>
              <a:t>One Hour Lunch Break</a:t>
            </a:r>
            <a:endParaRPr sz="1900">
              <a:solidFill>
                <a:schemeClr val="dk1"/>
              </a:solidFill>
              <a:latin typeface="Montserrat"/>
              <a:ea typeface="Montserrat"/>
              <a:cs typeface="Montserrat"/>
              <a:sym typeface="Montserrat"/>
            </a:endParaRPr>
          </a:p>
          <a:p>
            <a:pPr indent="-361950" lvl="0" marL="457200" marR="0" rtl="0" algn="l">
              <a:lnSpc>
                <a:spcPct val="150000"/>
              </a:lnSpc>
              <a:spcBef>
                <a:spcPts val="0"/>
              </a:spcBef>
              <a:spcAft>
                <a:spcPts val="0"/>
              </a:spcAft>
              <a:buSzPts val="2100"/>
              <a:buFont typeface="Montserrat"/>
              <a:buChar char="●"/>
            </a:pPr>
            <a:r>
              <a:rPr lang="en-US" sz="1900">
                <a:solidFill>
                  <a:schemeClr val="dk1"/>
                </a:solidFill>
                <a:latin typeface="Montserrat"/>
                <a:ea typeface="Montserrat"/>
                <a:cs typeface="Montserrat"/>
                <a:sym typeface="Montserrat"/>
              </a:rPr>
              <a:t>Committee Tune-up and Small Group</a:t>
            </a:r>
            <a:r>
              <a:rPr lang="en-US" sz="1900">
                <a:solidFill>
                  <a:schemeClr val="dk1"/>
                </a:solidFill>
                <a:latin typeface="Montserrat"/>
                <a:ea typeface="Montserrat"/>
                <a:cs typeface="Montserrat"/>
                <a:sym typeface="Montserrat"/>
              </a:rPr>
              <a:t> </a:t>
            </a:r>
            <a:r>
              <a:rPr lang="en-US" sz="1900">
                <a:solidFill>
                  <a:schemeClr val="dk1"/>
                </a:solidFill>
                <a:latin typeface="Montserrat"/>
                <a:ea typeface="Montserrat"/>
                <a:cs typeface="Montserrat"/>
                <a:sym typeface="Montserrat"/>
              </a:rPr>
              <a:t>Sessions (request on camera)</a:t>
            </a:r>
            <a:endParaRPr sz="1900">
              <a:solidFill>
                <a:schemeClr val="dk1"/>
              </a:solidFill>
              <a:latin typeface="Montserrat"/>
              <a:ea typeface="Montserrat"/>
              <a:cs typeface="Montserrat"/>
              <a:sym typeface="Montserrat"/>
            </a:endParaRPr>
          </a:p>
          <a:p>
            <a:pPr indent="0" lvl="0" marL="1828800" marR="0" rtl="0" algn="l">
              <a:lnSpc>
                <a:spcPct val="100000"/>
              </a:lnSpc>
              <a:spcBef>
                <a:spcPts val="0"/>
              </a:spcBef>
              <a:spcAft>
                <a:spcPts val="0"/>
              </a:spcAft>
              <a:buNone/>
            </a:pPr>
            <a:r>
              <a:t/>
            </a:r>
            <a:endParaRPr sz="26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g11459ff7e8a_0_10"/>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9" name="Google Shape;49;g11459ff7e8a_0_10"/>
          <p:cNvSpPr txBox="1"/>
          <p:nvPr/>
        </p:nvSpPr>
        <p:spPr>
          <a:xfrm>
            <a:off x="566100" y="257999"/>
            <a:ext cx="7385400" cy="8466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Committee Tune-up:</a:t>
            </a:r>
            <a:br>
              <a:rPr b="1" lang="en-US" sz="2000">
                <a:solidFill>
                  <a:srgbClr val="FFFFFF"/>
                </a:solidFill>
                <a:latin typeface="Montserrat"/>
                <a:ea typeface="Montserrat"/>
                <a:cs typeface="Montserrat"/>
                <a:sym typeface="Montserrat"/>
              </a:rPr>
            </a:br>
            <a:r>
              <a:rPr b="1" lang="en-US" sz="2300" u="sng">
                <a:solidFill>
                  <a:srgbClr val="FFFFFF"/>
                </a:solidFill>
                <a:latin typeface="Montserrat"/>
                <a:ea typeface="Montserrat"/>
                <a:cs typeface="Montserrat"/>
                <a:sym typeface="Montserrat"/>
              </a:rPr>
              <a:t>Why</a:t>
            </a:r>
            <a:r>
              <a:rPr b="1" lang="en-US" sz="2300">
                <a:solidFill>
                  <a:srgbClr val="FFFFFF"/>
                </a:solidFill>
                <a:latin typeface="Montserrat"/>
                <a:ea typeface="Montserrat"/>
                <a:cs typeface="Montserrat"/>
                <a:sym typeface="Montserrat"/>
              </a:rPr>
              <a:t> are we doing this?</a:t>
            </a:r>
            <a:endParaRPr sz="1700"/>
          </a:p>
        </p:txBody>
      </p:sp>
      <p:sp>
        <p:nvSpPr>
          <p:cNvPr id="50" name="Google Shape;50;g11459ff7e8a_0_10"/>
          <p:cNvSpPr txBox="1"/>
          <p:nvPr/>
        </p:nvSpPr>
        <p:spPr>
          <a:xfrm>
            <a:off x="566100" y="1012199"/>
            <a:ext cx="8011800" cy="34632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a:p>
            <a:pPr indent="-361950" lvl="0" marL="457200" marR="0" rtl="0" algn="l">
              <a:lnSpc>
                <a:spcPct val="100000"/>
              </a:lnSpc>
              <a:spcBef>
                <a:spcPts val="0"/>
              </a:spcBef>
              <a:spcAft>
                <a:spcPts val="0"/>
              </a:spcAft>
              <a:buSzPts val="2100"/>
              <a:buFont typeface="Montserrat"/>
              <a:buChar char="●"/>
            </a:pPr>
            <a:r>
              <a:rPr lang="en-US" sz="2100">
                <a:latin typeface="Montserrat"/>
                <a:ea typeface="Montserrat"/>
                <a:cs typeface="Montserrat"/>
                <a:sym typeface="Montserrat"/>
              </a:rPr>
              <a:t>Continue to build community among CAC members </a:t>
            </a:r>
            <a:endParaRPr sz="21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100">
              <a:latin typeface="Montserrat"/>
              <a:ea typeface="Montserrat"/>
              <a:cs typeface="Montserrat"/>
              <a:sym typeface="Montserrat"/>
            </a:endParaRPr>
          </a:p>
          <a:p>
            <a:pPr indent="-361950" lvl="0" marL="457200" marR="0" rtl="0" algn="l">
              <a:lnSpc>
                <a:spcPct val="100000"/>
              </a:lnSpc>
              <a:spcBef>
                <a:spcPts val="0"/>
              </a:spcBef>
              <a:spcAft>
                <a:spcPts val="0"/>
              </a:spcAft>
              <a:buSzPts val="2100"/>
              <a:buFont typeface="Montserrat"/>
              <a:buChar char="●"/>
            </a:pPr>
            <a:r>
              <a:rPr lang="en-US" sz="2100">
                <a:latin typeface="Montserrat"/>
                <a:ea typeface="Montserrat"/>
                <a:cs typeface="Montserrat"/>
                <a:sym typeface="Montserrat"/>
              </a:rPr>
              <a:t>Promote structured time for the full membership to share ideas</a:t>
            </a:r>
            <a:endParaRPr sz="2100">
              <a:latin typeface="Montserrat"/>
              <a:ea typeface="Montserrat"/>
              <a:cs typeface="Montserrat"/>
              <a:sym typeface="Montserrat"/>
            </a:endParaRPr>
          </a:p>
          <a:p>
            <a:pPr indent="-361950" lvl="1" marL="914400" marR="0" rtl="0" algn="l">
              <a:lnSpc>
                <a:spcPct val="100000"/>
              </a:lnSpc>
              <a:spcBef>
                <a:spcPts val="0"/>
              </a:spcBef>
              <a:spcAft>
                <a:spcPts val="0"/>
              </a:spcAft>
              <a:buSzPts val="2100"/>
              <a:buFont typeface="Montserrat"/>
              <a:buChar char="○"/>
            </a:pPr>
            <a:r>
              <a:rPr lang="en-US" sz="2100">
                <a:latin typeface="Montserrat"/>
                <a:ea typeface="Montserrat"/>
                <a:cs typeface="Montserrat"/>
                <a:sym typeface="Montserrat"/>
              </a:rPr>
              <a:t>improvements to operations</a:t>
            </a:r>
            <a:endParaRPr sz="2100">
              <a:latin typeface="Montserrat"/>
              <a:ea typeface="Montserrat"/>
              <a:cs typeface="Montserrat"/>
              <a:sym typeface="Montserrat"/>
            </a:endParaRPr>
          </a:p>
          <a:p>
            <a:pPr indent="-361950" lvl="1" marL="914400" marR="0" rtl="0" algn="l">
              <a:lnSpc>
                <a:spcPct val="100000"/>
              </a:lnSpc>
              <a:spcBef>
                <a:spcPts val="0"/>
              </a:spcBef>
              <a:spcAft>
                <a:spcPts val="0"/>
              </a:spcAft>
              <a:buSzPts val="2100"/>
              <a:buFont typeface="Montserrat"/>
              <a:buChar char="○"/>
            </a:pPr>
            <a:r>
              <a:rPr lang="en-US" sz="2100">
                <a:latin typeface="Montserrat"/>
                <a:ea typeface="Montserrat"/>
                <a:cs typeface="Montserrat"/>
                <a:sym typeface="Montserrat"/>
              </a:rPr>
              <a:t>bylaws revisions</a:t>
            </a:r>
            <a:endParaRPr sz="21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21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6"/>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56" name="Google Shape;56;p6"/>
          <p:cNvSpPr txBox="1"/>
          <p:nvPr/>
        </p:nvSpPr>
        <p:spPr>
          <a:xfrm>
            <a:off x="566100" y="257999"/>
            <a:ext cx="7385400" cy="8466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Committee Tune-Up: </a:t>
            </a:r>
            <a:br>
              <a:rPr b="1" lang="en-US" sz="2000">
                <a:solidFill>
                  <a:srgbClr val="FFFFFF"/>
                </a:solidFill>
                <a:latin typeface="Montserrat"/>
                <a:ea typeface="Montserrat"/>
                <a:cs typeface="Montserrat"/>
                <a:sym typeface="Montserrat"/>
              </a:rPr>
            </a:br>
            <a:r>
              <a:rPr b="1" lang="en-US" sz="2300" u="sng">
                <a:solidFill>
                  <a:srgbClr val="FFFFFF"/>
                </a:solidFill>
                <a:latin typeface="Montserrat"/>
                <a:ea typeface="Montserrat"/>
                <a:cs typeface="Montserrat"/>
                <a:sym typeface="Montserrat"/>
              </a:rPr>
              <a:t>What </a:t>
            </a:r>
            <a:r>
              <a:rPr b="1" lang="en-US" sz="2300">
                <a:solidFill>
                  <a:srgbClr val="FFFFFF"/>
                </a:solidFill>
                <a:latin typeface="Montserrat"/>
                <a:ea typeface="Montserrat"/>
                <a:cs typeface="Montserrat"/>
                <a:sym typeface="Montserrat"/>
              </a:rPr>
              <a:t>do we hope to achieve?</a:t>
            </a:r>
            <a:endParaRPr sz="1700"/>
          </a:p>
        </p:txBody>
      </p:sp>
      <p:sp>
        <p:nvSpPr>
          <p:cNvPr id="57" name="Google Shape;57;p6"/>
          <p:cNvSpPr txBox="1"/>
          <p:nvPr/>
        </p:nvSpPr>
        <p:spPr>
          <a:xfrm>
            <a:off x="566100" y="986399"/>
            <a:ext cx="8011800" cy="4140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2100">
                <a:latin typeface="Montserrat"/>
                <a:ea typeface="Montserrat"/>
                <a:cs typeface="Montserrat"/>
                <a:sym typeface="Montserrat"/>
              </a:rPr>
              <a:t>Affirm CAC purpose and identity</a:t>
            </a:r>
            <a:endParaRPr b="1" sz="2100">
              <a:latin typeface="Montserrat"/>
              <a:ea typeface="Montserrat"/>
              <a:cs typeface="Montserrat"/>
              <a:sym typeface="Montserrat"/>
            </a:endParaRPr>
          </a:p>
          <a:p>
            <a:pPr indent="-361950" lvl="0" marL="457200" rtl="0" algn="l">
              <a:spcBef>
                <a:spcPts val="0"/>
              </a:spcBef>
              <a:spcAft>
                <a:spcPts val="0"/>
              </a:spcAft>
              <a:buSzPts val="2100"/>
              <a:buFont typeface="Montserrat"/>
              <a:buChar char="●"/>
            </a:pPr>
            <a:r>
              <a:rPr lang="en-US" sz="2100">
                <a:latin typeface="Montserrat"/>
                <a:ea typeface="Montserrat"/>
                <a:cs typeface="Montserrat"/>
                <a:sym typeface="Montserrat"/>
              </a:rPr>
              <a:t>Promote agreement and ownership of CAC mission</a:t>
            </a:r>
            <a:endParaRPr sz="2100">
              <a:latin typeface="Montserrat"/>
              <a:ea typeface="Montserrat"/>
              <a:cs typeface="Montserrat"/>
              <a:sym typeface="Montserrat"/>
            </a:endParaRPr>
          </a:p>
          <a:p>
            <a:pPr indent="-361950" lvl="0" marL="457200" marR="0" rtl="0" algn="l">
              <a:lnSpc>
                <a:spcPct val="100000"/>
              </a:lnSpc>
              <a:spcBef>
                <a:spcPts val="0"/>
              </a:spcBef>
              <a:spcAft>
                <a:spcPts val="0"/>
              </a:spcAft>
              <a:buSzPts val="2100"/>
              <a:buFont typeface="Montserrat"/>
              <a:buChar char="●"/>
            </a:pPr>
            <a:r>
              <a:rPr lang="en-US" sz="2100">
                <a:solidFill>
                  <a:schemeClr val="dk1"/>
                </a:solidFill>
                <a:latin typeface="Montserrat"/>
                <a:ea typeface="Montserrat"/>
                <a:cs typeface="Montserrat"/>
                <a:sym typeface="Montserrat"/>
              </a:rPr>
              <a:t>Confirm the boundaries of CAC work </a:t>
            </a:r>
            <a:endParaRPr sz="2100">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US" sz="2100">
                <a:latin typeface="Montserrat"/>
                <a:ea typeface="Montserrat"/>
                <a:cs typeface="Montserrat"/>
                <a:sym typeface="Montserrat"/>
              </a:rPr>
              <a:t>Collect insights to refine member engagement </a:t>
            </a:r>
            <a:endParaRPr b="1" sz="2100">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Daylight ideas to improve CAC operations</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SzPts val="2100"/>
              <a:buFont typeface="Montserrat"/>
              <a:buChar char="●"/>
            </a:pPr>
            <a:r>
              <a:rPr lang="en-US" sz="2100">
                <a:latin typeface="Montserrat"/>
                <a:ea typeface="Montserrat"/>
                <a:cs typeface="Montserrat"/>
                <a:sym typeface="Montserrat"/>
              </a:rPr>
              <a:t>Identify internal topics for a future deeper dive </a:t>
            </a:r>
            <a:endParaRPr sz="21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None/>
            </a:pPr>
            <a:r>
              <a:rPr b="1" lang="en-US" sz="2100">
                <a:solidFill>
                  <a:schemeClr val="dk1"/>
                </a:solidFill>
                <a:latin typeface="Montserrat"/>
                <a:ea typeface="Montserrat"/>
                <a:cs typeface="Montserrat"/>
                <a:sym typeface="Montserrat"/>
              </a:rPr>
              <a:t>Highlight areas for proposed CAC bylaws revisions </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US" sz="2100">
                <a:solidFill>
                  <a:schemeClr val="dk1"/>
                </a:solidFill>
                <a:latin typeface="Montserrat"/>
                <a:ea typeface="Montserrat"/>
                <a:cs typeface="Montserrat"/>
                <a:sym typeface="Montserrat"/>
              </a:rPr>
              <a:t>Revisions to Principles</a:t>
            </a:r>
            <a:endParaRPr sz="2100">
              <a:solidFill>
                <a:schemeClr val="dk1"/>
              </a:solidFill>
              <a:latin typeface="Montserrat"/>
              <a:ea typeface="Montserrat"/>
              <a:cs typeface="Montserrat"/>
              <a:sym typeface="Montserrat"/>
            </a:endParaRPr>
          </a:p>
          <a:p>
            <a:pPr indent="-361950" lvl="0" marL="457200" rtl="0" algn="l">
              <a:spcBef>
                <a:spcPts val="0"/>
              </a:spcBef>
              <a:spcAft>
                <a:spcPts val="0"/>
              </a:spcAft>
              <a:buClr>
                <a:schemeClr val="dk1"/>
              </a:buClr>
              <a:buSzPts val="2100"/>
              <a:buFont typeface="Montserrat"/>
              <a:buChar char="●"/>
            </a:pPr>
            <a:r>
              <a:rPr lang="en-US" sz="2100">
                <a:latin typeface="Montserrat"/>
                <a:ea typeface="Montserrat"/>
                <a:cs typeface="Montserrat"/>
                <a:sym typeface="Montserrat"/>
              </a:rPr>
              <a:t>Values and Code of Ethics Additions</a:t>
            </a:r>
            <a:endParaRPr sz="2100">
              <a:latin typeface="Montserrat"/>
              <a:ea typeface="Montserrat"/>
              <a:cs typeface="Montserrat"/>
              <a:sym typeface="Montserrat"/>
            </a:endParaRPr>
          </a:p>
          <a:p>
            <a:pPr indent="0" lvl="0" marL="0" rtl="0" algn="l">
              <a:spcBef>
                <a:spcPts val="0"/>
              </a:spcBef>
              <a:spcAft>
                <a:spcPts val="0"/>
              </a:spcAft>
              <a:buNone/>
            </a:pPr>
            <a:r>
              <a:t/>
            </a:r>
            <a:endParaRPr sz="1000">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g11459ff7e8a_0_17"/>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3" name="Google Shape;63;g11459ff7e8a_0_17"/>
          <p:cNvSpPr txBox="1"/>
          <p:nvPr/>
        </p:nvSpPr>
        <p:spPr>
          <a:xfrm>
            <a:off x="566100" y="257999"/>
            <a:ext cx="7385400" cy="8466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rPr b="1" lang="en-US" sz="2600">
                <a:solidFill>
                  <a:srgbClr val="FFFFFF"/>
                </a:solidFill>
                <a:latin typeface="Montserrat"/>
                <a:ea typeface="Montserrat"/>
                <a:cs typeface="Montserrat"/>
                <a:sym typeface="Montserrat"/>
              </a:rPr>
              <a:t>Committee Tune-up:</a:t>
            </a:r>
            <a:br>
              <a:rPr b="1" lang="en-US" sz="2600">
                <a:solidFill>
                  <a:srgbClr val="FFFFFF"/>
                </a:solidFill>
                <a:latin typeface="Montserrat"/>
                <a:ea typeface="Montserrat"/>
                <a:cs typeface="Montserrat"/>
                <a:sym typeface="Montserrat"/>
              </a:rPr>
            </a:br>
            <a:r>
              <a:rPr b="1" lang="en-US" sz="2300" u="sng">
                <a:solidFill>
                  <a:srgbClr val="FFFFFF"/>
                </a:solidFill>
                <a:latin typeface="Montserrat"/>
                <a:ea typeface="Montserrat"/>
                <a:cs typeface="Montserrat"/>
                <a:sym typeface="Montserrat"/>
              </a:rPr>
              <a:t>How</a:t>
            </a:r>
            <a:r>
              <a:rPr b="1" lang="en-US" sz="2300">
                <a:solidFill>
                  <a:srgbClr val="FFFFFF"/>
                </a:solidFill>
                <a:latin typeface="Montserrat"/>
                <a:ea typeface="Montserrat"/>
                <a:cs typeface="Montserrat"/>
                <a:sym typeface="Montserrat"/>
              </a:rPr>
              <a:t> will we take this journey?</a:t>
            </a:r>
            <a:endParaRPr sz="1700"/>
          </a:p>
        </p:txBody>
      </p:sp>
      <p:sp>
        <p:nvSpPr>
          <p:cNvPr id="64" name="Google Shape;64;g11459ff7e8a_0_17"/>
          <p:cNvSpPr txBox="1"/>
          <p:nvPr/>
        </p:nvSpPr>
        <p:spPr>
          <a:xfrm>
            <a:off x="566100" y="986400"/>
            <a:ext cx="8011800" cy="36633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None/>
            </a:pPr>
            <a:r>
              <a:t/>
            </a:r>
            <a:endParaRPr sz="15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2200">
                <a:latin typeface="Montserrat"/>
                <a:ea typeface="Montserrat"/>
                <a:cs typeface="Montserrat"/>
                <a:sym typeface="Montserrat"/>
              </a:rPr>
              <a:t>Part 1: Where We Are </a:t>
            </a:r>
            <a:endParaRPr b="1" sz="22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Recent Operational Changes</a:t>
            </a:r>
            <a:endParaRPr sz="20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Review Charter and Purpose</a:t>
            </a:r>
            <a:endParaRPr sz="20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Review proposed bylaws revisions</a:t>
            </a:r>
            <a:endParaRPr sz="20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Pose questions to “take the temperature” on some issues</a:t>
            </a:r>
            <a:endParaRPr sz="2000">
              <a:latin typeface="Montserrat"/>
              <a:ea typeface="Montserrat"/>
              <a:cs typeface="Montserrat"/>
              <a:sym typeface="Montserrat"/>
            </a:endParaRPr>
          </a:p>
          <a:p>
            <a:pPr indent="-355600" lvl="1" marL="914400" rtl="0" algn="l">
              <a:spcBef>
                <a:spcPts val="0"/>
              </a:spcBef>
              <a:spcAft>
                <a:spcPts val="0"/>
              </a:spcAft>
              <a:buSzPts val="2000"/>
              <a:buFont typeface="Montserrat"/>
              <a:buChar char="○"/>
            </a:pPr>
            <a:r>
              <a:rPr lang="en-US" sz="2000">
                <a:latin typeface="Montserrat"/>
                <a:ea typeface="Montserrat"/>
                <a:cs typeface="Montserrat"/>
                <a:sym typeface="Montserrat"/>
              </a:rPr>
              <a:t>No final decisions or voting today</a:t>
            </a:r>
            <a:endParaRPr sz="2000">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1" sz="1200">
              <a:latin typeface="Montserrat"/>
              <a:ea typeface="Montserrat"/>
              <a:cs typeface="Montserrat"/>
              <a:sym typeface="Montserrat"/>
            </a:endParaRPr>
          </a:p>
          <a:p>
            <a:pPr indent="0" lvl="0" marL="0" marR="0" rtl="0" algn="l">
              <a:lnSpc>
                <a:spcPct val="100000"/>
              </a:lnSpc>
              <a:spcBef>
                <a:spcPts val="0"/>
              </a:spcBef>
              <a:spcAft>
                <a:spcPts val="0"/>
              </a:spcAft>
              <a:buNone/>
            </a:pPr>
            <a:r>
              <a:rPr b="1" lang="en-US" sz="2200">
                <a:latin typeface="Montserrat"/>
                <a:ea typeface="Montserrat"/>
                <a:cs typeface="Montserrat"/>
                <a:sym typeface="Montserrat"/>
              </a:rPr>
              <a:t>Part 2: Where We Are Headed</a:t>
            </a:r>
            <a:endParaRPr b="1" sz="22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Small group discussion</a:t>
            </a:r>
            <a:endParaRPr sz="20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Collect ideas and future internal topics</a:t>
            </a:r>
            <a:endParaRPr sz="2000">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sz="15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g11459ff7e8a_0_29"/>
          <p:cNvSpPr/>
          <p:nvPr/>
        </p:nvSpPr>
        <p:spPr>
          <a:xfrm>
            <a:off x="0" y="5"/>
            <a:ext cx="9144000" cy="51435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0" name="Google Shape;70;g11459ff7e8a_0_29"/>
          <p:cNvSpPr txBox="1"/>
          <p:nvPr/>
        </p:nvSpPr>
        <p:spPr>
          <a:xfrm>
            <a:off x="538400" y="659974"/>
            <a:ext cx="7385400" cy="3078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r>
              <a:t/>
            </a:r>
            <a:endParaRPr/>
          </a:p>
        </p:txBody>
      </p:sp>
      <p:sp>
        <p:nvSpPr>
          <p:cNvPr id="71" name="Google Shape;71;g11459ff7e8a_0_29"/>
          <p:cNvSpPr txBox="1"/>
          <p:nvPr/>
        </p:nvSpPr>
        <p:spPr>
          <a:xfrm>
            <a:off x="1856925" y="1364575"/>
            <a:ext cx="5163000" cy="163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4700">
                <a:solidFill>
                  <a:schemeClr val="lt1"/>
                </a:solidFill>
                <a:latin typeface="Montserrat"/>
                <a:ea typeface="Montserrat"/>
                <a:cs typeface="Montserrat"/>
                <a:sym typeface="Montserrat"/>
              </a:rPr>
              <a:t>Questions about the process?</a:t>
            </a:r>
            <a:endParaRPr sz="4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161eb71897_0_6"/>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77" name="Google Shape;77;g1161eb71897_0_6"/>
          <p:cNvSpPr txBox="1"/>
          <p:nvPr/>
        </p:nvSpPr>
        <p:spPr>
          <a:xfrm>
            <a:off x="566100" y="234899"/>
            <a:ext cx="7385400" cy="800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br>
              <a:rPr b="1" lang="en-US" sz="2000">
                <a:solidFill>
                  <a:srgbClr val="FFFFFF"/>
                </a:solidFill>
                <a:latin typeface="Montserrat"/>
                <a:ea typeface="Montserrat"/>
                <a:cs typeface="Montserrat"/>
                <a:sym typeface="Montserrat"/>
              </a:rPr>
            </a:br>
            <a:r>
              <a:rPr b="1" lang="en-US" sz="2600">
                <a:solidFill>
                  <a:srgbClr val="FFFFFF"/>
                </a:solidFill>
                <a:latin typeface="Montserrat"/>
                <a:ea typeface="Montserrat"/>
                <a:cs typeface="Montserrat"/>
                <a:sym typeface="Montserrat"/>
              </a:rPr>
              <a:t>Recent CAC Operational Changes</a:t>
            </a:r>
            <a:endParaRPr sz="2000"/>
          </a:p>
        </p:txBody>
      </p:sp>
      <p:sp>
        <p:nvSpPr>
          <p:cNvPr id="78" name="Google Shape;78;g1161eb71897_0_6"/>
          <p:cNvSpPr txBox="1"/>
          <p:nvPr/>
        </p:nvSpPr>
        <p:spPr>
          <a:xfrm>
            <a:off x="566100" y="986399"/>
            <a:ext cx="8011800" cy="3909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Intentional</a:t>
            </a:r>
            <a:r>
              <a:rPr lang="en-US" sz="2000">
                <a:latin typeface="Montserrat"/>
                <a:ea typeface="Montserrat"/>
                <a:cs typeface="Montserrat"/>
                <a:sym typeface="Montserrat"/>
              </a:rPr>
              <a:t> recruitment</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New member onboarding</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Subcommittee structure and function</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Virtual and Hybrid meetings</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Virtual learning session </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More time for small group discussion </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Member Spotlights at each quarterly meeting</a:t>
            </a:r>
            <a:endParaRPr sz="2000">
              <a:latin typeface="Montserrat"/>
              <a:ea typeface="Montserrat"/>
              <a:cs typeface="Montserrat"/>
              <a:sym typeface="Montserrat"/>
            </a:endParaRPr>
          </a:p>
          <a:p>
            <a:pPr indent="0" lvl="0" marL="914400" marR="0" rtl="0" algn="l">
              <a:lnSpc>
                <a:spcPct val="100000"/>
              </a:lnSpc>
              <a:spcBef>
                <a:spcPts val="0"/>
              </a:spcBef>
              <a:spcAft>
                <a:spcPts val="0"/>
              </a:spcAft>
              <a:buNone/>
            </a:pPr>
            <a:r>
              <a:t/>
            </a:r>
            <a:endParaRPr sz="18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g1161eb71897_0_73"/>
          <p:cNvSpPr/>
          <p:nvPr/>
        </p:nvSpPr>
        <p:spPr>
          <a:xfrm>
            <a:off x="0" y="0"/>
            <a:ext cx="9144000" cy="1224000"/>
          </a:xfrm>
          <a:prstGeom prst="rect">
            <a:avLst/>
          </a:prstGeom>
          <a:solidFill>
            <a:srgbClr val="003E7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4" name="Google Shape;84;g1161eb71897_0_73"/>
          <p:cNvSpPr txBox="1"/>
          <p:nvPr/>
        </p:nvSpPr>
        <p:spPr>
          <a:xfrm>
            <a:off x="566100" y="234899"/>
            <a:ext cx="7385400" cy="80040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000"/>
              <a:buFont typeface="Montserrat"/>
              <a:buNone/>
            </a:pPr>
            <a:br>
              <a:rPr b="1" lang="en-US" sz="2000">
                <a:solidFill>
                  <a:srgbClr val="FFFFFF"/>
                </a:solidFill>
                <a:latin typeface="Montserrat"/>
                <a:ea typeface="Montserrat"/>
                <a:cs typeface="Montserrat"/>
                <a:sym typeface="Montserrat"/>
              </a:rPr>
            </a:br>
            <a:r>
              <a:rPr b="1" lang="en-US" sz="2600">
                <a:solidFill>
                  <a:srgbClr val="FFFFFF"/>
                </a:solidFill>
                <a:latin typeface="Montserrat"/>
                <a:ea typeface="Montserrat"/>
                <a:cs typeface="Montserrat"/>
                <a:sym typeface="Montserrat"/>
              </a:rPr>
              <a:t>Constants of the Committee </a:t>
            </a:r>
            <a:endParaRPr sz="2000"/>
          </a:p>
        </p:txBody>
      </p:sp>
      <p:sp>
        <p:nvSpPr>
          <p:cNvPr id="85" name="Google Shape;85;g1161eb71897_0_73"/>
          <p:cNvSpPr txBox="1"/>
          <p:nvPr/>
        </p:nvSpPr>
        <p:spPr>
          <a:xfrm>
            <a:off x="566100" y="986400"/>
            <a:ext cx="8011800" cy="332460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2000"/>
              <a:buFont typeface="Arial"/>
              <a:buNone/>
            </a:pPr>
            <a:r>
              <a:t/>
            </a:r>
            <a:endParaRPr b="1" sz="2000">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000"/>
              <a:buFont typeface="Arial"/>
              <a:buNone/>
            </a:pPr>
            <a:r>
              <a:t/>
            </a:r>
            <a:endParaRPr b="1"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CAC Charter and Purpose</a:t>
            </a:r>
            <a:endParaRPr sz="2000">
              <a:latin typeface="Montserrat"/>
              <a:ea typeface="Montserrat"/>
              <a:cs typeface="Montserrat"/>
              <a:sym typeface="Montserrat"/>
            </a:endParaRPr>
          </a:p>
          <a:p>
            <a:pPr indent="-355600" lvl="0" marL="457200" marR="0" rtl="0" algn="l">
              <a:lnSpc>
                <a:spcPct val="150000"/>
              </a:lnSpc>
              <a:spcBef>
                <a:spcPts val="0"/>
              </a:spcBef>
              <a:spcAft>
                <a:spcPts val="0"/>
              </a:spcAft>
              <a:buSzPts val="2000"/>
              <a:buFont typeface="Montserrat"/>
              <a:buChar char="●"/>
            </a:pPr>
            <a:r>
              <a:rPr lang="en-US" sz="2000">
                <a:latin typeface="Montserrat"/>
                <a:ea typeface="Montserrat"/>
                <a:cs typeface="Montserrat"/>
                <a:sym typeface="Montserrat"/>
              </a:rPr>
              <a:t>Specific EPA focus tied to the CAC Grant</a:t>
            </a:r>
            <a:endParaRPr sz="2000">
              <a:latin typeface="Montserrat"/>
              <a:ea typeface="Montserrat"/>
              <a:cs typeface="Montserrat"/>
              <a:sym typeface="Montserrat"/>
            </a:endParaRPr>
          </a:p>
          <a:p>
            <a:pPr indent="-355600" lvl="0" marL="457200" marR="0" rtl="0" algn="l">
              <a:lnSpc>
                <a:spcPct val="100000"/>
              </a:lnSpc>
              <a:spcBef>
                <a:spcPts val="0"/>
              </a:spcBef>
              <a:spcAft>
                <a:spcPts val="0"/>
              </a:spcAft>
              <a:buSzPts val="2000"/>
              <a:buFont typeface="Montserrat"/>
              <a:buChar char="●"/>
            </a:pPr>
            <a:r>
              <a:rPr lang="en-US" sz="2000">
                <a:latin typeface="Montserrat"/>
                <a:ea typeface="Montserrat"/>
                <a:cs typeface="Montserrat"/>
                <a:sym typeface="Montserrat"/>
              </a:rPr>
              <a:t>Who appoints the members and how many</a:t>
            </a:r>
            <a:endParaRPr sz="2000">
              <a:latin typeface="Montserrat"/>
              <a:ea typeface="Montserrat"/>
              <a:cs typeface="Montserrat"/>
              <a:sym typeface="Montserrat"/>
            </a:endParaRPr>
          </a:p>
          <a:p>
            <a:pPr indent="-342900" lvl="1" marL="914400" rtl="0" algn="l">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16 members appointed by Governors/DC Mayor</a:t>
            </a:r>
            <a:endParaRPr sz="1800">
              <a:solidFill>
                <a:schemeClr val="dk1"/>
              </a:solidFill>
              <a:latin typeface="Montserrat"/>
              <a:ea typeface="Montserrat"/>
              <a:cs typeface="Montserrat"/>
              <a:sym typeface="Montserrat"/>
            </a:endParaRPr>
          </a:p>
          <a:p>
            <a:pPr indent="-342900" lvl="1" marL="914400" rtl="0" algn="l">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12 members appointed by Alliance Board</a:t>
            </a:r>
            <a:endParaRPr sz="1800">
              <a:solidFill>
                <a:schemeClr val="dk1"/>
              </a:solidFill>
              <a:latin typeface="Montserrat"/>
              <a:ea typeface="Montserrat"/>
              <a:cs typeface="Montserrat"/>
              <a:sym typeface="Montserrat"/>
            </a:endParaRPr>
          </a:p>
          <a:p>
            <a:pPr indent="-342900" lvl="2" marL="1371600" rtl="0" algn="l">
              <a:lnSpc>
                <a:spcPct val="100000"/>
              </a:lnSpc>
              <a:spcBef>
                <a:spcPts val="0"/>
              </a:spcBef>
              <a:spcAft>
                <a:spcPts val="0"/>
              </a:spcAft>
              <a:buClr>
                <a:schemeClr val="dk1"/>
              </a:buClr>
              <a:buSzPts val="1800"/>
              <a:buFont typeface="Montserrat"/>
              <a:buChar char="■"/>
            </a:pPr>
            <a:r>
              <a:rPr lang="en-US" sz="1800">
                <a:solidFill>
                  <a:schemeClr val="dk1"/>
                </a:solidFill>
                <a:latin typeface="Montserrat"/>
                <a:ea typeface="Montserrat"/>
                <a:cs typeface="Montserrat"/>
                <a:sym typeface="Montserrat"/>
              </a:rPr>
              <a:t>3 designated for Headwater States</a:t>
            </a:r>
            <a:endParaRPr sz="18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None/>
            </a:pPr>
            <a:r>
              <a:t/>
            </a:r>
            <a:endParaRPr sz="1800">
              <a:solidFill>
                <a:schemeClr val="dk1"/>
              </a:solidFill>
              <a:latin typeface="Montserrat"/>
              <a:ea typeface="Montserrat"/>
              <a:cs typeface="Montserrat"/>
              <a:sym typeface="Montserrat"/>
            </a:endParaRPr>
          </a:p>
          <a:p>
            <a:pPr indent="-342900" lvl="0" marL="457200" marR="0" rtl="0" algn="l">
              <a:lnSpc>
                <a:spcPct val="100000"/>
              </a:lnSpc>
              <a:spcBef>
                <a:spcPts val="0"/>
              </a:spcBef>
              <a:spcAft>
                <a:spcPts val="0"/>
              </a:spcAft>
              <a:buSzPts val="1800"/>
              <a:buFont typeface="Montserrat"/>
              <a:buChar char="●"/>
            </a:pPr>
            <a:r>
              <a:rPr lang="en-US" sz="1800">
                <a:latin typeface="Montserrat"/>
                <a:ea typeface="Montserrat"/>
                <a:cs typeface="Montserrat"/>
                <a:sym typeface="Montserrat"/>
              </a:rPr>
              <a:t>Minimum four quarterly meetings a year</a:t>
            </a:r>
            <a:endParaRPr sz="1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EEEEEE"/>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