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5NUizbSkeXzb521WeAkRuJ+O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617f4f776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11617f4f776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159e6585d9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" name="Google Shape;32;g1159e6585d9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" name="Google Shape;3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1617f4f776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g11617f4f776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617f4f776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11617f4f776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617f4f77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g11617f4f7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617f4f776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g11617f4f776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617f4f776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1617f4f776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617f4f776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11617f4f776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1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/>
        </p:nvSpPr>
        <p:spPr>
          <a:xfrm>
            <a:off x="45674" y="4818450"/>
            <a:ext cx="9052552" cy="2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For our forests. For our streams. For our future.    |    allianceforthebay.org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-50" y="4818450"/>
            <a:ext cx="9144001" cy="337501"/>
          </a:xfrm>
          <a:prstGeom prst="rect">
            <a:avLst/>
          </a:prstGeom>
          <a:solidFill>
            <a:srgbClr val="EEEEEE">
              <a:alpha val="50196"/>
            </a:srgb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800"/>
              <a:buFont typeface="Calibri"/>
              <a:buNone/>
            </a:pPr>
            <a:r>
              <a:t/>
            </a:r>
            <a:endParaRPr b="0" i="1" sz="800" u="none" cap="none" strike="noStrike">
              <a:solidFill>
                <a:srgbClr val="003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8;p9" id="17" name="Google Shape;1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775" y="872550"/>
            <a:ext cx="4974450" cy="38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 txBox="1"/>
          <p:nvPr/>
        </p:nvSpPr>
        <p:spPr>
          <a:xfrm>
            <a:off x="317699" y="386850"/>
            <a:ext cx="8354702" cy="4284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Font</a:t>
            </a: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: Montserrat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Alliance Brand Colors</a:t>
            </a: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Blue - hex: #003e7e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Green - hex: #7ca700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Helvetica Neue"/>
              <a:buChar char="●"/>
            </a:pP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Yellow - hex: #fdbb30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Once your presentation is complete, export and save it on a USB drive by navigating to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File &gt; Download &gt; PDF Document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t/>
            </a:r>
            <a:endParaRPr b="1" i="0" sz="1400" u="none" cap="none" strike="noStrike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Note</a:t>
            </a:r>
            <a:r>
              <a:rPr b="0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: downloading as Microsoft PowerPoint may cause formatting issues. If you need to download it as a .PPT file, double check each slide’s formatting prior to presenting.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If you run into any issues, please reach out to the Communications Team at communications@allianceforthebay.org.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EE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/>
        </p:nvSpPr>
        <p:spPr>
          <a:xfrm>
            <a:off x="45674" y="4818450"/>
            <a:ext cx="9052552" cy="2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For our forests. For our streams. For our future.    |    allianceforthebay.org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8"/>
          <p:cNvSpPr/>
          <p:nvPr/>
        </p:nvSpPr>
        <p:spPr>
          <a:xfrm>
            <a:off x="-50" y="4818450"/>
            <a:ext cx="9144001" cy="337501"/>
          </a:xfrm>
          <a:prstGeom prst="rect">
            <a:avLst/>
          </a:prstGeom>
          <a:solidFill>
            <a:srgbClr val="EEEEEE">
              <a:alpha val="50196"/>
            </a:srgbClr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800"/>
              <a:buFont typeface="Calibri"/>
              <a:buNone/>
            </a:pPr>
            <a:r>
              <a:t/>
            </a:r>
            <a:endParaRPr b="0" i="1" sz="800" u="none" cap="none" strike="noStrike">
              <a:solidFill>
                <a:srgbClr val="003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8;p9" id="8" name="Google Shape;8;p8"/>
          <p:cNvPicPr preferRelativeResize="0"/>
          <p:nvPr/>
        </p:nvPicPr>
        <p:blipFill rotWithShape="1">
          <a:blip r:embed="rId1">
            <a:alphaModFix amt="50000"/>
          </a:blip>
          <a:srcRect b="0" l="0" r="0" t="0"/>
          <a:stretch/>
        </p:blipFill>
        <p:spPr>
          <a:xfrm>
            <a:off x="2084775" y="872550"/>
            <a:ext cx="4974450" cy="38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8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"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2" type="sldNum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6;p1" id="24" name="Google Shape;24;p1"/>
          <p:cNvPicPr preferRelativeResize="0"/>
          <p:nvPr/>
        </p:nvPicPr>
        <p:blipFill rotWithShape="1">
          <a:blip r:embed="rId3">
            <a:alphaModFix/>
          </a:blip>
          <a:srcRect b="19002" l="0" r="0" t="33784"/>
          <a:stretch/>
        </p:blipFill>
        <p:spPr>
          <a:xfrm>
            <a:off x="-10" y="977575"/>
            <a:ext cx="9144008" cy="28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"/>
          <p:cNvSpPr/>
          <p:nvPr/>
        </p:nvSpPr>
        <p:spPr>
          <a:xfrm>
            <a:off x="8640825" y="977575"/>
            <a:ext cx="217501" cy="2877300"/>
          </a:xfrm>
          <a:prstGeom prst="rect">
            <a:avLst/>
          </a:prstGeom>
          <a:solidFill>
            <a:srgbClr val="003E7E">
              <a:alpha val="600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45900" y="3671975"/>
            <a:ext cx="90522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E7E"/>
              </a:buClr>
              <a:buSzPts val="1700"/>
              <a:buFont typeface="Montserrat"/>
              <a:buNone/>
            </a:pPr>
            <a:br>
              <a:rPr b="1" i="0" lang="en-US" sz="17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7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~Day </a:t>
            </a:r>
            <a:r>
              <a:rPr b="1" lang="en-US" sz="170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Two</a:t>
            </a:r>
            <a:r>
              <a:rPr b="1" i="0" lang="en-US" sz="17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~</a:t>
            </a:r>
            <a:br>
              <a:rPr b="1" i="0" lang="en-US" sz="17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17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February 2</a:t>
            </a:r>
            <a:r>
              <a:rPr b="1" lang="en-US" sz="170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US" sz="1700" u="none" cap="none" strike="noStrike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, 202</a:t>
            </a:r>
            <a:r>
              <a:rPr b="1" lang="en-US" sz="170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0;p1"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4800" y="4453525"/>
            <a:ext cx="2077675" cy="613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45724" y="3671978"/>
            <a:ext cx="4905052" cy="23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900"/>
              <a:buFont typeface="Montserrat"/>
              <a:buNone/>
            </a:pPr>
            <a:r>
              <a:rPr b="1" i="0" lang="en-US" sz="900" u="none" cap="none" strike="noStrike">
                <a:solidFill>
                  <a:srgbClr val="EEEEEE"/>
                </a:solidFill>
                <a:latin typeface="Montserrat"/>
                <a:ea typeface="Montserrat"/>
                <a:cs typeface="Montserrat"/>
                <a:sym typeface="Montserrat"/>
              </a:rPr>
              <a:t>Photo Credit: Will Parson/Chesapeake Bay 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23;p1" id="29" name="Google Shape;2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5287" y="1623666"/>
            <a:ext cx="3394501" cy="1585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/>
          <p:nvPr/>
        </p:nvSpPr>
        <p:spPr>
          <a:xfrm>
            <a:off x="0" y="0"/>
            <a:ext cx="9144000" cy="12240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566100" y="257999"/>
            <a:ext cx="7385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Conowingo Dam Panel: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to we hope to uncover?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566100" y="1381825"/>
            <a:ext cx="80118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Dam’s impact of nitrogen and sediment on the Bay System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Best Path forward to address that impact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To dredge or not to dredge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Focus BMPs upstream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Who should pay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Ideas on the best approach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617f4f776_0_24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1617f4f776_0_24"/>
          <p:cNvSpPr txBox="1"/>
          <p:nvPr/>
        </p:nvSpPr>
        <p:spPr>
          <a:xfrm>
            <a:off x="566100" y="257999"/>
            <a:ext cx="73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Panel Overview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1617f4f776_0_24"/>
          <p:cNvSpPr txBox="1"/>
          <p:nvPr/>
        </p:nvSpPr>
        <p:spPr>
          <a:xfrm>
            <a:off x="566100" y="658199"/>
            <a:ext cx="80118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Montserrat"/>
                <a:ea typeface="Montserrat"/>
                <a:cs typeface="Montserrat"/>
                <a:sym typeface="Montserrat"/>
              </a:rPr>
              <a:t>Part 1: Science and Policy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PA DEP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U of MD and STAC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Montserrat"/>
                <a:ea typeface="Montserrat"/>
                <a:cs typeface="Montserrat"/>
                <a:sym typeface="Montserrat"/>
              </a:rPr>
              <a:t>Part 2: Mitigation Approaches and Funding Ideas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MD DNR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CBF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Restoration Systems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Waterkeepers Chesapeake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Montserrat"/>
                <a:ea typeface="Montserrat"/>
                <a:cs typeface="Montserrat"/>
                <a:sym typeface="Montserrat"/>
              </a:rPr>
              <a:t>Q&amp;A with Panelists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159e6585d9_0_19"/>
          <p:cNvSpPr/>
          <p:nvPr/>
        </p:nvSpPr>
        <p:spPr>
          <a:xfrm>
            <a:off x="1" y="-1"/>
            <a:ext cx="9144000" cy="8487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159e6585d9_0_19"/>
          <p:cNvSpPr txBox="1"/>
          <p:nvPr/>
        </p:nvSpPr>
        <p:spPr>
          <a:xfrm>
            <a:off x="566525" y="181674"/>
            <a:ext cx="7385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Meeting Objectives</a:t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g1159e6585d9_0_19"/>
          <p:cNvSpPr txBox="1"/>
          <p:nvPr/>
        </p:nvSpPr>
        <p:spPr>
          <a:xfrm>
            <a:off x="566525" y="964399"/>
            <a:ext cx="80118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Meeting Objectives</a:t>
            </a:r>
            <a:br>
              <a:rPr b="1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CAC Water Quality Subcommittee Panel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Understand the implications of the dam’s impact and options to address it.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1" y="-1"/>
            <a:ext cx="9144001" cy="848702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566525" y="181674"/>
            <a:ext cx="7385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Agenda Outline</a:t>
            </a:r>
            <a:endParaRPr b="0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4"/>
          <p:cNvSpPr txBox="1"/>
          <p:nvPr/>
        </p:nvSpPr>
        <p:spPr>
          <a:xfrm>
            <a:off x="566100" y="1062901"/>
            <a:ext cx="8011800" cy="43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Reflections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CBP Updates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15-minute Break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Water Quality Subcommittee Panel on the Conowingo Dam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○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 1: Science and Policy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45-minute Lunch Break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○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 2: Perspectives on addressing Conowingo impacts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○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Panel Q&amp;A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10-minute break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CAC Discussion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Adjourn at 3:15pm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4:30pm- optional virtual reception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617f4f776_0_36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11617f4f776_0_36"/>
          <p:cNvSpPr txBox="1"/>
          <p:nvPr/>
        </p:nvSpPr>
        <p:spPr>
          <a:xfrm>
            <a:off x="1239450" y="266650"/>
            <a:ext cx="666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does the Conowingo Dam matter?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g11617f4f776_0_36"/>
          <p:cNvSpPr txBox="1"/>
          <p:nvPr/>
        </p:nvSpPr>
        <p:spPr>
          <a:xfrm>
            <a:off x="566100" y="658199"/>
            <a:ext cx="80118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g11617f4f776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716" y="844200"/>
            <a:ext cx="6860571" cy="429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617f4f776_0_30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1617f4f776_0_30"/>
          <p:cNvSpPr txBox="1"/>
          <p:nvPr/>
        </p:nvSpPr>
        <p:spPr>
          <a:xfrm>
            <a:off x="566100" y="257999"/>
            <a:ext cx="73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does the Conowingo Dam matter?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1617f4f776_0_30"/>
          <p:cNvSpPr txBox="1"/>
          <p:nvPr/>
        </p:nvSpPr>
        <p:spPr>
          <a:xfrm>
            <a:off x="566100" y="658199"/>
            <a:ext cx="80118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“Pollution Gate” 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80+ years of trapping capacity near full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Heavy rain events pulse pollution downstream when floodgates are opened to release water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Impacts the TMDL: Additional nitrogen loads not accounted for when the plan was developed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Impacts locally: Sediment released downstream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617f4f776_0_0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11617f4f776_0_0"/>
          <p:cNvSpPr txBox="1"/>
          <p:nvPr/>
        </p:nvSpPr>
        <p:spPr>
          <a:xfrm>
            <a:off x="566100" y="257999"/>
            <a:ext cx="73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Background: Interstate Policy Conundrum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1617f4f776_0_0"/>
          <p:cNvSpPr txBox="1"/>
          <p:nvPr/>
        </p:nvSpPr>
        <p:spPr>
          <a:xfrm>
            <a:off x="566100" y="658199"/>
            <a:ext cx="8011800" cy="4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i="1" lang="en-US" sz="2100">
                <a:latin typeface="Montserrat"/>
                <a:ea typeface="Montserrat"/>
                <a:cs typeface="Montserrat"/>
                <a:sym typeface="Montserrat"/>
              </a:rPr>
              <a:t>Challenge:  </a:t>
            </a: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How do we address the Conowingo Dam impact since it is not included in the TMDL?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i="1" lang="en-US" sz="2100">
                <a:latin typeface="Montserrat"/>
                <a:ea typeface="Montserrat"/>
                <a:cs typeface="Montserrat"/>
                <a:sym typeface="Montserrat"/>
              </a:rPr>
              <a:t>State Solution: </a:t>
            </a: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 separate Conowingo Watershed Implementation Plan (CWIP) 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States will pool resources to fund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innovative financing approaches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approved by PSC in 2021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States concurrently implement their WIPs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617f4f776_0_42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1617f4f776_0_42"/>
          <p:cNvSpPr txBox="1"/>
          <p:nvPr/>
        </p:nvSpPr>
        <p:spPr>
          <a:xfrm>
            <a:off x="566100" y="257999"/>
            <a:ext cx="73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did CAC say about the CWIP?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1617f4f776_0_42"/>
          <p:cNvSpPr txBox="1"/>
          <p:nvPr/>
        </p:nvSpPr>
        <p:spPr>
          <a:xfrm>
            <a:off x="566100" y="658199"/>
            <a:ext cx="8011800" cy="4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Funding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no money assigned to pay for the implementation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Feasibility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competition with the State WIPs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●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Sediment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CWIP primary focus on nitrogen pollution (6 M lbs)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○"/>
            </a:pPr>
            <a:r>
              <a:rPr lang="en-U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Sediment pulses downstream in heavy rain?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617f4f776_0_18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1617f4f776_0_18"/>
          <p:cNvSpPr txBox="1"/>
          <p:nvPr/>
        </p:nvSpPr>
        <p:spPr>
          <a:xfrm>
            <a:off x="566100" y="257999"/>
            <a:ext cx="73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did EPA say about the CWIP?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1617f4f776_0_18"/>
          <p:cNvSpPr txBox="1"/>
          <p:nvPr/>
        </p:nvSpPr>
        <p:spPr>
          <a:xfrm>
            <a:off x="566100" y="658199"/>
            <a:ext cx="80118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No money = No confidence in the CWIP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If the States don’t commit funding, the nitrogen pollution will be reallocated to the States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estimated 89% of the reduction will come from Ag BMPs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617f4f776_0_6"/>
          <p:cNvSpPr/>
          <p:nvPr/>
        </p:nvSpPr>
        <p:spPr>
          <a:xfrm>
            <a:off x="0" y="0"/>
            <a:ext cx="9144000" cy="8442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1617f4f776_0_6"/>
          <p:cNvSpPr txBox="1"/>
          <p:nvPr/>
        </p:nvSpPr>
        <p:spPr>
          <a:xfrm>
            <a:off x="566100" y="257999"/>
            <a:ext cx="738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b="1" lang="en-US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Question of Sediment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1617f4f776_0_6"/>
          <p:cNvSpPr txBox="1"/>
          <p:nvPr/>
        </p:nvSpPr>
        <p:spPr>
          <a:xfrm>
            <a:off x="566100" y="658200"/>
            <a:ext cx="8011800" cy="4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Lower Susquehanna River Watershed Assessment (2015)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concludes better “bang for the buck” to target funds and effort on the land upstream in PA and NY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MD pilot project (2021)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○"/>
            </a:pPr>
            <a:r>
              <a:rPr lang="en-US" sz="2100">
                <a:latin typeface="Montserrat"/>
                <a:ea typeface="Montserrat"/>
                <a:cs typeface="Montserrat"/>
                <a:sym typeface="Montserrat"/>
              </a:rPr>
              <a:t>mechanically dredged and explored reuse of the dredge material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EEEEEE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