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7" r:id="rId2"/>
    <p:sldId id="259" r:id="rId3"/>
    <p:sldId id="267" r:id="rId4"/>
    <p:sldId id="274" r:id="rId5"/>
    <p:sldId id="261" r:id="rId6"/>
    <p:sldId id="275" r:id="rId7"/>
    <p:sldId id="276" r:id="rId8"/>
    <p:sldId id="277" r:id="rId9"/>
    <p:sldId id="278" r:id="rId10"/>
    <p:sldId id="268" r:id="rId11"/>
    <p:sldId id="260" r:id="rId12"/>
    <p:sldId id="262" r:id="rId13"/>
    <p:sldId id="263" r:id="rId14"/>
    <p:sldId id="269"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35" autoAdjust="0"/>
  </p:normalViewPr>
  <p:slideViewPr>
    <p:cSldViewPr snapToGrid="0" snapToObjects="1">
      <p:cViewPr>
        <p:scale>
          <a:sx n="66" d="100"/>
          <a:sy n="66" d="100"/>
        </p:scale>
        <p:origin x="-2931"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doefile02\51n_wpd\wpd\npsmb\Ches_%20Bay%20Program\WIP%20III\Data_2016_Reducing_Pollution_06-22-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'IndicatorLoads-Goals_060117'!$C$81</c:f>
              <c:strCache>
                <c:ptCount val="1"/>
                <c:pt idx="0">
                  <c:v>Urban Runoff</c:v>
                </c:pt>
              </c:strCache>
            </c:strRef>
          </c:tx>
          <c:invertIfNegative val="0"/>
          <c:cat>
            <c:numRef>
              <c:f>'IndicatorLoads-Goals_060117'!$D$88:$E$88</c:f>
              <c:numCache>
                <c:formatCode>General</c:formatCode>
                <c:ptCount val="2"/>
                <c:pt idx="0">
                  <c:v>1985</c:v>
                </c:pt>
                <c:pt idx="1">
                  <c:v>2009</c:v>
                </c:pt>
              </c:numCache>
            </c:numRef>
          </c:cat>
          <c:val>
            <c:numRef>
              <c:f>('IndicatorLoads-Goals_060117'!$D$81:$E$81,'IndicatorLoads-Goals_060117'!$H$81,'IndicatorLoads-Goals_060117'!$K$81)</c:f>
              <c:numCache>
                <c:formatCode>#,##0</c:formatCode>
                <c:ptCount val="4"/>
                <c:pt idx="0">
                  <c:v>202198.63451349741</c:v>
                </c:pt>
                <c:pt idx="1">
                  <c:v>203800.80702543299</c:v>
                </c:pt>
                <c:pt idx="2">
                  <c:v>201998.76964783669</c:v>
                </c:pt>
                <c:pt idx="3">
                  <c:v>177785</c:v>
                </c:pt>
              </c:numCache>
            </c:numRef>
          </c:val>
        </c:ser>
        <c:ser>
          <c:idx val="1"/>
          <c:order val="1"/>
          <c:tx>
            <c:strRef>
              <c:f>'IndicatorLoads-Goals_060117'!$C$82</c:f>
              <c:strCache>
                <c:ptCount val="1"/>
                <c:pt idx="0">
                  <c:v>Wastewater+CSO</c:v>
                </c:pt>
              </c:strCache>
            </c:strRef>
          </c:tx>
          <c:invertIfNegative val="0"/>
          <c:cat>
            <c:numRef>
              <c:f>'IndicatorLoads-Goals_060117'!$D$88:$E$88</c:f>
              <c:numCache>
                <c:formatCode>General</c:formatCode>
                <c:ptCount val="2"/>
                <c:pt idx="0">
                  <c:v>1985</c:v>
                </c:pt>
                <c:pt idx="1">
                  <c:v>2009</c:v>
                </c:pt>
              </c:numCache>
            </c:numRef>
          </c:cat>
          <c:val>
            <c:numRef>
              <c:f>('IndicatorLoads-Goals_060117'!$D$82:$E$82,'IndicatorLoads-Goals_060117'!$H$82,'IndicatorLoads-Goals_060117'!$K$82)</c:f>
              <c:numCache>
                <c:formatCode>#,##0</c:formatCode>
                <c:ptCount val="4"/>
                <c:pt idx="0">
                  <c:v>5953443.5906982422</c:v>
                </c:pt>
                <c:pt idx="1">
                  <c:v>2659897.6192054749</c:v>
                </c:pt>
                <c:pt idx="2">
                  <c:v>1207691.8520774839</c:v>
                </c:pt>
                <c:pt idx="3">
                  <c:v>2164811</c:v>
                </c:pt>
              </c:numCache>
            </c:numRef>
          </c:val>
        </c:ser>
        <c:ser>
          <c:idx val="2"/>
          <c:order val="2"/>
          <c:tx>
            <c:strRef>
              <c:f>'IndicatorLoads-Goals_060117'!$C$83</c:f>
              <c:strCache>
                <c:ptCount val="1"/>
                <c:pt idx="0">
                  <c:v>Septic</c:v>
                </c:pt>
              </c:strCache>
            </c:strRef>
          </c:tx>
          <c:invertIfNegative val="0"/>
          <c:cat>
            <c:numRef>
              <c:f>'IndicatorLoads-Goals_060117'!$D$88:$E$88</c:f>
              <c:numCache>
                <c:formatCode>General</c:formatCode>
                <c:ptCount val="2"/>
                <c:pt idx="0">
                  <c:v>1985</c:v>
                </c:pt>
                <c:pt idx="1">
                  <c:v>2009</c:v>
                </c:pt>
              </c:numCache>
            </c:numRef>
          </c:cat>
          <c:val>
            <c:numRef>
              <c:f>('IndicatorLoads-Goals_060117'!$D$83:$E$83,'IndicatorLoads-Goals_060117'!$H$83,'IndicatorLoads-Goals_060117'!$K$83)</c:f>
            </c:numRef>
          </c:val>
        </c:ser>
        <c:ser>
          <c:idx val="3"/>
          <c:order val="3"/>
          <c:tx>
            <c:strRef>
              <c:f>'IndicatorLoads-Goals_060117'!$C$84</c:f>
              <c:strCache>
                <c:ptCount val="1"/>
                <c:pt idx="0">
                  <c:v>Forest + Non-Tidal Water Atm Deposition</c:v>
                </c:pt>
              </c:strCache>
            </c:strRef>
          </c:tx>
          <c:invertIfNegative val="0"/>
          <c:cat>
            <c:numRef>
              <c:f>'IndicatorLoads-Goals_060117'!$D$88:$E$88</c:f>
              <c:numCache>
                <c:formatCode>General</c:formatCode>
                <c:ptCount val="2"/>
                <c:pt idx="0">
                  <c:v>1985</c:v>
                </c:pt>
                <c:pt idx="1">
                  <c:v>2009</c:v>
                </c:pt>
              </c:numCache>
            </c:numRef>
          </c:cat>
          <c:val>
            <c:numRef>
              <c:f>('IndicatorLoads-Goals_060117'!$D$84:$E$84,'IndicatorLoads-Goals_060117'!$H$84,'IndicatorLoads-Goals_060117'!$K$84)</c:f>
              <c:numCache>
                <c:formatCode>#,##0</c:formatCode>
                <c:ptCount val="4"/>
                <c:pt idx="0">
                  <c:v>15266.446603883058</c:v>
                </c:pt>
                <c:pt idx="1">
                  <c:v>13381.404722411184</c:v>
                </c:pt>
                <c:pt idx="2">
                  <c:v>12726.253363616765</c:v>
                </c:pt>
                <c:pt idx="3">
                  <c:v>15448</c:v>
                </c:pt>
              </c:numCache>
            </c:numRef>
          </c:val>
        </c:ser>
        <c:ser>
          <c:idx val="4"/>
          <c:order val="4"/>
          <c:tx>
            <c:strRef>
              <c:f>'IndicatorLoads-Goals_060117'!$C$85</c:f>
              <c:strCache>
                <c:ptCount val="1"/>
                <c:pt idx="0">
                  <c:v>Reserve</c:v>
                </c:pt>
              </c:strCache>
            </c:strRef>
          </c:tx>
          <c:invertIfNegative val="0"/>
          <c:cat>
            <c:numRef>
              <c:f>'IndicatorLoads-Goals_060117'!$D$88:$E$88</c:f>
              <c:numCache>
                <c:formatCode>General</c:formatCode>
                <c:ptCount val="2"/>
                <c:pt idx="0">
                  <c:v>1985</c:v>
                </c:pt>
                <c:pt idx="1">
                  <c:v>2009</c:v>
                </c:pt>
              </c:numCache>
            </c:numRef>
          </c:cat>
          <c:val>
            <c:numRef>
              <c:f>('IndicatorLoads-Goals_060117'!$D$85:$E$85,'IndicatorLoads-Goals_060117'!$H$85,'IndicatorLoads-Goals_060117'!$K$85)</c:f>
              <c:numCache>
                <c:formatCode>General</c:formatCode>
                <c:ptCount val="4"/>
                <c:pt idx="3" formatCode="#,##0">
                  <c:v>15099.6367268674</c:v>
                </c:pt>
              </c:numCache>
            </c:numRef>
          </c:val>
        </c:ser>
        <c:dLbls>
          <c:showLegendKey val="0"/>
          <c:showVal val="0"/>
          <c:showCatName val="0"/>
          <c:showSerName val="0"/>
          <c:showPercent val="0"/>
          <c:showBubbleSize val="0"/>
        </c:dLbls>
        <c:gapWidth val="150"/>
        <c:overlap val="100"/>
        <c:axId val="180730880"/>
        <c:axId val="180736768"/>
      </c:barChart>
      <c:catAx>
        <c:axId val="180730880"/>
        <c:scaling>
          <c:orientation val="minMax"/>
        </c:scaling>
        <c:delete val="0"/>
        <c:axPos val="b"/>
        <c:numFmt formatCode="General" sourceLinked="1"/>
        <c:majorTickMark val="out"/>
        <c:minorTickMark val="none"/>
        <c:tickLblPos val="nextTo"/>
        <c:crossAx val="180736768"/>
        <c:crosses val="autoZero"/>
        <c:auto val="1"/>
        <c:lblAlgn val="ctr"/>
        <c:lblOffset val="100"/>
        <c:noMultiLvlLbl val="0"/>
      </c:catAx>
      <c:valAx>
        <c:axId val="180736768"/>
        <c:scaling>
          <c:orientation val="minMax"/>
        </c:scaling>
        <c:delete val="0"/>
        <c:axPos val="l"/>
        <c:majorGridlines/>
        <c:numFmt formatCode="#,##0" sourceLinked="1"/>
        <c:majorTickMark val="out"/>
        <c:minorTickMark val="none"/>
        <c:tickLblPos val="nextTo"/>
        <c:crossAx val="180730880"/>
        <c:crosses val="autoZero"/>
        <c:crossBetween val="between"/>
      </c:valAx>
    </c:plotArea>
    <c:legend>
      <c:legendPos val="b"/>
      <c:layout/>
      <c:overlay val="0"/>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69E316C-9D78-4F82-8654-2D85280BE0A0}" type="datetimeFigureOut">
              <a:rPr lang="en-US" smtClean="0"/>
              <a:t>11/28/2017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AF0140C-3AAD-4335-9EAF-ED2BCA168EA6}" type="slidenum">
              <a:rPr lang="en-US" smtClean="0"/>
              <a:t>‹#›</a:t>
            </a:fld>
            <a:endParaRPr lang="en-US"/>
          </a:p>
        </p:txBody>
      </p:sp>
    </p:spTree>
    <p:extLst>
      <p:ext uri="{BB962C8B-B14F-4D97-AF65-F5344CB8AC3E}">
        <p14:creationId xmlns:p14="http://schemas.microsoft.com/office/powerpoint/2010/main" val="2716748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10C3D8D-0CC3-FC4E-92EE-6A984D11B206}" type="datetimeFigureOut">
              <a:rPr lang="en-US" smtClean="0"/>
              <a:t>11/28/2017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75A6B30-868C-194A-A4DF-573A507CE1B5}" type="slidenum">
              <a:rPr lang="en-US" smtClean="0"/>
              <a:t>‹#›</a:t>
            </a:fld>
            <a:endParaRPr lang="en-US"/>
          </a:p>
        </p:txBody>
      </p:sp>
    </p:spTree>
    <p:extLst>
      <p:ext uri="{BB962C8B-B14F-4D97-AF65-F5344CB8AC3E}">
        <p14:creationId xmlns:p14="http://schemas.microsoft.com/office/powerpoint/2010/main" val="1332716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keo.com/our-people/vernice-miller-travi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rabengroup.com/people/francella-chinchill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cgis.maps.arcgis.com/apps/webappviewer/index.html?id=15ab232cad21477483ba25ee9c50a93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a:t>
            </a:r>
            <a:r>
              <a:rPr lang="en-US" baseline="0" dirty="0"/>
              <a:t> jurisdiction name (and agency logo/s) </a:t>
            </a:r>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1</a:t>
            </a:fld>
            <a:endParaRPr lang="en-US"/>
          </a:p>
        </p:txBody>
      </p:sp>
    </p:spTree>
    <p:extLst>
      <p:ext uri="{BB962C8B-B14F-4D97-AF65-F5344CB8AC3E}">
        <p14:creationId xmlns:p14="http://schemas.microsoft.com/office/powerpoint/2010/main" val="37409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strategies help address other priority needs, such as:</a:t>
            </a:r>
          </a:p>
          <a:p>
            <a:pPr lvl="1"/>
            <a:r>
              <a:rPr lang="en-US" dirty="0" smtClean="0"/>
              <a:t>Climate Resilience</a:t>
            </a:r>
          </a:p>
          <a:p>
            <a:pPr lvl="1"/>
            <a:r>
              <a:rPr lang="en-US" dirty="0" smtClean="0"/>
              <a:t>Public Access</a:t>
            </a:r>
          </a:p>
          <a:p>
            <a:pPr lvl="1"/>
            <a:r>
              <a:rPr lang="en-US" dirty="0" smtClean="0"/>
              <a:t>Pathways to Middle Class</a:t>
            </a:r>
          </a:p>
          <a:p>
            <a:pPr lvl="1"/>
            <a:r>
              <a:rPr lang="en-US" dirty="0" smtClean="0"/>
              <a:t>Wildlife</a:t>
            </a:r>
          </a:p>
          <a:p>
            <a:endParaRPr lang="en-US" dirty="0" smtClean="0"/>
          </a:p>
          <a:p>
            <a:r>
              <a:rPr lang="en-US" dirty="0" smtClean="0"/>
              <a:t>CLIMATE</a:t>
            </a:r>
            <a:r>
              <a:rPr lang="en-US" baseline="0" dirty="0" smtClean="0"/>
              <a:t> </a:t>
            </a:r>
            <a:r>
              <a:rPr lang="en-US" baseline="0" dirty="0" smtClean="0"/>
              <a:t>READY DC:</a:t>
            </a:r>
          </a:p>
          <a:p>
            <a:r>
              <a:rPr lang="en-US" baseline="0" dirty="0" smtClean="0"/>
              <a:t> - Actions to increase resilience to heat emergencies and reduce urban heat island, flood risk also good for waterways</a:t>
            </a:r>
          </a:p>
          <a:p>
            <a:endParaRPr lang="en-US" baseline="0" dirty="0" smtClean="0"/>
          </a:p>
          <a:p>
            <a:r>
              <a:rPr lang="en-US" baseline="0" dirty="0" smtClean="0"/>
              <a:t>WILDLIFE ACTION PLAN AND FISHERIES OMNIBUS ACT: Increasing focus on actions to protect, restore habitat. Calls for critical area regulations that will address upland and shoreline restoration, flooding, habitat.</a:t>
            </a:r>
            <a:endParaRPr lang="en-US" dirty="0" smtClean="0"/>
          </a:p>
          <a:p>
            <a:r>
              <a:rPr lang="en-US" dirty="0" smtClean="0"/>
              <a:t>Sustainable DC: TREE </a:t>
            </a:r>
            <a:r>
              <a:rPr lang="en-US" dirty="0"/>
              <a:t>CANOPY:</a:t>
            </a:r>
          </a:p>
          <a:p>
            <a:r>
              <a:rPr lang="en-US" dirty="0"/>
              <a:t>Mayoral mandate for 40% Canopy Cover by 2032, </a:t>
            </a:r>
          </a:p>
          <a:p>
            <a:r>
              <a:rPr lang="en-US" dirty="0"/>
              <a:t> - 2011: 35%. currently 39%</a:t>
            </a:r>
            <a:endParaRPr dirty="0"/>
          </a:p>
          <a:p>
            <a:r>
              <a:rPr lang="en-US" dirty="0" smtClean="0"/>
              <a:t>DDOT </a:t>
            </a:r>
            <a:r>
              <a:rPr lang="en-US" dirty="0"/>
              <a:t>is primary tree planting agency (~80%), DOEE awards &amp; manages tree-planting grants (non-profits</a:t>
            </a:r>
            <a:r>
              <a:rPr lang="en-US" dirty="0" smtClean="0"/>
              <a:t>). Almost all tree boxes full, shifting</a:t>
            </a:r>
            <a:r>
              <a:rPr lang="en-US" baseline="0" dirty="0" smtClean="0"/>
              <a:t> to plantings on larger parcels</a:t>
            </a:r>
          </a:p>
          <a:p>
            <a:endParaRPr lang="en-US" baseline="0" dirty="0" smtClean="0"/>
          </a:p>
          <a:p>
            <a:r>
              <a:rPr lang="en-US" baseline="0" dirty="0" smtClean="0"/>
              <a:t>JOBS PROGRAMS: </a:t>
            </a:r>
            <a:r>
              <a:rPr lang="en-US" baseline="0" dirty="0" err="1" smtClean="0"/>
              <a:t>RiverCorps</a:t>
            </a:r>
            <a:r>
              <a:rPr lang="en-US" baseline="0" dirty="0" smtClean="0"/>
              <a:t>, GZEP, what other opportunities exist with BMP maintenance.</a:t>
            </a:r>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10</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The Team</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hired </a:t>
            </a:r>
            <a:r>
              <a:rPr lang="en-US" sz="1200" kern="1200" dirty="0" err="1" smtClean="0">
                <a:solidFill>
                  <a:schemeClr val="tx1"/>
                </a:solidFill>
                <a:effectLst/>
                <a:latin typeface="+mn-lt"/>
                <a:ea typeface="+mn-ea"/>
                <a:cs typeface="+mn-cs"/>
              </a:rPr>
              <a:t>Skeo</a:t>
            </a:r>
            <a:r>
              <a:rPr lang="en-US" sz="1200" kern="1200" dirty="0" smtClean="0">
                <a:solidFill>
                  <a:schemeClr val="tx1"/>
                </a:solidFill>
                <a:effectLst/>
                <a:latin typeface="+mn-lt"/>
                <a:ea typeface="+mn-ea"/>
                <a:cs typeface="+mn-cs"/>
              </a:rPr>
              <a:t> Solutions to be our main engagement consultant. </a:t>
            </a:r>
            <a:r>
              <a:rPr lang="en-US" sz="1200" u="sng" kern="1200" dirty="0" err="1" smtClean="0">
                <a:solidFill>
                  <a:schemeClr val="tx1"/>
                </a:solidFill>
                <a:effectLst/>
                <a:latin typeface="+mn-lt"/>
                <a:ea typeface="+mn-ea"/>
                <a:cs typeface="+mn-cs"/>
                <a:hlinkClick r:id="rId3"/>
              </a:rPr>
              <a:t>Vernice</a:t>
            </a:r>
            <a:r>
              <a:rPr lang="en-US" sz="1200" u="sng" kern="1200" dirty="0" smtClean="0">
                <a:solidFill>
                  <a:schemeClr val="tx1"/>
                </a:solidFill>
                <a:effectLst/>
                <a:latin typeface="+mn-lt"/>
                <a:ea typeface="+mn-ea"/>
                <a:cs typeface="+mn-cs"/>
                <a:hlinkClick r:id="rId3"/>
              </a:rPr>
              <a:t> Miller-Travis</a:t>
            </a:r>
            <a:r>
              <a:rPr lang="en-US" sz="1200" kern="1200" dirty="0" smtClean="0">
                <a:solidFill>
                  <a:schemeClr val="tx1"/>
                </a:solidFill>
                <a:effectLst/>
                <a:latin typeface="+mn-lt"/>
                <a:ea typeface="+mn-ea"/>
                <a:cs typeface="+mn-cs"/>
              </a:rPr>
              <a:t>, who has been active in DC and Prince George’s County, is a lead on the team. </a:t>
            </a:r>
            <a:endParaRPr lang="en-US" sz="1600" kern="1200" dirty="0" smtClean="0">
              <a:solidFill>
                <a:schemeClr val="tx1"/>
              </a:solidFill>
              <a:effectLst/>
              <a:latin typeface="+mn-lt"/>
              <a:ea typeface="+mn-ea"/>
              <a:cs typeface="+mn-cs"/>
            </a:endParaRPr>
          </a:p>
          <a:p>
            <a:pPr lvl="1"/>
            <a:r>
              <a:rPr lang="en-US" sz="1200" u="sng" kern="1200" dirty="0" err="1" smtClean="0">
                <a:solidFill>
                  <a:schemeClr val="tx1"/>
                </a:solidFill>
                <a:effectLst/>
                <a:latin typeface="+mn-lt"/>
                <a:ea typeface="+mn-ea"/>
                <a:cs typeface="+mn-cs"/>
                <a:hlinkClick r:id="rId4"/>
              </a:rPr>
              <a:t>Francella</a:t>
            </a:r>
            <a:r>
              <a:rPr lang="en-US" sz="1200" u="sng" kern="1200" dirty="0" smtClean="0">
                <a:solidFill>
                  <a:schemeClr val="tx1"/>
                </a:solidFill>
                <a:effectLst/>
                <a:latin typeface="+mn-lt"/>
                <a:ea typeface="+mn-ea"/>
                <a:cs typeface="+mn-cs"/>
                <a:hlinkClick r:id="rId4"/>
              </a:rPr>
              <a:t> Chinchilla</a:t>
            </a:r>
            <a:r>
              <a:rPr lang="en-US" sz="1200" kern="1200" dirty="0" smtClean="0">
                <a:solidFill>
                  <a:schemeClr val="tx1"/>
                </a:solidFill>
                <a:effectLst/>
                <a:latin typeface="+mn-lt"/>
                <a:ea typeface="+mn-ea"/>
                <a:cs typeface="+mn-cs"/>
              </a:rPr>
              <a:t> with the </a:t>
            </a:r>
            <a:r>
              <a:rPr lang="en-US" sz="1200" kern="1200" dirty="0" err="1" smtClean="0">
                <a:solidFill>
                  <a:schemeClr val="tx1"/>
                </a:solidFill>
                <a:effectLst/>
                <a:latin typeface="+mn-lt"/>
                <a:ea typeface="+mn-ea"/>
                <a:cs typeface="+mn-cs"/>
              </a:rPr>
              <a:t>Raben</a:t>
            </a:r>
            <a:r>
              <a:rPr lang="en-US" sz="1200" kern="1200" dirty="0" smtClean="0">
                <a:solidFill>
                  <a:schemeClr val="tx1"/>
                </a:solidFill>
                <a:effectLst/>
                <a:latin typeface="+mn-lt"/>
                <a:ea typeface="+mn-ea"/>
                <a:cs typeface="+mn-cs"/>
              </a:rPr>
              <a:t> Group will be the equity auditor.</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Progress</a:t>
            </a:r>
            <a:endParaRPr lang="en-US" sz="16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EAG</a:t>
            </a:r>
            <a:r>
              <a:rPr lang="en-US" sz="1200" kern="1200" dirty="0" smtClean="0">
                <a:solidFill>
                  <a:schemeClr val="tx1"/>
                </a:solidFill>
                <a:effectLst/>
                <a:latin typeface="+mn-lt"/>
                <a:ea typeface="+mn-ea"/>
                <a:cs typeface="+mn-cs"/>
              </a:rPr>
              <a:t>: We are currently recruiting and interviewing potential advisory group members. We’re planning to have the first meeting in late December or more likely early January.</a:t>
            </a:r>
            <a:endParaRPr lang="en-US" sz="16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Equity training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Skeo</a:t>
            </a:r>
            <a:r>
              <a:rPr lang="en-US" sz="1200" kern="1200" dirty="0" smtClean="0">
                <a:solidFill>
                  <a:schemeClr val="tx1"/>
                </a:solidFill>
                <a:effectLst/>
                <a:latin typeface="+mn-lt"/>
                <a:ea typeface="+mn-ea"/>
                <a:cs typeface="+mn-cs"/>
              </a:rPr>
              <a:t> will be holding a training for the project team (Georgetown Climate Center, the consultants, and a larger group of DOEE staff) to build a shared language and give the team tools to be successful in working with the advisory group. </a:t>
            </a:r>
            <a:endParaRPr lang="en-US" sz="16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Equitable engagement model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Skeo</a:t>
            </a:r>
            <a:r>
              <a:rPr lang="en-US" sz="1200" kern="1200" dirty="0" smtClean="0">
                <a:solidFill>
                  <a:schemeClr val="tx1"/>
                </a:solidFill>
                <a:effectLst/>
                <a:latin typeface="+mn-lt"/>
                <a:ea typeface="+mn-ea"/>
                <a:cs typeface="+mn-cs"/>
              </a:rPr>
              <a:t> is getting ready to take what they’ve learned during initial organization and recruitment to start creating the model.</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11</a:t>
            </a:fld>
            <a:endParaRPr lang="en-US"/>
          </a:p>
        </p:txBody>
      </p:sp>
    </p:spTree>
    <p:extLst>
      <p:ext uri="{BB962C8B-B14F-4D97-AF65-F5344CB8AC3E}">
        <p14:creationId xmlns:p14="http://schemas.microsoft.com/office/powerpoint/2010/main" val="38905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12</a:t>
            </a:fld>
            <a:endParaRPr lang="en-US"/>
          </a:p>
        </p:txBody>
      </p:sp>
    </p:spTree>
    <p:extLst>
      <p:ext uri="{BB962C8B-B14F-4D97-AF65-F5344CB8AC3E}">
        <p14:creationId xmlns:p14="http://schemas.microsoft.com/office/powerpoint/2010/main" val="346645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13</a:t>
            </a:fld>
            <a:endParaRPr lang="en-US"/>
          </a:p>
        </p:txBody>
      </p:sp>
    </p:spTree>
    <p:extLst>
      <p:ext uri="{BB962C8B-B14F-4D97-AF65-F5344CB8AC3E}">
        <p14:creationId xmlns:p14="http://schemas.microsoft.com/office/powerpoint/2010/main" val="125597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5A6B30-868C-194A-A4DF-573A507CE1B5}" type="slidenum">
              <a:rPr lang="en-US" smtClean="0"/>
              <a:t>14</a:t>
            </a:fld>
            <a:endParaRPr lang="en-US"/>
          </a:p>
        </p:txBody>
      </p:sp>
    </p:spTree>
    <p:extLst>
      <p:ext uri="{BB962C8B-B14F-4D97-AF65-F5344CB8AC3E}">
        <p14:creationId xmlns:p14="http://schemas.microsoft.com/office/powerpoint/2010/main" val="122080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a:t>
            </a:r>
            <a:r>
              <a:rPr lang="en-US" baseline="0" dirty="0" smtClean="0"/>
              <a:t> function of city and state</a:t>
            </a:r>
          </a:p>
          <a:p>
            <a:r>
              <a:rPr lang="en-US" baseline="0" dirty="0" smtClean="0"/>
              <a:t>Over 90% load from wastewater</a:t>
            </a:r>
          </a:p>
          <a:p>
            <a:r>
              <a:rPr lang="en-US" baseline="0" dirty="0" smtClean="0"/>
              <a:t>Virtually all load covered by BP and MS4 permits</a:t>
            </a:r>
          </a:p>
          <a:p>
            <a:r>
              <a:rPr lang="en-US" baseline="0" dirty="0" smtClean="0"/>
              <a:t>Largely built out. CBP estimates 89% of growth by 2025 will be infill; we think it’s higher</a:t>
            </a:r>
          </a:p>
          <a:p>
            <a:r>
              <a:rPr lang="en-US" baseline="0" dirty="0" smtClean="0"/>
              <a:t>Growth improves water quality</a:t>
            </a:r>
            <a:endParaRPr lang="en-US" dirty="0" smtClean="0"/>
          </a:p>
          <a:p>
            <a:r>
              <a:rPr lang="en-US" dirty="0" smtClean="0"/>
              <a:t>TREE </a:t>
            </a:r>
            <a:r>
              <a:rPr lang="en-US" dirty="0"/>
              <a:t>CANOPY:</a:t>
            </a:r>
          </a:p>
          <a:p>
            <a:r>
              <a:rPr lang="en-US" dirty="0"/>
              <a:t>Mayoral mandate for 40% Canopy Cover by 2032, </a:t>
            </a:r>
          </a:p>
          <a:p>
            <a:r>
              <a:rPr lang="en-US" dirty="0"/>
              <a:t> - 2011: 35%. currently 39%</a:t>
            </a:r>
            <a:endParaRPr dirty="0"/>
          </a:p>
          <a:p>
            <a:r>
              <a:rPr lang="en-US" dirty="0"/>
              <a:t>New MS4 permit: 33,525 trees in MS4 in next 5 years (6,705 per year)</a:t>
            </a:r>
          </a:p>
          <a:p>
            <a:r>
              <a:rPr lang="en-US" dirty="0"/>
              <a:t>DDOT is primary tree planting agency (~80%), DOEE awards &amp; manages tree-planting grants (non-profits)</a:t>
            </a:r>
          </a:p>
          <a:p>
            <a:endParaRPr lang="en-US" dirty="0"/>
          </a:p>
          <a:p>
            <a:r>
              <a:rPr lang="en-US" kern="1200" dirty="0">
                <a:effectLst/>
                <a:latin typeface="+mn-lt"/>
                <a:ea typeface="+mn-ea"/>
                <a:cs typeface="+mn-cs"/>
              </a:rPr>
              <a:t>What are the unique characteristics of your jurisdiction as it relates to the challenge of effectively engaging local governments in your Phase III WIP development?</a:t>
            </a:r>
            <a:r>
              <a:rPr lang="en-US" dirty="0"/>
              <a:t> </a:t>
            </a:r>
            <a:r>
              <a:rPr lang="en-US" kern="1200" baseline="0" dirty="0">
                <a:effectLst/>
                <a:latin typeface="+mn-lt"/>
                <a:ea typeface="+mn-ea"/>
                <a:cs typeface="+mn-cs"/>
              </a:rPr>
              <a:t> For example,</a:t>
            </a:r>
            <a:r>
              <a:rPr lang="en-US" dirty="0"/>
              <a:t> </a:t>
            </a:r>
            <a:endParaRPr dirty="0">
              <a:ea typeface="+mn-ea"/>
              <a:cs typeface="+mn-cs"/>
            </a:endParaRPr>
          </a:p>
          <a:p>
            <a:endParaRPr lang="en-US" dirty="0"/>
          </a:p>
          <a:p>
            <a:pPr marL="174982" indent="-174982">
              <a:buFont typeface="Arial"/>
              <a:buChar char="•"/>
            </a:pPr>
            <a:r>
              <a:rPr lang="en-US" dirty="0"/>
              <a:t>What is the relative importance of local government in achieving pollutant reduction targets in your jurisdiction?  </a:t>
            </a:r>
          </a:p>
          <a:p>
            <a:pPr marL="174982" indent="-174982">
              <a:buFont typeface="Arial"/>
              <a:buChar char="•"/>
            </a:pPr>
            <a:r>
              <a:rPr lang="en-US" dirty="0"/>
              <a:t>What do you need from local governments during WIP development and implementation?</a:t>
            </a:r>
          </a:p>
          <a:p>
            <a:pPr marL="174982" indent="-174982">
              <a:buFont typeface="Arial"/>
              <a:buChar char="•"/>
            </a:pPr>
            <a:r>
              <a:rPr lang="en-US" dirty="0"/>
              <a:t>What information do local government officials and staff need to be effective partners in WIP development? Implementation? </a:t>
            </a:r>
          </a:p>
          <a:p>
            <a:pPr marL="174982" indent="-174982">
              <a:buFont typeface="Arial"/>
              <a:buChar char="•"/>
            </a:pPr>
            <a:r>
              <a:rPr lang="en-US" dirty="0"/>
              <a:t>What is your timeline for communication and engagement?</a:t>
            </a:r>
          </a:p>
          <a:p>
            <a:pPr marL="174982" indent="-174982">
              <a:buFont typeface="Arial"/>
              <a:buChar char="•"/>
            </a:pPr>
            <a:endParaRPr lang="en-US" dirty="0"/>
          </a:p>
          <a:p>
            <a:pPr marL="174982" indent="-174982">
              <a:buFont typeface="Arial"/>
              <a:buChar char="•"/>
            </a:pPr>
            <a:r>
              <a:rPr lang="en-US" i="1" dirty="0"/>
              <a:t>Enter jurisdiction name </a:t>
            </a:r>
          </a:p>
        </p:txBody>
      </p:sp>
      <p:sp>
        <p:nvSpPr>
          <p:cNvPr id="4" name="Slide Number Placeholder 3"/>
          <p:cNvSpPr>
            <a:spLocks noGrp="1"/>
          </p:cNvSpPr>
          <p:nvPr>
            <p:ph type="sldNum" sz="quarter" idx="10"/>
          </p:nvPr>
        </p:nvSpPr>
        <p:spPr/>
        <p:txBody>
          <a:bodyPr/>
          <a:lstStyle/>
          <a:p>
            <a:fld id="{375A6B30-868C-194A-A4DF-573A507CE1B5}" type="slidenum">
              <a:rPr lang="en-US" smtClean="0"/>
              <a:t>2</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 L-R </a:t>
            </a:r>
            <a:r>
              <a:rPr lang="en-US" dirty="0" err="1" smtClean="0"/>
              <a:t>segs</a:t>
            </a:r>
            <a:r>
              <a:rPr lang="en-US" dirty="0" smtClean="0"/>
              <a:t> align with coarse target areas.</a:t>
            </a:r>
          </a:p>
          <a:p>
            <a:pPr defTabSz="466618"/>
            <a:r>
              <a:rPr lang="en-US" baseline="0" dirty="0" smtClean="0"/>
              <a:t>Clean Rivers Project addressing CSO</a:t>
            </a:r>
            <a:endParaRPr lang="en-US" dirty="0" smtClean="0"/>
          </a:p>
          <a:p>
            <a:r>
              <a:rPr lang="en-US" dirty="0" smtClean="0"/>
              <a:t>MS4 target areas of Potomac, Rock Creek,</a:t>
            </a:r>
            <a:r>
              <a:rPr lang="en-US" baseline="0" dirty="0" smtClean="0"/>
              <a:t> Anacostia. Specific </a:t>
            </a:r>
            <a:r>
              <a:rPr lang="en-US" baseline="0" dirty="0" err="1" smtClean="0"/>
              <a:t>stormwater</a:t>
            </a:r>
            <a:r>
              <a:rPr lang="en-US" baseline="0" dirty="0" smtClean="0"/>
              <a:t> management and tree planting targets for each.</a:t>
            </a:r>
          </a:p>
          <a:p>
            <a:r>
              <a:rPr lang="en-US" baseline="0" dirty="0" smtClean="0"/>
              <a:t>We have more specific planning goals for </a:t>
            </a:r>
            <a:r>
              <a:rPr lang="en-US" baseline="0" dirty="0" err="1" smtClean="0"/>
              <a:t>subwatersheds</a:t>
            </a:r>
            <a:r>
              <a:rPr lang="en-US" baseline="0" dirty="0" smtClean="0"/>
              <a:t> based on local TMDLs and stream restoration efforts</a:t>
            </a:r>
          </a:p>
          <a:p>
            <a:r>
              <a:rPr lang="en-US" baseline="0" dirty="0" smtClean="0"/>
              <a:t>Challenge is 2-fold: Implementing more, and maintaining what we’ve done</a:t>
            </a:r>
          </a:p>
        </p:txBody>
      </p:sp>
      <p:sp>
        <p:nvSpPr>
          <p:cNvPr id="4" name="Slide Number Placeholder 3"/>
          <p:cNvSpPr>
            <a:spLocks noGrp="1"/>
          </p:cNvSpPr>
          <p:nvPr>
            <p:ph type="sldNum" sz="quarter" idx="10"/>
          </p:nvPr>
        </p:nvSpPr>
        <p:spPr/>
        <p:txBody>
          <a:bodyPr/>
          <a:lstStyle/>
          <a:p>
            <a:fld id="{375A6B30-868C-194A-A4DF-573A507CE1B5}" type="slidenum">
              <a:rPr lang="en-US" smtClean="0"/>
              <a:t>3</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The District’s </a:t>
            </a: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stormwater</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management regulations require large construction and redevelopment projects to install green infrastructure (GI)</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SRC: A project can meet 50% of its requirement off-site, including through the purchase of </a:t>
            </a: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Stormwater</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Retention Credits (SRCs) on the market</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Incentive-Based:</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RiverSmart</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Homes, Communities, Schools. </a:t>
            </a:r>
            <a:endParaRPr lang="en-US" sz="1200" kern="0" dirty="0" smtClean="0">
              <a:solidFill>
                <a:srgbClr val="FFFFFF"/>
              </a:solidFill>
              <a:effectLst>
                <a:outerShdw blurRad="38100" dist="38100" dir="2700000" algn="tl">
                  <a:srgbClr val="000000">
                    <a:alpha val="43137"/>
                  </a:srgbClr>
                </a:outerShdw>
              </a:effectLst>
              <a:latin typeface="Arial"/>
              <a:sym typeface="Gill Sans" charset="0"/>
            </a:endParaRP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Tree canopy: 40% by 2032</a:t>
            </a:r>
          </a:p>
          <a:p>
            <a:endParaRPr lang="en-US" i="1" dirty="0"/>
          </a:p>
        </p:txBody>
      </p:sp>
      <p:sp>
        <p:nvSpPr>
          <p:cNvPr id="4" name="Slide Number Placeholder 3"/>
          <p:cNvSpPr>
            <a:spLocks noGrp="1"/>
          </p:cNvSpPr>
          <p:nvPr>
            <p:ph type="sldNum" sz="quarter" idx="10"/>
          </p:nvPr>
        </p:nvSpPr>
        <p:spPr/>
        <p:txBody>
          <a:bodyPr/>
          <a:lstStyle/>
          <a:p>
            <a:fld id="{375A6B30-868C-194A-A4DF-573A507CE1B5}" type="slidenum">
              <a:rPr lang="en-US" smtClean="0"/>
              <a:t>4</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DDOT/UFD is the primary tree-planting and maintenance agency. We use the UFAC (Urban Forestry Advisory Council) to coordinate with UFD, other District </a:t>
            </a:r>
            <a:r>
              <a:rPr lang="en-US" dirty="0" err="1"/>
              <a:t>gov</a:t>
            </a:r>
            <a:r>
              <a:rPr lang="en-US" dirty="0"/>
              <a:t> agencies, Federal agencies (like NPS), non-profits, utilities, and District resident groups. </a:t>
            </a:r>
          </a:p>
          <a:p>
            <a:pPr>
              <a:defRPr/>
            </a:pPr>
            <a:r>
              <a:rPr lang="en-US" dirty="0"/>
              <a:t>- Topics considered by UFAC include: overlap of solar policy and tree canopy; street tree maintenance; workforce training.</a:t>
            </a:r>
          </a:p>
          <a:p>
            <a:pPr>
              <a:defRPr/>
            </a:pPr>
            <a:endParaRPr lang="en-US" dirty="0"/>
          </a:p>
        </p:txBody>
      </p:sp>
      <p:sp>
        <p:nvSpPr>
          <p:cNvPr id="4" name="Slide Number Placeholder 3"/>
          <p:cNvSpPr>
            <a:spLocks noGrp="1"/>
          </p:cNvSpPr>
          <p:nvPr>
            <p:ph type="sldNum" sz="quarter" idx="10"/>
          </p:nvPr>
        </p:nvSpPr>
        <p:spPr/>
        <p:txBody>
          <a:bodyPr/>
          <a:lstStyle/>
          <a:p>
            <a:fld id="{375A6B30-868C-194A-A4DF-573A507CE1B5}" type="slidenum">
              <a:rPr lang="en-US" smtClean="0"/>
              <a:t>5</a:t>
            </a:fld>
            <a:endParaRPr lang="en-US"/>
          </a:p>
        </p:txBody>
      </p:sp>
    </p:spTree>
    <p:extLst>
      <p:ext uri="{BB962C8B-B14F-4D97-AF65-F5344CB8AC3E}">
        <p14:creationId xmlns:p14="http://schemas.microsoft.com/office/powerpoint/2010/main" val="163452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Estimate that compliance with </a:t>
            </a: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stormwater</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management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regs</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onsite and off will achieve order of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magnituted</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more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stormwater</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management than incentive-based programs</a:t>
            </a:r>
            <a:endParaRPr lang="en-US" sz="1200" kern="0" dirty="0" smtClean="0">
              <a:solidFill>
                <a:srgbClr val="FFFFFF"/>
              </a:solidFill>
              <a:effectLst>
                <a:outerShdw blurRad="38100" dist="38100" dir="2700000" algn="tl">
                  <a:srgbClr val="000000">
                    <a:alpha val="43137"/>
                  </a:srgbClr>
                </a:outerShdw>
              </a:effectLst>
              <a:latin typeface="Arial"/>
              <a:sym typeface="Gill Sans" charset="0"/>
            </a:endParaRP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SRCs are generated by sites that install GI voluntarily or in excess of a regulatory requirement – way to further leverage </a:t>
            </a: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regs</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to drive projects where greatest</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benefits</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The opportunity to sell SRCs helps to incentivize GI on properties where it is not otherwise required. </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Through the </a:t>
            </a: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Stormwater</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Retention Credit (SRC) Price Lock Program, DOEE purchases SRCs at fixed prices in MS4;</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premium for SRCs with greater benefit (non-tidal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MSr</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Participants also have the option to sell on the market. </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The SRC Price Lock Program provides confidence about the revenue from selling SRCs and creates demand for new, voluntary green infrastructure (GI) projects in areas that drain to </a:t>
            </a: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waterbodies</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without treatment. </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Through SRC trading and the SRC Price Lock Program, DOEE expects to shift private funding for GI from regulated properties to new GI in areas where it has the greatest environmental benefit. </a:t>
            </a:r>
          </a:p>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Aggregator Startup Grant Program s</a:t>
            </a:r>
            <a:r>
              <a:rPr lang="en-US" sz="1200" b="0" i="0" kern="1200" dirty="0" smtClean="0">
                <a:solidFill>
                  <a:schemeClr val="tx1"/>
                </a:solidFill>
                <a:effectLst/>
                <a:latin typeface="+mn-lt"/>
                <a:ea typeface="+mn-ea"/>
                <a:cs typeface="+mn-cs"/>
              </a:rPr>
              <a:t>upports technical and outreach work to identify potential -generating green infrastructure projects in the </a:t>
            </a:r>
            <a:r>
              <a:rPr lang="en-US" sz="1200" b="0" i="0" u="none" strike="noStrike" kern="1200" dirty="0" smtClean="0">
                <a:solidFill>
                  <a:schemeClr val="tx1"/>
                </a:solidFill>
                <a:effectLst/>
                <a:latin typeface="+mn-lt"/>
                <a:ea typeface="+mn-ea"/>
                <a:cs typeface="+mn-cs"/>
                <a:hlinkClick r:id="rId3"/>
              </a:rPr>
              <a:t>MS4</a:t>
            </a:r>
            <a:r>
              <a:rPr lang="en-US" sz="1200" b="0" i="0" u="none" strike="noStrike" kern="1200" dirty="0" smtClean="0">
                <a:solidFill>
                  <a:schemeClr val="tx1"/>
                </a:solidFill>
                <a:effectLst/>
                <a:latin typeface="+mn-lt"/>
                <a:ea typeface="+mn-ea"/>
                <a:cs typeface="+mn-cs"/>
              </a:rPr>
              <a:t> across multiple sites</a:t>
            </a:r>
          </a:p>
          <a:p>
            <a:pPr marL="554037" indent="-514350">
              <a:spcBef>
                <a:spcPts val="1200"/>
              </a:spcBef>
              <a:buClr>
                <a:srgbClr val="99FF99"/>
              </a:buClr>
              <a:buSzPct val="80000"/>
              <a:buFont typeface="Wingdings" panose="05000000000000000000" pitchFamily="2" charset="2"/>
              <a:buChar char="Ø"/>
              <a:defRPr/>
            </a:pPr>
            <a:r>
              <a:rPr lang="en-US" sz="1200" b="0" i="0" kern="1200" dirty="0" smtClean="0">
                <a:solidFill>
                  <a:schemeClr val="tx1"/>
                </a:solidFill>
                <a:effectLst/>
                <a:latin typeface="+mn-lt"/>
                <a:ea typeface="+mn-ea"/>
                <a:cs typeface="+mn-cs"/>
              </a:rPr>
              <a:t>Site Evaluation</a:t>
            </a:r>
            <a:r>
              <a:rPr lang="en-US" sz="1200" b="0" i="0" kern="1200" baseline="0" dirty="0" smtClean="0">
                <a:solidFill>
                  <a:schemeClr val="tx1"/>
                </a:solidFill>
                <a:effectLst/>
                <a:latin typeface="+mn-lt"/>
                <a:ea typeface="+mn-ea"/>
                <a:cs typeface="+mn-cs"/>
              </a:rPr>
              <a:t> Program: property owners can r</a:t>
            </a:r>
            <a:r>
              <a:rPr lang="en-US" sz="1200" b="0" i="0" kern="1200" dirty="0" smtClean="0">
                <a:solidFill>
                  <a:schemeClr val="tx1"/>
                </a:solidFill>
                <a:effectLst/>
                <a:latin typeface="+mn-lt"/>
                <a:ea typeface="+mn-ea"/>
                <a:cs typeface="+mn-cs"/>
              </a:rPr>
              <a:t>equest an evaluation of potential -generating green infrastructure projects on your property (you must have at least .5 acres available and be located within the </a:t>
            </a:r>
            <a:r>
              <a:rPr lang="en-US" sz="1200" b="0" i="0" u="none" strike="noStrike" kern="1200" dirty="0" smtClean="0">
                <a:solidFill>
                  <a:schemeClr val="tx1"/>
                </a:solidFill>
                <a:effectLst/>
                <a:latin typeface="+mn-lt"/>
                <a:ea typeface="+mn-ea"/>
                <a:cs typeface="+mn-cs"/>
                <a:hlinkClick r:id="rId3"/>
              </a:rPr>
              <a:t>MS4</a:t>
            </a:r>
            <a:endParaRPr lang="en-US" sz="1200" kern="0" dirty="0" smtClean="0">
              <a:solidFill>
                <a:srgbClr val="FFFFFF"/>
              </a:solidFill>
              <a:effectLst>
                <a:outerShdw blurRad="38100" dist="38100" dir="2700000" algn="tl">
                  <a:srgbClr val="000000">
                    <a:alpha val="43137"/>
                  </a:srgbClr>
                </a:outerShdw>
              </a:effectLst>
              <a:latin typeface="Arial"/>
              <a:sym typeface="Gill Sans" charset="0"/>
            </a:endParaRPr>
          </a:p>
          <a:p>
            <a:pPr marL="554037" indent="-514350">
              <a:spcBef>
                <a:spcPts val="1200"/>
              </a:spcBef>
              <a:buClr>
                <a:srgbClr val="99FF99"/>
              </a:buClr>
              <a:buSzPct val="80000"/>
              <a:buFont typeface="Wingdings" panose="05000000000000000000" pitchFamily="2" charset="2"/>
              <a:buChar char="Ø"/>
              <a:defRPr/>
            </a:pPr>
            <a:endParaRPr lang="en-US" sz="1200" kern="0" dirty="0" smtClean="0">
              <a:solidFill>
                <a:srgbClr val="FFFFFF"/>
              </a:solidFill>
              <a:effectLst>
                <a:outerShdw blurRad="38100" dist="38100" dir="2700000" algn="tl">
                  <a:srgbClr val="000000">
                    <a:alpha val="43137"/>
                  </a:srgbClr>
                </a:outerShdw>
              </a:effectLst>
              <a:latin typeface="Arial"/>
              <a:sym typeface="Gill Sans" charset="0"/>
            </a:endParaRPr>
          </a:p>
          <a:p>
            <a:endParaRPr lang="en-US" i="1" dirty="0"/>
          </a:p>
        </p:txBody>
      </p:sp>
      <p:sp>
        <p:nvSpPr>
          <p:cNvPr id="4" name="Slide Number Placeholder 3"/>
          <p:cNvSpPr>
            <a:spLocks noGrp="1"/>
          </p:cNvSpPr>
          <p:nvPr>
            <p:ph type="sldNum" sz="quarter" idx="10"/>
          </p:nvPr>
        </p:nvSpPr>
        <p:spPr/>
        <p:txBody>
          <a:bodyPr/>
          <a:lstStyle/>
          <a:p>
            <a:fld id="{375A6B30-868C-194A-A4DF-573A507CE1B5}" type="slidenum">
              <a:rPr lang="en-US" smtClean="0"/>
              <a:t>6</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037" indent="-514350">
              <a:spcBef>
                <a:spcPts val="1200"/>
              </a:spcBef>
              <a:buClr>
                <a:srgbClr val="99FF99"/>
              </a:buClr>
              <a:buSzPct val="80000"/>
              <a:buFont typeface="Wingdings" panose="05000000000000000000" pitchFamily="2" charset="2"/>
              <a:buChar char="Ø"/>
              <a:defRPr/>
            </a:pPr>
            <a:r>
              <a:rPr lang="en-US" sz="1200" kern="0" dirty="0" err="1" smtClean="0">
                <a:solidFill>
                  <a:srgbClr val="FFFFFF"/>
                </a:solidFill>
                <a:effectLst>
                  <a:outerShdw blurRad="38100" dist="38100" dir="2700000" algn="tl">
                    <a:srgbClr val="000000">
                      <a:alpha val="43137"/>
                    </a:srgbClr>
                  </a:outerShdw>
                </a:effectLst>
                <a:latin typeface="Arial"/>
                <a:sym typeface="Gill Sans" charset="0"/>
              </a:rPr>
              <a:t>RiverSmart</a:t>
            </a:r>
            <a:r>
              <a:rPr lang="en-US" sz="1200" kern="0" dirty="0" smtClean="0">
                <a:solidFill>
                  <a:srgbClr val="FFFFFF"/>
                </a:solidFill>
                <a:effectLst>
                  <a:outerShdw blurRad="38100" dist="38100" dir="2700000" algn="tl">
                    <a:srgbClr val="000000">
                      <a:alpha val="43137"/>
                    </a:srgbClr>
                  </a:outerShdw>
                </a:effectLst>
                <a:latin typeface="Arial"/>
                <a:sym typeface="Gill Sans" charset="0"/>
              </a:rPr>
              <a:t>: Continue to grow</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 of homes (4500?). Re-launched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RiverSmart</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Communities for larger sites (nonprofits, churches).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RiverSmart</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Schools. </a:t>
            </a:r>
          </a:p>
          <a:p>
            <a:pPr marL="554037" indent="-514350">
              <a:spcBef>
                <a:spcPts val="1200"/>
              </a:spcBef>
              <a:buClr>
                <a:srgbClr val="99FF99"/>
              </a:buClr>
              <a:buSzPct val="80000"/>
              <a:buFont typeface="Wingdings" panose="05000000000000000000" pitchFamily="2" charset="2"/>
              <a:buChar char="Ø"/>
              <a:defRPr/>
            </a:pP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CSS: Bringing in new partners. Gateway to other programs. Plan to do listening sessions with target audiences in 2018 to better understand how to engage in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stormwater</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management</a:t>
            </a:r>
          </a:p>
          <a:p>
            <a:pPr marL="554037" indent="-514350">
              <a:spcBef>
                <a:spcPts val="1200"/>
              </a:spcBef>
              <a:buClr>
                <a:srgbClr val="99FF99"/>
              </a:buClr>
              <a:buSzPct val="80000"/>
              <a:buFont typeface="Wingdings" panose="05000000000000000000" pitchFamily="2" charset="2"/>
              <a:buChar char="Ø"/>
              <a:defRPr/>
            </a:pP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Fostering: WSA. Better network of alum.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Enviro</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Ed – better integrating with curriculum</a:t>
            </a:r>
          </a:p>
          <a:p>
            <a:pPr marL="554037" indent="-514350">
              <a:spcBef>
                <a:spcPts val="1200"/>
              </a:spcBef>
              <a:buClr>
                <a:srgbClr val="99FF99"/>
              </a:buClr>
              <a:buSzPct val="80000"/>
              <a:buFont typeface="Wingdings" panose="05000000000000000000" pitchFamily="2" charset="2"/>
              <a:buChar char="Ø"/>
              <a:defRPr/>
            </a:pP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Outreach across all NRA programs</a:t>
            </a:r>
          </a:p>
          <a:p>
            <a:pPr marL="554037" indent="-514350">
              <a:spcBef>
                <a:spcPts val="1200"/>
              </a:spcBef>
              <a:buClr>
                <a:srgbClr val="99FF99"/>
              </a:buClr>
              <a:buSzPct val="80000"/>
              <a:buFont typeface="Wingdings" panose="05000000000000000000" pitchFamily="2" charset="2"/>
              <a:buChar char="Ø"/>
              <a:defRPr/>
            </a:pPr>
            <a:endParaRPr lang="en-US" i="1" dirty="0"/>
          </a:p>
        </p:txBody>
      </p:sp>
      <p:sp>
        <p:nvSpPr>
          <p:cNvPr id="4" name="Slide Number Placeholder 3"/>
          <p:cNvSpPr>
            <a:spLocks noGrp="1"/>
          </p:cNvSpPr>
          <p:nvPr>
            <p:ph type="sldNum" sz="quarter" idx="10"/>
          </p:nvPr>
        </p:nvSpPr>
        <p:spPr/>
        <p:txBody>
          <a:bodyPr/>
          <a:lstStyle/>
          <a:p>
            <a:fld id="{375A6B30-868C-194A-A4DF-573A507CE1B5}" type="slidenum">
              <a:rPr lang="en-US" smtClean="0"/>
              <a:t>7</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037" indent="-514350">
              <a:spcBef>
                <a:spcPts val="1200"/>
              </a:spcBef>
              <a:buClr>
                <a:srgbClr val="99FF99"/>
              </a:buClr>
              <a:buSzPct val="80000"/>
              <a:buFont typeface="Wingdings" panose="05000000000000000000" pitchFamily="2" charset="2"/>
              <a:buChar char="Ø"/>
              <a:defRPr/>
            </a:pPr>
            <a:r>
              <a:rPr lang="en-US" i="0" dirty="0" smtClean="0"/>
              <a:t>Watts Branch, Nash Run:</a:t>
            </a:r>
            <a:r>
              <a:rPr lang="en-US" i="0" baseline="0" dirty="0" smtClean="0"/>
              <a:t> In-depth, door-to-door engagement</a:t>
            </a:r>
            <a:endParaRPr lang="en-US" i="0" dirty="0" smtClean="0"/>
          </a:p>
          <a:p>
            <a:pPr marL="554037" indent="-514350">
              <a:spcBef>
                <a:spcPts val="1200"/>
              </a:spcBef>
              <a:buClr>
                <a:srgbClr val="99FF99"/>
              </a:buClr>
              <a:buSzPct val="80000"/>
              <a:buFont typeface="Wingdings" panose="05000000000000000000" pitchFamily="2" charset="2"/>
              <a:buChar char="Ø"/>
              <a:defRPr/>
            </a:pPr>
            <a:r>
              <a:rPr lang="en-US" i="0" dirty="0" smtClean="0"/>
              <a:t>Feds:</a:t>
            </a:r>
            <a:r>
              <a:rPr lang="en-US" i="0" baseline="0" dirty="0" smtClean="0"/>
              <a:t> running out of streams not on fed land. permitting takes longer</a:t>
            </a:r>
            <a:endParaRPr lang="en-US" i="0" dirty="0"/>
          </a:p>
        </p:txBody>
      </p:sp>
      <p:sp>
        <p:nvSpPr>
          <p:cNvPr id="4" name="Slide Number Placeholder 3"/>
          <p:cNvSpPr>
            <a:spLocks noGrp="1"/>
          </p:cNvSpPr>
          <p:nvPr>
            <p:ph type="sldNum" sz="quarter" idx="10"/>
          </p:nvPr>
        </p:nvSpPr>
        <p:spPr/>
        <p:txBody>
          <a:bodyPr/>
          <a:lstStyle/>
          <a:p>
            <a:fld id="{375A6B30-868C-194A-A4DF-573A507CE1B5}" type="slidenum">
              <a:rPr lang="en-US" smtClean="0"/>
              <a:t>8</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037" indent="-514350">
              <a:spcBef>
                <a:spcPts val="1200"/>
              </a:spcBef>
              <a:buClr>
                <a:srgbClr val="99FF99"/>
              </a:buClr>
              <a:buSzPct val="80000"/>
              <a:buFont typeface="Wingdings" panose="05000000000000000000" pitchFamily="2" charset="2"/>
              <a:buChar char="Ø"/>
              <a:defRPr/>
            </a:pPr>
            <a:r>
              <a:rPr lang="en-US" sz="1200" kern="0" dirty="0" smtClean="0">
                <a:solidFill>
                  <a:srgbClr val="FFFFFF"/>
                </a:solidFill>
                <a:effectLst>
                  <a:outerShdw blurRad="38100" dist="38100" dir="2700000" algn="tl">
                    <a:srgbClr val="000000">
                      <a:alpha val="43137"/>
                    </a:srgbClr>
                  </a:outerShdw>
                </a:effectLst>
                <a:latin typeface="Arial"/>
                <a:sym typeface="Gill Sans" charset="0"/>
              </a:rPr>
              <a:t>Celebrate</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our waterways. Commemorate past, envision future. More events to draw </a:t>
            </a:r>
            <a:r>
              <a:rPr lang="en-US" sz="1200" kern="0" baseline="0" dirty="0" err="1" smtClean="0">
                <a:solidFill>
                  <a:srgbClr val="FFFFFF"/>
                </a:solidFill>
                <a:effectLst>
                  <a:outerShdw blurRad="38100" dist="38100" dir="2700000" algn="tl">
                    <a:srgbClr val="000000">
                      <a:alpha val="43137"/>
                    </a:srgbClr>
                  </a:outerShdw>
                </a:effectLst>
                <a:latin typeface="Arial"/>
                <a:sym typeface="Gill Sans" charset="0"/>
              </a:rPr>
              <a:t>ppl</a:t>
            </a: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 to river. </a:t>
            </a:r>
          </a:p>
          <a:p>
            <a:pPr marL="554037" indent="-514350">
              <a:spcBef>
                <a:spcPts val="1200"/>
              </a:spcBef>
              <a:buClr>
                <a:srgbClr val="99FF99"/>
              </a:buClr>
              <a:buSzPct val="80000"/>
              <a:buFont typeface="Wingdings" panose="05000000000000000000" pitchFamily="2" charset="2"/>
              <a:buChar char="Ø"/>
              <a:defRPr/>
            </a:pPr>
            <a:r>
              <a:rPr lang="en-US" sz="1200" kern="0" baseline="0" dirty="0" smtClean="0">
                <a:solidFill>
                  <a:srgbClr val="FFFFFF"/>
                </a:solidFill>
                <a:effectLst>
                  <a:outerShdw blurRad="38100" dist="38100" dir="2700000" algn="tl">
                    <a:srgbClr val="000000">
                      <a:alpha val="43137"/>
                    </a:srgbClr>
                  </a:outerShdw>
                </a:effectLst>
                <a:latin typeface="Arial"/>
                <a:sym typeface="Gill Sans" charset="0"/>
              </a:rPr>
              <a:t>A lot happening: Park centennial, Clean Rivers Project coming online, moving forward with cleanup plan for sediment project. Greater monitoring to understand whether river swimmable. Working with NPS, nonprofits</a:t>
            </a:r>
          </a:p>
          <a:p>
            <a:pPr marL="554037" indent="-514350">
              <a:spcBef>
                <a:spcPts val="1200"/>
              </a:spcBef>
              <a:buClr>
                <a:srgbClr val="99FF99"/>
              </a:buClr>
              <a:buSzPct val="80000"/>
              <a:buFont typeface="Wingdings" panose="05000000000000000000" pitchFamily="2" charset="2"/>
              <a:buChar char="Ø"/>
              <a:defRPr/>
            </a:pPr>
            <a:endParaRPr lang="en-US" i="1" dirty="0"/>
          </a:p>
        </p:txBody>
      </p:sp>
      <p:sp>
        <p:nvSpPr>
          <p:cNvPr id="4" name="Slide Number Placeholder 3"/>
          <p:cNvSpPr>
            <a:spLocks noGrp="1"/>
          </p:cNvSpPr>
          <p:nvPr>
            <p:ph type="sldNum" sz="quarter" idx="10"/>
          </p:nvPr>
        </p:nvSpPr>
        <p:spPr/>
        <p:txBody>
          <a:bodyPr/>
          <a:lstStyle/>
          <a:p>
            <a:fld id="{375A6B30-868C-194A-A4DF-573A507CE1B5}" type="slidenum">
              <a:rPr lang="en-US" smtClean="0"/>
              <a:t>9</a:t>
            </a:fld>
            <a:endParaRPr lang="en-US"/>
          </a:p>
        </p:txBody>
      </p:sp>
    </p:spTree>
    <p:extLst>
      <p:ext uri="{BB962C8B-B14F-4D97-AF65-F5344CB8AC3E}">
        <p14:creationId xmlns:p14="http://schemas.microsoft.com/office/powerpoint/2010/main" val="74957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30880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24705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38135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8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100" y="5979003"/>
            <a:ext cx="2197099" cy="589961"/>
          </a:xfrm>
          <a:prstGeom prst="rect">
            <a:avLst/>
          </a:prstGeom>
        </p:spPr>
      </p:pic>
    </p:spTree>
    <p:extLst>
      <p:ext uri="{BB962C8B-B14F-4D97-AF65-F5344CB8AC3E}">
        <p14:creationId xmlns:p14="http://schemas.microsoft.com/office/powerpoint/2010/main" val="40650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56437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412042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349544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71008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13328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87411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834C0F-8F92-8145-B8D5-F4DA2371960B}" type="slidenum">
              <a:rPr lang="en-US" smtClean="0"/>
              <a:t>‹#›</a:t>
            </a:fld>
            <a:endParaRPr lang="en-US"/>
          </a:p>
        </p:txBody>
      </p:sp>
    </p:spTree>
    <p:extLst>
      <p:ext uri="{BB962C8B-B14F-4D97-AF65-F5344CB8AC3E}">
        <p14:creationId xmlns:p14="http://schemas.microsoft.com/office/powerpoint/2010/main" val="206458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Clara.elias@dc.gov" TargetMode="External"/><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jpg"/><Relationship Id="rId10" Type="http://schemas.openxmlformats.org/officeDocument/2006/relationships/image" Target="../media/image20.jpeg"/><Relationship Id="rId4" Type="http://schemas.openxmlformats.org/officeDocument/2006/relationships/image" Target="../media/image16.jp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b="-2221"/>
          <a:stretch/>
        </p:blipFill>
        <p:spPr>
          <a:xfrm>
            <a:off x="-1" y="0"/>
            <a:ext cx="9144001" cy="7010400"/>
          </a:xfrm>
          <a:prstGeom prst="rect">
            <a:avLst/>
          </a:prstGeom>
        </p:spPr>
      </p:pic>
      <p:sp>
        <p:nvSpPr>
          <p:cNvPr id="10" name="Rounded Rectangle 9"/>
          <p:cNvSpPr/>
          <p:nvPr/>
        </p:nvSpPr>
        <p:spPr>
          <a:xfrm>
            <a:off x="652537" y="1041662"/>
            <a:ext cx="7838924" cy="1464231"/>
          </a:xfrm>
          <a:prstGeom prst="roundRect">
            <a:avLst/>
          </a:prstGeom>
          <a:noFill/>
          <a:ln>
            <a:noFill/>
          </a:ln>
        </p:spPr>
        <p:txBody>
          <a:bodyPr wrap="square" rtlCol="0" anchor="ctr">
            <a:spAutoFit/>
          </a:bodyPr>
          <a:lstStyle/>
          <a:p>
            <a:pPr algn="ctr"/>
            <a:r>
              <a:rPr lang="en-US" sz="4000" b="1" dirty="0" smtClean="0">
                <a:solidFill>
                  <a:schemeClr val="bg1"/>
                </a:solidFill>
              </a:rPr>
              <a:t>DC’s </a:t>
            </a:r>
            <a:r>
              <a:rPr lang="en-US" sz="4000" b="1" dirty="0" smtClean="0">
                <a:solidFill>
                  <a:schemeClr val="bg1"/>
                </a:solidFill>
              </a:rPr>
              <a:t>Phase III WIP: </a:t>
            </a:r>
          </a:p>
          <a:p>
            <a:pPr algn="ctr"/>
            <a:r>
              <a:rPr lang="en-US" sz="4000" b="1" dirty="0" smtClean="0">
                <a:solidFill>
                  <a:schemeClr val="bg1"/>
                </a:solidFill>
              </a:rPr>
              <a:t>Targeting, Engaging and Leveraging</a:t>
            </a:r>
            <a:endParaRPr lang="en-US" sz="4000" b="1" dirty="0">
              <a:solidFill>
                <a:schemeClr val="bg1"/>
              </a:solidFill>
            </a:endParaRPr>
          </a:p>
        </p:txBody>
      </p:sp>
      <p:sp>
        <p:nvSpPr>
          <p:cNvPr id="2" name="TextBox 1"/>
          <p:cNvSpPr txBox="1"/>
          <p:nvPr/>
        </p:nvSpPr>
        <p:spPr>
          <a:xfrm>
            <a:off x="1030514" y="4810928"/>
            <a:ext cx="6705600" cy="1938992"/>
          </a:xfrm>
          <a:prstGeom prst="rect">
            <a:avLst/>
          </a:prstGeom>
          <a:noFill/>
        </p:spPr>
        <p:txBody>
          <a:bodyPr wrap="square" rtlCol="0">
            <a:spAutoFit/>
          </a:bodyPr>
          <a:lstStyle/>
          <a:p>
            <a:pPr algn="ctr"/>
            <a:r>
              <a:rPr lang="en-US" sz="2400" b="1" dirty="0" smtClean="0">
                <a:solidFill>
                  <a:schemeClr val="bg1"/>
                </a:solidFill>
              </a:rPr>
              <a:t>Katherine Antos, Chief </a:t>
            </a:r>
          </a:p>
          <a:p>
            <a:pPr algn="ctr"/>
            <a:r>
              <a:rPr lang="en-US" sz="2400" b="1" dirty="0" smtClean="0">
                <a:solidFill>
                  <a:schemeClr val="bg1"/>
                </a:solidFill>
              </a:rPr>
              <a:t>Partnering and Environmental Conservation Branch</a:t>
            </a:r>
          </a:p>
          <a:p>
            <a:pPr algn="ctr"/>
            <a:r>
              <a:rPr lang="en-US" sz="2400" b="1" dirty="0" smtClean="0">
                <a:solidFill>
                  <a:schemeClr val="bg1"/>
                </a:solidFill>
              </a:rPr>
              <a:t>District Department of Energy and Environment  </a:t>
            </a:r>
            <a:endParaRPr lang="en-US" sz="2400" b="1" dirty="0">
              <a:solidFill>
                <a:schemeClr val="bg1"/>
              </a:solidFill>
            </a:endParaRPr>
          </a:p>
          <a:p>
            <a:pPr algn="ctr"/>
            <a:endParaRPr lang="en-US" sz="2400" b="1" dirty="0" smtClean="0">
              <a:solidFill>
                <a:schemeClr val="bg1"/>
              </a:solidFill>
            </a:endParaRPr>
          </a:p>
          <a:p>
            <a:pPr algn="ctr"/>
            <a:r>
              <a:rPr lang="en-US" sz="2400" b="1" dirty="0" smtClean="0">
                <a:solidFill>
                  <a:schemeClr val="bg1"/>
                </a:solidFill>
              </a:rPr>
              <a:t>November 29, </a:t>
            </a:r>
            <a:r>
              <a:rPr lang="en-US" sz="2400" b="1" dirty="0" smtClean="0">
                <a:solidFill>
                  <a:schemeClr val="bg1"/>
                </a:solidFill>
              </a:rPr>
              <a:t>2017</a:t>
            </a:r>
            <a:endParaRPr lang="en-US" sz="2400" b="1" dirty="0">
              <a:solidFill>
                <a:schemeClr val="bg1"/>
              </a:solidFill>
            </a:endParaRPr>
          </a:p>
        </p:txBody>
      </p:sp>
    </p:spTree>
    <p:extLst>
      <p:ext uri="{BB962C8B-B14F-4D97-AF65-F5344CB8AC3E}">
        <p14:creationId xmlns:p14="http://schemas.microsoft.com/office/powerpoint/2010/main" val="81024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Leveraging Other Efforts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521" y="1417638"/>
            <a:ext cx="3550023" cy="2743200"/>
          </a:xfrm>
          <a:prstGeom prst="rect">
            <a:avLst/>
          </a:prstGeom>
        </p:spPr>
      </p:pic>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22801" y="1442443"/>
            <a:ext cx="3992880" cy="518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katherine.antos\AppData\Local\Microsoft\Windows\Temporary Internet Files\Content.Outlook\F90649EC\TCPAA2016.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0280" y="4195680"/>
            <a:ext cx="3685144" cy="2500160"/>
          </a:xfrm>
          <a:prstGeom prst="rect">
            <a:avLst/>
          </a:prstGeom>
          <a:solidFill>
            <a:srgbClr val="FFFFFF">
              <a:shade val="85000"/>
            </a:srgbClr>
          </a:solidFill>
          <a:ln w="88900" cap="sq">
            <a:solidFill>
              <a:srgbClr val="FFFFFF"/>
            </a:solidFill>
            <a:miter lim="800000"/>
          </a:ln>
          <a:effectLst>
            <a:outerShdw blurRad="50800" dist="165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7323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460240" cy="4201160"/>
          </a:xfrm>
        </p:spPr>
        <p:txBody>
          <a:bodyPr>
            <a:normAutofit/>
          </a:bodyPr>
          <a:lstStyle/>
          <a:p>
            <a:r>
              <a:rPr lang="en-US" dirty="0" smtClean="0"/>
              <a:t>Watts Branch Equity Advisory Group</a:t>
            </a:r>
          </a:p>
          <a:p>
            <a:r>
              <a:rPr lang="en-US" dirty="0" smtClean="0"/>
              <a:t>Equity Consultant (</a:t>
            </a:r>
            <a:r>
              <a:rPr lang="en-US" dirty="0" err="1" smtClean="0"/>
              <a:t>Skeo</a:t>
            </a:r>
            <a:r>
              <a:rPr lang="en-US" dirty="0" smtClean="0"/>
              <a:t> Solutions) and Equity Auditor (</a:t>
            </a:r>
            <a:r>
              <a:rPr lang="en-US" dirty="0" err="1" smtClean="0"/>
              <a:t>Raben</a:t>
            </a:r>
            <a:r>
              <a:rPr lang="en-US" dirty="0" smtClean="0"/>
              <a:t> Group)</a:t>
            </a:r>
          </a:p>
          <a:p>
            <a:r>
              <a:rPr lang="en-US" dirty="0" smtClean="0"/>
              <a:t>Technical Support: Georgetown Climate Center</a:t>
            </a:r>
            <a:endParaRPr lang="en-US" dirty="0"/>
          </a:p>
        </p:txBody>
      </p:sp>
      <p:sp>
        <p:nvSpPr>
          <p:cNvPr id="3" name="Title 2"/>
          <p:cNvSpPr>
            <a:spLocks noGrp="1"/>
          </p:cNvSpPr>
          <p:nvPr>
            <p:ph type="title"/>
          </p:nvPr>
        </p:nvSpPr>
        <p:spPr>
          <a:xfrm>
            <a:off x="197931" y="274638"/>
            <a:ext cx="8748139" cy="1143000"/>
          </a:xfrm>
        </p:spPr>
        <p:txBody>
          <a:bodyPr>
            <a:normAutofit/>
          </a:bodyPr>
          <a:lstStyle/>
          <a:p>
            <a:pPr marL="0" marR="0">
              <a:spcBef>
                <a:spcPts val="400"/>
              </a:spcBef>
              <a:spcAft>
                <a:spcPts val="0"/>
              </a:spcAft>
            </a:pPr>
            <a:r>
              <a:rPr lang="en-US" b="1" dirty="0" smtClean="0">
                <a:solidFill>
                  <a:srgbClr val="C55911"/>
                </a:solidFill>
              </a:rPr>
              <a:t>Empower Community</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19040" y="1523401"/>
            <a:ext cx="4124960" cy="533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623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66" y="1600200"/>
            <a:ext cx="8229600" cy="3987800"/>
          </a:xfrm>
        </p:spPr>
        <p:txBody>
          <a:bodyPr>
            <a:normAutofit fontScale="92500" lnSpcReduction="20000"/>
          </a:bodyPr>
          <a:lstStyle/>
          <a:p>
            <a:r>
              <a:rPr lang="en-US" dirty="0"/>
              <a:t>Healthy waters support healthy communities, and vice-versa</a:t>
            </a:r>
          </a:p>
          <a:p>
            <a:r>
              <a:rPr lang="en-US" dirty="0" smtClean="0"/>
              <a:t>Will </a:t>
            </a:r>
            <a:r>
              <a:rPr lang="en-US" dirty="0"/>
              <a:t>further refine based on stakeholder </a:t>
            </a:r>
            <a:r>
              <a:rPr lang="en-US" dirty="0" smtClean="0"/>
              <a:t>input:</a:t>
            </a:r>
            <a:endParaRPr lang="en-US" dirty="0"/>
          </a:p>
          <a:p>
            <a:pPr lvl="1"/>
            <a:r>
              <a:rPr lang="en-US" dirty="0" smtClean="0"/>
              <a:t>Regulatory compliance</a:t>
            </a:r>
          </a:p>
          <a:p>
            <a:pPr lvl="1"/>
            <a:r>
              <a:rPr lang="en-US" dirty="0"/>
              <a:t>Access/recreation</a:t>
            </a:r>
          </a:p>
          <a:p>
            <a:pPr lvl="1"/>
            <a:r>
              <a:rPr lang="en-US" dirty="0"/>
              <a:t>Public health/safety</a:t>
            </a:r>
          </a:p>
          <a:p>
            <a:pPr lvl="1"/>
            <a:r>
              <a:rPr lang="en-US" dirty="0" smtClean="0"/>
              <a:t>Cost </a:t>
            </a:r>
            <a:r>
              <a:rPr lang="en-US" dirty="0"/>
              <a:t>savings</a:t>
            </a:r>
          </a:p>
          <a:p>
            <a:pPr lvl="1"/>
            <a:r>
              <a:rPr lang="en-US" dirty="0" smtClean="0"/>
              <a:t>Reduce risk</a:t>
            </a:r>
            <a:endParaRPr lang="en-US" dirty="0"/>
          </a:p>
          <a:p>
            <a:pPr lvl="1"/>
            <a:r>
              <a:rPr lang="en-US" dirty="0" smtClean="0"/>
              <a:t>Jobs</a:t>
            </a:r>
            <a:endParaRPr lang="en-US" dirty="0"/>
          </a:p>
        </p:txBody>
      </p:sp>
      <p:sp>
        <p:nvSpPr>
          <p:cNvPr id="3" name="Title 2"/>
          <p:cNvSpPr>
            <a:spLocks noGrp="1"/>
          </p:cNvSpPr>
          <p:nvPr>
            <p:ph type="title"/>
          </p:nvPr>
        </p:nvSpPr>
        <p:spPr/>
        <p:txBody>
          <a:bodyPr>
            <a:normAutofit/>
          </a:bodyPr>
          <a:lstStyle/>
          <a:p>
            <a:pPr marL="0" marR="0">
              <a:spcBef>
                <a:spcPts val="400"/>
              </a:spcBef>
              <a:spcAft>
                <a:spcPts val="0"/>
              </a:spcAft>
            </a:pPr>
            <a:r>
              <a:rPr lang="en-US" b="1" dirty="0">
                <a:solidFill>
                  <a:srgbClr val="C55911"/>
                </a:solidFill>
              </a:rPr>
              <a:t>Key </a:t>
            </a:r>
            <a:r>
              <a:rPr lang="en-US" b="1" dirty="0" smtClean="0">
                <a:solidFill>
                  <a:srgbClr val="C55911"/>
                </a:solidFill>
              </a:rPr>
              <a:t>Messages</a:t>
            </a:r>
            <a:endParaRPr lang="en-US" dirty="0"/>
          </a:p>
        </p:txBody>
      </p:sp>
      <p:pic>
        <p:nvPicPr>
          <p:cNvPr id="5" name="Picture 11"/>
          <p:cNvPicPr>
            <a:picLocks noChangeAspect="1"/>
          </p:cNvPicPr>
          <p:nvPr/>
        </p:nvPicPr>
        <p:blipFill>
          <a:blip r:embed="rId3"/>
          <a:stretch>
            <a:fillRect/>
          </a:stretch>
        </p:blipFill>
        <p:spPr>
          <a:xfrm>
            <a:off x="2913212" y="4151085"/>
            <a:ext cx="6230788" cy="261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864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G_002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a:ext>
            </a:extLst>
          </a:blip>
          <a:srcRect/>
          <a:stretch/>
        </p:blipFill>
        <p:spPr>
          <a:xfrm>
            <a:off x="-16542" y="1393369"/>
            <a:ext cx="9141915" cy="537028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p:txBody>
          <a:bodyPr>
            <a:normAutofit/>
          </a:bodyPr>
          <a:lstStyle/>
          <a:p>
            <a:r>
              <a:rPr lang="en-US" dirty="0" smtClean="0">
                <a:solidFill>
                  <a:schemeClr val="bg1"/>
                </a:solidFill>
              </a:rPr>
              <a:t>Federal Facilities Workgroup</a:t>
            </a:r>
          </a:p>
          <a:p>
            <a:r>
              <a:rPr lang="en-US" dirty="0" smtClean="0">
                <a:solidFill>
                  <a:schemeClr val="bg1"/>
                </a:solidFill>
              </a:rPr>
              <a:t>Sister Agency Forums</a:t>
            </a:r>
          </a:p>
          <a:p>
            <a:r>
              <a:rPr lang="en-US" dirty="0" smtClean="0">
                <a:solidFill>
                  <a:schemeClr val="bg1"/>
                </a:solidFill>
              </a:rPr>
              <a:t>Industry Groups, Trade Associations, Contractors</a:t>
            </a:r>
            <a:endParaRPr lang="en-US" dirty="0">
              <a:solidFill>
                <a:schemeClr val="bg1"/>
              </a:solidFill>
            </a:endParaRPr>
          </a:p>
          <a:p>
            <a:r>
              <a:rPr lang="en-US" dirty="0" smtClean="0">
                <a:solidFill>
                  <a:schemeClr val="bg1"/>
                </a:solidFill>
              </a:rPr>
              <a:t>ANCs</a:t>
            </a:r>
            <a:r>
              <a:rPr lang="en-US" dirty="0">
                <a:solidFill>
                  <a:schemeClr val="bg1"/>
                </a:solidFill>
              </a:rPr>
              <a:t>, </a:t>
            </a:r>
            <a:r>
              <a:rPr lang="en-US" dirty="0" smtClean="0">
                <a:solidFill>
                  <a:schemeClr val="bg1"/>
                </a:solidFill>
              </a:rPr>
              <a:t>Civic Associations, Community-Based </a:t>
            </a:r>
            <a:r>
              <a:rPr lang="en-US" dirty="0" smtClean="0">
                <a:solidFill>
                  <a:schemeClr val="bg1"/>
                </a:solidFill>
              </a:rPr>
              <a:t>Organizations</a:t>
            </a:r>
            <a:endParaRPr lang="en-US" dirty="0">
              <a:solidFill>
                <a:schemeClr val="bg1"/>
              </a:solidFill>
            </a:endParaRPr>
          </a:p>
          <a:p>
            <a:r>
              <a:rPr lang="en-US" dirty="0" smtClean="0">
                <a:solidFill>
                  <a:schemeClr val="bg1"/>
                </a:solidFill>
              </a:rPr>
              <a:t>Houses of Worship </a:t>
            </a:r>
          </a:p>
        </p:txBody>
      </p:sp>
      <p:sp>
        <p:nvSpPr>
          <p:cNvPr id="3" name="Title 2"/>
          <p:cNvSpPr>
            <a:spLocks noGrp="1"/>
          </p:cNvSpPr>
          <p:nvPr>
            <p:ph type="title"/>
          </p:nvPr>
        </p:nvSpPr>
        <p:spPr>
          <a:xfrm>
            <a:off x="457200" y="187554"/>
            <a:ext cx="8229600" cy="1143000"/>
          </a:xfrm>
        </p:spPr>
        <p:txBody>
          <a:bodyPr>
            <a:normAutofit/>
          </a:bodyPr>
          <a:lstStyle/>
          <a:p>
            <a:pPr marL="0" marR="0">
              <a:spcBef>
                <a:spcPts val="400"/>
              </a:spcBef>
              <a:spcAft>
                <a:spcPts val="0"/>
              </a:spcAft>
            </a:pPr>
            <a:r>
              <a:rPr lang="en-US" b="1" dirty="0">
                <a:solidFill>
                  <a:srgbClr val="C55911"/>
                </a:solidFill>
              </a:rPr>
              <a:t>Key </a:t>
            </a:r>
            <a:r>
              <a:rPr lang="en-US" b="1" dirty="0" smtClean="0">
                <a:solidFill>
                  <a:srgbClr val="C55911"/>
                </a:solidFill>
              </a:rPr>
              <a:t>Messengers</a:t>
            </a:r>
            <a:endParaRPr lang="en-US" dirty="0"/>
          </a:p>
        </p:txBody>
      </p:sp>
    </p:spTree>
    <p:extLst>
      <p:ext uri="{BB962C8B-B14F-4D97-AF65-F5344CB8AC3E}">
        <p14:creationId xmlns:p14="http://schemas.microsoft.com/office/powerpoint/2010/main" val="313876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1828800"/>
            <a:ext cx="7924800" cy="1089025"/>
          </a:xfrm>
        </p:spPr>
        <p:txBody>
          <a:bodyPr/>
          <a:lstStyle/>
          <a:p>
            <a:r>
              <a:rPr lang="en-US" b="1" dirty="0" smtClean="0">
                <a:solidFill>
                  <a:schemeClr val="accent6">
                    <a:lumMod val="75000"/>
                  </a:schemeClr>
                </a:solidFill>
                <a:latin typeface="Century Gothic" pitchFamily="34" charset="0"/>
                <a:cs typeface="Arial" pitchFamily="34" charset="0"/>
              </a:rPr>
              <a:t>Questions?</a:t>
            </a:r>
            <a:endParaRPr lang="en-US" b="1" dirty="0">
              <a:solidFill>
                <a:schemeClr val="accent6">
                  <a:lumMod val="75000"/>
                </a:schemeClr>
              </a:solidFill>
              <a:latin typeface="Century Gothic" pitchFamily="34" charset="0"/>
              <a:cs typeface="Arial" pitchFamily="34" charset="0"/>
            </a:endParaRPr>
          </a:p>
        </p:txBody>
      </p:sp>
      <p:sp>
        <p:nvSpPr>
          <p:cNvPr id="3" name="Subtitle 2"/>
          <p:cNvSpPr>
            <a:spLocks noGrp="1"/>
          </p:cNvSpPr>
          <p:nvPr>
            <p:ph type="subTitle" idx="1"/>
          </p:nvPr>
        </p:nvSpPr>
        <p:spPr>
          <a:xfrm>
            <a:off x="533400" y="2971800"/>
            <a:ext cx="8229600" cy="1809173"/>
          </a:xfrm>
        </p:spPr>
        <p:txBody>
          <a:bodyPr>
            <a:noAutofit/>
          </a:bodyPr>
          <a:lstStyle/>
          <a:p>
            <a:r>
              <a:rPr lang="en-US" b="1" dirty="0" smtClean="0">
                <a:solidFill>
                  <a:schemeClr val="tx1"/>
                </a:solidFill>
                <a:latin typeface="Century Gothic" pitchFamily="34" charset="0"/>
                <a:cs typeface="Arial" pitchFamily="34" charset="0"/>
              </a:rPr>
              <a:t>Katherine Antos, Chief</a:t>
            </a:r>
          </a:p>
          <a:p>
            <a:r>
              <a:rPr lang="en-US" sz="2400" dirty="0" smtClean="0">
                <a:solidFill>
                  <a:schemeClr val="tx1"/>
                </a:solidFill>
                <a:latin typeface="Century Gothic" pitchFamily="34" charset="0"/>
                <a:cs typeface="Arial" pitchFamily="34" charset="0"/>
              </a:rPr>
              <a:t>Partnering and Environmental Conservation Branch</a:t>
            </a:r>
          </a:p>
          <a:p>
            <a:r>
              <a:rPr lang="en-US" sz="2400" dirty="0" smtClean="0">
                <a:latin typeface="Century Gothic" pitchFamily="34" charset="0"/>
                <a:cs typeface="Arial" pitchFamily="34" charset="0"/>
                <a:hlinkClick r:id="rId3"/>
              </a:rPr>
              <a:t>Katherine.Antos@dc.gov</a:t>
            </a:r>
            <a:endParaRPr lang="en-US" sz="2400" dirty="0" smtClean="0">
              <a:latin typeface="Century Gothic" pitchFamily="34" charset="0"/>
              <a:cs typeface="Arial" pitchFamily="34" charset="0"/>
            </a:endParaRPr>
          </a:p>
          <a:p>
            <a:r>
              <a:rPr lang="en-US" sz="2400" dirty="0" smtClean="0">
                <a:solidFill>
                  <a:schemeClr val="tx1"/>
                </a:solidFill>
                <a:latin typeface="Century Gothic" pitchFamily="34" charset="0"/>
                <a:cs typeface="Arial" pitchFamily="34" charset="0"/>
              </a:rPr>
              <a:t>202-574-7606</a:t>
            </a:r>
          </a:p>
          <a:p>
            <a:endParaRPr lang="en-US" sz="2400" dirty="0" smtClean="0">
              <a:latin typeface="Century Gothic" pitchFamily="34" charset="0"/>
              <a:cs typeface="Arial" pitchFamily="34" charset="0"/>
            </a:endParaRPr>
          </a:p>
          <a:p>
            <a:pPr>
              <a:spcBef>
                <a:spcPts val="0"/>
              </a:spcBef>
            </a:pPr>
            <a:r>
              <a:rPr lang="en-US" sz="2800" b="1" dirty="0" smtClean="0">
                <a:solidFill>
                  <a:srgbClr val="469644"/>
                </a:solidFill>
                <a:latin typeface="Century Gothic" pitchFamily="34" charset="0"/>
                <a:cs typeface="Arial" pitchFamily="34" charset="0"/>
              </a:rPr>
              <a:t>doee.dc.gov</a:t>
            </a:r>
            <a:endParaRPr lang="en-US" sz="2800" b="1" dirty="0">
              <a:solidFill>
                <a:srgbClr val="469644"/>
              </a:solidFill>
              <a:latin typeface="Century Gothic" pitchFamily="34" charset="0"/>
              <a:cs typeface="Arial" pitchFamily="34" charset="0"/>
            </a:endParaRPr>
          </a:p>
        </p:txBody>
      </p:sp>
      <p:grpSp>
        <p:nvGrpSpPr>
          <p:cNvPr id="21" name="Group 20"/>
          <p:cNvGrpSpPr/>
          <p:nvPr/>
        </p:nvGrpSpPr>
        <p:grpSpPr>
          <a:xfrm>
            <a:off x="317501" y="5867400"/>
            <a:ext cx="8597899" cy="875184"/>
            <a:chOff x="317501" y="5898830"/>
            <a:chExt cx="8597899" cy="875184"/>
          </a:xfrm>
        </p:grpSpPr>
        <p:pic>
          <p:nvPicPr>
            <p:cNvPr id="22" name="Picture 21"/>
            <p:cNvPicPr/>
            <p:nvPr/>
          </p:nvPicPr>
          <p:blipFill>
            <a:blip r:embed="rId4" cstate="screen">
              <a:extLst>
                <a:ext uri="{28A0092B-C50C-407E-A947-70E740481C1C}">
                  <a14:useLocalDpi xmlns:a14="http://schemas.microsoft.com/office/drawing/2010/main"/>
                </a:ext>
              </a:extLst>
            </a:blip>
            <a:stretch>
              <a:fillRect/>
            </a:stretch>
          </p:blipFill>
          <p:spPr>
            <a:xfrm>
              <a:off x="8267700" y="5898830"/>
              <a:ext cx="647700" cy="87518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7501" y="6041442"/>
              <a:ext cx="2197099" cy="589961"/>
            </a:xfrm>
            <a:prstGeom prst="rect">
              <a:avLst/>
            </a:prstGeom>
          </p:spPr>
        </p:pic>
      </p:grpSp>
      <p:pic>
        <p:nvPicPr>
          <p:cNvPr id="10" name="Picture 9" descr="X:\Stormwater Regulations\Background Info\Impact of SW on District waterbodies\Record Program 15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3"/>
          <a:stretch/>
        </p:blipFill>
        <p:spPr bwMode="auto">
          <a:xfrm>
            <a:off x="4419600" y="-11050"/>
            <a:ext cx="2993511" cy="1828800"/>
          </a:xfrm>
          <a:prstGeom prst="rect">
            <a:avLst/>
          </a:prstGeom>
          <a:noFill/>
        </p:spPr>
      </p:pic>
      <p:pic>
        <p:nvPicPr>
          <p:cNvPr id="11" name="Picture 2" descr="https://fbcdn-sphotos-a-a.akamaihd.net/hphotos-ak-prn1/q71/s320x320/1012170_10151743775491411_2082446600_n.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141"/>
          <a:stretch/>
        </p:blipFill>
        <p:spPr bwMode="auto">
          <a:xfrm>
            <a:off x="7218608" y="-11050"/>
            <a:ext cx="1925392" cy="18345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3"/>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0" y="-11050"/>
            <a:ext cx="1817011" cy="1828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616044" y="-11050"/>
            <a:ext cx="3137307" cy="1828800"/>
          </a:xfrm>
          <a:prstGeom prst="rect">
            <a:avLst/>
          </a:prstGeom>
        </p:spPr>
      </p:pic>
    </p:spTree>
    <p:extLst>
      <p:ext uri="{BB962C8B-B14F-4D97-AF65-F5344CB8AC3E}">
        <p14:creationId xmlns:p14="http://schemas.microsoft.com/office/powerpoint/2010/main" val="34838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vert="horz" lIns="91440" tIns="45720" rIns="91440" bIns="45720" rtlCol="0" anchor="t">
            <a:normAutofit/>
          </a:bodyPr>
          <a:lstStyle/>
          <a:p>
            <a:r>
              <a:rPr lang="en-US" dirty="0"/>
              <a:t>DC is a State and a City</a:t>
            </a:r>
          </a:p>
          <a:p>
            <a:r>
              <a:rPr lang="en-US" dirty="0" smtClean="0"/>
              <a:t>Most load permitted; over 90% wastewater</a:t>
            </a:r>
            <a:endParaRPr lang="en-US" dirty="0"/>
          </a:p>
        </p:txBody>
      </p:sp>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District-Specific </a:t>
            </a:r>
            <a:r>
              <a:rPr lang="en-US" b="1" dirty="0">
                <a:solidFill>
                  <a:srgbClr val="C55911"/>
                </a:solidFill>
              </a:rPr>
              <a:t>Considerations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624647410"/>
              </p:ext>
            </p:extLst>
          </p:nvPr>
        </p:nvGraphicFramePr>
        <p:xfrm>
          <a:off x="1476660" y="2783586"/>
          <a:ext cx="5605463" cy="313143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2"/>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9834C0F-8F92-8145-B8D5-F4DA2371960B}" type="slidenum">
              <a:rPr lang="en-US" smtClean="0"/>
              <a:pPr algn="r"/>
              <a:t>2</a:t>
            </a:fld>
            <a:endParaRPr lang="en-US" dirty="0"/>
          </a:p>
        </p:txBody>
      </p:sp>
    </p:spTree>
    <p:extLst>
      <p:ext uri="{BB962C8B-B14F-4D97-AF65-F5344CB8AC3E}">
        <p14:creationId xmlns:p14="http://schemas.microsoft.com/office/powerpoint/2010/main" val="20350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Geographic Targeting</a:t>
            </a:r>
            <a:endParaRPr lang="en-US" dirty="0"/>
          </a:p>
        </p:txBody>
      </p:sp>
      <p:pic>
        <p:nvPicPr>
          <p:cNvPr id="5" name="Picture 2" descr="C:\Users\luke.cole\GIS\Chesapeake\DC watersheds.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307" t="24427" r="10007" b="7815"/>
          <a:stretch/>
        </p:blipFill>
        <p:spPr bwMode="auto">
          <a:xfrm>
            <a:off x="2139696" y="1390896"/>
            <a:ext cx="4864608" cy="53529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lgn="r"/>
            <a:fld id="{89834C0F-8F92-8145-B8D5-F4DA2371960B}" type="slidenum">
              <a:rPr lang="en-US" smtClean="0"/>
              <a:pPr algn="r"/>
              <a:t>3</a:t>
            </a:fld>
            <a:endParaRPr lang="en-US" dirty="0"/>
          </a:p>
        </p:txBody>
      </p:sp>
    </p:spTree>
    <p:extLst>
      <p:ext uri="{BB962C8B-B14F-4D97-AF65-F5344CB8AC3E}">
        <p14:creationId xmlns:p14="http://schemas.microsoft.com/office/powerpoint/2010/main" val="411659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vert="horz" lIns="91440" tIns="45720" rIns="91440" bIns="45720" rtlCol="0" anchor="t">
            <a:normAutofit/>
          </a:bodyPr>
          <a:lstStyle/>
          <a:p>
            <a:r>
              <a:rPr lang="en-US" dirty="0" err="1" smtClean="0"/>
              <a:t>Stormwater</a:t>
            </a:r>
            <a:r>
              <a:rPr lang="en-US" dirty="0" smtClean="0"/>
              <a:t> Management Regulations</a:t>
            </a:r>
          </a:p>
          <a:p>
            <a:r>
              <a:rPr lang="en-US" dirty="0" err="1" smtClean="0"/>
              <a:t>Stormwater</a:t>
            </a:r>
            <a:r>
              <a:rPr lang="en-US" dirty="0" smtClean="0"/>
              <a:t> Retention Credit Trading Program</a:t>
            </a:r>
            <a:endParaRPr lang="en-US" dirty="0"/>
          </a:p>
          <a:p>
            <a:r>
              <a:rPr lang="en-US" dirty="0" smtClean="0"/>
              <a:t>Incentive-Based Programs</a:t>
            </a:r>
          </a:p>
          <a:p>
            <a:r>
              <a:rPr lang="en-US" dirty="0" smtClean="0"/>
              <a:t>Tree Planting</a:t>
            </a:r>
          </a:p>
          <a:p>
            <a:r>
              <a:rPr lang="en-US" dirty="0" smtClean="0"/>
              <a:t>Stream Restoration</a:t>
            </a:r>
            <a:endParaRPr lang="en-US" dirty="0"/>
          </a:p>
        </p:txBody>
      </p:sp>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Meeting MS4 Requirements</a:t>
            </a:r>
            <a:endParaRPr lang="en-US" dirty="0"/>
          </a:p>
        </p:txBody>
      </p:sp>
      <p:sp>
        <p:nvSpPr>
          <p:cNvPr id="5" name="Slide Number Placeholder 2"/>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9834C0F-8F92-8145-B8D5-F4DA2371960B}" type="slidenum">
              <a:rPr lang="en-US" smtClean="0"/>
              <a:pPr algn="r"/>
              <a:t>4</a:t>
            </a:fld>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84800" y="3074774"/>
            <a:ext cx="3297600" cy="334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20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931920" cy="3987800"/>
          </a:xfrm>
        </p:spPr>
        <p:txBody>
          <a:bodyPr>
            <a:normAutofit fontScale="92500" lnSpcReduction="10000"/>
          </a:bodyPr>
          <a:lstStyle/>
          <a:p>
            <a:r>
              <a:rPr lang="en-US" dirty="0"/>
              <a:t>DC Water</a:t>
            </a:r>
          </a:p>
          <a:p>
            <a:r>
              <a:rPr lang="en-US" dirty="0" smtClean="0"/>
              <a:t>Federal </a:t>
            </a:r>
            <a:r>
              <a:rPr lang="en-US" dirty="0"/>
              <a:t>f</a:t>
            </a:r>
            <a:r>
              <a:rPr lang="en-US" dirty="0" smtClean="0"/>
              <a:t>acilities</a:t>
            </a:r>
            <a:endParaRPr lang="en-US" dirty="0"/>
          </a:p>
          <a:p>
            <a:r>
              <a:rPr lang="en-US" dirty="0" smtClean="0"/>
              <a:t>Sister agencies</a:t>
            </a:r>
            <a:endParaRPr lang="en-US" dirty="0"/>
          </a:p>
          <a:p>
            <a:r>
              <a:rPr lang="en-US" dirty="0"/>
              <a:t>Property owners</a:t>
            </a:r>
            <a:r>
              <a:rPr lang="en-US" dirty="0" smtClean="0"/>
              <a:t>/ managers </a:t>
            </a:r>
          </a:p>
          <a:p>
            <a:r>
              <a:rPr lang="en-US" dirty="0" smtClean="0"/>
              <a:t>Communities </a:t>
            </a:r>
            <a:r>
              <a:rPr lang="en-US" dirty="0" smtClean="0"/>
              <a:t>near priority restoration </a:t>
            </a:r>
            <a:r>
              <a:rPr lang="en-US" dirty="0" smtClean="0"/>
              <a:t>areas </a:t>
            </a:r>
            <a:endParaRPr lang="en-US" dirty="0"/>
          </a:p>
        </p:txBody>
      </p:sp>
      <p:sp>
        <p:nvSpPr>
          <p:cNvPr id="3" name="Title 2"/>
          <p:cNvSpPr>
            <a:spLocks noGrp="1"/>
          </p:cNvSpPr>
          <p:nvPr>
            <p:ph type="title"/>
          </p:nvPr>
        </p:nvSpPr>
        <p:spPr/>
        <p:txBody>
          <a:bodyPr>
            <a:normAutofit/>
          </a:bodyPr>
          <a:lstStyle/>
          <a:p>
            <a:pPr marL="0" marR="0">
              <a:spcBef>
                <a:spcPts val="400"/>
              </a:spcBef>
              <a:spcAft>
                <a:spcPts val="0"/>
              </a:spcAft>
            </a:pPr>
            <a:r>
              <a:rPr lang="en-US" b="1" dirty="0">
                <a:solidFill>
                  <a:srgbClr val="C55911"/>
                </a:solidFill>
              </a:rPr>
              <a:t>Target Audiences </a:t>
            </a:r>
            <a:endParaRPr lang="en-US" dirty="0"/>
          </a:p>
        </p:txBody>
      </p:sp>
      <p:pic>
        <p:nvPicPr>
          <p:cNvPr id="5" name="Picture 2" descr="C:\Users\luke.cole\GIS\Chesapeake\DC and Fed properties.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94480" y="1249680"/>
            <a:ext cx="4965437" cy="5608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2800" y="5588000"/>
            <a:ext cx="2880000" cy="1270000"/>
          </a:xfrm>
          <a:prstGeom prst="rect">
            <a:avLst/>
          </a:prstGeom>
          <a:solidFill>
            <a:schemeClr val="bg1"/>
          </a:solidFill>
          <a:ln>
            <a:noFill/>
          </a:ln>
        </p:spPr>
        <p:txBody>
          <a:bodyPr wrap="square" rtlCol="0" anchor="ctr">
            <a:spAutoFit/>
          </a:bodyPr>
          <a:lstStyle/>
          <a:p>
            <a:pPr algn="ctr"/>
            <a:endParaRPr lang="en-US" sz="4000" b="1" dirty="0" smtClean="0">
              <a:solidFill>
                <a:srgbClr val="C55911"/>
              </a:solidFill>
            </a:endParaRPr>
          </a:p>
        </p:txBody>
      </p:sp>
    </p:spTree>
    <p:extLst>
      <p:ext uri="{BB962C8B-B14F-4D97-AF65-F5344CB8AC3E}">
        <p14:creationId xmlns:p14="http://schemas.microsoft.com/office/powerpoint/2010/main" val="278726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425200" y="1594800"/>
            <a:ext cx="4136400" cy="3987800"/>
          </a:xfrm>
        </p:spPr>
        <p:txBody>
          <a:bodyPr vert="horz" lIns="91440" tIns="45720" rIns="91440" bIns="45720" rtlCol="0" anchor="t">
            <a:normAutofit/>
          </a:bodyPr>
          <a:lstStyle/>
          <a:p>
            <a:r>
              <a:rPr lang="en-US" dirty="0" smtClean="0"/>
              <a:t>Price Lock Program</a:t>
            </a:r>
          </a:p>
          <a:p>
            <a:r>
              <a:rPr lang="en-US" dirty="0" smtClean="0"/>
              <a:t>Aggregator Startup Grant Program</a:t>
            </a:r>
            <a:endParaRPr lang="en-US" dirty="0"/>
          </a:p>
          <a:p>
            <a:r>
              <a:rPr lang="en-US" dirty="0" smtClean="0"/>
              <a:t>Site Evaluation Program</a:t>
            </a:r>
          </a:p>
        </p:txBody>
      </p:sp>
      <p:sp>
        <p:nvSpPr>
          <p:cNvPr id="12" name="Title 11"/>
          <p:cNvSpPr>
            <a:spLocks noGrp="1"/>
          </p:cNvSpPr>
          <p:nvPr>
            <p:ph type="title"/>
          </p:nvPr>
        </p:nvSpPr>
        <p:spPr/>
        <p:txBody>
          <a:bodyPr>
            <a:normAutofit fontScale="90000"/>
          </a:bodyPr>
          <a:lstStyle/>
          <a:p>
            <a:pPr marL="0" marR="0">
              <a:spcBef>
                <a:spcPts val="400"/>
              </a:spcBef>
              <a:spcAft>
                <a:spcPts val="0"/>
              </a:spcAft>
            </a:pPr>
            <a:r>
              <a:rPr lang="en-US" b="1" dirty="0" err="1" smtClean="0">
                <a:solidFill>
                  <a:srgbClr val="C55911"/>
                </a:solidFill>
              </a:rPr>
              <a:t>Stormwater</a:t>
            </a:r>
            <a:r>
              <a:rPr lang="en-US" b="1" dirty="0" smtClean="0">
                <a:solidFill>
                  <a:srgbClr val="C55911"/>
                </a:solidFill>
              </a:rPr>
              <a:t> Retention Credit Program</a:t>
            </a:r>
            <a:endParaRPr lang="en-US" dirty="0"/>
          </a:p>
        </p:txBody>
      </p:sp>
      <p:sp>
        <p:nvSpPr>
          <p:cNvPr id="5" name="Slide Number Placeholder 2"/>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9834C0F-8F92-8145-B8D5-F4DA2371960B}" type="slidenum">
              <a:rPr lang="en-US" smtClean="0"/>
              <a:pPr algn="r"/>
              <a:t>6</a:t>
            </a:fld>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00" y="1389600"/>
            <a:ext cx="5448000" cy="4086000"/>
          </a:xfrm>
          <a:prstGeom prst="rect">
            <a:avLst/>
          </a:prstGeom>
        </p:spPr>
      </p:pic>
    </p:spTree>
    <p:extLst>
      <p:ext uri="{BB962C8B-B14F-4D97-AF65-F5344CB8AC3E}">
        <p14:creationId xmlns:p14="http://schemas.microsoft.com/office/powerpoint/2010/main" val="316240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11600" y="1652400"/>
            <a:ext cx="4136400" cy="3987800"/>
          </a:xfrm>
        </p:spPr>
        <p:txBody>
          <a:bodyPr vert="horz" lIns="91440" tIns="45720" rIns="91440" bIns="45720" rtlCol="0" anchor="t">
            <a:normAutofit lnSpcReduction="10000"/>
          </a:bodyPr>
          <a:lstStyle/>
          <a:p>
            <a:r>
              <a:rPr lang="en-US" dirty="0" smtClean="0"/>
              <a:t>Growing </a:t>
            </a:r>
            <a:r>
              <a:rPr lang="en-US" dirty="0" err="1" smtClean="0"/>
              <a:t>RiverSmart</a:t>
            </a:r>
            <a:endParaRPr lang="en-US" dirty="0" smtClean="0"/>
          </a:p>
          <a:p>
            <a:r>
              <a:rPr lang="en-US" dirty="0" smtClean="0"/>
              <a:t>Engaging new partners: Community </a:t>
            </a:r>
            <a:r>
              <a:rPr lang="en-US" dirty="0" err="1" smtClean="0"/>
              <a:t>Stormwater</a:t>
            </a:r>
            <a:r>
              <a:rPr lang="en-US" dirty="0" smtClean="0"/>
              <a:t> Solutions</a:t>
            </a:r>
            <a:endParaRPr lang="en-US" dirty="0"/>
          </a:p>
          <a:p>
            <a:r>
              <a:rPr lang="en-US" dirty="0" smtClean="0"/>
              <a:t>Fostering stewardship</a:t>
            </a:r>
          </a:p>
          <a:p>
            <a:r>
              <a:rPr lang="en-US" dirty="0" smtClean="0"/>
              <a:t>Comprehensive outreach</a:t>
            </a:r>
            <a:endParaRPr lang="en-US" dirty="0" smtClean="0"/>
          </a:p>
        </p:txBody>
      </p:sp>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Incentive-Based Programs</a:t>
            </a:r>
            <a:endParaRPr lang="en-US" dirty="0"/>
          </a:p>
        </p:txBody>
      </p:sp>
      <p:sp>
        <p:nvSpPr>
          <p:cNvPr id="5" name="Slide Number Placeholder 2"/>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9834C0F-8F92-8145-B8D5-F4DA2371960B}" type="slidenum">
              <a:rPr lang="en-US" smtClean="0"/>
              <a:pPr algn="r"/>
              <a:t>7</a:t>
            </a:fld>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7200" y="1744200"/>
            <a:ext cx="4939200" cy="3724800"/>
          </a:xfrm>
          <a:prstGeom prst="rect">
            <a:avLst/>
          </a:prstGeom>
        </p:spPr>
      </p:pic>
    </p:spTree>
    <p:extLst>
      <p:ext uri="{BB962C8B-B14F-4D97-AF65-F5344CB8AC3E}">
        <p14:creationId xmlns:p14="http://schemas.microsoft.com/office/powerpoint/2010/main" val="321902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11600" y="1652400"/>
            <a:ext cx="4136400" cy="3987800"/>
          </a:xfrm>
        </p:spPr>
        <p:txBody>
          <a:bodyPr vert="horz" lIns="91440" tIns="45720" rIns="91440" bIns="45720" rtlCol="0" anchor="t">
            <a:normAutofit/>
          </a:bodyPr>
          <a:lstStyle/>
          <a:p>
            <a:r>
              <a:rPr lang="en-US" dirty="0" smtClean="0"/>
              <a:t>In-depth engagement with surrounding communities</a:t>
            </a:r>
            <a:br>
              <a:rPr lang="en-US" dirty="0" smtClean="0"/>
            </a:br>
            <a:endParaRPr lang="en-US" dirty="0" smtClean="0"/>
          </a:p>
          <a:p>
            <a:r>
              <a:rPr lang="en-US" dirty="0" smtClean="0"/>
              <a:t>Increasingly working with federal agencies</a:t>
            </a:r>
            <a:endParaRPr lang="en-US" dirty="0" smtClean="0"/>
          </a:p>
        </p:txBody>
      </p:sp>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Stream Restoration</a:t>
            </a:r>
            <a:endParaRPr lang="en-US" dirty="0"/>
          </a:p>
        </p:txBody>
      </p:sp>
      <p:sp>
        <p:nvSpPr>
          <p:cNvPr id="5" name="Slide Number Placeholder 2"/>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9834C0F-8F92-8145-B8D5-F4DA2371960B}" type="slidenum">
              <a:rPr lang="en-US" smtClean="0"/>
              <a:pPr algn="r"/>
              <a:t>8</a:t>
            </a:fld>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6658" y="1764000"/>
            <a:ext cx="4626444" cy="4118400"/>
          </a:xfrm>
          <a:prstGeom prst="rect">
            <a:avLst/>
          </a:prstGeom>
        </p:spPr>
      </p:pic>
    </p:spTree>
    <p:extLst>
      <p:ext uri="{BB962C8B-B14F-4D97-AF65-F5344CB8AC3E}">
        <p14:creationId xmlns:p14="http://schemas.microsoft.com/office/powerpoint/2010/main" val="238060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marL="0" marR="0">
              <a:spcBef>
                <a:spcPts val="400"/>
              </a:spcBef>
              <a:spcAft>
                <a:spcPts val="0"/>
              </a:spcAft>
            </a:pPr>
            <a:r>
              <a:rPr lang="en-US" b="1" dirty="0" smtClean="0">
                <a:solidFill>
                  <a:srgbClr val="C55911"/>
                </a:solidFill>
              </a:rPr>
              <a:t>2018: Year of the Anacostia</a:t>
            </a:r>
            <a:endParaRPr lang="en-US" dirty="0"/>
          </a:p>
        </p:txBody>
      </p:sp>
      <p:sp>
        <p:nvSpPr>
          <p:cNvPr id="5" name="Slide Number Placeholder 2"/>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9834C0F-8F92-8145-B8D5-F4DA2371960B}" type="slidenum">
              <a:rPr lang="en-US" smtClean="0"/>
              <a:pPr algn="r"/>
              <a:t>9</a:t>
            </a:fld>
            <a:endParaRPr lang="en-US" dirty="0"/>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23060"/>
          <a:stretch/>
        </p:blipFill>
        <p:spPr>
          <a:xfrm>
            <a:off x="0" y="1417638"/>
            <a:ext cx="9144000" cy="6694962"/>
          </a:xfrm>
        </p:spPr>
      </p:pic>
    </p:spTree>
    <p:extLst>
      <p:ext uri="{BB962C8B-B14F-4D97-AF65-F5344CB8AC3E}">
        <p14:creationId xmlns:p14="http://schemas.microsoft.com/office/powerpoint/2010/main" val="3164091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wrap="square" anchor="ctr">
        <a:spAutoFit/>
      </a:bodyPr>
      <a:lstStyle>
        <a:defPPr algn="ctr">
          <a:defRPr sz="4000" b="1" dirty="0" smtClean="0">
            <a:solidFill>
              <a:srgbClr val="C5591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TotalTime>
  <Words>992</Words>
  <Application>Microsoft Office PowerPoint</Application>
  <PresentationFormat>On-screen Show (4:3)</PresentationFormat>
  <Paragraphs>155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District-Specific Considerations</vt:lpstr>
      <vt:lpstr>Geographic Targeting</vt:lpstr>
      <vt:lpstr>Meeting MS4 Requirements</vt:lpstr>
      <vt:lpstr>Target Audiences </vt:lpstr>
      <vt:lpstr>Stormwater Retention Credit Program</vt:lpstr>
      <vt:lpstr>Incentive-Based Programs</vt:lpstr>
      <vt:lpstr>Stream Restoration</vt:lpstr>
      <vt:lpstr>2018: Year of the Anacostia</vt:lpstr>
      <vt:lpstr>Leveraging Other Efforts</vt:lpstr>
      <vt:lpstr>Empower Community</vt:lpstr>
      <vt:lpstr>Key Messages</vt:lpstr>
      <vt:lpstr>Key Messengers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Green Infrastructure Implementation</dc:title>
  <dc:creator>Monica Billig</dc:creator>
  <cp:lastModifiedBy>Antos, Katherine (DOEE)</cp:lastModifiedBy>
  <cp:revision>71</cp:revision>
  <cp:lastPrinted>2017-11-27T17:57:23Z</cp:lastPrinted>
  <dcterms:created xsi:type="dcterms:W3CDTF">2017-05-31T18:02:07Z</dcterms:created>
  <dcterms:modified xsi:type="dcterms:W3CDTF">2017-11-29T05:59:43Z</dcterms:modified>
</cp:coreProperties>
</file>