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5"/>
    <p:sldMasterId id="2147483739" r:id="rId6"/>
  </p:sldMasterIdLst>
  <p:notesMasterIdLst>
    <p:notesMasterId r:id="rId11"/>
  </p:notesMasterIdLst>
  <p:sldIdLst>
    <p:sldId id="256" r:id="rId7"/>
    <p:sldId id="4169" r:id="rId8"/>
    <p:sldId id="4167" r:id="rId9"/>
    <p:sldId id="411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, Bo (James)" initials="WB(" lastIdx="36" clrIdx="0">
    <p:extLst>
      <p:ext uri="{19B8F6BF-5375-455C-9EA6-DF929625EA0E}">
        <p15:presenceInfo xmlns:p15="http://schemas.microsoft.com/office/powerpoint/2012/main" userId="S::Williams.James@epa.gov::8c7a218f-300f-42af-8371-8f9b350706f7" providerId="AD"/>
      </p:ext>
    </p:extLst>
  </p:cmAuthor>
  <p:cmAuthor id="2" name="Hindin, Rebecca" initials="HR" lastIdx="22" clrIdx="1">
    <p:extLst>
      <p:ext uri="{19B8F6BF-5375-455C-9EA6-DF929625EA0E}">
        <p15:presenceInfo xmlns:p15="http://schemas.microsoft.com/office/powerpoint/2012/main" userId="S::Hindin.Rebecca@epa.gov::3d79ac9f-3478-4aef-8809-b88c7bd763f5" providerId="AD"/>
      </p:ext>
    </p:extLst>
  </p:cmAuthor>
  <p:cmAuthor id="3" name="Guck, Michelle" initials="GM" lastIdx="24" clrIdx="2">
    <p:extLst>
      <p:ext uri="{19B8F6BF-5375-455C-9EA6-DF929625EA0E}">
        <p15:presenceInfo xmlns:p15="http://schemas.microsoft.com/office/powerpoint/2012/main" userId="S::Guck.Michelle@epa.gov::2c36d82f-6c0a-42dd-af5e-34e5e46b1b51" providerId="AD"/>
      </p:ext>
    </p:extLst>
  </p:cmAuthor>
  <p:cmAuthor id="4" name="Phillips, Tuana" initials="PT" lastIdx="5" clrIdx="3">
    <p:extLst>
      <p:ext uri="{19B8F6BF-5375-455C-9EA6-DF929625EA0E}">
        <p15:presenceInfo xmlns:p15="http://schemas.microsoft.com/office/powerpoint/2012/main" userId="S::phillips.tuana@epa.gov::5a749786-198a-4dc2-a399-04d1be0fc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F50"/>
    <a:srgbClr val="153789"/>
    <a:srgbClr val="8FBD29"/>
    <a:srgbClr val="1D385B"/>
    <a:srgbClr val="204560"/>
    <a:srgbClr val="204F60"/>
    <a:srgbClr val="32616C"/>
    <a:srgbClr val="205560"/>
    <a:srgbClr val="1E505A"/>
    <a:srgbClr val="A1C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892" autoAdjust="0"/>
  </p:normalViewPr>
  <p:slideViewPr>
    <p:cSldViewPr snapToGrid="0">
      <p:cViewPr varScale="1">
        <p:scale>
          <a:sx n="53" d="100"/>
          <a:sy n="53" d="100"/>
        </p:scale>
        <p:origin x="11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s, Bo" userId="8c7a218f-300f-42af-8371-8f9b350706f7" providerId="ADAL" clId="{0ED99B10-FFDE-4C5E-8A10-28965823ABBC}"/>
    <pc:docChg chg="custSel modSld">
      <pc:chgData name="Williams, Bo" userId="8c7a218f-300f-42af-8371-8f9b350706f7" providerId="ADAL" clId="{0ED99B10-FFDE-4C5E-8A10-28965823ABBC}" dt="2021-06-25T11:52:37.956" v="1030" actId="20577"/>
      <pc:docMkLst>
        <pc:docMk/>
      </pc:docMkLst>
      <pc:sldChg chg="modSp mod">
        <pc:chgData name="Williams, Bo" userId="8c7a218f-300f-42af-8371-8f9b350706f7" providerId="ADAL" clId="{0ED99B10-FFDE-4C5E-8A10-28965823ABBC}" dt="2021-06-25T11:52:18.498" v="1027" actId="14100"/>
        <pc:sldMkLst>
          <pc:docMk/>
          <pc:sldMk cId="0" sldId="256"/>
        </pc:sldMkLst>
        <pc:spChg chg="mod">
          <ac:chgData name="Williams, Bo" userId="8c7a218f-300f-42af-8371-8f9b350706f7" providerId="ADAL" clId="{0ED99B10-FFDE-4C5E-8A10-28965823ABBC}" dt="2021-06-25T11:52:18.498" v="1027" actId="14100"/>
          <ac:spMkLst>
            <pc:docMk/>
            <pc:sldMk cId="0" sldId="256"/>
            <ac:spMk id="4" creationId="{A781F51B-5E61-457A-BD3D-8DB4F71D1D2D}"/>
          </ac:spMkLst>
        </pc:spChg>
      </pc:sldChg>
      <pc:sldChg chg="addSp delSp modSp mod">
        <pc:chgData name="Williams, Bo" userId="8c7a218f-300f-42af-8371-8f9b350706f7" providerId="ADAL" clId="{0ED99B10-FFDE-4C5E-8A10-28965823ABBC}" dt="2021-06-25T11:52:37.956" v="1030" actId="20577"/>
        <pc:sldMkLst>
          <pc:docMk/>
          <pc:sldMk cId="2719262802" sldId="4118"/>
        </pc:sldMkLst>
        <pc:spChg chg="mod">
          <ac:chgData name="Williams, Bo" userId="8c7a218f-300f-42af-8371-8f9b350706f7" providerId="ADAL" clId="{0ED99B10-FFDE-4C5E-8A10-28965823ABBC}" dt="2021-06-25T11:52:37.956" v="1030" actId="20577"/>
          <ac:spMkLst>
            <pc:docMk/>
            <pc:sldMk cId="2719262802" sldId="4118"/>
            <ac:spMk id="2" creationId="{00000000-0000-0000-0000-000000000000}"/>
          </ac:spMkLst>
        </pc:spChg>
        <pc:spChg chg="add del mod">
          <ac:chgData name="Williams, Bo" userId="8c7a218f-300f-42af-8371-8f9b350706f7" providerId="ADAL" clId="{0ED99B10-FFDE-4C5E-8A10-28965823ABBC}" dt="2021-06-24T21:42:46.241" v="942" actId="478"/>
          <ac:spMkLst>
            <pc:docMk/>
            <pc:sldMk cId="2719262802" sldId="4118"/>
            <ac:spMk id="4" creationId="{B480A60D-B936-45EB-9589-C24708FBE2AC}"/>
          </ac:spMkLst>
        </pc:spChg>
      </pc:sldChg>
      <pc:sldChg chg="addSp delSp modSp mod modNotesTx">
        <pc:chgData name="Williams, Bo" userId="8c7a218f-300f-42af-8371-8f9b350706f7" providerId="ADAL" clId="{0ED99B10-FFDE-4C5E-8A10-28965823ABBC}" dt="2021-06-25T11:52:33.663" v="1029" actId="478"/>
        <pc:sldMkLst>
          <pc:docMk/>
          <pc:sldMk cId="1621227865" sldId="4167"/>
        </pc:sldMkLst>
        <pc:spChg chg="mod">
          <ac:chgData name="Williams, Bo" userId="8c7a218f-300f-42af-8371-8f9b350706f7" providerId="ADAL" clId="{0ED99B10-FFDE-4C5E-8A10-28965823ABBC}" dt="2021-06-24T21:43:08.659" v="984" actId="20577"/>
          <ac:spMkLst>
            <pc:docMk/>
            <pc:sldMk cId="1621227865" sldId="4167"/>
            <ac:spMk id="6" creationId="{C83B010E-165D-455F-A472-E8FB21FE4963}"/>
          </ac:spMkLst>
        </pc:spChg>
        <pc:picChg chg="add del mod">
          <ac:chgData name="Williams, Bo" userId="8c7a218f-300f-42af-8371-8f9b350706f7" providerId="ADAL" clId="{0ED99B10-FFDE-4C5E-8A10-28965823ABBC}" dt="2021-06-25T11:52:33.663" v="1029" actId="478"/>
          <ac:picMkLst>
            <pc:docMk/>
            <pc:sldMk cId="1621227865" sldId="4167"/>
            <ac:picMk id="4" creationId="{06576303-1EDB-43C3-B14F-E7140DC666DA}"/>
          </ac:picMkLst>
        </pc:picChg>
      </pc:sldChg>
      <pc:sldChg chg="modSp mod modNotesTx">
        <pc:chgData name="Williams, Bo" userId="8c7a218f-300f-42af-8371-8f9b350706f7" providerId="ADAL" clId="{0ED99B10-FFDE-4C5E-8A10-28965823ABBC}" dt="2021-06-24T21:42:10.467" v="926" actId="20577"/>
        <pc:sldMkLst>
          <pc:docMk/>
          <pc:sldMk cId="1134841463" sldId="4169"/>
        </pc:sldMkLst>
        <pc:spChg chg="mod">
          <ac:chgData name="Williams, Bo" userId="8c7a218f-300f-42af-8371-8f9b350706f7" providerId="ADAL" clId="{0ED99B10-FFDE-4C5E-8A10-28965823ABBC}" dt="2021-06-24T21:42:10.467" v="926" actId="20577"/>
          <ac:spMkLst>
            <pc:docMk/>
            <pc:sldMk cId="1134841463" sldId="4169"/>
            <ac:spMk id="6" creationId="{C83B010E-165D-455F-A472-E8FB21FE49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E02CA-92D6-4B17-ACBA-6F2EAE15BEF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6BEE4-DFA1-49DC-9533-FB7115DB2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8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94439e7db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94439e7db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6185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94439e7db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94439e7db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6185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6BEE4-DFA1-49DC-9533-FB7115DB21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794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56702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151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676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862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30480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117800" y="1191333"/>
            <a:ext cx="7098800" cy="6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1117667" y="2006600"/>
            <a:ext cx="7098800" cy="30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 rtl="0">
              <a:spcBef>
                <a:spcPts val="800"/>
              </a:spcBef>
              <a:spcAft>
                <a:spcPts val="0"/>
              </a:spcAft>
              <a:buSzPts val="2000"/>
              <a:buChar char="▸"/>
              <a:defRPr/>
            </a:lvl1pPr>
            <a:lvl2pPr marL="1219170" lvl="1" indent="-474121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828754" lvl="2" indent="-474121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2438339" lvl="3" indent="-474121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3047924" lvl="4" indent="-474121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3657509" lvl="5" indent="-474121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4267093" lvl="6" indent="-474121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4876678" lvl="7" indent="-474121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5486263" lvl="8" indent="-474121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1390969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25828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91901" y="-12899"/>
            <a:ext cx="7035833" cy="6889433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12899" y="-12899"/>
            <a:ext cx="7035833" cy="6889433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64400" y="4234600"/>
            <a:ext cx="4707600" cy="157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6954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30480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1121333" y="1292933"/>
            <a:ext cx="6402000" cy="54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1121333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057708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6994083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11390969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36541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19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793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839476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1636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74636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90236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18850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136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64187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7975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4943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47727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5122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30480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117800" y="1191333"/>
            <a:ext cx="7098800" cy="6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1117667" y="2006600"/>
            <a:ext cx="7098800" cy="30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 rtl="0">
              <a:spcBef>
                <a:spcPts val="800"/>
              </a:spcBef>
              <a:spcAft>
                <a:spcPts val="0"/>
              </a:spcAft>
              <a:buSzPts val="2000"/>
              <a:buChar char="▸"/>
              <a:defRPr/>
            </a:lvl1pPr>
            <a:lvl2pPr marL="1219170" lvl="1" indent="-474121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828754" lvl="2" indent="-474121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2438339" lvl="3" indent="-474121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3047924" lvl="4" indent="-474121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3657509" lvl="5" indent="-474121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4267093" lvl="6" indent="-474121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4876678" lvl="7" indent="-474121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5486263" lvl="8" indent="-474121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1390969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2074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91901" y="-12899"/>
            <a:ext cx="7035833" cy="6889433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12899" y="-12899"/>
            <a:ext cx="7035833" cy="6889433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64400" y="4234600"/>
            <a:ext cx="4707600" cy="157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670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934985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30480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1" y="-13915"/>
            <a:ext cx="10972420" cy="6885849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1121333" y="1292933"/>
            <a:ext cx="6402000" cy="54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1121333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057708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6994083" y="2134633"/>
            <a:ext cx="2793200" cy="32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▸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11390969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5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18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7889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175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4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4791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280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A5E71F7-CCAC-4C39-8191-2914CE20AE6C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A4DFE23-1393-4533-A212-AD88589D1F9C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11132053" y="385356"/>
            <a:ext cx="299336" cy="301008"/>
          </a:xfrm>
          <a:prstGeom prst="rect">
            <a:avLst/>
          </a:prstGeom>
          <a:ln w="25400">
            <a:solidFill>
              <a:schemeClr val="accent4"/>
            </a:solidFill>
            <a:miter lim="800000"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fld id="{DF33818B-4F67-2640-B051-39386572BB31}" type="slidenum">
              <a:rPr lang="en-US" sz="1100" b="0" i="0" spc="150" smtClean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pPr algn="ctr"/>
              <a:t>‹#›</a:t>
            </a:fld>
            <a:endParaRPr lang="en-US" sz="1100" b="0" i="0" spc="150">
              <a:solidFill>
                <a:schemeClr val="accent4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675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666" r:id="rId12"/>
    <p:sldLayoutId id="2147483733" r:id="rId13"/>
    <p:sldLayoutId id="2147483737" r:id="rId14"/>
    <p:sldLayoutId id="2147483738" r:id="rId1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A5E71F7-CCAC-4C39-8191-2914CE20AE6C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23E37F-73E9-4D20-9DDD-F38504465BD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A4DFE23-1393-4533-A212-AD88589D1F9C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11132053" y="385356"/>
            <a:ext cx="299336" cy="301008"/>
          </a:xfrm>
          <a:prstGeom prst="rect">
            <a:avLst/>
          </a:prstGeom>
          <a:ln w="25400">
            <a:solidFill>
              <a:schemeClr val="accent4"/>
            </a:solidFill>
            <a:miter lim="800000"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fld id="{DF33818B-4F67-2640-B051-39386572BB31}" type="slidenum">
              <a:rPr lang="en-US" sz="1100" b="0" i="0" spc="150" smtClean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pPr algn="ctr"/>
              <a:t>‹#›</a:t>
            </a:fld>
            <a:endParaRPr lang="en-US" sz="1100" b="0" i="0" spc="150">
              <a:solidFill>
                <a:schemeClr val="accent4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6961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111761" y="4354267"/>
            <a:ext cx="6435996" cy="157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lvl="0"/>
            <a:r>
              <a:rPr lang="en-US" dirty="0"/>
              <a:t>DEIJ Action Team Update</a:t>
            </a:r>
            <a:endParaRPr dirty="0">
              <a:solidFill>
                <a:srgbClr val="00BCD4"/>
              </a:solidFill>
            </a:endParaRPr>
          </a:p>
        </p:txBody>
      </p:sp>
      <p:sp>
        <p:nvSpPr>
          <p:cNvPr id="3" name="Google Shape;77;p14">
            <a:extLst>
              <a:ext uri="{FF2B5EF4-FFF2-40B4-BE49-F238E27FC236}">
                <a16:creationId xmlns:a16="http://schemas.microsoft.com/office/drawing/2014/main" id="{61AF9B29-5EAD-4E98-8D86-EF72731CB1BD}"/>
              </a:ext>
            </a:extLst>
          </p:cNvPr>
          <p:cNvSpPr txBox="1">
            <a:spLocks/>
          </p:cNvSpPr>
          <p:nvPr/>
        </p:nvSpPr>
        <p:spPr>
          <a:xfrm>
            <a:off x="10439400" y="6320367"/>
            <a:ext cx="4318673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000"/>
              <a:buFont typeface="Karla"/>
              <a:buNone/>
              <a:tabLst/>
              <a:defRPr/>
            </a:pPr>
            <a:endParaRPr lang="en-U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781F51B-5E61-457A-BD3D-8DB4F71D1D2D}"/>
              </a:ext>
            </a:extLst>
          </p:cNvPr>
          <p:cNvSpPr txBox="1">
            <a:spLocks/>
          </p:cNvSpPr>
          <p:nvPr/>
        </p:nvSpPr>
        <p:spPr>
          <a:xfrm>
            <a:off x="7993696" y="3155067"/>
            <a:ext cx="4928219" cy="196701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5255" indent="0">
              <a:buClr>
                <a:srgbClr val="344068"/>
              </a:buClr>
              <a:buNone/>
              <a:defRPr/>
            </a:pPr>
            <a:r>
              <a:rPr lang="en-US" sz="2400" dirty="0">
                <a:cs typeface="Calibri"/>
              </a:rPr>
              <a:t>Bo Williams, EPA</a:t>
            </a:r>
          </a:p>
          <a:p>
            <a:pPr marL="135255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34406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15837A9-ED8D-427B-BFE6-1B47ADFBE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04" y="297108"/>
            <a:ext cx="1701546" cy="1399943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D5B4174-E7A2-4985-BB50-219CE93E7086}"/>
              </a:ext>
            </a:extLst>
          </p:cNvPr>
          <p:cNvSpPr txBox="1">
            <a:spLocks/>
          </p:cNvSpPr>
          <p:nvPr/>
        </p:nvSpPr>
        <p:spPr>
          <a:xfrm>
            <a:off x="111761" y="5910996"/>
            <a:ext cx="10802988" cy="30076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5255" indent="0">
              <a:spcAft>
                <a:spcPts val="600"/>
              </a:spcAft>
              <a:buNone/>
            </a:pPr>
            <a:r>
              <a:rPr lang="en-US" dirty="0">
                <a:solidFill>
                  <a:srgbClr val="4CAF50"/>
                </a:solidFill>
                <a:latin typeface="Karla"/>
              </a:rPr>
              <a:t>Diversity Workgroup Meeting, June 2021</a:t>
            </a:r>
            <a:endParaRPr lang="en-US" sz="1800" dirty="0"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9"/>
          <p:cNvSpPr txBox="1">
            <a:spLocks noGrp="1"/>
          </p:cNvSpPr>
          <p:nvPr>
            <p:ph type="title"/>
          </p:nvPr>
        </p:nvSpPr>
        <p:spPr>
          <a:xfrm>
            <a:off x="678842" y="359251"/>
            <a:ext cx="7920627" cy="1279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sz="4000" dirty="0"/>
              <a:t>DEIJ Action Team Update &amp; Next Steps</a:t>
            </a:r>
          </a:p>
        </p:txBody>
      </p:sp>
      <p:sp>
        <p:nvSpPr>
          <p:cNvPr id="6" name="Google Shape;334;p39">
            <a:extLst>
              <a:ext uri="{FF2B5EF4-FFF2-40B4-BE49-F238E27FC236}">
                <a16:creationId xmlns:a16="http://schemas.microsoft.com/office/drawing/2014/main" id="{C83B010E-165D-455F-A472-E8FB21FE4963}"/>
              </a:ext>
            </a:extLst>
          </p:cNvPr>
          <p:cNvSpPr txBox="1">
            <a:spLocks/>
          </p:cNvSpPr>
          <p:nvPr/>
        </p:nvSpPr>
        <p:spPr>
          <a:xfrm>
            <a:off x="483454" y="1280533"/>
            <a:ext cx="8743673" cy="319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▸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000" b="0" i="0" u="sng" strike="noStrike" kern="0" cap="none" spc="0" normalizeH="0" baseline="0" noProof="0" dirty="0">
              <a:ln>
                <a:noFill/>
              </a:ln>
              <a:solidFill>
                <a:srgbClr val="A1CF2F"/>
              </a:solidFill>
              <a:effectLst/>
              <a:uLnTx/>
              <a:uFillTx/>
              <a:latin typeface="Calibri" panose="020F0502020204030204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4CAF50"/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April-June: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Compile and incorporate internal CBP feedback from Action Team, Diversity Workgroup, and Partnership entities into implementation plan redraft.</a:t>
            </a: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4CAF50"/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June-August: </a:t>
            </a:r>
          </a:p>
          <a:p>
            <a:pPr marL="837565" lvl="1" indent="-380365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kumimoji="0" lang="en-US" sz="1800" i="0" u="sng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Outreach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: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Direct engagement with underrepresented communities via Action Team members and partner networks; public comment period</a:t>
            </a:r>
            <a:r>
              <a:rPr lang="en-US" sz="18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; community meetings and conferences.</a:t>
            </a:r>
          </a:p>
          <a:p>
            <a:pPr marL="837565" lvl="1" indent="-380365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1800" b="1" u="sng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Tracking/Reporting Framework</a:t>
            </a:r>
            <a:r>
              <a:rPr lang="en-US" sz="1800" b="1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: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Develop proposal for implementation tracking and reporting framework. Will seek input from jurisdictions and partner </a:t>
            </a:r>
            <a:r>
              <a:rPr lang="en-US" sz="18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entities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 on overall feasibility and continuity with their DEIJ plans. 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r>
              <a:rPr lang="en-US" sz="2000" b="1" kern="0" dirty="0">
                <a:solidFill>
                  <a:srgbClr val="4CAF50"/>
                </a:solidFill>
                <a:latin typeface="Calibri" panose="020F0502020204030204"/>
              </a:rPr>
              <a:t>August-September</a:t>
            </a:r>
            <a:r>
              <a:rPr lang="en-US" sz="2000" b="1" kern="0" dirty="0">
                <a:solidFill>
                  <a:srgbClr val="A1CF2F"/>
                </a:solidFill>
                <a:latin typeface="Calibri" panose="020F0502020204030204"/>
              </a:rPr>
              <a:t>: </a:t>
            </a:r>
            <a:r>
              <a:rPr lang="en-US" sz="20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Compile and incorporate feedback into plan redraft. Final recommendations on community integration into CBP structure.</a:t>
            </a: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D9E0E6">
                  <a:lumMod val="50000"/>
                </a:srgbClr>
              </a:solidFill>
              <a:effectLst/>
              <a:uLnTx/>
              <a:uFillTx/>
              <a:latin typeface="Karla"/>
              <a:sym typeface="Karla"/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C4DAEF96-0DB5-4828-84BC-B2EDCA8F30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786" y="723677"/>
            <a:ext cx="1111853" cy="91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4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9"/>
          <p:cNvSpPr txBox="1">
            <a:spLocks noGrp="1"/>
          </p:cNvSpPr>
          <p:nvPr>
            <p:ph type="title"/>
          </p:nvPr>
        </p:nvSpPr>
        <p:spPr>
          <a:xfrm>
            <a:off x="483454" y="238672"/>
            <a:ext cx="8372870" cy="100450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sz="3600" dirty="0"/>
              <a:t>DEIJ Implementation Tracking Framework</a:t>
            </a:r>
          </a:p>
        </p:txBody>
      </p:sp>
      <p:sp>
        <p:nvSpPr>
          <p:cNvPr id="6" name="Google Shape;334;p39">
            <a:extLst>
              <a:ext uri="{FF2B5EF4-FFF2-40B4-BE49-F238E27FC236}">
                <a16:creationId xmlns:a16="http://schemas.microsoft.com/office/drawing/2014/main" id="{C83B010E-165D-455F-A472-E8FB21FE4963}"/>
              </a:ext>
            </a:extLst>
          </p:cNvPr>
          <p:cNvSpPr txBox="1">
            <a:spLocks/>
          </p:cNvSpPr>
          <p:nvPr/>
        </p:nvSpPr>
        <p:spPr>
          <a:xfrm>
            <a:off x="349890" y="1651436"/>
            <a:ext cx="9241771" cy="317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▸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▹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●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○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arla"/>
              <a:buChar char="■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342900" indent="-342900">
              <a:buClr>
                <a:prstClr val="black"/>
              </a:buClr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sym typeface="Karla"/>
              </a:rPr>
              <a:t>A framework for tracking DEIJ Strategy implementation and creating accountability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000" b="0" i="0" u="sng" strike="noStrike" kern="0" cap="none" spc="0" normalizeH="0" baseline="0" noProof="0" dirty="0">
              <a:ln>
                <a:noFill/>
              </a:ln>
              <a:solidFill>
                <a:srgbClr val="A1CF2F"/>
              </a:solidFill>
              <a:effectLst/>
              <a:uLnTx/>
              <a:uFillTx/>
              <a:latin typeface="Calibri" panose="020F0502020204030204"/>
              <a:sym typeface="Karla"/>
            </a:endParaRP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/>
              </a:rPr>
              <a:t>Tracking and Implementation Lead: </a:t>
            </a:r>
            <a:r>
              <a:rPr lang="en-US" sz="20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Entity or entities responsible for collecting and organizing tracking information and leading implementation</a:t>
            </a:r>
            <a:r>
              <a:rPr lang="en-US" sz="2000" kern="0" dirty="0">
                <a:solidFill>
                  <a:srgbClr val="A1CF2F"/>
                </a:solidFill>
                <a:latin typeface="Calibri" panose="020F0502020204030204"/>
              </a:rPr>
              <a:t>.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/>
              </a:rPr>
              <a:t>Frequency of Reporting</a:t>
            </a:r>
            <a:r>
              <a:rPr lang="en-US" sz="2000" kern="0" dirty="0">
                <a:solidFill>
                  <a:srgbClr val="A1CF2F"/>
                </a:solidFill>
                <a:latin typeface="Calibri" panose="020F0502020204030204"/>
              </a:rPr>
              <a:t>: </a:t>
            </a:r>
            <a:r>
              <a:rPr lang="en-US" sz="20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Defines when information will be “reported” and by whom.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Process for Updating and Prioritizing:</a:t>
            </a:r>
            <a:r>
              <a:rPr lang="en-US" sz="20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 How and by whom progress will be assessed and new priorities, actions, and timeframes defined. 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r>
              <a:rPr lang="en-US" sz="2000" b="1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Performance measures/metrics</a:t>
            </a:r>
            <a:r>
              <a:rPr lang="en-US" sz="20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: Information reported and against which progress is measured.</a:t>
            </a:r>
          </a:p>
          <a:p>
            <a:pPr marL="837565" lvl="1" indent="-380365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Karla"/>
              <a:buChar char="▸"/>
              <a:defRPr/>
            </a:pPr>
            <a:endParaRPr lang="en-US" sz="2000" kern="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380365" marR="0" lvl="0" indent="-38036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Char char="▸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Karla"/>
              <a:sym typeface="Karl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black"/>
              </a:buClr>
              <a:buSzPts val="1600"/>
              <a:buFont typeface="Karla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D9E0E6">
                  <a:lumMod val="50000"/>
                </a:srgbClr>
              </a:solidFill>
              <a:effectLst/>
              <a:uLnTx/>
              <a:uFillTx/>
              <a:latin typeface="Karla"/>
              <a:sym typeface="Karla"/>
            </a:endParaRPr>
          </a:p>
        </p:txBody>
      </p:sp>
    </p:spTree>
    <p:extLst>
      <p:ext uri="{BB962C8B-B14F-4D97-AF65-F5344CB8AC3E}">
        <p14:creationId xmlns:p14="http://schemas.microsoft.com/office/powerpoint/2010/main" val="162122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800" y="2466680"/>
            <a:ext cx="8083716" cy="647600"/>
          </a:xfrm>
        </p:spPr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Your feedback is appreciated!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1CB8C-A9D7-43AB-8923-48BDAFC991CB}"/>
              </a:ext>
            </a:extLst>
          </p:cNvPr>
          <p:cNvSpPr txBox="1"/>
          <p:nvPr/>
        </p:nvSpPr>
        <p:spPr>
          <a:xfrm>
            <a:off x="7339513" y="6034587"/>
            <a:ext cx="7767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williams.james@epa.gov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92628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5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344068"/>
      </a:accent1>
      <a:accent2>
        <a:srgbClr val="32616C"/>
      </a:accent2>
      <a:accent3>
        <a:srgbClr val="595959"/>
      </a:accent3>
      <a:accent4>
        <a:srgbClr val="595959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1_Retrospect">
  <a:themeElements>
    <a:clrScheme name="Custom 5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344068"/>
      </a:accent1>
      <a:accent2>
        <a:srgbClr val="32616C"/>
      </a:accent2>
      <a:accent3>
        <a:srgbClr val="595959"/>
      </a:accent3>
      <a:accent4>
        <a:srgbClr val="595959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F2194B0ECA34F8230A693AEC97871" ma:contentTypeVersion="4" ma:contentTypeDescription="Create a new document." ma:contentTypeScope="" ma:versionID="fad0f52e6cd6a92b04c8b905952daba6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4da51f14-1c7e-4ae5-960b-3789ec1f41d8" targetNamespace="http://schemas.microsoft.com/office/2006/metadata/properties" ma:root="true" ma:fieldsID="514ce73b22bb0258327319f4d7365ed9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4da51f14-1c7e-4ae5-960b-3789ec1f41d8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63a70749-2045-4846-9e0d-0fa6b09872b9}" ma:internalName="TaxCatchAllLabel" ma:readOnly="true" ma:showField="CatchAllDataLabel" ma:web="515522dc-38fd-40aa-a773-8993e3fe00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63a70749-2045-4846-9e0d-0fa6b09872b9}" ma:internalName="TaxCatchAll" ma:showField="CatchAllData" ma:web="515522dc-38fd-40aa-a773-8993e3fe00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a51f14-1c7e-4ae5-960b-3789ec1f41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2020-09-04T18:01:08+00:00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4.xml><?xml version="1.0" encoding="utf-8"?>
<?mso-contentType ?>
<SharedContentType xmlns="Microsoft.SharePoint.Taxonomy.ContentTypeSync" SourceId="29f62856-1543-49d4-a736-4569d363f533" ContentTypeId="0x0101" PreviousValue="false"/>
</file>

<file path=customXml/itemProps1.xml><?xml version="1.0" encoding="utf-8"?>
<ds:datastoreItem xmlns:ds="http://schemas.openxmlformats.org/officeDocument/2006/customXml" ds:itemID="{A2106EF0-F96F-43DD-B249-CD3DDD792A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FDA053-5666-44AD-941A-109DAB5A56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4da51f14-1c7e-4ae5-960b-3789ec1f41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36E9C0-8935-48C7-BDD7-5B2FA17AE5F4}">
  <ds:schemaRefs>
    <ds:schemaRef ds:uri="http://purl.org/dc/terms/"/>
    <ds:schemaRef ds:uri="http://www.w3.org/XML/1998/namespace"/>
    <ds:schemaRef ds:uri="4da51f14-1c7e-4ae5-960b-3789ec1f41d8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sharepoint/v3/fields"/>
    <ds:schemaRef ds:uri="4ffa91fb-a0ff-4ac5-b2db-65c790d184a4"/>
    <ds:schemaRef ds:uri="http://schemas.microsoft.com/sharepoint.v3"/>
    <ds:schemaRef ds:uri="http://schemas.microsoft.com/sharepoint/v3"/>
    <ds:schemaRef ds:uri="http://schemas.microsoft.com/office/2006/metadata/properties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9795E960-3E06-49E2-8EE1-D41FB5F9AEDD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1347</TotalTime>
  <Words>226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Poppins</vt:lpstr>
      <vt:lpstr>Retrospect</vt:lpstr>
      <vt:lpstr>1_Retrospect</vt:lpstr>
      <vt:lpstr>DEIJ Action Team Update</vt:lpstr>
      <vt:lpstr>DEIJ Action Team Update &amp; Next Steps</vt:lpstr>
      <vt:lpstr>DEIJ Implementation Tracking Framework</vt:lpstr>
      <vt:lpstr>Thank you.   Your feedback is appreciated!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Bo (James)</dc:creator>
  <cp:lastModifiedBy>Williams, Bo</cp:lastModifiedBy>
  <cp:revision>12</cp:revision>
  <dcterms:created xsi:type="dcterms:W3CDTF">2020-09-04T14:25:48Z</dcterms:created>
  <dcterms:modified xsi:type="dcterms:W3CDTF">2021-06-25T11:52:41Z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0x01010084CF2194B0ECA34F8230A693AEC97871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3f09c3df709400db2417a7161762d62">
    <vt:lpwstr/>
  </property>
  <property fmtid="{D5CDD505-2E9C-101B-9397-08002B2CF9AE}" pid="6" name="EPA_x0020_Subject">
    <vt:lpwstr/>
  </property>
  <property fmtid="{D5CDD505-2E9C-101B-9397-08002B2CF9AE}" pid="7" name="EPA Subject">
    <vt:lpwstr/>
  </property>
</Properties>
</file>