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62" r:id="rId2"/>
    <p:sldId id="278" r:id="rId3"/>
    <p:sldId id="289" r:id="rId4"/>
    <p:sldId id="284" r:id="rId5"/>
    <p:sldId id="286" r:id="rId6"/>
    <p:sldId id="287" r:id="rId7"/>
    <p:sldId id="288" r:id="rId8"/>
    <p:sldId id="270" r:id="rId9"/>
    <p:sldId id="272" r:id="rId10"/>
    <p:sldId id="301" r:id="rId11"/>
    <p:sldId id="302" r:id="rId12"/>
    <p:sldId id="293" r:id="rId13"/>
    <p:sldId id="300" r:id="rId14"/>
    <p:sldId id="294" r:id="rId15"/>
    <p:sldId id="298" r:id="rId16"/>
    <p:sldId id="295" r:id="rId17"/>
    <p:sldId id="296" r:id="rId18"/>
    <p:sldId id="297" r:id="rId19"/>
    <p:sldId id="304" r:id="rId20"/>
    <p:sldId id="305" r:id="rId21"/>
    <p:sldId id="299" r:id="rId22"/>
    <p:sldId id="303" r:id="rId2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97" autoAdjust="0"/>
  </p:normalViewPr>
  <p:slideViewPr>
    <p:cSldViewPr>
      <p:cViewPr varScale="1">
        <p:scale>
          <a:sx n="97" d="100"/>
          <a:sy n="97" d="100"/>
        </p:scale>
        <p:origin x="102" y="21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'Major Source - Fed vs NonFed'!$C$131</c:f>
              <c:strCache>
                <c:ptCount val="1"/>
                <c:pt idx="0">
                  <c:v>Wastewater</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NonFed'!$AA$131:$AG$131</c:f>
              <c:numCache>
                <c:formatCode>_(* #,##0_);_(* \(#,##0\);_(* "-"??_);_(@_)</c:formatCode>
                <c:ptCount val="6"/>
                <c:pt idx="0">
                  <c:v>9188225.1015625</c:v>
                </c:pt>
                <c:pt idx="1">
                  <c:v>6289210.6015625</c:v>
                </c:pt>
                <c:pt idx="2">
                  <c:v>1556794.453125</c:v>
                </c:pt>
                <c:pt idx="3">
                  <c:v>2246537.046875</c:v>
                </c:pt>
                <c:pt idx="4">
                  <c:v>0</c:v>
                </c:pt>
                <c:pt idx="5">
                  <c:v>1516866.75</c:v>
                </c:pt>
              </c:numCache>
            </c:numRef>
          </c:val>
          <c:extLst xmlns:c16r2="http://schemas.microsoft.com/office/drawing/2015/06/chart">
            <c:ext xmlns:c16="http://schemas.microsoft.com/office/drawing/2014/chart" uri="{C3380CC4-5D6E-409C-BE32-E72D297353CC}">
              <c16:uniqueId val="{00000000-F502-4735-9F89-8A7B646D7A3E}"/>
            </c:ext>
          </c:extLst>
        </c:ser>
        <c:ser>
          <c:idx val="1"/>
          <c:order val="1"/>
          <c:tx>
            <c:strRef>
              <c:f>'Major Source - Fed vs NonFed'!$C$132</c:f>
              <c:strCache>
                <c:ptCount val="1"/>
                <c:pt idx="0">
                  <c:v>Non-Wastewater</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NonFed'!$AA$132:$AG$132</c:f>
              <c:numCache>
                <c:formatCode>_(* #,##0_);_(* \(#,##0\);_(* "-"??_);_(@_)</c:formatCode>
                <c:ptCount val="6"/>
                <c:pt idx="0">
                  <c:v>200588.20234680176</c:v>
                </c:pt>
                <c:pt idx="1">
                  <c:v>191578.00128173828</c:v>
                </c:pt>
                <c:pt idx="2">
                  <c:v>197016.59936523438</c:v>
                </c:pt>
                <c:pt idx="3">
                  <c:v>185508.1031036377</c:v>
                </c:pt>
                <c:pt idx="4">
                  <c:v>0</c:v>
                </c:pt>
                <c:pt idx="5">
                  <c:v>110227.200050354</c:v>
                </c:pt>
              </c:numCache>
            </c:numRef>
          </c:val>
          <c:extLst xmlns:c16r2="http://schemas.microsoft.com/office/drawing/2015/06/chart">
            <c:ext xmlns:c16="http://schemas.microsoft.com/office/drawing/2014/chart" uri="{C3380CC4-5D6E-409C-BE32-E72D297353CC}">
              <c16:uniqueId val="{00000001-F502-4735-9F89-8A7B646D7A3E}"/>
            </c:ext>
          </c:extLst>
        </c:ser>
        <c:ser>
          <c:idx val="2"/>
          <c:order val="2"/>
          <c:tx>
            <c:strRef>
              <c:f>'Major Source - Fed vs NonFed'!$C$133</c:f>
              <c:strCache>
                <c:ptCount val="1"/>
                <c:pt idx="0">
                  <c:v>Target</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NonFed'!$AA$133:$AG$133</c:f>
              <c:numCache>
                <c:formatCode>General</c:formatCode>
                <c:ptCount val="6"/>
                <c:pt idx="4" formatCode="_(* #,##0_);_(* \(#,##0\);_(* &quot;-&quot;??_);_(@_)">
                  <c:v>2425391.4644445903</c:v>
                </c:pt>
              </c:numCache>
            </c:numRef>
          </c:val>
          <c:extLst xmlns:c16r2="http://schemas.microsoft.com/office/drawing/2015/06/chart">
            <c:ext xmlns:c16="http://schemas.microsoft.com/office/drawing/2014/chart" uri="{C3380CC4-5D6E-409C-BE32-E72D297353CC}">
              <c16:uniqueId val="{00000002-F502-4735-9F89-8A7B646D7A3E}"/>
            </c:ext>
          </c:extLst>
        </c:ser>
        <c:dLbls>
          <c:showLegendKey val="0"/>
          <c:showVal val="0"/>
          <c:showCatName val="0"/>
          <c:showSerName val="0"/>
          <c:showPercent val="0"/>
          <c:showBubbleSize val="0"/>
        </c:dLbls>
        <c:gapWidth val="150"/>
        <c:overlap val="100"/>
        <c:axId val="694797088"/>
        <c:axId val="694796696"/>
      </c:barChart>
      <c:catAx>
        <c:axId val="694797088"/>
        <c:scaling>
          <c:orientation val="minMax"/>
        </c:scaling>
        <c:delete val="0"/>
        <c:axPos val="b"/>
        <c:numFmt formatCode="General" sourceLinked="0"/>
        <c:majorTickMark val="out"/>
        <c:minorTickMark val="none"/>
        <c:tickLblPos val="nextTo"/>
        <c:crossAx val="694796696"/>
        <c:crosses val="autoZero"/>
        <c:auto val="1"/>
        <c:lblAlgn val="ctr"/>
        <c:lblOffset val="100"/>
        <c:noMultiLvlLbl val="0"/>
      </c:catAx>
      <c:valAx>
        <c:axId val="694796696"/>
        <c:scaling>
          <c:orientation val="minMax"/>
        </c:scaling>
        <c:delete val="0"/>
        <c:axPos val="l"/>
        <c:majorGridlines/>
        <c:numFmt formatCode="_(* #,##0_);_(* \(#,##0\);_(* &quot;-&quot;??_);_(@_)" sourceLinked="1"/>
        <c:majorTickMark val="out"/>
        <c:minorTickMark val="none"/>
        <c:tickLblPos val="nextTo"/>
        <c:crossAx val="694797088"/>
        <c:crosses val="autoZero"/>
        <c:crossBetween val="between"/>
      </c:valAx>
    </c:plotArea>
    <c:plotVisOnly val="1"/>
    <c:dispBlanksAs val="gap"/>
    <c:showDLblsOverMax val="0"/>
  </c:chart>
  <c:spPr>
    <a:noFill/>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87065893471406"/>
          <c:y val="4.4299323455247952E-2"/>
          <c:w val="0.84426170411169166"/>
          <c:h val="0.75965255999331438"/>
        </c:manualLayout>
      </c:layout>
      <c:barChart>
        <c:barDir val="col"/>
        <c:grouping val="stacked"/>
        <c:varyColors val="0"/>
        <c:ser>
          <c:idx val="0"/>
          <c:order val="0"/>
          <c:tx>
            <c:strRef>
              <c:f>'Major Source - Fed vs NonFed'!$C$131</c:f>
              <c:strCache>
                <c:ptCount val="1"/>
                <c:pt idx="0">
                  <c:v>Wastewater</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NonFed'!$AH$131:$AM$131</c:f>
              <c:numCache>
                <c:formatCode>_(* #,##0_);_(* \(#,##0\);_(* "-"??_);_(@_)</c:formatCode>
                <c:ptCount val="6"/>
                <c:pt idx="0">
                  <c:v>1533033.44921875</c:v>
                </c:pt>
                <c:pt idx="1">
                  <c:v>71933.3984375</c:v>
                </c:pt>
                <c:pt idx="2">
                  <c:v>44518</c:v>
                </c:pt>
                <c:pt idx="3">
                  <c:v>123877.90234375</c:v>
                </c:pt>
                <c:pt idx="5">
                  <c:v>50480.80078125</c:v>
                </c:pt>
              </c:numCache>
            </c:numRef>
          </c:val>
          <c:extLst xmlns:c16r2="http://schemas.microsoft.com/office/drawing/2015/06/chart">
            <c:ext xmlns:c16="http://schemas.microsoft.com/office/drawing/2014/chart" uri="{C3380CC4-5D6E-409C-BE32-E72D297353CC}">
              <c16:uniqueId val="{00000000-92AF-4F9E-AB7F-D24103628E2B}"/>
            </c:ext>
          </c:extLst>
        </c:ser>
        <c:ser>
          <c:idx val="1"/>
          <c:order val="1"/>
          <c:tx>
            <c:strRef>
              <c:f>'Major Source - Fed vs NonFed'!$C$132</c:f>
              <c:strCache>
                <c:ptCount val="1"/>
                <c:pt idx="0">
                  <c:v>Non-Wastewater</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NonFed'!$AH$132:$AM$132</c:f>
              <c:numCache>
                <c:formatCode>_(* #,##0_);_(* \(#,##0\);_(* "-"??_);_(@_)</c:formatCode>
                <c:ptCount val="6"/>
                <c:pt idx="0">
                  <c:v>29340.100433349617</c:v>
                </c:pt>
                <c:pt idx="1">
                  <c:v>17747.599960327145</c:v>
                </c:pt>
                <c:pt idx="2">
                  <c:v>17900.600418090828</c:v>
                </c:pt>
                <c:pt idx="3">
                  <c:v>19207.000518798828</c:v>
                </c:pt>
                <c:pt idx="5">
                  <c:v>9655.1000976562573</c:v>
                </c:pt>
              </c:numCache>
            </c:numRef>
          </c:val>
          <c:extLst xmlns:c16r2="http://schemas.microsoft.com/office/drawing/2015/06/chart">
            <c:ext xmlns:c16="http://schemas.microsoft.com/office/drawing/2014/chart" uri="{C3380CC4-5D6E-409C-BE32-E72D297353CC}">
              <c16:uniqueId val="{00000001-92AF-4F9E-AB7F-D24103628E2B}"/>
            </c:ext>
          </c:extLst>
        </c:ser>
        <c:ser>
          <c:idx val="2"/>
          <c:order val="2"/>
          <c:tx>
            <c:strRef>
              <c:f>'Major Source - Fed vs NonFed'!$C$133</c:f>
              <c:strCache>
                <c:ptCount val="1"/>
                <c:pt idx="0">
                  <c:v>Target</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NonFed'!$AH$133:$AM$133</c:f>
              <c:numCache>
                <c:formatCode>General</c:formatCode>
                <c:ptCount val="6"/>
                <c:pt idx="4" formatCode="_(* #,##0_);_(* \(#,##0\);_(* &quot;-&quot;??_);_(@_)">
                  <c:v>129032.82341338601</c:v>
                </c:pt>
              </c:numCache>
            </c:numRef>
          </c:val>
          <c:extLst xmlns:c16r2="http://schemas.microsoft.com/office/drawing/2015/06/chart">
            <c:ext xmlns:c16="http://schemas.microsoft.com/office/drawing/2014/chart" uri="{C3380CC4-5D6E-409C-BE32-E72D297353CC}">
              <c16:uniqueId val="{00000002-92AF-4F9E-AB7F-D24103628E2B}"/>
            </c:ext>
          </c:extLst>
        </c:ser>
        <c:dLbls>
          <c:showLegendKey val="0"/>
          <c:showVal val="0"/>
          <c:showCatName val="0"/>
          <c:showSerName val="0"/>
          <c:showPercent val="0"/>
          <c:showBubbleSize val="0"/>
        </c:dLbls>
        <c:gapWidth val="150"/>
        <c:overlap val="100"/>
        <c:axId val="694513392"/>
        <c:axId val="694513784"/>
      </c:barChart>
      <c:catAx>
        <c:axId val="694513392"/>
        <c:scaling>
          <c:orientation val="minMax"/>
        </c:scaling>
        <c:delete val="0"/>
        <c:axPos val="b"/>
        <c:numFmt formatCode="General" sourceLinked="0"/>
        <c:majorTickMark val="out"/>
        <c:minorTickMark val="none"/>
        <c:tickLblPos val="nextTo"/>
        <c:crossAx val="694513784"/>
        <c:crosses val="autoZero"/>
        <c:auto val="1"/>
        <c:lblAlgn val="ctr"/>
        <c:lblOffset val="100"/>
        <c:noMultiLvlLbl val="0"/>
      </c:catAx>
      <c:valAx>
        <c:axId val="694513784"/>
        <c:scaling>
          <c:orientation val="minMax"/>
        </c:scaling>
        <c:delete val="0"/>
        <c:axPos val="l"/>
        <c:majorGridlines/>
        <c:numFmt formatCode="_(* #,##0_);_(* \(#,##0\);_(* &quot;-&quot;??_);_(@_)" sourceLinked="1"/>
        <c:majorTickMark val="out"/>
        <c:minorTickMark val="none"/>
        <c:tickLblPos val="nextTo"/>
        <c:crossAx val="694513392"/>
        <c:crosses val="autoZero"/>
        <c:crossBetween val="between"/>
      </c:valAx>
    </c:plotArea>
    <c:legend>
      <c:legendPos val="b"/>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'Major Source - Fed vs NonFed'!$C$131</c:f>
              <c:strCache>
                <c:ptCount val="1"/>
                <c:pt idx="0">
                  <c:v>Wastewater</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NonFed'!$AA$131:$AG$131</c:f>
              <c:numCache>
                <c:formatCode>_(* #,##0_);_(* \(#,##0\);_(* "-"??_);_(@_)</c:formatCode>
                <c:ptCount val="6"/>
                <c:pt idx="0">
                  <c:v>9188225.1015625</c:v>
                </c:pt>
                <c:pt idx="1">
                  <c:v>6289210.6015625</c:v>
                </c:pt>
                <c:pt idx="2">
                  <c:v>1556794.453125</c:v>
                </c:pt>
                <c:pt idx="3">
                  <c:v>2246537.046875</c:v>
                </c:pt>
                <c:pt idx="4">
                  <c:v>0</c:v>
                </c:pt>
                <c:pt idx="5">
                  <c:v>1516866.75</c:v>
                </c:pt>
              </c:numCache>
            </c:numRef>
          </c:val>
          <c:extLst xmlns:c16r2="http://schemas.microsoft.com/office/drawing/2015/06/chart">
            <c:ext xmlns:c16="http://schemas.microsoft.com/office/drawing/2014/chart" uri="{C3380CC4-5D6E-409C-BE32-E72D297353CC}">
              <c16:uniqueId val="{00000000-286E-450C-808D-239B2FBEFE6B}"/>
            </c:ext>
          </c:extLst>
        </c:ser>
        <c:ser>
          <c:idx val="1"/>
          <c:order val="1"/>
          <c:tx>
            <c:strRef>
              <c:f>'Major Source - Fed vs NonFed'!$C$132</c:f>
              <c:strCache>
                <c:ptCount val="1"/>
                <c:pt idx="0">
                  <c:v>Non-Wastewater</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NonFed'!$AA$132:$AG$132</c:f>
              <c:numCache>
                <c:formatCode>_(* #,##0_);_(* \(#,##0\);_(* "-"??_);_(@_)</c:formatCode>
                <c:ptCount val="6"/>
                <c:pt idx="0">
                  <c:v>200588.20234680176</c:v>
                </c:pt>
                <c:pt idx="1">
                  <c:v>191578.00128173828</c:v>
                </c:pt>
                <c:pt idx="2">
                  <c:v>197016.59936523438</c:v>
                </c:pt>
                <c:pt idx="3">
                  <c:v>185508.1031036377</c:v>
                </c:pt>
                <c:pt idx="4">
                  <c:v>0</c:v>
                </c:pt>
                <c:pt idx="5">
                  <c:v>110227.200050354</c:v>
                </c:pt>
              </c:numCache>
            </c:numRef>
          </c:val>
          <c:extLst xmlns:c16r2="http://schemas.microsoft.com/office/drawing/2015/06/chart">
            <c:ext xmlns:c16="http://schemas.microsoft.com/office/drawing/2014/chart" uri="{C3380CC4-5D6E-409C-BE32-E72D297353CC}">
              <c16:uniqueId val="{00000001-286E-450C-808D-239B2FBEFE6B}"/>
            </c:ext>
          </c:extLst>
        </c:ser>
        <c:ser>
          <c:idx val="2"/>
          <c:order val="2"/>
          <c:tx>
            <c:strRef>
              <c:f>'Major Source - Fed vs NonFed'!$C$133</c:f>
              <c:strCache>
                <c:ptCount val="1"/>
                <c:pt idx="0">
                  <c:v>Target</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NonFed'!$AA$133:$AG$133</c:f>
              <c:numCache>
                <c:formatCode>General</c:formatCode>
                <c:ptCount val="6"/>
                <c:pt idx="4" formatCode="_(* #,##0_);_(* \(#,##0\);_(* &quot;-&quot;??_);_(@_)">
                  <c:v>2425391.4644445903</c:v>
                </c:pt>
              </c:numCache>
            </c:numRef>
          </c:val>
          <c:extLst xmlns:c16r2="http://schemas.microsoft.com/office/drawing/2015/06/chart">
            <c:ext xmlns:c16="http://schemas.microsoft.com/office/drawing/2014/chart" uri="{C3380CC4-5D6E-409C-BE32-E72D297353CC}">
              <c16:uniqueId val="{00000002-286E-450C-808D-239B2FBEFE6B}"/>
            </c:ext>
          </c:extLst>
        </c:ser>
        <c:dLbls>
          <c:showLegendKey val="0"/>
          <c:showVal val="0"/>
          <c:showCatName val="0"/>
          <c:showSerName val="0"/>
          <c:showPercent val="0"/>
          <c:showBubbleSize val="0"/>
        </c:dLbls>
        <c:gapWidth val="150"/>
        <c:overlap val="100"/>
        <c:axId val="698758264"/>
        <c:axId val="698757088"/>
      </c:barChart>
      <c:catAx>
        <c:axId val="698758264"/>
        <c:scaling>
          <c:orientation val="minMax"/>
        </c:scaling>
        <c:delete val="0"/>
        <c:axPos val="b"/>
        <c:numFmt formatCode="General" sourceLinked="0"/>
        <c:majorTickMark val="out"/>
        <c:minorTickMark val="none"/>
        <c:tickLblPos val="nextTo"/>
        <c:crossAx val="698757088"/>
        <c:crosses val="autoZero"/>
        <c:auto val="1"/>
        <c:lblAlgn val="ctr"/>
        <c:lblOffset val="100"/>
        <c:noMultiLvlLbl val="0"/>
      </c:catAx>
      <c:valAx>
        <c:axId val="698757088"/>
        <c:scaling>
          <c:orientation val="minMax"/>
        </c:scaling>
        <c:delete val="0"/>
        <c:axPos val="l"/>
        <c:majorGridlines/>
        <c:numFmt formatCode="_(* #,##0_);_(* \(#,##0\);_(* &quot;-&quot;??_);_(@_)" sourceLinked="1"/>
        <c:majorTickMark val="out"/>
        <c:minorTickMark val="none"/>
        <c:tickLblPos val="nextTo"/>
        <c:crossAx val="698758264"/>
        <c:crosses val="autoZero"/>
        <c:crossBetween val="between"/>
      </c:valAx>
    </c:plotArea>
    <c:plotVisOnly val="1"/>
    <c:dispBlanksAs val="gap"/>
    <c:showDLblsOverMax val="0"/>
  </c:chart>
  <c:spPr>
    <a:noFill/>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87065893471406"/>
          <c:y val="4.4299323455247952E-2"/>
          <c:w val="0.84426170411169166"/>
          <c:h val="0.75965255999331438"/>
        </c:manualLayout>
      </c:layout>
      <c:barChart>
        <c:barDir val="col"/>
        <c:grouping val="stacked"/>
        <c:varyColors val="0"/>
        <c:ser>
          <c:idx val="0"/>
          <c:order val="0"/>
          <c:tx>
            <c:strRef>
              <c:f>'Major Source - Fed vs NonFed'!$C$131</c:f>
              <c:strCache>
                <c:ptCount val="1"/>
                <c:pt idx="0">
                  <c:v>Wastewater</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NonFed'!$AH$131:$AM$131</c:f>
              <c:numCache>
                <c:formatCode>_(* #,##0_);_(* \(#,##0\);_(* "-"??_);_(@_)</c:formatCode>
                <c:ptCount val="6"/>
                <c:pt idx="0">
                  <c:v>1533033.44921875</c:v>
                </c:pt>
                <c:pt idx="1">
                  <c:v>71933.3984375</c:v>
                </c:pt>
                <c:pt idx="2">
                  <c:v>44518</c:v>
                </c:pt>
                <c:pt idx="3">
                  <c:v>123877.90234375</c:v>
                </c:pt>
                <c:pt idx="5">
                  <c:v>50480.80078125</c:v>
                </c:pt>
              </c:numCache>
            </c:numRef>
          </c:val>
          <c:extLst xmlns:c16r2="http://schemas.microsoft.com/office/drawing/2015/06/chart">
            <c:ext xmlns:c16="http://schemas.microsoft.com/office/drawing/2014/chart" uri="{C3380CC4-5D6E-409C-BE32-E72D297353CC}">
              <c16:uniqueId val="{00000000-583E-47AA-A7FF-139E019260C4}"/>
            </c:ext>
          </c:extLst>
        </c:ser>
        <c:ser>
          <c:idx val="1"/>
          <c:order val="1"/>
          <c:tx>
            <c:strRef>
              <c:f>'Major Source - Fed vs NonFed'!$C$132</c:f>
              <c:strCache>
                <c:ptCount val="1"/>
                <c:pt idx="0">
                  <c:v>Non-Wastewater</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NonFed'!$AH$132:$AM$132</c:f>
              <c:numCache>
                <c:formatCode>_(* #,##0_);_(* \(#,##0\);_(* "-"??_);_(@_)</c:formatCode>
                <c:ptCount val="6"/>
                <c:pt idx="0">
                  <c:v>29340.100433349617</c:v>
                </c:pt>
                <c:pt idx="1">
                  <c:v>17747.599960327145</c:v>
                </c:pt>
                <c:pt idx="2">
                  <c:v>17900.600418090828</c:v>
                </c:pt>
                <c:pt idx="3">
                  <c:v>19207.000518798828</c:v>
                </c:pt>
                <c:pt idx="5">
                  <c:v>9655.1000976562573</c:v>
                </c:pt>
              </c:numCache>
            </c:numRef>
          </c:val>
          <c:extLst xmlns:c16r2="http://schemas.microsoft.com/office/drawing/2015/06/chart">
            <c:ext xmlns:c16="http://schemas.microsoft.com/office/drawing/2014/chart" uri="{C3380CC4-5D6E-409C-BE32-E72D297353CC}">
              <c16:uniqueId val="{00000001-583E-47AA-A7FF-139E019260C4}"/>
            </c:ext>
          </c:extLst>
        </c:ser>
        <c:ser>
          <c:idx val="2"/>
          <c:order val="2"/>
          <c:tx>
            <c:strRef>
              <c:f>'Major Source - Fed vs NonFed'!$C$133</c:f>
              <c:strCache>
                <c:ptCount val="1"/>
                <c:pt idx="0">
                  <c:v>Target</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NonFed'!$AH$133:$AM$133</c:f>
              <c:numCache>
                <c:formatCode>General</c:formatCode>
                <c:ptCount val="6"/>
                <c:pt idx="4" formatCode="_(* #,##0_);_(* \(#,##0\);_(* &quot;-&quot;??_);_(@_)">
                  <c:v>129032.82341338601</c:v>
                </c:pt>
              </c:numCache>
            </c:numRef>
          </c:val>
          <c:extLst xmlns:c16r2="http://schemas.microsoft.com/office/drawing/2015/06/chart">
            <c:ext xmlns:c16="http://schemas.microsoft.com/office/drawing/2014/chart" uri="{C3380CC4-5D6E-409C-BE32-E72D297353CC}">
              <c16:uniqueId val="{00000002-583E-47AA-A7FF-139E019260C4}"/>
            </c:ext>
          </c:extLst>
        </c:ser>
        <c:dLbls>
          <c:showLegendKey val="0"/>
          <c:showVal val="0"/>
          <c:showCatName val="0"/>
          <c:showSerName val="0"/>
          <c:showPercent val="0"/>
          <c:showBubbleSize val="0"/>
        </c:dLbls>
        <c:gapWidth val="150"/>
        <c:overlap val="100"/>
        <c:axId val="698757480"/>
        <c:axId val="808581168"/>
      </c:barChart>
      <c:catAx>
        <c:axId val="698757480"/>
        <c:scaling>
          <c:orientation val="minMax"/>
        </c:scaling>
        <c:delete val="0"/>
        <c:axPos val="b"/>
        <c:numFmt formatCode="General" sourceLinked="0"/>
        <c:majorTickMark val="out"/>
        <c:minorTickMark val="none"/>
        <c:tickLblPos val="nextTo"/>
        <c:crossAx val="808581168"/>
        <c:crosses val="autoZero"/>
        <c:auto val="1"/>
        <c:lblAlgn val="ctr"/>
        <c:lblOffset val="100"/>
        <c:noMultiLvlLbl val="0"/>
      </c:catAx>
      <c:valAx>
        <c:axId val="808581168"/>
        <c:scaling>
          <c:orientation val="minMax"/>
        </c:scaling>
        <c:delete val="0"/>
        <c:axPos val="l"/>
        <c:majorGridlines/>
        <c:numFmt formatCode="_(* #,##0_);_(* \(#,##0\);_(* &quot;-&quot;??_);_(@_)" sourceLinked="1"/>
        <c:majorTickMark val="out"/>
        <c:minorTickMark val="none"/>
        <c:tickLblPos val="nextTo"/>
        <c:crossAx val="698757480"/>
        <c:crosses val="autoZero"/>
        <c:crossBetween val="between"/>
      </c:valAx>
    </c:plotArea>
    <c:legend>
      <c:legendPos val="b"/>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'Major Source - Fed vs NonFed'!$C$131</c:f>
              <c:strCache>
                <c:ptCount val="1"/>
                <c:pt idx="0">
                  <c:v>Wastewater</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NonFed'!$AA$131:$AG$131</c:f>
              <c:numCache>
                <c:formatCode>_(* #,##0_);_(* \(#,##0\);_(* "-"??_);_(@_)</c:formatCode>
                <c:ptCount val="6"/>
                <c:pt idx="0">
                  <c:v>9188225.1015625</c:v>
                </c:pt>
                <c:pt idx="1">
                  <c:v>6289210.6015625</c:v>
                </c:pt>
                <c:pt idx="2">
                  <c:v>1556794.453125</c:v>
                </c:pt>
                <c:pt idx="3">
                  <c:v>2246537.046875</c:v>
                </c:pt>
                <c:pt idx="4">
                  <c:v>0</c:v>
                </c:pt>
                <c:pt idx="5">
                  <c:v>1516866.75</c:v>
                </c:pt>
              </c:numCache>
            </c:numRef>
          </c:val>
          <c:extLst xmlns:c16r2="http://schemas.microsoft.com/office/drawing/2015/06/chart">
            <c:ext xmlns:c16="http://schemas.microsoft.com/office/drawing/2014/chart" uri="{C3380CC4-5D6E-409C-BE32-E72D297353CC}">
              <c16:uniqueId val="{00000000-0685-48A0-AFD1-F2989350E1BD}"/>
            </c:ext>
          </c:extLst>
        </c:ser>
        <c:ser>
          <c:idx val="1"/>
          <c:order val="1"/>
          <c:tx>
            <c:strRef>
              <c:f>'Major Source - Fed vs NonFed'!$C$132</c:f>
              <c:strCache>
                <c:ptCount val="1"/>
                <c:pt idx="0">
                  <c:v>Non-Wastewater</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NonFed'!$AA$132:$AG$132</c:f>
              <c:numCache>
                <c:formatCode>_(* #,##0_);_(* \(#,##0\);_(* "-"??_);_(@_)</c:formatCode>
                <c:ptCount val="6"/>
                <c:pt idx="0">
                  <c:v>200588.20234680176</c:v>
                </c:pt>
                <c:pt idx="1">
                  <c:v>191578.00128173828</c:v>
                </c:pt>
                <c:pt idx="2">
                  <c:v>197016.59936523438</c:v>
                </c:pt>
                <c:pt idx="3">
                  <c:v>185508.1031036377</c:v>
                </c:pt>
                <c:pt idx="4">
                  <c:v>0</c:v>
                </c:pt>
                <c:pt idx="5">
                  <c:v>110227.200050354</c:v>
                </c:pt>
              </c:numCache>
            </c:numRef>
          </c:val>
          <c:extLst xmlns:c16r2="http://schemas.microsoft.com/office/drawing/2015/06/chart">
            <c:ext xmlns:c16="http://schemas.microsoft.com/office/drawing/2014/chart" uri="{C3380CC4-5D6E-409C-BE32-E72D297353CC}">
              <c16:uniqueId val="{00000001-0685-48A0-AFD1-F2989350E1BD}"/>
            </c:ext>
          </c:extLst>
        </c:ser>
        <c:ser>
          <c:idx val="2"/>
          <c:order val="2"/>
          <c:tx>
            <c:strRef>
              <c:f>'Major Source - Fed vs NonFed'!$C$133</c:f>
              <c:strCache>
                <c:ptCount val="1"/>
                <c:pt idx="0">
                  <c:v>Target</c:v>
                </c:pt>
              </c:strCache>
            </c:strRef>
          </c:tx>
          <c:invertIfNegative val="0"/>
          <c:cat>
            <c:strRef>
              <c:f>'Major Source - Fed vs NonFed'!$AA$130:$AG$130</c:f>
              <c:strCache>
                <c:ptCount val="6"/>
                <c:pt idx="0">
                  <c:v>No Action</c:v>
                </c:pt>
                <c:pt idx="1">
                  <c:v>1985</c:v>
                </c:pt>
                <c:pt idx="2">
                  <c:v>2013</c:v>
                </c:pt>
                <c:pt idx="3">
                  <c:v>WIP2</c:v>
                </c:pt>
                <c:pt idx="4">
                  <c:v>Planning Target</c:v>
                </c:pt>
                <c:pt idx="5">
                  <c:v>E3</c:v>
                </c:pt>
              </c:strCache>
            </c:strRef>
          </c:cat>
          <c:val>
            <c:numRef>
              <c:f>'Major Source - Fed vs NonFed'!$AA$133:$AG$133</c:f>
              <c:numCache>
                <c:formatCode>General</c:formatCode>
                <c:ptCount val="6"/>
                <c:pt idx="4" formatCode="_(* #,##0_);_(* \(#,##0\);_(* &quot;-&quot;??_);_(@_)">
                  <c:v>2425391.4644445903</c:v>
                </c:pt>
              </c:numCache>
            </c:numRef>
          </c:val>
          <c:extLst xmlns:c16r2="http://schemas.microsoft.com/office/drawing/2015/06/chart">
            <c:ext xmlns:c16="http://schemas.microsoft.com/office/drawing/2014/chart" uri="{C3380CC4-5D6E-409C-BE32-E72D297353CC}">
              <c16:uniqueId val="{00000002-0685-48A0-AFD1-F2989350E1BD}"/>
            </c:ext>
          </c:extLst>
        </c:ser>
        <c:dLbls>
          <c:showLegendKey val="0"/>
          <c:showVal val="0"/>
          <c:showCatName val="0"/>
          <c:showSerName val="0"/>
          <c:showPercent val="0"/>
          <c:showBubbleSize val="0"/>
        </c:dLbls>
        <c:gapWidth val="150"/>
        <c:overlap val="100"/>
        <c:axId val="821675232"/>
        <c:axId val="821675624"/>
      </c:barChart>
      <c:catAx>
        <c:axId val="821675232"/>
        <c:scaling>
          <c:orientation val="minMax"/>
        </c:scaling>
        <c:delete val="0"/>
        <c:axPos val="b"/>
        <c:numFmt formatCode="General" sourceLinked="0"/>
        <c:majorTickMark val="out"/>
        <c:minorTickMark val="none"/>
        <c:tickLblPos val="nextTo"/>
        <c:crossAx val="821675624"/>
        <c:crosses val="autoZero"/>
        <c:auto val="1"/>
        <c:lblAlgn val="ctr"/>
        <c:lblOffset val="100"/>
        <c:noMultiLvlLbl val="0"/>
      </c:catAx>
      <c:valAx>
        <c:axId val="821675624"/>
        <c:scaling>
          <c:orientation val="minMax"/>
        </c:scaling>
        <c:delete val="0"/>
        <c:axPos val="l"/>
        <c:majorGridlines/>
        <c:numFmt formatCode="_(* #,##0_);_(* \(#,##0\);_(* &quot;-&quot;??_);_(@_)" sourceLinked="1"/>
        <c:majorTickMark val="out"/>
        <c:minorTickMark val="none"/>
        <c:tickLblPos val="nextTo"/>
        <c:crossAx val="821675232"/>
        <c:crosses val="autoZero"/>
        <c:crossBetween val="between"/>
      </c:valAx>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187065893471406"/>
          <c:y val="4.4299323455247952E-2"/>
          <c:w val="0.84426170411169166"/>
          <c:h val="0.75965255999331438"/>
        </c:manualLayout>
      </c:layout>
      <c:barChart>
        <c:barDir val="col"/>
        <c:grouping val="stacked"/>
        <c:varyColors val="0"/>
        <c:ser>
          <c:idx val="0"/>
          <c:order val="0"/>
          <c:tx>
            <c:strRef>
              <c:f>'Major Source - Fed vs NonFed'!$C$131</c:f>
              <c:strCache>
                <c:ptCount val="1"/>
                <c:pt idx="0">
                  <c:v>Wastewater</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NonFed'!$AH$131:$AM$131</c:f>
              <c:numCache>
                <c:formatCode>_(* #,##0_);_(* \(#,##0\);_(* "-"??_);_(@_)</c:formatCode>
                <c:ptCount val="6"/>
                <c:pt idx="0">
                  <c:v>1533033.44921875</c:v>
                </c:pt>
                <c:pt idx="1">
                  <c:v>71933.3984375</c:v>
                </c:pt>
                <c:pt idx="2">
                  <c:v>44518</c:v>
                </c:pt>
                <c:pt idx="3">
                  <c:v>123877.90234375</c:v>
                </c:pt>
                <c:pt idx="5">
                  <c:v>50480.80078125</c:v>
                </c:pt>
              </c:numCache>
            </c:numRef>
          </c:val>
          <c:extLst xmlns:c16r2="http://schemas.microsoft.com/office/drawing/2015/06/chart">
            <c:ext xmlns:c16="http://schemas.microsoft.com/office/drawing/2014/chart" uri="{C3380CC4-5D6E-409C-BE32-E72D297353CC}">
              <c16:uniqueId val="{00000000-25F6-4A24-9B4F-4B98B4E35C32}"/>
            </c:ext>
          </c:extLst>
        </c:ser>
        <c:ser>
          <c:idx val="1"/>
          <c:order val="1"/>
          <c:tx>
            <c:strRef>
              <c:f>'Major Source - Fed vs NonFed'!$C$132</c:f>
              <c:strCache>
                <c:ptCount val="1"/>
                <c:pt idx="0">
                  <c:v>Non-Wastewater</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NonFed'!$AH$132:$AM$132</c:f>
              <c:numCache>
                <c:formatCode>_(* #,##0_);_(* \(#,##0\);_(* "-"??_);_(@_)</c:formatCode>
                <c:ptCount val="6"/>
                <c:pt idx="0">
                  <c:v>29340.100433349617</c:v>
                </c:pt>
                <c:pt idx="1">
                  <c:v>17747.599960327145</c:v>
                </c:pt>
                <c:pt idx="2">
                  <c:v>17900.600418090828</c:v>
                </c:pt>
                <c:pt idx="3">
                  <c:v>19207.000518798828</c:v>
                </c:pt>
                <c:pt idx="5">
                  <c:v>9655.1000976562573</c:v>
                </c:pt>
              </c:numCache>
            </c:numRef>
          </c:val>
          <c:extLst xmlns:c16r2="http://schemas.microsoft.com/office/drawing/2015/06/chart">
            <c:ext xmlns:c16="http://schemas.microsoft.com/office/drawing/2014/chart" uri="{C3380CC4-5D6E-409C-BE32-E72D297353CC}">
              <c16:uniqueId val="{00000001-25F6-4A24-9B4F-4B98B4E35C32}"/>
            </c:ext>
          </c:extLst>
        </c:ser>
        <c:ser>
          <c:idx val="2"/>
          <c:order val="2"/>
          <c:tx>
            <c:strRef>
              <c:f>'Major Source - Fed vs NonFed'!$C$133</c:f>
              <c:strCache>
                <c:ptCount val="1"/>
                <c:pt idx="0">
                  <c:v>Target</c:v>
                </c:pt>
              </c:strCache>
            </c:strRef>
          </c:tx>
          <c:invertIfNegative val="0"/>
          <c:cat>
            <c:strRef>
              <c:f>'Major Source - Fed vs NonFed'!$AH$130:$AM$130</c:f>
              <c:strCache>
                <c:ptCount val="6"/>
                <c:pt idx="0">
                  <c:v>No Action</c:v>
                </c:pt>
                <c:pt idx="1">
                  <c:v>1985</c:v>
                </c:pt>
                <c:pt idx="2">
                  <c:v>2013</c:v>
                </c:pt>
                <c:pt idx="3">
                  <c:v>WIP2</c:v>
                </c:pt>
                <c:pt idx="4">
                  <c:v>Planning Target</c:v>
                </c:pt>
                <c:pt idx="5">
                  <c:v>E3</c:v>
                </c:pt>
              </c:strCache>
            </c:strRef>
          </c:cat>
          <c:val>
            <c:numRef>
              <c:f>'Major Source - Fed vs NonFed'!$AH$133:$AM$133</c:f>
              <c:numCache>
                <c:formatCode>General</c:formatCode>
                <c:ptCount val="6"/>
                <c:pt idx="4" formatCode="_(* #,##0_);_(* \(#,##0\);_(* &quot;-&quot;??_);_(@_)">
                  <c:v>129032.82341338601</c:v>
                </c:pt>
              </c:numCache>
            </c:numRef>
          </c:val>
          <c:extLst xmlns:c16r2="http://schemas.microsoft.com/office/drawing/2015/06/chart">
            <c:ext xmlns:c16="http://schemas.microsoft.com/office/drawing/2014/chart" uri="{C3380CC4-5D6E-409C-BE32-E72D297353CC}">
              <c16:uniqueId val="{00000002-25F6-4A24-9B4F-4B98B4E35C32}"/>
            </c:ext>
          </c:extLst>
        </c:ser>
        <c:dLbls>
          <c:showLegendKey val="0"/>
          <c:showVal val="0"/>
          <c:showCatName val="0"/>
          <c:showSerName val="0"/>
          <c:showPercent val="0"/>
          <c:showBubbleSize val="0"/>
        </c:dLbls>
        <c:gapWidth val="150"/>
        <c:overlap val="100"/>
        <c:axId val="821676408"/>
        <c:axId val="820440560"/>
      </c:barChart>
      <c:catAx>
        <c:axId val="821676408"/>
        <c:scaling>
          <c:orientation val="minMax"/>
        </c:scaling>
        <c:delete val="0"/>
        <c:axPos val="b"/>
        <c:numFmt formatCode="General" sourceLinked="0"/>
        <c:majorTickMark val="out"/>
        <c:minorTickMark val="none"/>
        <c:tickLblPos val="nextTo"/>
        <c:crossAx val="820440560"/>
        <c:crosses val="autoZero"/>
        <c:auto val="1"/>
        <c:lblAlgn val="ctr"/>
        <c:lblOffset val="100"/>
        <c:noMultiLvlLbl val="0"/>
      </c:catAx>
      <c:valAx>
        <c:axId val="820440560"/>
        <c:scaling>
          <c:orientation val="minMax"/>
        </c:scaling>
        <c:delete val="0"/>
        <c:axPos val="l"/>
        <c:majorGridlines/>
        <c:numFmt formatCode="_(* #,##0_);_(* \(#,##0\);_(* &quot;-&quot;??_);_(@_)" sourceLinked="1"/>
        <c:majorTickMark val="out"/>
        <c:minorTickMark val="none"/>
        <c:tickLblPos val="nextTo"/>
        <c:crossAx val="821676408"/>
        <c:crosses val="autoZero"/>
        <c:crossBetween val="between"/>
      </c:valAx>
    </c:plotArea>
    <c:legend>
      <c:legendPos val="b"/>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B86640-3EFE-4EA5-8CC7-C6E6304AE61D}" type="doc">
      <dgm:prSet loTypeId="urn:microsoft.com/office/officeart/2005/8/layout/process1" loCatId="process" qsTypeId="urn:microsoft.com/office/officeart/2005/8/quickstyle/simple1" qsCatId="simple" csTypeId="urn:microsoft.com/office/officeart/2005/8/colors/accent1_2" csCatId="accent1" phldr="1"/>
      <dgm:spPr/>
    </dgm:pt>
    <dgm:pt modelId="{ED01C86B-B8B2-4169-9D28-AE3DCA518311}">
      <dgm:prSet phldrT="[Text]" custT="1"/>
      <dgm:spPr/>
      <dgm:t>
        <a:bodyPr/>
        <a:lstStyle/>
        <a:p>
          <a:r>
            <a:rPr lang="en-US" sz="1300" dirty="0"/>
            <a:t>Project Engineer Submit Stormwater Management Plan, including BMP data</a:t>
          </a:r>
        </a:p>
      </dgm:t>
    </dgm:pt>
    <dgm:pt modelId="{BEFEAFB4-476B-4864-9861-ABB2834AA2BF}" type="parTrans" cxnId="{3D878D64-0237-4DB3-AFBE-F3E74245AB17}">
      <dgm:prSet/>
      <dgm:spPr/>
      <dgm:t>
        <a:bodyPr/>
        <a:lstStyle/>
        <a:p>
          <a:endParaRPr lang="en-US" sz="1300"/>
        </a:p>
      </dgm:t>
    </dgm:pt>
    <dgm:pt modelId="{07019429-2905-4338-89F3-A9709700DBED}" type="sibTrans" cxnId="{3D878D64-0237-4DB3-AFBE-F3E74245AB17}">
      <dgm:prSet custT="1"/>
      <dgm:spPr/>
      <dgm:t>
        <a:bodyPr/>
        <a:lstStyle/>
        <a:p>
          <a:endParaRPr lang="en-US" sz="1300"/>
        </a:p>
      </dgm:t>
    </dgm:pt>
    <dgm:pt modelId="{A514284A-AFC8-40AB-9D5F-DE93F54D7392}">
      <dgm:prSet phldrT="[Text]" custT="1"/>
      <dgm:spPr/>
      <dgm:t>
        <a:bodyPr/>
        <a:lstStyle/>
        <a:p>
          <a:r>
            <a:rPr lang="en-US" sz="1300" dirty="0"/>
            <a:t>Person Responsible for Maintenance Signs Agreement to maintain the project</a:t>
          </a:r>
        </a:p>
      </dgm:t>
    </dgm:pt>
    <dgm:pt modelId="{70AA9D19-CC7A-4BD0-AEC1-2A8CC923498F}" type="parTrans" cxnId="{C45696CE-B347-47C9-ACFE-F7C2331C7AAE}">
      <dgm:prSet/>
      <dgm:spPr/>
      <dgm:t>
        <a:bodyPr/>
        <a:lstStyle/>
        <a:p>
          <a:endParaRPr lang="en-US" sz="1300"/>
        </a:p>
      </dgm:t>
    </dgm:pt>
    <dgm:pt modelId="{2035C43B-95D7-4CE8-9467-E99494FE27C0}" type="sibTrans" cxnId="{C45696CE-B347-47C9-ACFE-F7C2331C7AAE}">
      <dgm:prSet custT="1"/>
      <dgm:spPr/>
      <dgm:t>
        <a:bodyPr/>
        <a:lstStyle/>
        <a:p>
          <a:endParaRPr lang="en-US" sz="1300"/>
        </a:p>
      </dgm:t>
    </dgm:pt>
    <dgm:pt modelId="{0E03E386-7979-4190-9659-D2A6531B433F}">
      <dgm:prSet phldrT="[Text]" custT="1"/>
      <dgm:spPr/>
      <dgm:t>
        <a:bodyPr/>
        <a:lstStyle/>
        <a:p>
          <a:r>
            <a:rPr lang="en-US" sz="1300" dirty="0"/>
            <a:t>DOEE approves Stormwater Management Plan</a:t>
          </a:r>
        </a:p>
      </dgm:t>
    </dgm:pt>
    <dgm:pt modelId="{A941B9BD-3261-4549-A44A-4847ACE45749}" type="parTrans" cxnId="{4588F42A-BDAF-4C94-A70A-EAFA0B0082A5}">
      <dgm:prSet/>
      <dgm:spPr/>
      <dgm:t>
        <a:bodyPr/>
        <a:lstStyle/>
        <a:p>
          <a:endParaRPr lang="en-US" sz="1300"/>
        </a:p>
      </dgm:t>
    </dgm:pt>
    <dgm:pt modelId="{D78F342D-C12D-4825-90C9-D5436809B864}" type="sibTrans" cxnId="{4588F42A-BDAF-4C94-A70A-EAFA0B0082A5}">
      <dgm:prSet custT="1"/>
      <dgm:spPr/>
      <dgm:t>
        <a:bodyPr/>
        <a:lstStyle/>
        <a:p>
          <a:endParaRPr lang="en-US" sz="1300"/>
        </a:p>
      </dgm:t>
    </dgm:pt>
    <dgm:pt modelId="{BE80899C-652A-480D-8EEF-9DC9DC62DA07}">
      <dgm:prSet phldrT="[Text]" custT="1"/>
      <dgm:spPr/>
      <dgm:t>
        <a:bodyPr/>
        <a:lstStyle/>
        <a:p>
          <a:r>
            <a:rPr lang="en-US" sz="1300" dirty="0"/>
            <a:t>Project is built. DOEE Final Construction Inspection “activates” BMPs within the database for reporting</a:t>
          </a:r>
        </a:p>
      </dgm:t>
    </dgm:pt>
    <dgm:pt modelId="{E3C46ECF-E268-4780-AFB7-50FCB93B289D}" type="parTrans" cxnId="{F1EACF6A-3B46-4D84-83C3-B298E3F669C9}">
      <dgm:prSet/>
      <dgm:spPr/>
      <dgm:t>
        <a:bodyPr/>
        <a:lstStyle/>
        <a:p>
          <a:endParaRPr lang="en-US" sz="1300"/>
        </a:p>
      </dgm:t>
    </dgm:pt>
    <dgm:pt modelId="{DFCB875B-66A0-4773-BF0F-3FC1762F3ED7}" type="sibTrans" cxnId="{F1EACF6A-3B46-4D84-83C3-B298E3F669C9}">
      <dgm:prSet/>
      <dgm:spPr/>
      <dgm:t>
        <a:bodyPr/>
        <a:lstStyle/>
        <a:p>
          <a:endParaRPr lang="en-US" sz="1300"/>
        </a:p>
      </dgm:t>
    </dgm:pt>
    <dgm:pt modelId="{2BF22D8A-7A4B-4F53-8A11-24FB740E48B6}" type="pres">
      <dgm:prSet presAssocID="{E2B86640-3EFE-4EA5-8CC7-C6E6304AE61D}" presName="Name0" presStyleCnt="0">
        <dgm:presLayoutVars>
          <dgm:dir/>
          <dgm:resizeHandles val="exact"/>
        </dgm:presLayoutVars>
      </dgm:prSet>
      <dgm:spPr/>
    </dgm:pt>
    <dgm:pt modelId="{BB7DB01D-DCC9-40E1-B812-5697DB7E8EF4}" type="pres">
      <dgm:prSet presAssocID="{ED01C86B-B8B2-4169-9D28-AE3DCA518311}" presName="node" presStyleLbl="node1" presStyleIdx="0" presStyleCnt="4">
        <dgm:presLayoutVars>
          <dgm:bulletEnabled val="1"/>
        </dgm:presLayoutVars>
      </dgm:prSet>
      <dgm:spPr/>
      <dgm:t>
        <a:bodyPr/>
        <a:lstStyle/>
        <a:p>
          <a:endParaRPr lang="en-US"/>
        </a:p>
      </dgm:t>
    </dgm:pt>
    <dgm:pt modelId="{E3BEA3F7-DE1C-4141-8BB9-F0970B9471FE}" type="pres">
      <dgm:prSet presAssocID="{07019429-2905-4338-89F3-A9709700DBED}" presName="sibTrans" presStyleLbl="sibTrans2D1" presStyleIdx="0" presStyleCnt="3"/>
      <dgm:spPr/>
      <dgm:t>
        <a:bodyPr/>
        <a:lstStyle/>
        <a:p>
          <a:endParaRPr lang="en-US"/>
        </a:p>
      </dgm:t>
    </dgm:pt>
    <dgm:pt modelId="{66E27DC0-9725-40A7-81FD-85EEB5632F8C}" type="pres">
      <dgm:prSet presAssocID="{07019429-2905-4338-89F3-A9709700DBED}" presName="connectorText" presStyleLbl="sibTrans2D1" presStyleIdx="0" presStyleCnt="3"/>
      <dgm:spPr/>
      <dgm:t>
        <a:bodyPr/>
        <a:lstStyle/>
        <a:p>
          <a:endParaRPr lang="en-US"/>
        </a:p>
      </dgm:t>
    </dgm:pt>
    <dgm:pt modelId="{CB8C6BBA-1E16-42B6-B33A-6E0D25853A32}" type="pres">
      <dgm:prSet presAssocID="{A514284A-AFC8-40AB-9D5F-DE93F54D7392}" presName="node" presStyleLbl="node1" presStyleIdx="1" presStyleCnt="4">
        <dgm:presLayoutVars>
          <dgm:bulletEnabled val="1"/>
        </dgm:presLayoutVars>
      </dgm:prSet>
      <dgm:spPr/>
      <dgm:t>
        <a:bodyPr/>
        <a:lstStyle/>
        <a:p>
          <a:endParaRPr lang="en-US"/>
        </a:p>
      </dgm:t>
    </dgm:pt>
    <dgm:pt modelId="{16CD7351-4C76-4970-9ABF-045FDBE15AAC}" type="pres">
      <dgm:prSet presAssocID="{2035C43B-95D7-4CE8-9467-E99494FE27C0}" presName="sibTrans" presStyleLbl="sibTrans2D1" presStyleIdx="1" presStyleCnt="3"/>
      <dgm:spPr/>
      <dgm:t>
        <a:bodyPr/>
        <a:lstStyle/>
        <a:p>
          <a:endParaRPr lang="en-US"/>
        </a:p>
      </dgm:t>
    </dgm:pt>
    <dgm:pt modelId="{96219EF0-E903-4B77-986C-B829D15972BB}" type="pres">
      <dgm:prSet presAssocID="{2035C43B-95D7-4CE8-9467-E99494FE27C0}" presName="connectorText" presStyleLbl="sibTrans2D1" presStyleIdx="1" presStyleCnt="3"/>
      <dgm:spPr/>
      <dgm:t>
        <a:bodyPr/>
        <a:lstStyle/>
        <a:p>
          <a:endParaRPr lang="en-US"/>
        </a:p>
      </dgm:t>
    </dgm:pt>
    <dgm:pt modelId="{6A5340E1-24D9-4A5D-A287-68BD0178DB38}" type="pres">
      <dgm:prSet presAssocID="{0E03E386-7979-4190-9659-D2A6531B433F}" presName="node" presStyleLbl="node1" presStyleIdx="2" presStyleCnt="4">
        <dgm:presLayoutVars>
          <dgm:bulletEnabled val="1"/>
        </dgm:presLayoutVars>
      </dgm:prSet>
      <dgm:spPr/>
      <dgm:t>
        <a:bodyPr/>
        <a:lstStyle/>
        <a:p>
          <a:endParaRPr lang="en-US"/>
        </a:p>
      </dgm:t>
    </dgm:pt>
    <dgm:pt modelId="{A0EBAD0F-2A5C-47C3-8CF2-AAAB17FB9B89}" type="pres">
      <dgm:prSet presAssocID="{D78F342D-C12D-4825-90C9-D5436809B864}" presName="sibTrans" presStyleLbl="sibTrans2D1" presStyleIdx="2" presStyleCnt="3"/>
      <dgm:spPr/>
      <dgm:t>
        <a:bodyPr/>
        <a:lstStyle/>
        <a:p>
          <a:endParaRPr lang="en-US"/>
        </a:p>
      </dgm:t>
    </dgm:pt>
    <dgm:pt modelId="{3B4977B0-63AD-46C0-8BF0-CF19F531993A}" type="pres">
      <dgm:prSet presAssocID="{D78F342D-C12D-4825-90C9-D5436809B864}" presName="connectorText" presStyleLbl="sibTrans2D1" presStyleIdx="2" presStyleCnt="3"/>
      <dgm:spPr/>
      <dgm:t>
        <a:bodyPr/>
        <a:lstStyle/>
        <a:p>
          <a:endParaRPr lang="en-US"/>
        </a:p>
      </dgm:t>
    </dgm:pt>
    <dgm:pt modelId="{EB45AC7C-4EE5-4033-953A-2870EB1C1A77}" type="pres">
      <dgm:prSet presAssocID="{BE80899C-652A-480D-8EEF-9DC9DC62DA07}" presName="node" presStyleLbl="node1" presStyleIdx="3" presStyleCnt="4">
        <dgm:presLayoutVars>
          <dgm:bulletEnabled val="1"/>
        </dgm:presLayoutVars>
      </dgm:prSet>
      <dgm:spPr/>
      <dgm:t>
        <a:bodyPr/>
        <a:lstStyle/>
        <a:p>
          <a:endParaRPr lang="en-US"/>
        </a:p>
      </dgm:t>
    </dgm:pt>
  </dgm:ptLst>
  <dgm:cxnLst>
    <dgm:cxn modelId="{C3453A48-97C0-4848-B4FC-FCCE7CDBB52B}" type="presOf" srcId="{0E03E386-7979-4190-9659-D2A6531B433F}" destId="{6A5340E1-24D9-4A5D-A287-68BD0178DB38}" srcOrd="0" destOrd="0" presId="urn:microsoft.com/office/officeart/2005/8/layout/process1"/>
    <dgm:cxn modelId="{152A8741-9B6E-48BC-8F36-689E0AF86A59}" type="presOf" srcId="{E2B86640-3EFE-4EA5-8CC7-C6E6304AE61D}" destId="{2BF22D8A-7A4B-4F53-8A11-24FB740E48B6}" srcOrd="0" destOrd="0" presId="urn:microsoft.com/office/officeart/2005/8/layout/process1"/>
    <dgm:cxn modelId="{B63BE60F-2ADA-4447-9640-2AD093CB41BD}" type="presOf" srcId="{2035C43B-95D7-4CE8-9467-E99494FE27C0}" destId="{96219EF0-E903-4B77-986C-B829D15972BB}" srcOrd="1" destOrd="0" presId="urn:microsoft.com/office/officeart/2005/8/layout/process1"/>
    <dgm:cxn modelId="{C45696CE-B347-47C9-ACFE-F7C2331C7AAE}" srcId="{E2B86640-3EFE-4EA5-8CC7-C6E6304AE61D}" destId="{A514284A-AFC8-40AB-9D5F-DE93F54D7392}" srcOrd="1" destOrd="0" parTransId="{70AA9D19-CC7A-4BD0-AEC1-2A8CC923498F}" sibTransId="{2035C43B-95D7-4CE8-9467-E99494FE27C0}"/>
    <dgm:cxn modelId="{4588F42A-BDAF-4C94-A70A-EAFA0B0082A5}" srcId="{E2B86640-3EFE-4EA5-8CC7-C6E6304AE61D}" destId="{0E03E386-7979-4190-9659-D2A6531B433F}" srcOrd="2" destOrd="0" parTransId="{A941B9BD-3261-4549-A44A-4847ACE45749}" sibTransId="{D78F342D-C12D-4825-90C9-D5436809B864}"/>
    <dgm:cxn modelId="{85FA9D36-814A-42F0-989C-A1F96148B10A}" type="presOf" srcId="{ED01C86B-B8B2-4169-9D28-AE3DCA518311}" destId="{BB7DB01D-DCC9-40E1-B812-5697DB7E8EF4}" srcOrd="0" destOrd="0" presId="urn:microsoft.com/office/officeart/2005/8/layout/process1"/>
    <dgm:cxn modelId="{B4A8540C-45A4-447E-B53F-BB03319F558B}" type="presOf" srcId="{07019429-2905-4338-89F3-A9709700DBED}" destId="{66E27DC0-9725-40A7-81FD-85EEB5632F8C}" srcOrd="1" destOrd="0" presId="urn:microsoft.com/office/officeart/2005/8/layout/process1"/>
    <dgm:cxn modelId="{B1E1C1C3-B6EE-49BF-8F1E-1FF4E4A1B3DC}" type="presOf" srcId="{D78F342D-C12D-4825-90C9-D5436809B864}" destId="{A0EBAD0F-2A5C-47C3-8CF2-AAAB17FB9B89}" srcOrd="0" destOrd="0" presId="urn:microsoft.com/office/officeart/2005/8/layout/process1"/>
    <dgm:cxn modelId="{04B02CAC-8C16-4B6D-9C96-A31C11FB0C38}" type="presOf" srcId="{A514284A-AFC8-40AB-9D5F-DE93F54D7392}" destId="{CB8C6BBA-1E16-42B6-B33A-6E0D25853A32}" srcOrd="0" destOrd="0" presId="urn:microsoft.com/office/officeart/2005/8/layout/process1"/>
    <dgm:cxn modelId="{76490BE2-80A8-4BDA-8F6A-F5251E3C0623}" type="presOf" srcId="{D78F342D-C12D-4825-90C9-D5436809B864}" destId="{3B4977B0-63AD-46C0-8BF0-CF19F531993A}" srcOrd="1" destOrd="0" presId="urn:microsoft.com/office/officeart/2005/8/layout/process1"/>
    <dgm:cxn modelId="{30ECD79B-ED36-4A3D-B16F-EE615F3B90A5}" type="presOf" srcId="{07019429-2905-4338-89F3-A9709700DBED}" destId="{E3BEA3F7-DE1C-4141-8BB9-F0970B9471FE}" srcOrd="0" destOrd="0" presId="urn:microsoft.com/office/officeart/2005/8/layout/process1"/>
    <dgm:cxn modelId="{71CA5FBB-2AE4-48BB-92DD-CA173A8148FE}" type="presOf" srcId="{BE80899C-652A-480D-8EEF-9DC9DC62DA07}" destId="{EB45AC7C-4EE5-4033-953A-2870EB1C1A77}" srcOrd="0" destOrd="0" presId="urn:microsoft.com/office/officeart/2005/8/layout/process1"/>
    <dgm:cxn modelId="{F1EACF6A-3B46-4D84-83C3-B298E3F669C9}" srcId="{E2B86640-3EFE-4EA5-8CC7-C6E6304AE61D}" destId="{BE80899C-652A-480D-8EEF-9DC9DC62DA07}" srcOrd="3" destOrd="0" parTransId="{E3C46ECF-E268-4780-AFB7-50FCB93B289D}" sibTransId="{DFCB875B-66A0-4773-BF0F-3FC1762F3ED7}"/>
    <dgm:cxn modelId="{74CFA4D4-870E-49CA-B481-F0DD8C1A4927}" type="presOf" srcId="{2035C43B-95D7-4CE8-9467-E99494FE27C0}" destId="{16CD7351-4C76-4970-9ABF-045FDBE15AAC}" srcOrd="0" destOrd="0" presId="urn:microsoft.com/office/officeart/2005/8/layout/process1"/>
    <dgm:cxn modelId="{3D878D64-0237-4DB3-AFBE-F3E74245AB17}" srcId="{E2B86640-3EFE-4EA5-8CC7-C6E6304AE61D}" destId="{ED01C86B-B8B2-4169-9D28-AE3DCA518311}" srcOrd="0" destOrd="0" parTransId="{BEFEAFB4-476B-4864-9861-ABB2834AA2BF}" sibTransId="{07019429-2905-4338-89F3-A9709700DBED}"/>
    <dgm:cxn modelId="{0E3382D2-4CAE-4F56-B52D-33F301BC1913}" type="presParOf" srcId="{2BF22D8A-7A4B-4F53-8A11-24FB740E48B6}" destId="{BB7DB01D-DCC9-40E1-B812-5697DB7E8EF4}" srcOrd="0" destOrd="0" presId="urn:microsoft.com/office/officeart/2005/8/layout/process1"/>
    <dgm:cxn modelId="{BA57C85D-F166-4151-B012-0BAF6E97C6A0}" type="presParOf" srcId="{2BF22D8A-7A4B-4F53-8A11-24FB740E48B6}" destId="{E3BEA3F7-DE1C-4141-8BB9-F0970B9471FE}" srcOrd="1" destOrd="0" presId="urn:microsoft.com/office/officeart/2005/8/layout/process1"/>
    <dgm:cxn modelId="{CDE0AC43-B2E3-4078-A9AC-6EE0B70184CB}" type="presParOf" srcId="{E3BEA3F7-DE1C-4141-8BB9-F0970B9471FE}" destId="{66E27DC0-9725-40A7-81FD-85EEB5632F8C}" srcOrd="0" destOrd="0" presId="urn:microsoft.com/office/officeart/2005/8/layout/process1"/>
    <dgm:cxn modelId="{406C3110-68DA-4460-910B-925358F0A4D2}" type="presParOf" srcId="{2BF22D8A-7A4B-4F53-8A11-24FB740E48B6}" destId="{CB8C6BBA-1E16-42B6-B33A-6E0D25853A32}" srcOrd="2" destOrd="0" presId="urn:microsoft.com/office/officeart/2005/8/layout/process1"/>
    <dgm:cxn modelId="{D38B28F4-4E2D-432B-B1C9-517186EB79A1}" type="presParOf" srcId="{2BF22D8A-7A4B-4F53-8A11-24FB740E48B6}" destId="{16CD7351-4C76-4970-9ABF-045FDBE15AAC}" srcOrd="3" destOrd="0" presId="urn:microsoft.com/office/officeart/2005/8/layout/process1"/>
    <dgm:cxn modelId="{EAC85E1A-7A51-48CF-8E87-4596A3347D69}" type="presParOf" srcId="{16CD7351-4C76-4970-9ABF-045FDBE15AAC}" destId="{96219EF0-E903-4B77-986C-B829D15972BB}" srcOrd="0" destOrd="0" presId="urn:microsoft.com/office/officeart/2005/8/layout/process1"/>
    <dgm:cxn modelId="{20BEFF83-A8F7-4243-9176-AD9F89FD9706}" type="presParOf" srcId="{2BF22D8A-7A4B-4F53-8A11-24FB740E48B6}" destId="{6A5340E1-24D9-4A5D-A287-68BD0178DB38}" srcOrd="4" destOrd="0" presId="urn:microsoft.com/office/officeart/2005/8/layout/process1"/>
    <dgm:cxn modelId="{9A1E55FF-560A-4AEA-8A2E-C8D14FE96CDA}" type="presParOf" srcId="{2BF22D8A-7A4B-4F53-8A11-24FB740E48B6}" destId="{A0EBAD0F-2A5C-47C3-8CF2-AAAB17FB9B89}" srcOrd="5" destOrd="0" presId="urn:microsoft.com/office/officeart/2005/8/layout/process1"/>
    <dgm:cxn modelId="{64B7AD4B-FDF0-4DF2-AF1D-CCE8F2A21415}" type="presParOf" srcId="{A0EBAD0F-2A5C-47C3-8CF2-AAAB17FB9B89}" destId="{3B4977B0-63AD-46C0-8BF0-CF19F531993A}" srcOrd="0" destOrd="0" presId="urn:microsoft.com/office/officeart/2005/8/layout/process1"/>
    <dgm:cxn modelId="{9ED84E49-0EF3-40CF-9DD8-801C1F365C15}" type="presParOf" srcId="{2BF22D8A-7A4B-4F53-8A11-24FB740E48B6}" destId="{EB45AC7C-4EE5-4033-953A-2870EB1C1A77}"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B86640-3EFE-4EA5-8CC7-C6E6304AE61D}" type="doc">
      <dgm:prSet loTypeId="urn:microsoft.com/office/officeart/2005/8/layout/process1" loCatId="process" qsTypeId="urn:microsoft.com/office/officeart/2005/8/quickstyle/simple1" qsCatId="simple" csTypeId="urn:microsoft.com/office/officeart/2005/8/colors/accent1_2" csCatId="accent1" phldr="1"/>
      <dgm:spPr/>
    </dgm:pt>
    <dgm:pt modelId="{ED01C86B-B8B2-4169-9D28-AE3DCA518311}">
      <dgm:prSet phldrT="[Text]"/>
      <dgm:spPr/>
      <dgm:t>
        <a:bodyPr/>
        <a:lstStyle/>
        <a:p>
          <a:r>
            <a:rPr lang="en-US" dirty="0"/>
            <a:t>Stormwater Management Plan may be submitted for approval prior to construction</a:t>
          </a:r>
        </a:p>
      </dgm:t>
    </dgm:pt>
    <dgm:pt modelId="{BEFEAFB4-476B-4864-9861-ABB2834AA2BF}" type="parTrans" cxnId="{3D878D64-0237-4DB3-AFBE-F3E74245AB17}">
      <dgm:prSet/>
      <dgm:spPr/>
      <dgm:t>
        <a:bodyPr/>
        <a:lstStyle/>
        <a:p>
          <a:endParaRPr lang="en-US"/>
        </a:p>
      </dgm:t>
    </dgm:pt>
    <dgm:pt modelId="{07019429-2905-4338-89F3-A9709700DBED}" type="sibTrans" cxnId="{3D878D64-0237-4DB3-AFBE-F3E74245AB17}">
      <dgm:prSet/>
      <dgm:spPr/>
      <dgm:t>
        <a:bodyPr/>
        <a:lstStyle/>
        <a:p>
          <a:endParaRPr lang="en-US"/>
        </a:p>
      </dgm:t>
    </dgm:pt>
    <dgm:pt modelId="{A514284A-AFC8-40AB-9D5F-DE93F54D7392}">
      <dgm:prSet phldrT="[Text]"/>
      <dgm:spPr/>
      <dgm:t>
        <a:bodyPr/>
        <a:lstStyle/>
        <a:p>
          <a:r>
            <a:rPr lang="en-US" dirty="0"/>
            <a:t>BMP is built</a:t>
          </a:r>
        </a:p>
      </dgm:t>
    </dgm:pt>
    <dgm:pt modelId="{70AA9D19-CC7A-4BD0-AEC1-2A8CC923498F}" type="parTrans" cxnId="{C45696CE-B347-47C9-ACFE-F7C2331C7AAE}">
      <dgm:prSet/>
      <dgm:spPr/>
      <dgm:t>
        <a:bodyPr/>
        <a:lstStyle/>
        <a:p>
          <a:endParaRPr lang="en-US"/>
        </a:p>
      </dgm:t>
    </dgm:pt>
    <dgm:pt modelId="{2035C43B-95D7-4CE8-9467-E99494FE27C0}" type="sibTrans" cxnId="{C45696CE-B347-47C9-ACFE-F7C2331C7AAE}">
      <dgm:prSet/>
      <dgm:spPr/>
      <dgm:t>
        <a:bodyPr/>
        <a:lstStyle/>
        <a:p>
          <a:endParaRPr lang="en-US"/>
        </a:p>
      </dgm:t>
    </dgm:pt>
    <dgm:pt modelId="{0E03E386-7979-4190-9659-D2A6531B433F}">
      <dgm:prSet phldrT="[Text]"/>
      <dgm:spPr/>
      <dgm:t>
        <a:bodyPr/>
        <a:lstStyle/>
        <a:p>
          <a:r>
            <a:rPr lang="en-US" dirty="0"/>
            <a:t>BMP data is submitted to DOEE on spreadsheet template (unless a Stormwater Management Plan was submitted)</a:t>
          </a:r>
        </a:p>
      </dgm:t>
    </dgm:pt>
    <dgm:pt modelId="{A941B9BD-3261-4549-A44A-4847ACE45749}" type="parTrans" cxnId="{4588F42A-BDAF-4C94-A70A-EAFA0B0082A5}">
      <dgm:prSet/>
      <dgm:spPr/>
      <dgm:t>
        <a:bodyPr/>
        <a:lstStyle/>
        <a:p>
          <a:endParaRPr lang="en-US"/>
        </a:p>
      </dgm:t>
    </dgm:pt>
    <dgm:pt modelId="{D78F342D-C12D-4825-90C9-D5436809B864}" type="sibTrans" cxnId="{4588F42A-BDAF-4C94-A70A-EAFA0B0082A5}">
      <dgm:prSet/>
      <dgm:spPr/>
      <dgm:t>
        <a:bodyPr/>
        <a:lstStyle/>
        <a:p>
          <a:endParaRPr lang="en-US"/>
        </a:p>
      </dgm:t>
    </dgm:pt>
    <dgm:pt modelId="{BE80899C-652A-480D-8EEF-9DC9DC62DA07}">
      <dgm:prSet phldrT="[Text]"/>
      <dgm:spPr/>
      <dgm:t>
        <a:bodyPr/>
        <a:lstStyle/>
        <a:p>
          <a:r>
            <a:rPr lang="en-US" dirty="0"/>
            <a:t>DOEE uploads data to the database (unless a Stormwater Management Plan was submitted)</a:t>
          </a:r>
        </a:p>
      </dgm:t>
    </dgm:pt>
    <dgm:pt modelId="{E3C46ECF-E268-4780-AFB7-50FCB93B289D}" type="parTrans" cxnId="{F1EACF6A-3B46-4D84-83C3-B298E3F669C9}">
      <dgm:prSet/>
      <dgm:spPr/>
      <dgm:t>
        <a:bodyPr/>
        <a:lstStyle/>
        <a:p>
          <a:endParaRPr lang="en-US"/>
        </a:p>
      </dgm:t>
    </dgm:pt>
    <dgm:pt modelId="{DFCB875B-66A0-4773-BF0F-3FC1762F3ED7}" type="sibTrans" cxnId="{F1EACF6A-3B46-4D84-83C3-B298E3F669C9}">
      <dgm:prSet/>
      <dgm:spPr/>
      <dgm:t>
        <a:bodyPr/>
        <a:lstStyle/>
        <a:p>
          <a:endParaRPr lang="en-US"/>
        </a:p>
      </dgm:t>
    </dgm:pt>
    <dgm:pt modelId="{2BF22D8A-7A4B-4F53-8A11-24FB740E48B6}" type="pres">
      <dgm:prSet presAssocID="{E2B86640-3EFE-4EA5-8CC7-C6E6304AE61D}" presName="Name0" presStyleCnt="0">
        <dgm:presLayoutVars>
          <dgm:dir/>
          <dgm:resizeHandles val="exact"/>
        </dgm:presLayoutVars>
      </dgm:prSet>
      <dgm:spPr/>
    </dgm:pt>
    <dgm:pt modelId="{BB7DB01D-DCC9-40E1-B812-5697DB7E8EF4}" type="pres">
      <dgm:prSet presAssocID="{ED01C86B-B8B2-4169-9D28-AE3DCA518311}" presName="node" presStyleLbl="node1" presStyleIdx="0" presStyleCnt="4">
        <dgm:presLayoutVars>
          <dgm:bulletEnabled val="1"/>
        </dgm:presLayoutVars>
      </dgm:prSet>
      <dgm:spPr/>
      <dgm:t>
        <a:bodyPr/>
        <a:lstStyle/>
        <a:p>
          <a:endParaRPr lang="en-US"/>
        </a:p>
      </dgm:t>
    </dgm:pt>
    <dgm:pt modelId="{E3BEA3F7-DE1C-4141-8BB9-F0970B9471FE}" type="pres">
      <dgm:prSet presAssocID="{07019429-2905-4338-89F3-A9709700DBED}" presName="sibTrans" presStyleLbl="sibTrans2D1" presStyleIdx="0" presStyleCnt="3"/>
      <dgm:spPr/>
      <dgm:t>
        <a:bodyPr/>
        <a:lstStyle/>
        <a:p>
          <a:endParaRPr lang="en-US"/>
        </a:p>
      </dgm:t>
    </dgm:pt>
    <dgm:pt modelId="{66E27DC0-9725-40A7-81FD-85EEB5632F8C}" type="pres">
      <dgm:prSet presAssocID="{07019429-2905-4338-89F3-A9709700DBED}" presName="connectorText" presStyleLbl="sibTrans2D1" presStyleIdx="0" presStyleCnt="3"/>
      <dgm:spPr/>
      <dgm:t>
        <a:bodyPr/>
        <a:lstStyle/>
        <a:p>
          <a:endParaRPr lang="en-US"/>
        </a:p>
      </dgm:t>
    </dgm:pt>
    <dgm:pt modelId="{CB8C6BBA-1E16-42B6-B33A-6E0D25853A32}" type="pres">
      <dgm:prSet presAssocID="{A514284A-AFC8-40AB-9D5F-DE93F54D7392}" presName="node" presStyleLbl="node1" presStyleIdx="1" presStyleCnt="4" custLinFactNeighborY="-548">
        <dgm:presLayoutVars>
          <dgm:bulletEnabled val="1"/>
        </dgm:presLayoutVars>
      </dgm:prSet>
      <dgm:spPr/>
      <dgm:t>
        <a:bodyPr/>
        <a:lstStyle/>
        <a:p>
          <a:endParaRPr lang="en-US"/>
        </a:p>
      </dgm:t>
    </dgm:pt>
    <dgm:pt modelId="{16CD7351-4C76-4970-9ABF-045FDBE15AAC}" type="pres">
      <dgm:prSet presAssocID="{2035C43B-95D7-4CE8-9467-E99494FE27C0}" presName="sibTrans" presStyleLbl="sibTrans2D1" presStyleIdx="1" presStyleCnt="3"/>
      <dgm:spPr/>
      <dgm:t>
        <a:bodyPr/>
        <a:lstStyle/>
        <a:p>
          <a:endParaRPr lang="en-US"/>
        </a:p>
      </dgm:t>
    </dgm:pt>
    <dgm:pt modelId="{96219EF0-E903-4B77-986C-B829D15972BB}" type="pres">
      <dgm:prSet presAssocID="{2035C43B-95D7-4CE8-9467-E99494FE27C0}" presName="connectorText" presStyleLbl="sibTrans2D1" presStyleIdx="1" presStyleCnt="3"/>
      <dgm:spPr/>
      <dgm:t>
        <a:bodyPr/>
        <a:lstStyle/>
        <a:p>
          <a:endParaRPr lang="en-US"/>
        </a:p>
      </dgm:t>
    </dgm:pt>
    <dgm:pt modelId="{6A5340E1-24D9-4A5D-A287-68BD0178DB38}" type="pres">
      <dgm:prSet presAssocID="{0E03E386-7979-4190-9659-D2A6531B433F}" presName="node" presStyleLbl="node1" presStyleIdx="2" presStyleCnt="4">
        <dgm:presLayoutVars>
          <dgm:bulletEnabled val="1"/>
        </dgm:presLayoutVars>
      </dgm:prSet>
      <dgm:spPr/>
      <dgm:t>
        <a:bodyPr/>
        <a:lstStyle/>
        <a:p>
          <a:endParaRPr lang="en-US"/>
        </a:p>
      </dgm:t>
    </dgm:pt>
    <dgm:pt modelId="{A0EBAD0F-2A5C-47C3-8CF2-AAAB17FB9B89}" type="pres">
      <dgm:prSet presAssocID="{D78F342D-C12D-4825-90C9-D5436809B864}" presName="sibTrans" presStyleLbl="sibTrans2D1" presStyleIdx="2" presStyleCnt="3"/>
      <dgm:spPr/>
      <dgm:t>
        <a:bodyPr/>
        <a:lstStyle/>
        <a:p>
          <a:endParaRPr lang="en-US"/>
        </a:p>
      </dgm:t>
    </dgm:pt>
    <dgm:pt modelId="{3B4977B0-63AD-46C0-8BF0-CF19F531993A}" type="pres">
      <dgm:prSet presAssocID="{D78F342D-C12D-4825-90C9-D5436809B864}" presName="connectorText" presStyleLbl="sibTrans2D1" presStyleIdx="2" presStyleCnt="3"/>
      <dgm:spPr/>
      <dgm:t>
        <a:bodyPr/>
        <a:lstStyle/>
        <a:p>
          <a:endParaRPr lang="en-US"/>
        </a:p>
      </dgm:t>
    </dgm:pt>
    <dgm:pt modelId="{EB45AC7C-4EE5-4033-953A-2870EB1C1A77}" type="pres">
      <dgm:prSet presAssocID="{BE80899C-652A-480D-8EEF-9DC9DC62DA07}" presName="node" presStyleLbl="node1" presStyleIdx="3" presStyleCnt="4">
        <dgm:presLayoutVars>
          <dgm:bulletEnabled val="1"/>
        </dgm:presLayoutVars>
      </dgm:prSet>
      <dgm:spPr/>
      <dgm:t>
        <a:bodyPr/>
        <a:lstStyle/>
        <a:p>
          <a:endParaRPr lang="en-US"/>
        </a:p>
      </dgm:t>
    </dgm:pt>
  </dgm:ptLst>
  <dgm:cxnLst>
    <dgm:cxn modelId="{4588F42A-BDAF-4C94-A70A-EAFA0B0082A5}" srcId="{E2B86640-3EFE-4EA5-8CC7-C6E6304AE61D}" destId="{0E03E386-7979-4190-9659-D2A6531B433F}" srcOrd="2" destOrd="0" parTransId="{A941B9BD-3261-4549-A44A-4847ACE45749}" sibTransId="{D78F342D-C12D-4825-90C9-D5436809B864}"/>
    <dgm:cxn modelId="{08521055-C984-4F16-B4E6-BB2E51E6FA85}" type="presOf" srcId="{2035C43B-95D7-4CE8-9467-E99494FE27C0}" destId="{96219EF0-E903-4B77-986C-B829D15972BB}" srcOrd="1" destOrd="0" presId="urn:microsoft.com/office/officeart/2005/8/layout/process1"/>
    <dgm:cxn modelId="{3D878D64-0237-4DB3-AFBE-F3E74245AB17}" srcId="{E2B86640-3EFE-4EA5-8CC7-C6E6304AE61D}" destId="{ED01C86B-B8B2-4169-9D28-AE3DCA518311}" srcOrd="0" destOrd="0" parTransId="{BEFEAFB4-476B-4864-9861-ABB2834AA2BF}" sibTransId="{07019429-2905-4338-89F3-A9709700DBED}"/>
    <dgm:cxn modelId="{251B3EBC-5B6A-4138-BC6C-8050A93ECFC2}" type="presOf" srcId="{2035C43B-95D7-4CE8-9467-E99494FE27C0}" destId="{16CD7351-4C76-4970-9ABF-045FDBE15AAC}" srcOrd="0" destOrd="0" presId="urn:microsoft.com/office/officeart/2005/8/layout/process1"/>
    <dgm:cxn modelId="{79E60391-AD81-4B16-85CC-3FFC1F10C741}" type="presOf" srcId="{A514284A-AFC8-40AB-9D5F-DE93F54D7392}" destId="{CB8C6BBA-1E16-42B6-B33A-6E0D25853A32}" srcOrd="0" destOrd="0" presId="urn:microsoft.com/office/officeart/2005/8/layout/process1"/>
    <dgm:cxn modelId="{F1EACF6A-3B46-4D84-83C3-B298E3F669C9}" srcId="{E2B86640-3EFE-4EA5-8CC7-C6E6304AE61D}" destId="{BE80899C-652A-480D-8EEF-9DC9DC62DA07}" srcOrd="3" destOrd="0" parTransId="{E3C46ECF-E268-4780-AFB7-50FCB93B289D}" sibTransId="{DFCB875B-66A0-4773-BF0F-3FC1762F3ED7}"/>
    <dgm:cxn modelId="{E42C58B6-2078-4C91-A7C0-4F5D2DD842BC}" type="presOf" srcId="{D78F342D-C12D-4825-90C9-D5436809B864}" destId="{A0EBAD0F-2A5C-47C3-8CF2-AAAB17FB9B89}" srcOrd="0" destOrd="0" presId="urn:microsoft.com/office/officeart/2005/8/layout/process1"/>
    <dgm:cxn modelId="{03C32B75-C16B-4CF3-A88D-D39E9185FC09}" type="presOf" srcId="{D78F342D-C12D-4825-90C9-D5436809B864}" destId="{3B4977B0-63AD-46C0-8BF0-CF19F531993A}" srcOrd="1" destOrd="0" presId="urn:microsoft.com/office/officeart/2005/8/layout/process1"/>
    <dgm:cxn modelId="{FBB23B3A-0B96-4BFC-A304-098128AC28F4}" type="presOf" srcId="{0E03E386-7979-4190-9659-D2A6531B433F}" destId="{6A5340E1-24D9-4A5D-A287-68BD0178DB38}" srcOrd="0" destOrd="0" presId="urn:microsoft.com/office/officeart/2005/8/layout/process1"/>
    <dgm:cxn modelId="{4A5B966A-1F43-4F1F-9C39-BDF621DEEFCC}" type="presOf" srcId="{E2B86640-3EFE-4EA5-8CC7-C6E6304AE61D}" destId="{2BF22D8A-7A4B-4F53-8A11-24FB740E48B6}" srcOrd="0" destOrd="0" presId="urn:microsoft.com/office/officeart/2005/8/layout/process1"/>
    <dgm:cxn modelId="{791AB4D1-4645-4415-BEA8-D6AF4553AAF0}" type="presOf" srcId="{07019429-2905-4338-89F3-A9709700DBED}" destId="{E3BEA3F7-DE1C-4141-8BB9-F0970B9471FE}" srcOrd="0" destOrd="0" presId="urn:microsoft.com/office/officeart/2005/8/layout/process1"/>
    <dgm:cxn modelId="{EB8F9F56-6517-4B63-A5C6-C3AA45579DE8}" type="presOf" srcId="{ED01C86B-B8B2-4169-9D28-AE3DCA518311}" destId="{BB7DB01D-DCC9-40E1-B812-5697DB7E8EF4}" srcOrd="0" destOrd="0" presId="urn:microsoft.com/office/officeart/2005/8/layout/process1"/>
    <dgm:cxn modelId="{43F93AF9-B781-4F3D-876F-7B2D3471CFFB}" type="presOf" srcId="{BE80899C-652A-480D-8EEF-9DC9DC62DA07}" destId="{EB45AC7C-4EE5-4033-953A-2870EB1C1A77}" srcOrd="0" destOrd="0" presId="urn:microsoft.com/office/officeart/2005/8/layout/process1"/>
    <dgm:cxn modelId="{FFB93FB0-6377-40F6-95CB-02B33A11F7E4}" type="presOf" srcId="{07019429-2905-4338-89F3-A9709700DBED}" destId="{66E27DC0-9725-40A7-81FD-85EEB5632F8C}" srcOrd="1" destOrd="0" presId="urn:microsoft.com/office/officeart/2005/8/layout/process1"/>
    <dgm:cxn modelId="{C45696CE-B347-47C9-ACFE-F7C2331C7AAE}" srcId="{E2B86640-3EFE-4EA5-8CC7-C6E6304AE61D}" destId="{A514284A-AFC8-40AB-9D5F-DE93F54D7392}" srcOrd="1" destOrd="0" parTransId="{70AA9D19-CC7A-4BD0-AEC1-2A8CC923498F}" sibTransId="{2035C43B-95D7-4CE8-9467-E99494FE27C0}"/>
    <dgm:cxn modelId="{5E12D159-799B-43A0-92C6-464EFB0AED73}" type="presParOf" srcId="{2BF22D8A-7A4B-4F53-8A11-24FB740E48B6}" destId="{BB7DB01D-DCC9-40E1-B812-5697DB7E8EF4}" srcOrd="0" destOrd="0" presId="urn:microsoft.com/office/officeart/2005/8/layout/process1"/>
    <dgm:cxn modelId="{447A34F5-EE05-4473-A7FE-2AD230335334}" type="presParOf" srcId="{2BF22D8A-7A4B-4F53-8A11-24FB740E48B6}" destId="{E3BEA3F7-DE1C-4141-8BB9-F0970B9471FE}" srcOrd="1" destOrd="0" presId="urn:microsoft.com/office/officeart/2005/8/layout/process1"/>
    <dgm:cxn modelId="{18BAD20A-3574-4C1D-B999-DC1FFD26E8C0}" type="presParOf" srcId="{E3BEA3F7-DE1C-4141-8BB9-F0970B9471FE}" destId="{66E27DC0-9725-40A7-81FD-85EEB5632F8C}" srcOrd="0" destOrd="0" presId="urn:microsoft.com/office/officeart/2005/8/layout/process1"/>
    <dgm:cxn modelId="{416162E8-FB99-4B2F-A4C5-16B3188D4A51}" type="presParOf" srcId="{2BF22D8A-7A4B-4F53-8A11-24FB740E48B6}" destId="{CB8C6BBA-1E16-42B6-B33A-6E0D25853A32}" srcOrd="2" destOrd="0" presId="urn:microsoft.com/office/officeart/2005/8/layout/process1"/>
    <dgm:cxn modelId="{7932CE98-E0D6-4802-B112-B618EBF425CD}" type="presParOf" srcId="{2BF22D8A-7A4B-4F53-8A11-24FB740E48B6}" destId="{16CD7351-4C76-4970-9ABF-045FDBE15AAC}" srcOrd="3" destOrd="0" presId="urn:microsoft.com/office/officeart/2005/8/layout/process1"/>
    <dgm:cxn modelId="{8A0F8CE3-D74A-4BC6-B60A-C951D2C132F2}" type="presParOf" srcId="{16CD7351-4C76-4970-9ABF-045FDBE15AAC}" destId="{96219EF0-E903-4B77-986C-B829D15972BB}" srcOrd="0" destOrd="0" presId="urn:microsoft.com/office/officeart/2005/8/layout/process1"/>
    <dgm:cxn modelId="{D6E97D09-115F-4E9C-A2C7-58F0A3E98B86}" type="presParOf" srcId="{2BF22D8A-7A4B-4F53-8A11-24FB740E48B6}" destId="{6A5340E1-24D9-4A5D-A287-68BD0178DB38}" srcOrd="4" destOrd="0" presId="urn:microsoft.com/office/officeart/2005/8/layout/process1"/>
    <dgm:cxn modelId="{0C3422CD-90AE-4E04-8B6D-360D718C29C0}" type="presParOf" srcId="{2BF22D8A-7A4B-4F53-8A11-24FB740E48B6}" destId="{A0EBAD0F-2A5C-47C3-8CF2-AAAB17FB9B89}" srcOrd="5" destOrd="0" presId="urn:microsoft.com/office/officeart/2005/8/layout/process1"/>
    <dgm:cxn modelId="{D43FA1B4-FE77-4092-93F9-2816963E6718}" type="presParOf" srcId="{A0EBAD0F-2A5C-47C3-8CF2-AAAB17FB9B89}" destId="{3B4977B0-63AD-46C0-8BF0-CF19F531993A}" srcOrd="0" destOrd="0" presId="urn:microsoft.com/office/officeart/2005/8/layout/process1"/>
    <dgm:cxn modelId="{56478078-9901-48AB-BA30-0C356F265B6C}" type="presParOf" srcId="{2BF22D8A-7A4B-4F53-8A11-24FB740E48B6}" destId="{EB45AC7C-4EE5-4033-953A-2870EB1C1A77}"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5E9081B9-D56F-486A-95C8-E70CE5B4C781}" type="datetimeFigureOut">
              <a:rPr lang="en-US" smtClean="0"/>
              <a:t>5/24/2018</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DB41BAF1-FC7A-44BB-BB7C-7DF5F635AE04}" type="slidenum">
              <a:rPr lang="en-US" smtClean="0"/>
              <a:t>‹#›</a:t>
            </a:fld>
            <a:endParaRPr lang="en-US"/>
          </a:p>
        </p:txBody>
      </p:sp>
    </p:spTree>
    <p:extLst>
      <p:ext uri="{BB962C8B-B14F-4D97-AF65-F5344CB8AC3E}">
        <p14:creationId xmlns:p14="http://schemas.microsoft.com/office/powerpoint/2010/main" val="343470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F85F63C-6D14-483E-894A-238F3E49CF7D}" type="datetimeFigureOut">
              <a:rPr lang="en-US" smtClean="0"/>
              <a:t>5/24/2018</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66E3525-492B-4D6F-886A-41D17071DD22}" type="slidenum">
              <a:rPr lang="en-US" smtClean="0"/>
              <a:t>‹#›</a:t>
            </a:fld>
            <a:endParaRPr lang="en-US" dirty="0"/>
          </a:p>
        </p:txBody>
      </p:sp>
    </p:spTree>
    <p:extLst>
      <p:ext uri="{BB962C8B-B14F-4D97-AF65-F5344CB8AC3E}">
        <p14:creationId xmlns:p14="http://schemas.microsoft.com/office/powerpoint/2010/main" val="2169696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05020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5456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3948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3525-492B-4D6F-886A-41D17071DD22}" type="slidenum">
              <a:rPr lang="en-US" smtClean="0"/>
              <a:t>13</a:t>
            </a:fld>
            <a:endParaRPr lang="en-US" dirty="0"/>
          </a:p>
        </p:txBody>
      </p:sp>
    </p:spTree>
    <p:extLst>
      <p:ext uri="{BB962C8B-B14F-4D97-AF65-F5344CB8AC3E}">
        <p14:creationId xmlns:p14="http://schemas.microsoft.com/office/powerpoint/2010/main" val="3493116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3525-492B-4D6F-886A-41D17071DD22}" type="slidenum">
              <a:rPr lang="en-US" smtClean="0"/>
              <a:t>14</a:t>
            </a:fld>
            <a:endParaRPr lang="en-US" dirty="0"/>
          </a:p>
        </p:txBody>
      </p:sp>
    </p:spTree>
    <p:extLst>
      <p:ext uri="{BB962C8B-B14F-4D97-AF65-F5344CB8AC3E}">
        <p14:creationId xmlns:p14="http://schemas.microsoft.com/office/powerpoint/2010/main" val="413536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509837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16</a:t>
            </a:fld>
            <a:endParaRPr lang="en-US" dirty="0"/>
          </a:p>
        </p:txBody>
      </p:sp>
    </p:spTree>
    <p:extLst>
      <p:ext uri="{BB962C8B-B14F-4D97-AF65-F5344CB8AC3E}">
        <p14:creationId xmlns:p14="http://schemas.microsoft.com/office/powerpoint/2010/main" val="1706015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17</a:t>
            </a:fld>
            <a:endParaRPr lang="en-US" dirty="0"/>
          </a:p>
        </p:txBody>
      </p:sp>
    </p:spTree>
    <p:extLst>
      <p:ext uri="{BB962C8B-B14F-4D97-AF65-F5344CB8AC3E}">
        <p14:creationId xmlns:p14="http://schemas.microsoft.com/office/powerpoint/2010/main" val="2039073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18</a:t>
            </a:fld>
            <a:endParaRPr lang="en-US" dirty="0"/>
          </a:p>
        </p:txBody>
      </p:sp>
    </p:spTree>
    <p:extLst>
      <p:ext uri="{BB962C8B-B14F-4D97-AF65-F5344CB8AC3E}">
        <p14:creationId xmlns:p14="http://schemas.microsoft.com/office/powerpoint/2010/main" val="3397907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593556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3525-492B-4D6F-886A-41D17071DD22}" type="slidenum">
              <a:rPr lang="en-US" smtClean="0"/>
              <a:t>20</a:t>
            </a:fld>
            <a:endParaRPr lang="en-US" dirty="0"/>
          </a:p>
        </p:txBody>
      </p:sp>
    </p:spTree>
    <p:extLst>
      <p:ext uri="{BB962C8B-B14F-4D97-AF65-F5344CB8AC3E}">
        <p14:creationId xmlns:p14="http://schemas.microsoft.com/office/powerpoint/2010/main" val="105898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3525-492B-4D6F-886A-41D17071DD22}" type="slidenum">
              <a:rPr lang="en-US" smtClean="0"/>
              <a:t>3</a:t>
            </a:fld>
            <a:endParaRPr lang="en-US" dirty="0"/>
          </a:p>
        </p:txBody>
      </p:sp>
    </p:spTree>
    <p:extLst>
      <p:ext uri="{BB962C8B-B14F-4D97-AF65-F5344CB8AC3E}">
        <p14:creationId xmlns:p14="http://schemas.microsoft.com/office/powerpoint/2010/main" val="37560455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6E3525-492B-4D6F-886A-41D17071DD22}" type="slidenum">
              <a:rPr lang="en-US" smtClean="0"/>
              <a:t>22</a:t>
            </a:fld>
            <a:endParaRPr lang="en-US" dirty="0"/>
          </a:p>
        </p:txBody>
      </p:sp>
    </p:spTree>
    <p:extLst>
      <p:ext uri="{BB962C8B-B14F-4D97-AF65-F5344CB8AC3E}">
        <p14:creationId xmlns:p14="http://schemas.microsoft.com/office/powerpoint/2010/main" val="1683518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4</a:t>
            </a:fld>
            <a:endParaRPr lang="en-US" dirty="0"/>
          </a:p>
        </p:txBody>
      </p:sp>
    </p:spTree>
    <p:extLst>
      <p:ext uri="{BB962C8B-B14F-4D97-AF65-F5344CB8AC3E}">
        <p14:creationId xmlns:p14="http://schemas.microsoft.com/office/powerpoint/2010/main" val="3139603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a:t>
            </a:r>
            <a:r>
              <a:rPr lang="en-US" baseline="0" dirty="0"/>
              <a:t> function of city and state</a:t>
            </a:r>
          </a:p>
          <a:p>
            <a:r>
              <a:rPr lang="en-US" baseline="0" dirty="0"/>
              <a:t>Over 90% load from wastewater</a:t>
            </a:r>
          </a:p>
          <a:p>
            <a:r>
              <a:rPr lang="en-US" baseline="0" dirty="0"/>
              <a:t>Virtually all load covered by BP and MS4 permits</a:t>
            </a:r>
          </a:p>
          <a:p>
            <a:r>
              <a:rPr lang="en-US" baseline="0" dirty="0"/>
              <a:t>Largely built out. CBP estimates 89% of growth by 2025 will be infill; we think it’s higher</a:t>
            </a:r>
          </a:p>
          <a:p>
            <a:r>
              <a:rPr lang="en-US" baseline="0" dirty="0"/>
              <a:t>Growth improves water quality</a:t>
            </a:r>
            <a:endParaRPr lang="en-US" dirty="0"/>
          </a:p>
          <a:p>
            <a:r>
              <a:rPr lang="en-US" dirty="0"/>
              <a:t>TREE CANOPY:</a:t>
            </a:r>
          </a:p>
          <a:p>
            <a:r>
              <a:rPr lang="en-US" dirty="0"/>
              <a:t>Mayoral mandate for 40% Canopy Cover by 2032, </a:t>
            </a:r>
          </a:p>
          <a:p>
            <a:r>
              <a:rPr lang="en-US" dirty="0"/>
              <a:t> - 2011: 35%. currently 39%</a:t>
            </a:r>
            <a:endParaRPr dirty="0"/>
          </a:p>
          <a:p>
            <a:r>
              <a:rPr lang="en-US" dirty="0"/>
              <a:t>New MS4 permit: 33,525 trees in MS4 in next 5 years (6,705 per year)</a:t>
            </a:r>
          </a:p>
          <a:p>
            <a:r>
              <a:rPr lang="en-US" dirty="0"/>
              <a:t>DDOT is primary tree planting agency (~80%), DOEE awards &amp; manages tree-planting grants (non-profits)</a:t>
            </a:r>
          </a:p>
          <a:p>
            <a:endParaRPr lang="en-US" dirty="0"/>
          </a:p>
          <a:p>
            <a:r>
              <a:rPr lang="en-US" kern="1200" dirty="0">
                <a:effectLst/>
                <a:latin typeface="+mn-lt"/>
                <a:ea typeface="+mn-ea"/>
                <a:cs typeface="+mn-cs"/>
              </a:rPr>
              <a:t>What are the unique characteristics of your jurisdiction as it relates to the challenge of effectively engaging local governments in your Phase III WIP development?</a:t>
            </a:r>
            <a:r>
              <a:rPr lang="en-US" dirty="0"/>
              <a:t> </a:t>
            </a:r>
            <a:r>
              <a:rPr lang="en-US" kern="1200" baseline="0" dirty="0">
                <a:effectLst/>
                <a:latin typeface="+mn-lt"/>
                <a:ea typeface="+mn-ea"/>
                <a:cs typeface="+mn-cs"/>
              </a:rPr>
              <a:t> For example,</a:t>
            </a:r>
            <a:r>
              <a:rPr lang="en-US" dirty="0"/>
              <a:t> </a:t>
            </a:r>
            <a:endParaRPr dirty="0">
              <a:ea typeface="+mn-ea"/>
              <a:cs typeface="+mn-cs"/>
            </a:endParaRPr>
          </a:p>
          <a:p>
            <a:endParaRPr lang="en-US" dirty="0"/>
          </a:p>
          <a:p>
            <a:pPr marL="174982" indent="-174982">
              <a:buFont typeface="Arial"/>
              <a:buChar char="•"/>
            </a:pPr>
            <a:r>
              <a:rPr lang="en-US" dirty="0"/>
              <a:t>What is the relative importance of local government in achieving pollutant reduction targets in your jurisdiction?  </a:t>
            </a:r>
          </a:p>
          <a:p>
            <a:pPr marL="174982" indent="-174982">
              <a:buFont typeface="Arial"/>
              <a:buChar char="•"/>
            </a:pPr>
            <a:r>
              <a:rPr lang="en-US" dirty="0"/>
              <a:t>What do you need from local governments during WIP development and implementation?</a:t>
            </a:r>
          </a:p>
          <a:p>
            <a:pPr marL="174982" indent="-174982">
              <a:buFont typeface="Arial"/>
              <a:buChar char="•"/>
            </a:pPr>
            <a:r>
              <a:rPr lang="en-US" dirty="0"/>
              <a:t>What information do local government officials and staff need to be effective partners in WIP development? Implementation? </a:t>
            </a:r>
          </a:p>
          <a:p>
            <a:pPr marL="174982" indent="-174982">
              <a:buFont typeface="Arial"/>
              <a:buChar char="•"/>
            </a:pPr>
            <a:r>
              <a:rPr lang="en-US" dirty="0"/>
              <a:t>What is your timeline for communication and engagement?</a:t>
            </a:r>
          </a:p>
          <a:p>
            <a:pPr marL="174982" indent="-174982">
              <a:buFont typeface="Arial"/>
              <a:buChar char="•"/>
            </a:pPr>
            <a:endParaRPr lang="en-US" dirty="0"/>
          </a:p>
          <a:p>
            <a:pPr marL="174982" indent="-174982">
              <a:buFont typeface="Arial"/>
              <a:buChar char="•"/>
            </a:pPr>
            <a:r>
              <a:rPr lang="en-US" i="1" dirty="0"/>
              <a:t>Enter jurisdiction name </a:t>
            </a:r>
          </a:p>
        </p:txBody>
      </p:sp>
      <p:sp>
        <p:nvSpPr>
          <p:cNvPr id="4" name="Slide Number Placeholder 3"/>
          <p:cNvSpPr>
            <a:spLocks noGrp="1"/>
          </p:cNvSpPr>
          <p:nvPr>
            <p:ph type="sldNum" sz="quarter" idx="10"/>
          </p:nvPr>
        </p:nvSpPr>
        <p:spPr/>
        <p:txBody>
          <a:bodyPr/>
          <a:lstStyle/>
          <a:p>
            <a:fld id="{375A6B30-868C-194A-A4DF-573A507CE1B5}" type="slidenum">
              <a:rPr lang="en-US" smtClean="0"/>
              <a:t>5</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a:t>
            </a:r>
            <a:r>
              <a:rPr lang="en-US" baseline="0" dirty="0"/>
              <a:t> function of city and state</a:t>
            </a:r>
          </a:p>
          <a:p>
            <a:r>
              <a:rPr lang="en-US" baseline="0" dirty="0"/>
              <a:t>Over 90% load from wastewater</a:t>
            </a:r>
          </a:p>
          <a:p>
            <a:r>
              <a:rPr lang="en-US" baseline="0" dirty="0"/>
              <a:t>Virtually all load covered by BP and MS4 permits</a:t>
            </a:r>
          </a:p>
          <a:p>
            <a:r>
              <a:rPr lang="en-US" baseline="0" dirty="0"/>
              <a:t>Largely built out. CBP estimates 89% of growth by 2025 will be infill; we think it’s higher</a:t>
            </a:r>
          </a:p>
          <a:p>
            <a:r>
              <a:rPr lang="en-US" baseline="0" dirty="0"/>
              <a:t>Growth improves water quality</a:t>
            </a:r>
            <a:endParaRPr lang="en-US" dirty="0"/>
          </a:p>
          <a:p>
            <a:r>
              <a:rPr lang="en-US" dirty="0"/>
              <a:t>TREE CANOPY:</a:t>
            </a:r>
          </a:p>
          <a:p>
            <a:r>
              <a:rPr lang="en-US" dirty="0"/>
              <a:t>Mayoral mandate for 40% Canopy Cover by 2032, </a:t>
            </a:r>
          </a:p>
          <a:p>
            <a:r>
              <a:rPr lang="en-US" dirty="0"/>
              <a:t> - 2011: 35%. currently 39%</a:t>
            </a:r>
            <a:endParaRPr dirty="0"/>
          </a:p>
          <a:p>
            <a:r>
              <a:rPr lang="en-US" dirty="0"/>
              <a:t>New MS4 permit: 33,525 trees in MS4 in next 5 years (6,705 per year)</a:t>
            </a:r>
          </a:p>
          <a:p>
            <a:r>
              <a:rPr lang="en-US" dirty="0"/>
              <a:t>DDOT is primary tree planting agency (~80%), DOEE awards &amp; manages tree-planting grants (non-profits)</a:t>
            </a:r>
          </a:p>
          <a:p>
            <a:endParaRPr lang="en-US" dirty="0"/>
          </a:p>
          <a:p>
            <a:r>
              <a:rPr lang="en-US" kern="1200" dirty="0">
                <a:effectLst/>
                <a:latin typeface="+mn-lt"/>
                <a:ea typeface="+mn-ea"/>
                <a:cs typeface="+mn-cs"/>
              </a:rPr>
              <a:t>What are the unique characteristics of your jurisdiction as it relates to the challenge of effectively engaging local governments in your Phase III WIP development?</a:t>
            </a:r>
            <a:r>
              <a:rPr lang="en-US" dirty="0"/>
              <a:t> </a:t>
            </a:r>
            <a:r>
              <a:rPr lang="en-US" kern="1200" baseline="0" dirty="0">
                <a:effectLst/>
                <a:latin typeface="+mn-lt"/>
                <a:ea typeface="+mn-ea"/>
                <a:cs typeface="+mn-cs"/>
              </a:rPr>
              <a:t> For example,</a:t>
            </a:r>
            <a:r>
              <a:rPr lang="en-US" dirty="0"/>
              <a:t> </a:t>
            </a:r>
            <a:endParaRPr dirty="0">
              <a:ea typeface="+mn-ea"/>
              <a:cs typeface="+mn-cs"/>
            </a:endParaRPr>
          </a:p>
          <a:p>
            <a:endParaRPr lang="en-US" dirty="0"/>
          </a:p>
          <a:p>
            <a:pPr marL="174982" indent="-174982">
              <a:buFont typeface="Arial"/>
              <a:buChar char="•"/>
            </a:pPr>
            <a:r>
              <a:rPr lang="en-US" dirty="0"/>
              <a:t>What is the relative importance of local government in achieving pollutant reduction targets in your jurisdiction?  </a:t>
            </a:r>
          </a:p>
          <a:p>
            <a:pPr marL="174982" indent="-174982">
              <a:buFont typeface="Arial"/>
              <a:buChar char="•"/>
            </a:pPr>
            <a:r>
              <a:rPr lang="en-US" dirty="0"/>
              <a:t>What do you need from local governments during WIP development and implementation?</a:t>
            </a:r>
          </a:p>
          <a:p>
            <a:pPr marL="174982" indent="-174982">
              <a:buFont typeface="Arial"/>
              <a:buChar char="•"/>
            </a:pPr>
            <a:r>
              <a:rPr lang="en-US" dirty="0"/>
              <a:t>What information do local government officials and staff need to be effective partners in WIP development? Implementation? </a:t>
            </a:r>
          </a:p>
          <a:p>
            <a:pPr marL="174982" indent="-174982">
              <a:buFont typeface="Arial"/>
              <a:buChar char="•"/>
            </a:pPr>
            <a:r>
              <a:rPr lang="en-US" dirty="0"/>
              <a:t>What is your timeline for communication and engagement?</a:t>
            </a:r>
          </a:p>
          <a:p>
            <a:pPr marL="174982" indent="-174982">
              <a:buFont typeface="Arial"/>
              <a:buChar char="•"/>
            </a:pPr>
            <a:endParaRPr lang="en-US" dirty="0"/>
          </a:p>
          <a:p>
            <a:pPr marL="174982" indent="-174982">
              <a:buFont typeface="Arial"/>
              <a:buChar char="•"/>
            </a:pPr>
            <a:r>
              <a:rPr lang="en-US" i="1" dirty="0"/>
              <a:t>Enter jurisdiction name </a:t>
            </a:r>
          </a:p>
        </p:txBody>
      </p:sp>
      <p:sp>
        <p:nvSpPr>
          <p:cNvPr id="4" name="Slide Number Placeholder 3"/>
          <p:cNvSpPr>
            <a:spLocks noGrp="1"/>
          </p:cNvSpPr>
          <p:nvPr>
            <p:ph type="sldNum" sz="quarter" idx="10"/>
          </p:nvPr>
        </p:nvSpPr>
        <p:spPr/>
        <p:txBody>
          <a:bodyPr/>
          <a:lstStyle/>
          <a:p>
            <a:fld id="{375A6B30-868C-194A-A4DF-573A507CE1B5}" type="slidenum">
              <a:rPr lang="en-US" smtClean="0"/>
              <a:t>6</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Dual</a:t>
            </a:r>
            <a:r>
              <a:rPr lang="en-US" baseline="0" dirty="0"/>
              <a:t> function of city and state</a:t>
            </a:r>
          </a:p>
          <a:p>
            <a:r>
              <a:rPr lang="en-US" baseline="0" dirty="0"/>
              <a:t>Over 90% load from wastewater</a:t>
            </a:r>
          </a:p>
          <a:p>
            <a:r>
              <a:rPr lang="en-US" baseline="0" dirty="0"/>
              <a:t>Virtually all load covered by BP and MS4 permits</a:t>
            </a:r>
          </a:p>
          <a:p>
            <a:r>
              <a:rPr lang="en-US" baseline="0" dirty="0"/>
              <a:t>Largely built out. CBP estimates 89% of growth by 2025 will be infill; we think it’s higher</a:t>
            </a:r>
          </a:p>
          <a:p>
            <a:r>
              <a:rPr lang="en-US" baseline="0" dirty="0"/>
              <a:t>Growth improves water quality</a:t>
            </a:r>
            <a:endParaRPr lang="en-US" dirty="0"/>
          </a:p>
          <a:p>
            <a:r>
              <a:rPr lang="en-US" dirty="0"/>
              <a:t>TREE CANOPY:</a:t>
            </a:r>
          </a:p>
          <a:p>
            <a:r>
              <a:rPr lang="en-US" dirty="0"/>
              <a:t>Mayoral mandate for 40% Canopy Cover by 2032, </a:t>
            </a:r>
          </a:p>
          <a:p>
            <a:r>
              <a:rPr lang="en-US" dirty="0"/>
              <a:t> - 2011: 35%. currently 39%</a:t>
            </a:r>
            <a:endParaRPr dirty="0"/>
          </a:p>
          <a:p>
            <a:r>
              <a:rPr lang="en-US" dirty="0"/>
              <a:t>New MS4 permit: 33,525 trees in MS4 in next 5 years (6,705 per year)</a:t>
            </a:r>
          </a:p>
          <a:p>
            <a:r>
              <a:rPr lang="en-US" dirty="0"/>
              <a:t>DDOT is primary tree planting agency (~80%), DOEE awards &amp; manages tree-planting grants (non-profits)</a:t>
            </a:r>
          </a:p>
          <a:p>
            <a:endParaRPr lang="en-US" dirty="0"/>
          </a:p>
          <a:p>
            <a:r>
              <a:rPr lang="en-US" kern="1200" dirty="0">
                <a:effectLst/>
                <a:latin typeface="+mn-lt"/>
                <a:ea typeface="+mn-ea"/>
                <a:cs typeface="+mn-cs"/>
              </a:rPr>
              <a:t>What are the unique characteristics of your jurisdiction as it relates to the challenge of effectively engaging local governments in your Phase III WIP development?</a:t>
            </a:r>
            <a:r>
              <a:rPr lang="en-US" dirty="0"/>
              <a:t> </a:t>
            </a:r>
            <a:r>
              <a:rPr lang="en-US" kern="1200" baseline="0" dirty="0">
                <a:effectLst/>
                <a:latin typeface="+mn-lt"/>
                <a:ea typeface="+mn-ea"/>
                <a:cs typeface="+mn-cs"/>
              </a:rPr>
              <a:t> For example,</a:t>
            </a:r>
            <a:r>
              <a:rPr lang="en-US" dirty="0"/>
              <a:t> </a:t>
            </a:r>
            <a:endParaRPr dirty="0">
              <a:ea typeface="+mn-ea"/>
              <a:cs typeface="+mn-cs"/>
            </a:endParaRPr>
          </a:p>
          <a:p>
            <a:endParaRPr lang="en-US" dirty="0"/>
          </a:p>
          <a:p>
            <a:pPr marL="174982" indent="-174982">
              <a:buFont typeface="Arial"/>
              <a:buChar char="•"/>
            </a:pPr>
            <a:r>
              <a:rPr lang="en-US" dirty="0"/>
              <a:t>What is the relative importance of local government in achieving pollutant reduction targets in your jurisdiction?  </a:t>
            </a:r>
          </a:p>
          <a:p>
            <a:pPr marL="174982" indent="-174982">
              <a:buFont typeface="Arial"/>
              <a:buChar char="•"/>
            </a:pPr>
            <a:r>
              <a:rPr lang="en-US" dirty="0"/>
              <a:t>What do you need from local governments during WIP development and implementation?</a:t>
            </a:r>
          </a:p>
          <a:p>
            <a:pPr marL="174982" indent="-174982">
              <a:buFont typeface="Arial"/>
              <a:buChar char="•"/>
            </a:pPr>
            <a:r>
              <a:rPr lang="en-US" dirty="0"/>
              <a:t>What information do local government officials and staff need to be effective partners in WIP development? Implementation? </a:t>
            </a:r>
          </a:p>
          <a:p>
            <a:pPr marL="174982" indent="-174982">
              <a:buFont typeface="Arial"/>
              <a:buChar char="•"/>
            </a:pPr>
            <a:r>
              <a:rPr lang="en-US" dirty="0"/>
              <a:t>What is your timeline for communication and engagement?</a:t>
            </a:r>
          </a:p>
          <a:p>
            <a:pPr marL="174982" indent="-174982">
              <a:buFont typeface="Arial"/>
              <a:buChar char="•"/>
            </a:pPr>
            <a:endParaRPr lang="en-US" dirty="0"/>
          </a:p>
          <a:p>
            <a:pPr marL="174982" indent="-174982">
              <a:buFont typeface="Arial"/>
              <a:buChar char="•"/>
            </a:pPr>
            <a:r>
              <a:rPr lang="en-US" i="1" dirty="0"/>
              <a:t>Enter jurisdiction name </a:t>
            </a:r>
          </a:p>
        </p:txBody>
      </p:sp>
      <p:sp>
        <p:nvSpPr>
          <p:cNvPr id="4" name="Slide Number Placeholder 3"/>
          <p:cNvSpPr>
            <a:spLocks noGrp="1"/>
          </p:cNvSpPr>
          <p:nvPr>
            <p:ph type="sldNum" sz="quarter" idx="10"/>
          </p:nvPr>
        </p:nvSpPr>
        <p:spPr/>
        <p:txBody>
          <a:bodyPr/>
          <a:lstStyle/>
          <a:p>
            <a:fld id="{375A6B30-868C-194A-A4DF-573A507CE1B5}" type="slidenum">
              <a:rPr lang="en-US" smtClean="0"/>
              <a:t>7</a:t>
            </a:fld>
            <a:endParaRPr lang="en-US"/>
          </a:p>
        </p:txBody>
      </p:sp>
    </p:spTree>
    <p:extLst>
      <p:ext uri="{BB962C8B-B14F-4D97-AF65-F5344CB8AC3E}">
        <p14:creationId xmlns:p14="http://schemas.microsoft.com/office/powerpoint/2010/main" val="749573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8</a:t>
            </a:fld>
            <a:endParaRPr lang="en-US" dirty="0"/>
          </a:p>
        </p:txBody>
      </p:sp>
    </p:spTree>
    <p:extLst>
      <p:ext uri="{BB962C8B-B14F-4D97-AF65-F5344CB8AC3E}">
        <p14:creationId xmlns:p14="http://schemas.microsoft.com/office/powerpoint/2010/main" val="3139603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FDE53C-7510-4BED-B356-2F69F5BFB603}" type="slidenum">
              <a:rPr lang="en-US" smtClean="0"/>
              <a:t>9</a:t>
            </a:fld>
            <a:endParaRPr lang="en-US" dirty="0"/>
          </a:p>
        </p:txBody>
      </p:sp>
    </p:spTree>
    <p:extLst>
      <p:ext uri="{BB962C8B-B14F-4D97-AF65-F5344CB8AC3E}">
        <p14:creationId xmlns:p14="http://schemas.microsoft.com/office/powerpoint/2010/main" val="31396038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FD782391-1AB4-4A46-839F-A50C302795A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968969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69469A-EBEA-4FF7-AC42-4AA2D7C76D8E}" type="datetime1">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778638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4BE699-8E10-41F0-BEA3-04B9BB2BBF11}" type="datetime1">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2277394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8B8990-8A23-4CA7-ACAE-49DEBC86AF77}" type="datetime1">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3501018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83DA48-FA10-4362-81AD-153838721113}" type="datetime1">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3451378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516D9E-1F00-4AB5-A2C9-13865AFB488B}" type="datetime1">
              <a:rPr lang="en-US" smtClean="0"/>
              <a:t>5/24/2018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2726335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50CB21-ED0D-4535-8EAF-110A1B4D1CF3}" type="datetime1">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2780084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04F41-681A-4718-A4DE-744032596386}" type="datetime1">
              <a:rPr lang="en-US" smtClean="0"/>
              <a:t>5/24/2018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3271145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6C4D082-3661-43C0-BB88-9CD65F784464}" type="datetime1">
              <a:rPr lang="en-US" smtClean="0"/>
              <a:t>5/24/2018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1615736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E8FEA-E98B-4971-833C-BF793A561104}" type="datetime1">
              <a:rPr lang="en-US" smtClean="0"/>
              <a:t>5/24/2018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1954900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B216A8-6AA5-4FB0-AA84-07D8A448066A}" type="datetime1">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2899310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442C54F-FE3F-414C-8E95-C056DE9AA142}" type="datetime1">
              <a:rPr lang="en-US" smtClean="0"/>
              <a:t>5/24/2018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B33AC5B-7411-4F10-ABC7-4E2E19C1F296}" type="slidenum">
              <a:rPr lang="en-US" smtClean="0"/>
              <a:t>‹#›</a:t>
            </a:fld>
            <a:endParaRPr lang="en-US" dirty="0"/>
          </a:p>
        </p:txBody>
      </p:sp>
    </p:spTree>
    <p:extLst>
      <p:ext uri="{BB962C8B-B14F-4D97-AF65-F5344CB8AC3E}">
        <p14:creationId xmlns:p14="http://schemas.microsoft.com/office/powerpoint/2010/main" val="36926142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B34572-2DF4-4FAD-8E9D-F6771ECF4898}" type="datetime1">
              <a:rPr lang="en-US" smtClean="0"/>
              <a:t>5/24/2018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3AC5B-7411-4F10-ABC7-4E2E19C1F296}" type="slidenum">
              <a:rPr lang="en-US" smtClean="0"/>
              <a:t>‹#›</a:t>
            </a:fld>
            <a:endParaRPr lang="en-US" dirty="0"/>
          </a:p>
        </p:txBody>
      </p:sp>
    </p:spTree>
    <p:extLst>
      <p:ext uri="{BB962C8B-B14F-4D97-AF65-F5344CB8AC3E}">
        <p14:creationId xmlns:p14="http://schemas.microsoft.com/office/powerpoint/2010/main" val="72820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hyperlink" Target="http://doee.dc.gov/swdb"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doee.dc.gov/swdb" TargetMode="External"/><Relationship Id="rId4" Type="http://schemas.openxmlformats.org/officeDocument/2006/relationships/hyperlink" Target="cast.chesapeakebay.net"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mailto:Matthew.Espie@dc.gov" TargetMode="External"/><Relationship Id="rId13" Type="http://schemas.openxmlformats.org/officeDocument/2006/relationships/hyperlink" Target="mailto:olivia@devereuxconsulting.com" TargetMode="External"/><Relationship Id="rId3" Type="http://schemas.microsoft.com/office/2007/relationships/hdphoto" Target="../media/hdphoto1.wdp"/><Relationship Id="rId7" Type="http://schemas.openxmlformats.org/officeDocument/2006/relationships/hyperlink" Target="mailto:Luke.cole@dc.gov" TargetMode="External"/><Relationship Id="rId12" Type="http://schemas.openxmlformats.org/officeDocument/2006/relationships/hyperlink" Target="mailto:rthompso@chesapeakebay.net" TargetMode="Externa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mailto:aaron.waters@dc.gov" TargetMode="External"/><Relationship Id="rId11" Type="http://schemas.openxmlformats.org/officeDocument/2006/relationships/hyperlink" Target="mailto:jsweeney@chesapeakebay.net" TargetMode="External"/><Relationship Id="rId5" Type="http://schemas.openxmlformats.org/officeDocument/2006/relationships/hyperlink" Target="mailto:Katherine.antos@dc.gov" TargetMode="External"/><Relationship Id="rId10" Type="http://schemas.openxmlformats.org/officeDocument/2006/relationships/hyperlink" Target="mailto:allen.greg@epa.gov" TargetMode="External"/><Relationship Id="rId4" Type="http://schemas.openxmlformats.org/officeDocument/2006/relationships/image" Target="../media/image2.png"/><Relationship Id="rId9"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package" Target="../embeddings/Microsoft_Excel_Worksheet7.xlsx"/><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ctrTitle"/>
          </p:nvPr>
        </p:nvSpPr>
        <p:spPr>
          <a:xfrm>
            <a:off x="0" y="1752600"/>
            <a:ext cx="9144000" cy="1470025"/>
          </a:xfrm>
        </p:spPr>
        <p:txBody>
          <a:bodyPr>
            <a:noAutofit/>
          </a:bodyPr>
          <a:lstStyle/>
          <a:p>
            <a:r>
              <a:rPr lang="en-US" sz="4800" b="1" dirty="0">
                <a:solidFill>
                  <a:schemeClr val="accent1"/>
                </a:solidFill>
              </a:rPr>
              <a:t>Federal Facilities and the </a:t>
            </a:r>
            <a:br>
              <a:rPr lang="en-US" sz="4800" b="1" dirty="0">
                <a:solidFill>
                  <a:schemeClr val="accent1"/>
                </a:solidFill>
              </a:rPr>
            </a:br>
            <a:r>
              <a:rPr lang="en-US" sz="4800" b="1" dirty="0">
                <a:solidFill>
                  <a:schemeClr val="accent1"/>
                </a:solidFill>
              </a:rPr>
              <a:t>District’s Phase III WIP</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030" y="5880329"/>
            <a:ext cx="2567170" cy="749071"/>
          </a:xfrm>
          <a:prstGeom prst="rect">
            <a:avLst/>
          </a:prstGeom>
        </p:spPr>
      </p:pic>
      <p:pic>
        <p:nvPicPr>
          <p:cNvPr id="9" name="Picture 8" descr="Cbplogocnotex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5878027"/>
            <a:ext cx="1345028" cy="8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4"/>
          <p:cNvSpPr txBox="1">
            <a:spLocks/>
          </p:cNvSpPr>
          <p:nvPr/>
        </p:nvSpPr>
        <p:spPr>
          <a:xfrm>
            <a:off x="1371600" y="3594329"/>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Introductory Webinar for Federal Facilities Located in the District of Columbia</a:t>
            </a:r>
          </a:p>
          <a:p>
            <a:pPr marL="0" indent="0" algn="ctr">
              <a:buNone/>
            </a:pPr>
            <a:r>
              <a:rPr lang="en-US" sz="2000" dirty="0">
                <a:solidFill>
                  <a:schemeClr val="tx1">
                    <a:lumMod val="90000"/>
                    <a:lumOff val="10000"/>
                  </a:schemeClr>
                </a:solidFill>
                <a:latin typeface="Trebuchet MS" panose="020B0603020202020204" pitchFamily="34" charset="0"/>
              </a:rPr>
              <a:t>May 24, 2018</a:t>
            </a:r>
          </a:p>
        </p:txBody>
      </p:sp>
    </p:spTree>
    <p:extLst>
      <p:ext uri="{BB962C8B-B14F-4D97-AF65-F5344CB8AC3E}">
        <p14:creationId xmlns:p14="http://schemas.microsoft.com/office/powerpoint/2010/main" val="3624553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0" y="1883220"/>
            <a:ext cx="9144000" cy="990600"/>
          </a:xfrm>
        </p:spPr>
        <p:txBody>
          <a:bodyPr>
            <a:noAutofit/>
          </a:bodyPr>
          <a:lstStyle/>
          <a:p>
            <a:r>
              <a:rPr lang="en-US" sz="4000" b="1" dirty="0">
                <a:solidFill>
                  <a:schemeClr val="accent1"/>
                </a:solidFill>
              </a:rPr>
              <a:t>Expectations for Federal Facilities</a:t>
            </a:r>
            <a:endParaRPr lang="en-US" sz="4000" b="1" dirty="0">
              <a:solidFill>
                <a:schemeClr val="tx1">
                  <a:lumMod val="75000"/>
                  <a:lumOff val="25000"/>
                </a:schemeClr>
              </a:solidFill>
            </a:endParaRP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dirty="0"/>
          </a:p>
        </p:txBody>
      </p:sp>
      <p:cxnSp>
        <p:nvCxnSpPr>
          <p:cNvPr id="6" name="Straight Connector 5"/>
          <p:cNvCxnSpPr/>
          <p:nvPr/>
        </p:nvCxnSpPr>
        <p:spPr>
          <a:xfrm>
            <a:off x="838200" y="3048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0" name="Subtitle 4"/>
          <p:cNvSpPr txBox="1">
            <a:spLocks/>
          </p:cNvSpPr>
          <p:nvPr/>
        </p:nvSpPr>
        <p:spPr>
          <a:xfrm>
            <a:off x="1371600" y="3525971"/>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Greg Allen</a:t>
            </a:r>
          </a:p>
          <a:p>
            <a:pPr marL="0" indent="0" algn="ctr">
              <a:buNone/>
            </a:pPr>
            <a:r>
              <a:rPr lang="en-US" sz="2000" dirty="0">
                <a:solidFill>
                  <a:schemeClr val="tx1">
                    <a:lumMod val="90000"/>
                    <a:lumOff val="10000"/>
                  </a:schemeClr>
                </a:solidFill>
                <a:latin typeface="Trebuchet MS" panose="020B0603020202020204" pitchFamily="34" charset="0"/>
              </a:rPr>
              <a:t>Chesapeake Bay Program Office</a:t>
            </a:r>
          </a:p>
        </p:txBody>
      </p:sp>
      <p:pic>
        <p:nvPicPr>
          <p:cNvPr id="14" name="Picture 13" descr="Cbplogocno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486" y="5257800"/>
            <a:ext cx="1345028" cy="8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70158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0" y="1912513"/>
            <a:ext cx="9144000" cy="990600"/>
          </a:xfrm>
        </p:spPr>
        <p:txBody>
          <a:bodyPr>
            <a:noAutofit/>
          </a:bodyPr>
          <a:lstStyle/>
          <a:p>
            <a:r>
              <a:rPr lang="en-US" sz="4000" b="1" dirty="0">
                <a:solidFill>
                  <a:schemeClr val="accent1"/>
                </a:solidFill>
              </a:rPr>
              <a:t>Federal Facility Planning Targets</a:t>
            </a:r>
            <a:endParaRPr lang="en-US" sz="4000" b="1" dirty="0">
              <a:solidFill>
                <a:schemeClr val="tx1">
                  <a:lumMod val="75000"/>
                  <a:lumOff val="25000"/>
                </a:schemeClr>
              </a:solidFill>
            </a:endParaRP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dirty="0"/>
          </a:p>
        </p:txBody>
      </p:sp>
      <p:cxnSp>
        <p:nvCxnSpPr>
          <p:cNvPr id="6" name="Straight Connector 5"/>
          <p:cNvCxnSpPr/>
          <p:nvPr/>
        </p:nvCxnSpPr>
        <p:spPr>
          <a:xfrm>
            <a:off x="838200" y="3048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0" name="Subtitle 4"/>
          <p:cNvSpPr txBox="1">
            <a:spLocks/>
          </p:cNvSpPr>
          <p:nvPr/>
        </p:nvSpPr>
        <p:spPr>
          <a:xfrm>
            <a:off x="1371600" y="3599165"/>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Jeff Sweeney</a:t>
            </a:r>
          </a:p>
          <a:p>
            <a:pPr marL="0" indent="0" algn="ctr">
              <a:buNone/>
            </a:pPr>
            <a:r>
              <a:rPr lang="en-US" sz="2000" dirty="0">
                <a:solidFill>
                  <a:schemeClr val="tx1">
                    <a:lumMod val="90000"/>
                    <a:lumOff val="10000"/>
                  </a:schemeClr>
                </a:solidFill>
                <a:latin typeface="Trebuchet MS" panose="020B0603020202020204" pitchFamily="34" charset="0"/>
              </a:rPr>
              <a:t>Chesapeake Bay Program Office</a:t>
            </a:r>
          </a:p>
        </p:txBody>
      </p:sp>
      <p:pic>
        <p:nvPicPr>
          <p:cNvPr id="14" name="Picture 13" descr="Cbplogocnotex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9486" y="5257800"/>
            <a:ext cx="1345028" cy="8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9594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147588" y="-25993"/>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381000" y="1825658"/>
            <a:ext cx="9144000" cy="990600"/>
          </a:xfrm>
        </p:spPr>
        <p:txBody>
          <a:bodyPr>
            <a:noAutofit/>
          </a:bodyPr>
          <a:lstStyle/>
          <a:p>
            <a:r>
              <a:rPr lang="en-US" sz="4000" b="1" dirty="0">
                <a:solidFill>
                  <a:schemeClr val="accent1"/>
                </a:solidFill>
              </a:rPr>
              <a:t>What is C.A.S.T.?</a:t>
            </a:r>
            <a:endParaRPr lang="en-US" sz="4000" b="1" dirty="0">
              <a:solidFill>
                <a:schemeClr val="tx1">
                  <a:lumMod val="75000"/>
                  <a:lumOff val="25000"/>
                </a:schemeClr>
              </a:solidFill>
            </a:endParaRP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dirty="0"/>
          </a:p>
        </p:txBody>
      </p:sp>
      <p:cxnSp>
        <p:nvCxnSpPr>
          <p:cNvPr id="6" name="Straight Connector 5"/>
          <p:cNvCxnSpPr/>
          <p:nvPr/>
        </p:nvCxnSpPr>
        <p:spPr>
          <a:xfrm>
            <a:off x="838200" y="3048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0" name="Subtitle 4"/>
          <p:cNvSpPr txBox="1">
            <a:spLocks/>
          </p:cNvSpPr>
          <p:nvPr/>
        </p:nvSpPr>
        <p:spPr>
          <a:xfrm>
            <a:off x="1219199" y="3608998"/>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Jeff Sweeney (CBPO) </a:t>
            </a:r>
          </a:p>
          <a:p>
            <a:pPr marL="0" indent="0" algn="ctr">
              <a:buNone/>
            </a:pPr>
            <a:r>
              <a:rPr lang="en-US" sz="2400" b="1" dirty="0">
                <a:solidFill>
                  <a:schemeClr val="tx1">
                    <a:lumMod val="90000"/>
                    <a:lumOff val="10000"/>
                  </a:schemeClr>
                </a:solidFill>
                <a:latin typeface="Trebuchet MS" panose="020B0603020202020204" pitchFamily="34" charset="0"/>
              </a:rPr>
              <a:t>Aaron Waters (DOEE)</a:t>
            </a:r>
            <a:endParaRPr lang="en-US" sz="2000" dirty="0">
              <a:solidFill>
                <a:schemeClr val="tx1">
                  <a:lumMod val="90000"/>
                  <a:lumOff val="10000"/>
                </a:schemeClr>
              </a:solidFill>
              <a:latin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6014" y="5492863"/>
            <a:ext cx="2567170" cy="749071"/>
          </a:xfrm>
          <a:prstGeom prst="rect">
            <a:avLst/>
          </a:prstGeom>
        </p:spPr>
      </p:pic>
    </p:spTree>
    <p:extLst>
      <p:ext uri="{BB962C8B-B14F-4D97-AF65-F5344CB8AC3E}">
        <p14:creationId xmlns:p14="http://schemas.microsoft.com/office/powerpoint/2010/main" val="1897824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13</a:t>
            </a:fld>
            <a:endParaRPr lang="en-US" b="1" dirty="0">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9" name="TextBox 8"/>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6" name="Content Placeholder 15">
            <a:extLst>
              <a:ext uri="{FF2B5EF4-FFF2-40B4-BE49-F238E27FC236}">
                <a16:creationId xmlns:a16="http://schemas.microsoft.com/office/drawing/2014/main" xmlns="" id="{94C4B28C-27BA-4B43-B120-180A8AFFE8A3}"/>
              </a:ext>
            </a:extLst>
          </p:cNvPr>
          <p:cNvSpPr>
            <a:spLocks noGrp="1"/>
          </p:cNvSpPr>
          <p:nvPr>
            <p:ph idx="1"/>
          </p:nvPr>
        </p:nvSpPr>
        <p:spPr>
          <a:xfrm>
            <a:off x="457200" y="381000"/>
            <a:ext cx="8229600" cy="6028377"/>
          </a:xfrm>
        </p:spPr>
        <p:txBody>
          <a:bodyPr>
            <a:normAutofit lnSpcReduction="10000"/>
          </a:bodyPr>
          <a:lstStyle/>
          <a:p>
            <a:r>
              <a:rPr lang="en-US" dirty="0"/>
              <a:t>Chesapeake Assessment Scenario Tool (CAST) is a web-based nitrogen, phosphorus and sediment load estimator tool that streamlines environmental planning. </a:t>
            </a:r>
          </a:p>
          <a:p>
            <a:pPr marL="0" indent="0">
              <a:buNone/>
            </a:pPr>
            <a:endParaRPr lang="en-US" dirty="0"/>
          </a:p>
          <a:p>
            <a:r>
              <a:rPr lang="en-US" dirty="0"/>
              <a:t>Users specify a geographical area, and then select Best Management Practices (BMPs) to apply on that area. </a:t>
            </a:r>
          </a:p>
          <a:p>
            <a:pPr marL="0" indent="0">
              <a:buNone/>
            </a:pPr>
            <a:endParaRPr lang="en-US" dirty="0"/>
          </a:p>
          <a:p>
            <a:r>
              <a:rPr lang="en-US" dirty="0"/>
              <a:t>CAST builds the scenario and provides estimates of nitrogen, phosphorus, and sediment load reductions.</a:t>
            </a:r>
          </a:p>
        </p:txBody>
      </p:sp>
    </p:spTree>
    <p:extLst>
      <p:ext uri="{BB962C8B-B14F-4D97-AF65-F5344CB8AC3E}">
        <p14:creationId xmlns:p14="http://schemas.microsoft.com/office/powerpoint/2010/main" val="915706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14</a:t>
            </a:fld>
            <a:endParaRPr lang="en-US" b="1" dirty="0">
              <a:solidFill>
                <a:srgbClr val="0070C0"/>
              </a:solidFill>
            </a:endParaRPr>
          </a:p>
        </p:txBody>
      </p:sp>
      <p:sp>
        <p:nvSpPr>
          <p:cNvPr id="7" name="TextBox 6"/>
          <p:cNvSpPr txBox="1"/>
          <p:nvPr/>
        </p:nvSpPr>
        <p:spPr>
          <a:xfrm>
            <a:off x="230939" y="6203931"/>
            <a:ext cx="2493824" cy="307777"/>
          </a:xfrm>
          <a:prstGeom prst="rect">
            <a:avLst/>
          </a:prstGeom>
          <a:noFill/>
        </p:spPr>
        <p:txBody>
          <a:bodyPr wrap="none" rtlCol="0">
            <a:spAutoFit/>
          </a:bodyPr>
          <a:lstStyle/>
          <a:p>
            <a:pPr algn="r"/>
            <a:r>
              <a:rPr lang="en-US" sz="1400" dirty="0">
                <a:solidFill>
                  <a:schemeClr val="tx1">
                    <a:lumMod val="75000"/>
                    <a:lumOff val="25000"/>
                  </a:schemeClr>
                </a:solidFill>
              </a:rPr>
              <a:t>Source: cast.chesapeakebay.net</a:t>
            </a:r>
            <a:endParaRPr lang="en-US" dirty="0">
              <a:solidFill>
                <a:schemeClr val="tx1">
                  <a:lumMod val="75000"/>
                  <a:lumOff val="25000"/>
                </a:schemeClr>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9" name="TextBox 8"/>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pic>
        <p:nvPicPr>
          <p:cNvPr id="2" name="Picture 1">
            <a:extLst>
              <a:ext uri="{FF2B5EF4-FFF2-40B4-BE49-F238E27FC236}">
                <a16:creationId xmlns:a16="http://schemas.microsoft.com/office/drawing/2014/main" xmlns="" id="{9375DCD4-18BF-40CC-8CEA-B7755E28611C}"/>
              </a:ext>
            </a:extLst>
          </p:cNvPr>
          <p:cNvPicPr>
            <a:picLocks noChangeAspect="1"/>
          </p:cNvPicPr>
          <p:nvPr/>
        </p:nvPicPr>
        <p:blipFill>
          <a:blip r:embed="rId4"/>
          <a:stretch>
            <a:fillRect/>
          </a:stretch>
        </p:blipFill>
        <p:spPr>
          <a:xfrm>
            <a:off x="1477851" y="136087"/>
            <a:ext cx="6588069" cy="6067844"/>
          </a:xfrm>
          <a:prstGeom prst="rect">
            <a:avLst/>
          </a:prstGeom>
        </p:spPr>
      </p:pic>
      <p:sp>
        <p:nvSpPr>
          <p:cNvPr id="3" name="Oval 2">
            <a:extLst>
              <a:ext uri="{FF2B5EF4-FFF2-40B4-BE49-F238E27FC236}">
                <a16:creationId xmlns:a16="http://schemas.microsoft.com/office/drawing/2014/main" xmlns="" id="{AEB8D710-F5BA-4948-9E12-CB28826583C7}"/>
              </a:ext>
            </a:extLst>
          </p:cNvPr>
          <p:cNvSpPr/>
          <p:nvPr/>
        </p:nvSpPr>
        <p:spPr>
          <a:xfrm>
            <a:off x="4771885" y="2286000"/>
            <a:ext cx="485915" cy="4572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xmlns="" id="{64EA364A-87FC-497F-9252-CFB739B67510}"/>
              </a:ext>
            </a:extLst>
          </p:cNvPr>
          <p:cNvGrpSpPr/>
          <p:nvPr/>
        </p:nvGrpSpPr>
        <p:grpSpPr>
          <a:xfrm>
            <a:off x="5410200" y="2223655"/>
            <a:ext cx="1325418" cy="533400"/>
            <a:chOff x="5410200" y="2223655"/>
            <a:chExt cx="1325418" cy="533400"/>
          </a:xfrm>
        </p:grpSpPr>
        <p:sp>
          <p:nvSpPr>
            <p:cNvPr id="4" name="Arrow: Right 3">
              <a:extLst>
                <a:ext uri="{FF2B5EF4-FFF2-40B4-BE49-F238E27FC236}">
                  <a16:creationId xmlns:a16="http://schemas.microsoft.com/office/drawing/2014/main" xmlns="" id="{20A352A6-8BE2-41E9-BDFB-747E3EAC242B}"/>
                </a:ext>
              </a:extLst>
            </p:cNvPr>
            <p:cNvSpPr/>
            <p:nvPr/>
          </p:nvSpPr>
          <p:spPr>
            <a:xfrm rot="10800000">
              <a:off x="5410200" y="2223655"/>
              <a:ext cx="12954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C967FDDE-396C-430A-9A84-D822B2919E4B}"/>
                </a:ext>
              </a:extLst>
            </p:cNvPr>
            <p:cNvSpPr txBox="1"/>
            <p:nvPr/>
          </p:nvSpPr>
          <p:spPr>
            <a:xfrm>
              <a:off x="5592618" y="2305780"/>
              <a:ext cx="1143000" cy="369332"/>
            </a:xfrm>
            <a:prstGeom prst="rect">
              <a:avLst/>
            </a:prstGeom>
            <a:noFill/>
          </p:spPr>
          <p:txBody>
            <a:bodyPr wrap="square" rtlCol="0">
              <a:spAutoFit/>
            </a:bodyPr>
            <a:lstStyle/>
            <a:p>
              <a:r>
                <a:rPr lang="en-US" dirty="0">
                  <a:solidFill>
                    <a:schemeClr val="bg1"/>
                  </a:solidFill>
                </a:rPr>
                <a:t>Step One</a:t>
              </a:r>
            </a:p>
          </p:txBody>
        </p:sp>
      </p:grpSp>
      <p:sp>
        <p:nvSpPr>
          <p:cNvPr id="10" name="Rectangle 9">
            <a:extLst>
              <a:ext uri="{FF2B5EF4-FFF2-40B4-BE49-F238E27FC236}">
                <a16:creationId xmlns:a16="http://schemas.microsoft.com/office/drawing/2014/main" xmlns="" id="{199BDFD6-E366-4605-B505-5911425B7321}"/>
              </a:ext>
            </a:extLst>
          </p:cNvPr>
          <p:cNvSpPr/>
          <p:nvPr/>
        </p:nvSpPr>
        <p:spPr>
          <a:xfrm>
            <a:off x="6248400" y="4038600"/>
            <a:ext cx="1219200" cy="3048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577618E9-790E-4F62-B193-8BC890069FEA}"/>
              </a:ext>
            </a:extLst>
          </p:cNvPr>
          <p:cNvGrpSpPr/>
          <p:nvPr/>
        </p:nvGrpSpPr>
        <p:grpSpPr>
          <a:xfrm>
            <a:off x="7620000" y="3924300"/>
            <a:ext cx="1337985" cy="533400"/>
            <a:chOff x="7620000" y="3924300"/>
            <a:chExt cx="1337985" cy="533400"/>
          </a:xfrm>
        </p:grpSpPr>
        <p:sp>
          <p:nvSpPr>
            <p:cNvPr id="13" name="Arrow: Right 12">
              <a:extLst>
                <a:ext uri="{FF2B5EF4-FFF2-40B4-BE49-F238E27FC236}">
                  <a16:creationId xmlns:a16="http://schemas.microsoft.com/office/drawing/2014/main" xmlns="" id="{3646B8C1-CC37-4924-BC82-13AC433B46FB}"/>
                </a:ext>
              </a:extLst>
            </p:cNvPr>
            <p:cNvSpPr/>
            <p:nvPr/>
          </p:nvSpPr>
          <p:spPr>
            <a:xfrm rot="10800000">
              <a:off x="7620000" y="3924300"/>
              <a:ext cx="1295400"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xmlns="" id="{777FE51E-FF4E-455D-8915-B5D78DDA8CA7}"/>
                </a:ext>
              </a:extLst>
            </p:cNvPr>
            <p:cNvSpPr txBox="1"/>
            <p:nvPr/>
          </p:nvSpPr>
          <p:spPr>
            <a:xfrm>
              <a:off x="7814985" y="3993140"/>
              <a:ext cx="1143000" cy="369332"/>
            </a:xfrm>
            <a:prstGeom prst="rect">
              <a:avLst/>
            </a:prstGeom>
            <a:noFill/>
          </p:spPr>
          <p:txBody>
            <a:bodyPr wrap="square" rtlCol="0">
              <a:spAutoFit/>
            </a:bodyPr>
            <a:lstStyle/>
            <a:p>
              <a:r>
                <a:rPr lang="en-US" dirty="0">
                  <a:solidFill>
                    <a:schemeClr val="bg1"/>
                  </a:solidFill>
                </a:rPr>
                <a:t>Step Two</a:t>
              </a:r>
            </a:p>
          </p:txBody>
        </p:sp>
      </p:grpSp>
    </p:spTree>
    <p:extLst>
      <p:ext uri="{BB962C8B-B14F-4D97-AF65-F5344CB8AC3E}">
        <p14:creationId xmlns:p14="http://schemas.microsoft.com/office/powerpoint/2010/main" val="238227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0" y="1912513"/>
            <a:ext cx="9144000" cy="990600"/>
          </a:xfrm>
        </p:spPr>
        <p:txBody>
          <a:bodyPr>
            <a:noAutofit/>
          </a:bodyPr>
          <a:lstStyle/>
          <a:p>
            <a:r>
              <a:rPr lang="en-US" sz="4000" b="1" dirty="0">
                <a:solidFill>
                  <a:schemeClr val="accent1"/>
                </a:solidFill>
              </a:rPr>
              <a:t>The District of Columbia’s </a:t>
            </a:r>
            <a:br>
              <a:rPr lang="en-US" sz="4000" b="1" dirty="0">
                <a:solidFill>
                  <a:schemeClr val="accent1"/>
                </a:solidFill>
              </a:rPr>
            </a:br>
            <a:r>
              <a:rPr lang="en-US" sz="4000" b="1" dirty="0">
                <a:solidFill>
                  <a:schemeClr val="accent1"/>
                </a:solidFill>
              </a:rPr>
              <a:t>Stormwater Database (SWDB)</a:t>
            </a:r>
            <a:endParaRPr lang="en-US" sz="4000" b="1" dirty="0">
              <a:solidFill>
                <a:schemeClr val="tx1">
                  <a:lumMod val="75000"/>
                  <a:lumOff val="25000"/>
                </a:schemeClr>
              </a:solidFill>
            </a:endParaRP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dirty="0"/>
          </a:p>
        </p:txBody>
      </p:sp>
      <p:cxnSp>
        <p:nvCxnSpPr>
          <p:cNvPr id="6" name="Straight Connector 5"/>
          <p:cNvCxnSpPr/>
          <p:nvPr/>
        </p:nvCxnSpPr>
        <p:spPr>
          <a:xfrm>
            <a:off x="838200" y="3048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0" name="Subtitle 4"/>
          <p:cNvSpPr txBox="1">
            <a:spLocks/>
          </p:cNvSpPr>
          <p:nvPr/>
        </p:nvSpPr>
        <p:spPr>
          <a:xfrm>
            <a:off x="1371600" y="3594329"/>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Matthew Espie</a:t>
            </a:r>
          </a:p>
          <a:p>
            <a:pPr marL="0" indent="0" algn="ctr">
              <a:buNone/>
            </a:pPr>
            <a:r>
              <a:rPr lang="en-US" sz="2000" dirty="0">
                <a:solidFill>
                  <a:schemeClr val="tx1">
                    <a:lumMod val="90000"/>
                    <a:lumOff val="10000"/>
                  </a:schemeClr>
                </a:solidFill>
                <a:latin typeface="Trebuchet MS" panose="020B0603020202020204" pitchFamily="34" charset="0"/>
              </a:rPr>
              <a:t>SWDB Administrator</a:t>
            </a:r>
          </a:p>
          <a:p>
            <a:pPr marL="0" indent="0" algn="ctr">
              <a:buNone/>
            </a:pPr>
            <a:r>
              <a:rPr lang="en-US" sz="2000" dirty="0">
                <a:solidFill>
                  <a:schemeClr val="tx1">
                    <a:lumMod val="90000"/>
                    <a:lumOff val="10000"/>
                  </a:schemeClr>
                </a:solidFill>
                <a:latin typeface="Trebuchet MS" panose="020B0603020202020204" pitchFamily="34" charset="0"/>
              </a:rPr>
              <a:t>Department of Energy &amp; Environment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0230" y="5499329"/>
            <a:ext cx="2567170" cy="749071"/>
          </a:xfrm>
          <a:prstGeom prst="rect">
            <a:avLst/>
          </a:prstGeom>
        </p:spPr>
      </p:pic>
    </p:spTree>
    <p:extLst>
      <p:ext uri="{BB962C8B-B14F-4D97-AF65-F5344CB8AC3E}">
        <p14:creationId xmlns:p14="http://schemas.microsoft.com/office/powerpoint/2010/main" val="33813594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28800"/>
            <a:ext cx="9067800" cy="358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533400" y="274638"/>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51B749"/>
                </a:solidFill>
                <a:latin typeface="+mj-lt"/>
                <a:ea typeface="+mj-ea"/>
                <a:cs typeface="+mj-cs"/>
              </a:defRPr>
            </a:lvl1pPr>
          </a:lstStyle>
          <a:p>
            <a:pPr algn="l"/>
            <a:r>
              <a:rPr lang="en-US" sz="3200" b="0" dirty="0">
                <a:solidFill>
                  <a:schemeClr val="tx1">
                    <a:lumMod val="75000"/>
                    <a:lumOff val="25000"/>
                  </a:schemeClr>
                </a:solidFill>
              </a:rPr>
              <a:t>Stormwater Database</a:t>
            </a:r>
            <a:endParaRPr lang="en-US" sz="3600" b="0" dirty="0">
              <a:solidFill>
                <a:schemeClr val="tx1">
                  <a:lumMod val="75000"/>
                  <a:lumOff val="25000"/>
                </a:schemeClr>
              </a:solidFill>
            </a:endParaRPr>
          </a:p>
        </p:txBody>
      </p:sp>
      <p:sp>
        <p:nvSpPr>
          <p:cNvPr id="3" name="TextBox 2"/>
          <p:cNvSpPr txBox="1"/>
          <p:nvPr/>
        </p:nvSpPr>
        <p:spPr>
          <a:xfrm>
            <a:off x="252412" y="1905000"/>
            <a:ext cx="874771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The Stormwater Database (</a:t>
            </a:r>
            <a:r>
              <a:rPr lang="en-US" sz="2400" dirty="0">
                <a:solidFill>
                  <a:schemeClr val="bg1"/>
                </a:solidFill>
                <a:hlinkClick r:id="rId3"/>
              </a:rPr>
              <a:t>http://doee.dc.gov/swdb</a:t>
            </a:r>
            <a:r>
              <a:rPr lang="en-US" sz="2400" dirty="0">
                <a:solidFill>
                  <a:schemeClr val="bg1"/>
                </a:solidFill>
              </a:rPr>
              <a:t>) is the District’s tool to track and report on BMPs in the District</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All regulated and voluntary BMPs should be submitted to the Stormwater Database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DOEE exports NEIEN-compliant XML to report all BMPs in the District, and can filter for federal BMPs</a:t>
            </a:r>
          </a:p>
        </p:txBody>
      </p:sp>
      <p:cxnSp>
        <p:nvCxnSpPr>
          <p:cNvPr id="8" name="Straight Connector 7"/>
          <p:cNvCxnSpPr/>
          <p:nvPr/>
        </p:nvCxnSpPr>
        <p:spPr>
          <a:xfrm>
            <a:off x="609600" y="914400"/>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3" name="TextBox 12"/>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4"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16</a:t>
            </a:fld>
            <a:endParaRPr lang="en-US" b="1" dirty="0">
              <a:solidFill>
                <a:srgbClr val="0070C0"/>
              </a:solidFill>
            </a:endParaRPr>
          </a:p>
        </p:txBody>
      </p:sp>
    </p:spTree>
    <p:extLst>
      <p:ext uri="{BB962C8B-B14F-4D97-AF65-F5344CB8AC3E}">
        <p14:creationId xmlns:p14="http://schemas.microsoft.com/office/powerpoint/2010/main" val="65874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74638"/>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51B749"/>
                </a:solidFill>
                <a:latin typeface="+mj-lt"/>
                <a:ea typeface="+mj-ea"/>
                <a:cs typeface="+mj-cs"/>
              </a:defRPr>
            </a:lvl1pPr>
          </a:lstStyle>
          <a:p>
            <a:pPr algn="l"/>
            <a:r>
              <a:rPr lang="en-US" sz="3200" b="0" dirty="0">
                <a:solidFill>
                  <a:schemeClr val="tx1">
                    <a:lumMod val="75000"/>
                    <a:lumOff val="25000"/>
                  </a:schemeClr>
                </a:solidFill>
              </a:rPr>
              <a:t>Process to submit to the Stormwater Database</a:t>
            </a:r>
            <a:endParaRPr lang="en-US" sz="3600" b="0" dirty="0">
              <a:solidFill>
                <a:schemeClr val="tx1">
                  <a:lumMod val="75000"/>
                  <a:lumOff val="25000"/>
                </a:schemeClr>
              </a:solidFill>
            </a:endParaRPr>
          </a:p>
        </p:txBody>
      </p:sp>
      <p:cxnSp>
        <p:nvCxnSpPr>
          <p:cNvPr id="8" name="Straight Connector 7"/>
          <p:cNvCxnSpPr/>
          <p:nvPr/>
        </p:nvCxnSpPr>
        <p:spPr>
          <a:xfrm>
            <a:off x="609600" y="914400"/>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3" name="TextBox 12"/>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4"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17</a:t>
            </a:fld>
            <a:endParaRPr lang="en-US" b="1" dirty="0">
              <a:solidFill>
                <a:srgbClr val="0070C0"/>
              </a:solidFill>
            </a:endParaRPr>
          </a:p>
        </p:txBody>
      </p:sp>
      <p:graphicFrame>
        <p:nvGraphicFramePr>
          <p:cNvPr id="4" name="Diagram 3"/>
          <p:cNvGraphicFramePr/>
          <p:nvPr>
            <p:extLst/>
          </p:nvPr>
        </p:nvGraphicFramePr>
        <p:xfrm>
          <a:off x="609600" y="1447800"/>
          <a:ext cx="7543800" cy="182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Diagram 10"/>
          <p:cNvGraphicFramePr/>
          <p:nvPr>
            <p:extLst/>
          </p:nvPr>
        </p:nvGraphicFramePr>
        <p:xfrm>
          <a:off x="609600" y="3810000"/>
          <a:ext cx="7543800" cy="1828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5" name="TextBox 4"/>
          <p:cNvSpPr txBox="1"/>
          <p:nvPr/>
        </p:nvSpPr>
        <p:spPr>
          <a:xfrm>
            <a:off x="3581400" y="1045565"/>
            <a:ext cx="1905000" cy="369332"/>
          </a:xfrm>
          <a:prstGeom prst="rect">
            <a:avLst/>
          </a:prstGeom>
          <a:noFill/>
        </p:spPr>
        <p:txBody>
          <a:bodyPr wrap="square" rtlCol="0">
            <a:spAutoFit/>
          </a:bodyPr>
          <a:lstStyle/>
          <a:p>
            <a:r>
              <a:rPr lang="en-US" dirty="0"/>
              <a:t>Regulated BMPs</a:t>
            </a:r>
          </a:p>
        </p:txBody>
      </p:sp>
      <p:sp>
        <p:nvSpPr>
          <p:cNvPr id="15" name="TextBox 14"/>
          <p:cNvSpPr txBox="1"/>
          <p:nvPr/>
        </p:nvSpPr>
        <p:spPr>
          <a:xfrm>
            <a:off x="3581400" y="3440668"/>
            <a:ext cx="1905000" cy="369332"/>
          </a:xfrm>
          <a:prstGeom prst="rect">
            <a:avLst/>
          </a:prstGeom>
          <a:noFill/>
        </p:spPr>
        <p:txBody>
          <a:bodyPr wrap="square" rtlCol="0">
            <a:spAutoFit/>
          </a:bodyPr>
          <a:lstStyle/>
          <a:p>
            <a:r>
              <a:rPr lang="en-US" dirty="0"/>
              <a:t>Voluntary BMPs</a:t>
            </a:r>
          </a:p>
        </p:txBody>
      </p:sp>
    </p:spTree>
    <p:extLst>
      <p:ext uri="{BB962C8B-B14F-4D97-AF65-F5344CB8AC3E}">
        <p14:creationId xmlns:p14="http://schemas.microsoft.com/office/powerpoint/2010/main" val="2166992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28800"/>
            <a:ext cx="9067800" cy="358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533400" y="274638"/>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51B749"/>
                </a:solidFill>
                <a:latin typeface="+mj-lt"/>
                <a:ea typeface="+mj-ea"/>
                <a:cs typeface="+mj-cs"/>
              </a:defRPr>
            </a:lvl1pPr>
          </a:lstStyle>
          <a:p>
            <a:pPr algn="l"/>
            <a:r>
              <a:rPr lang="en-US" sz="3200" b="0" dirty="0">
                <a:solidFill>
                  <a:schemeClr val="tx1">
                    <a:lumMod val="75000"/>
                    <a:lumOff val="25000"/>
                  </a:schemeClr>
                </a:solidFill>
              </a:rPr>
              <a:t>When is a BMP regulated?</a:t>
            </a:r>
            <a:endParaRPr lang="en-US" sz="3600" b="0" dirty="0">
              <a:solidFill>
                <a:schemeClr val="tx1">
                  <a:lumMod val="75000"/>
                  <a:lumOff val="25000"/>
                </a:schemeClr>
              </a:solidFill>
            </a:endParaRPr>
          </a:p>
        </p:txBody>
      </p:sp>
      <p:sp>
        <p:nvSpPr>
          <p:cNvPr id="3" name="TextBox 2"/>
          <p:cNvSpPr txBox="1"/>
          <p:nvPr/>
        </p:nvSpPr>
        <p:spPr>
          <a:xfrm>
            <a:off x="252412" y="1905000"/>
            <a:ext cx="8747716" cy="3046988"/>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Major Land Disturbing Activity: </a:t>
            </a:r>
          </a:p>
          <a:p>
            <a:pPr marL="800100" lvl="1" indent="-342900">
              <a:buFont typeface="Arial" panose="020B0604020202020204" pitchFamily="34" charset="0"/>
              <a:buChar char="•"/>
            </a:pPr>
            <a:r>
              <a:rPr lang="en-US" sz="2400" dirty="0">
                <a:solidFill>
                  <a:schemeClr val="bg1"/>
                </a:solidFill>
              </a:rPr>
              <a:t>At least 5,000 square feet of land disturbance</a:t>
            </a:r>
          </a:p>
          <a:p>
            <a:pPr marL="342900" indent="-342900">
              <a:buFont typeface="Arial" panose="020B0604020202020204" pitchFamily="34" charset="0"/>
              <a:buChar char="•"/>
            </a:pP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Major Substantial Improvement Activity:</a:t>
            </a:r>
          </a:p>
          <a:p>
            <a:pPr marL="800100" lvl="1" indent="-342900">
              <a:buFont typeface="Arial" panose="020B0604020202020204" pitchFamily="34" charset="0"/>
              <a:buChar char="•"/>
            </a:pPr>
            <a:r>
              <a:rPr lang="en-US" sz="2400" dirty="0">
                <a:solidFill>
                  <a:schemeClr val="bg1"/>
                </a:solidFill>
              </a:rPr>
              <a:t>Renovation for which the cost is at 50% of the pre-project assessed value</a:t>
            </a:r>
          </a:p>
          <a:p>
            <a:pPr marL="800100" lvl="1" indent="-342900">
              <a:buFont typeface="Arial" panose="020B0604020202020204" pitchFamily="34" charset="0"/>
              <a:buChar char="•"/>
            </a:pPr>
            <a:r>
              <a:rPr lang="en-US" sz="2400" dirty="0">
                <a:solidFill>
                  <a:schemeClr val="bg1"/>
                </a:solidFill>
              </a:rPr>
              <a:t>Combined footprint of structure and land disturbance is at least 5,000 square feet</a:t>
            </a:r>
          </a:p>
        </p:txBody>
      </p:sp>
      <p:cxnSp>
        <p:nvCxnSpPr>
          <p:cNvPr id="8" name="Straight Connector 7"/>
          <p:cNvCxnSpPr/>
          <p:nvPr/>
        </p:nvCxnSpPr>
        <p:spPr>
          <a:xfrm>
            <a:off x="609600" y="914400"/>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3" name="TextBox 12"/>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4"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18</a:t>
            </a:fld>
            <a:endParaRPr lang="en-US" b="1" dirty="0">
              <a:solidFill>
                <a:srgbClr val="0070C0"/>
              </a:solidFill>
            </a:endParaRPr>
          </a:p>
        </p:txBody>
      </p:sp>
    </p:spTree>
    <p:extLst>
      <p:ext uri="{BB962C8B-B14F-4D97-AF65-F5344CB8AC3E}">
        <p14:creationId xmlns:p14="http://schemas.microsoft.com/office/powerpoint/2010/main" val="154309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152400" y="1841142"/>
            <a:ext cx="9144000" cy="990600"/>
          </a:xfrm>
        </p:spPr>
        <p:txBody>
          <a:bodyPr>
            <a:noAutofit/>
          </a:bodyPr>
          <a:lstStyle/>
          <a:p>
            <a:r>
              <a:rPr lang="en-US" sz="4000" b="1" dirty="0">
                <a:solidFill>
                  <a:schemeClr val="accent1"/>
                </a:solidFill>
              </a:rPr>
              <a:t>Next Steps</a:t>
            </a:r>
            <a:endParaRPr lang="en-US" sz="4000" b="1" dirty="0">
              <a:solidFill>
                <a:schemeClr val="tx1">
                  <a:lumMod val="75000"/>
                  <a:lumOff val="25000"/>
                </a:schemeClr>
              </a:solidFill>
            </a:endParaRP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dirty="0"/>
          </a:p>
        </p:txBody>
      </p:sp>
      <p:cxnSp>
        <p:nvCxnSpPr>
          <p:cNvPr id="6" name="Straight Connector 5"/>
          <p:cNvCxnSpPr/>
          <p:nvPr/>
        </p:nvCxnSpPr>
        <p:spPr>
          <a:xfrm>
            <a:off x="838200" y="3048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0" name="Subtitle 4"/>
          <p:cNvSpPr txBox="1">
            <a:spLocks/>
          </p:cNvSpPr>
          <p:nvPr/>
        </p:nvSpPr>
        <p:spPr>
          <a:xfrm>
            <a:off x="1219200" y="3556719"/>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Aaron Waters</a:t>
            </a:r>
            <a:endParaRPr lang="en-US" sz="2000" dirty="0">
              <a:solidFill>
                <a:schemeClr val="tx1">
                  <a:lumMod val="90000"/>
                  <a:lumOff val="10000"/>
                </a:schemeClr>
              </a:solidFill>
              <a:latin typeface="Trebuchet MS" panose="020B0603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8415" y="5260102"/>
            <a:ext cx="2567170" cy="749071"/>
          </a:xfrm>
          <a:prstGeom prst="rect">
            <a:avLst/>
          </a:prstGeom>
        </p:spPr>
      </p:pic>
    </p:spTree>
    <p:extLst>
      <p:ext uri="{BB962C8B-B14F-4D97-AF65-F5344CB8AC3E}">
        <p14:creationId xmlns:p14="http://schemas.microsoft.com/office/powerpoint/2010/main" val="10800751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idx="4294967295"/>
          </p:nvPr>
        </p:nvSpPr>
        <p:spPr>
          <a:xfrm>
            <a:off x="0" y="1912513"/>
            <a:ext cx="9144000" cy="990600"/>
          </a:xfrm>
        </p:spPr>
        <p:txBody>
          <a:bodyPr>
            <a:noAutofit/>
          </a:bodyPr>
          <a:lstStyle/>
          <a:p>
            <a:r>
              <a:rPr lang="en-US" sz="4000" b="1" dirty="0">
                <a:solidFill>
                  <a:schemeClr val="accent1"/>
                </a:solidFill>
              </a:rPr>
              <a:t>Chesapeake Bay TMDL, WIPs </a:t>
            </a:r>
            <a:br>
              <a:rPr lang="en-US" sz="4000" b="1" dirty="0">
                <a:solidFill>
                  <a:schemeClr val="accent1"/>
                </a:solidFill>
              </a:rPr>
            </a:br>
            <a:r>
              <a:rPr lang="en-US" sz="4000" b="1" dirty="0">
                <a:solidFill>
                  <a:schemeClr val="accent1"/>
                </a:solidFill>
              </a:rPr>
              <a:t>and Federal Facilities</a:t>
            </a:r>
            <a:endParaRPr lang="en-US" sz="4000" b="1" dirty="0">
              <a:solidFill>
                <a:schemeClr val="tx1">
                  <a:lumMod val="75000"/>
                  <a:lumOff val="25000"/>
                </a:schemeClr>
              </a:solidFill>
            </a:endParaRPr>
          </a:p>
        </p:txBody>
      </p:sp>
      <p:sp>
        <p:nvSpPr>
          <p:cNvPr id="5" name="Rectangle 8"/>
          <p:cNvSpPr>
            <a:spLocks/>
          </p:cNvSpPr>
          <p:nvPr/>
        </p:nvSpPr>
        <p:spPr bwMode="auto">
          <a:xfrm>
            <a:off x="533400" y="1524000"/>
            <a:ext cx="7772400" cy="4343400"/>
          </a:xfrm>
          <a:prstGeom prst="rect">
            <a:avLst/>
          </a:prstGeom>
          <a:noFill/>
          <a:ln w="9525">
            <a:noFill/>
            <a:miter lim="800000"/>
            <a:headEnd/>
            <a:tailEnd/>
          </a:ln>
        </p:spPr>
        <p:txBody>
          <a:bodyPr/>
          <a:lstStyle/>
          <a:p>
            <a:pPr marL="342900" indent="-342900">
              <a:spcBef>
                <a:spcPts val="600"/>
              </a:spcBef>
              <a:buFont typeface="+mj-lt"/>
              <a:buAutoNum type="arabicPeriod"/>
            </a:pPr>
            <a:endParaRPr lang="en-US" dirty="0"/>
          </a:p>
        </p:txBody>
      </p:sp>
      <p:cxnSp>
        <p:nvCxnSpPr>
          <p:cNvPr id="6" name="Straight Connector 5"/>
          <p:cNvCxnSpPr/>
          <p:nvPr/>
        </p:nvCxnSpPr>
        <p:spPr>
          <a:xfrm>
            <a:off x="838200" y="3048000"/>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28600" y="6317818"/>
            <a:ext cx="9829800" cy="616382"/>
          </a:xfrm>
          <a:prstGeom prst="rect">
            <a:avLst/>
          </a:prstGeom>
          <a:solidFill>
            <a:srgbClr val="248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7086600" y="6443246"/>
            <a:ext cx="1371600" cy="338554"/>
          </a:xfrm>
          <a:prstGeom prst="rect">
            <a:avLst/>
          </a:prstGeom>
          <a:noFill/>
        </p:spPr>
        <p:txBody>
          <a:bodyPr wrap="square" rtlCol="0">
            <a:spAutoFit/>
          </a:bodyPr>
          <a:lstStyle/>
          <a:p>
            <a:pPr algn="r"/>
            <a:r>
              <a:rPr lang="en-US" sz="1600" b="1" dirty="0">
                <a:solidFill>
                  <a:schemeClr val="bg1"/>
                </a:solidFill>
                <a:latin typeface="Century Gothic"/>
              </a:rPr>
              <a:t>@DOEE_DC</a:t>
            </a:r>
          </a:p>
        </p:txBody>
      </p:sp>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r="65650"/>
          <a:stretch/>
        </p:blipFill>
        <p:spPr>
          <a:xfrm>
            <a:off x="8458200" y="6358469"/>
            <a:ext cx="463296" cy="365760"/>
          </a:xfrm>
          <a:prstGeom prst="rect">
            <a:avLst/>
          </a:prstGeom>
        </p:spPr>
      </p:pic>
      <p:sp>
        <p:nvSpPr>
          <p:cNvPr id="10" name="Subtitle 4"/>
          <p:cNvSpPr txBox="1">
            <a:spLocks/>
          </p:cNvSpPr>
          <p:nvPr/>
        </p:nvSpPr>
        <p:spPr>
          <a:xfrm>
            <a:off x="1371600" y="3594329"/>
            <a:ext cx="6400800"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dirty="0">
                <a:solidFill>
                  <a:schemeClr val="tx1">
                    <a:lumMod val="90000"/>
                    <a:lumOff val="10000"/>
                  </a:schemeClr>
                </a:solidFill>
                <a:latin typeface="Trebuchet MS" panose="020B0603020202020204" pitchFamily="34" charset="0"/>
              </a:rPr>
              <a:t>Katherine </a:t>
            </a:r>
            <a:r>
              <a:rPr lang="en-US" sz="2400" b="1" dirty="0" err="1">
                <a:solidFill>
                  <a:schemeClr val="tx1">
                    <a:lumMod val="90000"/>
                    <a:lumOff val="10000"/>
                  </a:schemeClr>
                </a:solidFill>
                <a:latin typeface="Trebuchet MS" panose="020B0603020202020204" pitchFamily="34" charset="0"/>
              </a:rPr>
              <a:t>Antos</a:t>
            </a:r>
            <a:endParaRPr lang="en-US" sz="2400" b="1" dirty="0">
              <a:solidFill>
                <a:schemeClr val="tx1">
                  <a:lumMod val="90000"/>
                  <a:lumOff val="10000"/>
                </a:schemeClr>
              </a:solidFill>
              <a:latin typeface="Trebuchet MS" panose="020B0603020202020204" pitchFamily="34" charset="0"/>
            </a:endParaRPr>
          </a:p>
          <a:p>
            <a:pPr marL="0" indent="0" algn="ctr">
              <a:buNone/>
            </a:pPr>
            <a:r>
              <a:rPr lang="en-US" sz="2000" dirty="0">
                <a:solidFill>
                  <a:schemeClr val="tx1">
                    <a:lumMod val="90000"/>
                    <a:lumOff val="10000"/>
                  </a:schemeClr>
                </a:solidFill>
                <a:latin typeface="Trebuchet MS" panose="020B0603020202020204" pitchFamily="34" charset="0"/>
              </a:rPr>
              <a:t>Branch Chief</a:t>
            </a:r>
          </a:p>
          <a:p>
            <a:pPr marL="0" indent="0" algn="ctr">
              <a:buNone/>
            </a:pPr>
            <a:r>
              <a:rPr lang="en-US" sz="2000" dirty="0">
                <a:solidFill>
                  <a:schemeClr val="tx1">
                    <a:lumMod val="90000"/>
                    <a:lumOff val="10000"/>
                  </a:schemeClr>
                </a:solidFill>
                <a:latin typeface="Trebuchet MS" panose="020B0603020202020204" pitchFamily="34" charset="0"/>
              </a:rPr>
              <a:t>Partnering &amp; Environmental Conservation Branch</a:t>
            </a:r>
          </a:p>
          <a:p>
            <a:pPr marL="0" indent="0" algn="ctr">
              <a:buNone/>
            </a:pPr>
            <a:r>
              <a:rPr lang="en-US" sz="2000" dirty="0">
                <a:solidFill>
                  <a:schemeClr val="tx1">
                    <a:lumMod val="90000"/>
                    <a:lumOff val="10000"/>
                  </a:schemeClr>
                </a:solidFill>
                <a:latin typeface="Trebuchet MS" panose="020B0603020202020204" pitchFamily="34" charset="0"/>
              </a:rPr>
              <a:t>Department of Energy &amp; Environment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00230" y="5499329"/>
            <a:ext cx="2567170" cy="749071"/>
          </a:xfrm>
          <a:prstGeom prst="rect">
            <a:avLst/>
          </a:prstGeom>
        </p:spPr>
      </p:pic>
    </p:spTree>
    <p:extLst>
      <p:ext uri="{BB962C8B-B14F-4D97-AF65-F5344CB8AC3E}">
        <p14:creationId xmlns:p14="http://schemas.microsoft.com/office/powerpoint/2010/main" val="8477809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20</a:t>
            </a:fld>
            <a:endParaRPr lang="en-US" b="1" dirty="0">
              <a:solidFill>
                <a:srgbClr val="0070C0"/>
              </a:solidFill>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9" name="TextBox 8"/>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2" name="Title 1"/>
          <p:cNvSpPr>
            <a:spLocks noGrp="1"/>
          </p:cNvSpPr>
          <p:nvPr>
            <p:ph type="title"/>
          </p:nvPr>
        </p:nvSpPr>
        <p:spPr/>
        <p:txBody>
          <a:bodyPr/>
          <a:lstStyle/>
          <a:p>
            <a:r>
              <a:rPr lang="en-US" dirty="0" smtClean="0"/>
              <a:t>Important Dates</a:t>
            </a:r>
            <a:endParaRPr lang="en-US" dirty="0"/>
          </a:p>
        </p:txBody>
      </p:sp>
      <p:sp>
        <p:nvSpPr>
          <p:cNvPr id="16" name="Content Placeholder 15">
            <a:extLst>
              <a:ext uri="{FF2B5EF4-FFF2-40B4-BE49-F238E27FC236}">
                <a16:creationId xmlns:a16="http://schemas.microsoft.com/office/drawing/2014/main" xmlns="" id="{94C4B28C-27BA-4B43-B120-180A8AFFE8A3}"/>
              </a:ext>
            </a:extLst>
          </p:cNvPr>
          <p:cNvSpPr>
            <a:spLocks noGrp="1"/>
          </p:cNvSpPr>
          <p:nvPr>
            <p:ph idx="1"/>
          </p:nvPr>
        </p:nvSpPr>
        <p:spPr/>
        <p:txBody>
          <a:bodyPr>
            <a:normAutofit fontScale="85000" lnSpcReduction="20000"/>
          </a:bodyPr>
          <a:lstStyle/>
          <a:p>
            <a:r>
              <a:rPr lang="en-US" dirty="0" smtClean="0"/>
              <a:t>Register for CAST (</a:t>
            </a:r>
            <a:r>
              <a:rPr lang="en-US" dirty="0" smtClean="0">
                <a:hlinkClick r:id="rId4"/>
              </a:rPr>
              <a:t>cast.chesapeakebay.net</a:t>
            </a:r>
            <a:r>
              <a:rPr lang="en-US" dirty="0" smtClean="0"/>
              <a:t>)</a:t>
            </a:r>
          </a:p>
          <a:p>
            <a:r>
              <a:rPr lang="en-US" dirty="0" smtClean="0"/>
              <a:t>Register for SWDB (</a:t>
            </a:r>
            <a:r>
              <a:rPr lang="en-US" dirty="0">
                <a:solidFill>
                  <a:schemeClr val="bg1"/>
                </a:solidFill>
                <a:hlinkClick r:id="rId5"/>
              </a:rPr>
              <a:t>http://</a:t>
            </a:r>
            <a:r>
              <a:rPr lang="en-US" dirty="0" smtClean="0">
                <a:solidFill>
                  <a:schemeClr val="bg1"/>
                </a:solidFill>
                <a:hlinkClick r:id="rId5"/>
              </a:rPr>
              <a:t>doee.dc.gov/swdb</a:t>
            </a:r>
            <a:r>
              <a:rPr lang="en-US" dirty="0"/>
              <a:t>)</a:t>
            </a:r>
            <a:endParaRPr lang="en-US" dirty="0" smtClean="0"/>
          </a:p>
          <a:p>
            <a:r>
              <a:rPr lang="en-US" dirty="0" smtClean="0"/>
              <a:t>Attend Training on May 31</a:t>
            </a:r>
            <a:r>
              <a:rPr lang="en-US" baseline="30000" dirty="0" smtClean="0"/>
              <a:t>st</a:t>
            </a:r>
            <a:r>
              <a:rPr lang="en-US" dirty="0" smtClean="0"/>
              <a:t>, 2018 at DOEE</a:t>
            </a:r>
          </a:p>
          <a:p>
            <a:r>
              <a:rPr lang="en-US" dirty="0" smtClean="0"/>
              <a:t>Comments on Planning Targets due by </a:t>
            </a:r>
            <a:r>
              <a:rPr lang="en-US" sz="5400" b="1" dirty="0" smtClean="0"/>
              <a:t>June 29</a:t>
            </a:r>
            <a:r>
              <a:rPr lang="en-US" sz="5400" b="1" baseline="30000" dirty="0" smtClean="0"/>
              <a:t>th</a:t>
            </a:r>
            <a:r>
              <a:rPr lang="en-US" sz="5400" b="1" dirty="0" smtClean="0"/>
              <a:t>, 2018</a:t>
            </a:r>
            <a:endParaRPr lang="en-US" sz="5400" b="1" dirty="0"/>
          </a:p>
          <a:p>
            <a:pPr marL="0" indent="0">
              <a:buNone/>
            </a:pPr>
            <a:endParaRPr lang="en-US" dirty="0"/>
          </a:p>
          <a:p>
            <a:r>
              <a:rPr lang="en-US" dirty="0" smtClean="0"/>
              <a:t>Check-ins with DOEE:</a:t>
            </a:r>
          </a:p>
          <a:p>
            <a:pPr lvl="1"/>
            <a:r>
              <a:rPr lang="en-US" b="1" dirty="0" smtClean="0"/>
              <a:t>August 31</a:t>
            </a:r>
            <a:r>
              <a:rPr lang="en-US" b="1" baseline="30000" dirty="0" smtClean="0"/>
              <a:t>st</a:t>
            </a:r>
            <a:r>
              <a:rPr lang="en-US" b="1" dirty="0" smtClean="0"/>
              <a:t>, 2018</a:t>
            </a:r>
            <a:r>
              <a:rPr lang="en-US" dirty="0" smtClean="0"/>
              <a:t>: Review 1</a:t>
            </a:r>
            <a:r>
              <a:rPr lang="en-US" baseline="30000" dirty="0" smtClean="0"/>
              <a:t>st</a:t>
            </a:r>
            <a:r>
              <a:rPr lang="en-US" dirty="0" smtClean="0"/>
              <a:t> draft scenario</a:t>
            </a:r>
          </a:p>
          <a:p>
            <a:pPr lvl="1"/>
            <a:r>
              <a:rPr lang="en-US" b="1" dirty="0" smtClean="0"/>
              <a:t>November 30</a:t>
            </a:r>
            <a:r>
              <a:rPr lang="en-US" b="1" baseline="30000" dirty="0" smtClean="0"/>
              <a:t>th</a:t>
            </a:r>
            <a:r>
              <a:rPr lang="en-US" b="1" dirty="0" smtClean="0"/>
              <a:t>, 2018</a:t>
            </a:r>
            <a:r>
              <a:rPr lang="en-US" dirty="0" smtClean="0"/>
              <a:t>: Review 2</a:t>
            </a:r>
            <a:r>
              <a:rPr lang="en-US" baseline="30000" dirty="0" smtClean="0"/>
              <a:t>nd</a:t>
            </a:r>
            <a:r>
              <a:rPr lang="en-US" dirty="0" smtClean="0"/>
              <a:t> Draft of Scenario</a:t>
            </a:r>
          </a:p>
          <a:p>
            <a:pPr lvl="1"/>
            <a:r>
              <a:rPr lang="en-US" b="1" dirty="0" smtClean="0"/>
              <a:t>January 15</a:t>
            </a:r>
            <a:r>
              <a:rPr lang="en-US" b="1" baseline="30000" dirty="0" smtClean="0"/>
              <a:t>th</a:t>
            </a:r>
            <a:r>
              <a:rPr lang="en-US" b="1" dirty="0" smtClean="0"/>
              <a:t>, 2019</a:t>
            </a:r>
            <a:r>
              <a:rPr lang="en-US" dirty="0" smtClean="0"/>
              <a:t>: </a:t>
            </a:r>
            <a:r>
              <a:rPr lang="en-US" dirty="0"/>
              <a:t>R</a:t>
            </a:r>
            <a:r>
              <a:rPr lang="en-US" dirty="0" smtClean="0"/>
              <a:t>eview </a:t>
            </a:r>
            <a:r>
              <a:rPr lang="en-US" dirty="0"/>
              <a:t>F</a:t>
            </a:r>
            <a:r>
              <a:rPr lang="en-US" dirty="0" smtClean="0"/>
              <a:t>inal Draft of Scenario</a:t>
            </a:r>
          </a:p>
        </p:txBody>
      </p:sp>
    </p:spTree>
    <p:extLst>
      <p:ext uri="{BB962C8B-B14F-4D97-AF65-F5344CB8AC3E}">
        <p14:creationId xmlns:p14="http://schemas.microsoft.com/office/powerpoint/2010/main" val="377325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val="0"/>
              </a:ext>
            </a:extLst>
          </a:blip>
          <a:stretch>
            <a:fillRect/>
          </a:stretch>
        </p:blipFill>
        <p:spPr bwMode="auto">
          <a:xfrm>
            <a:off x="7495" y="-13952"/>
            <a:ext cx="9134375" cy="685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ubtitle 4"/>
          <p:cNvSpPr>
            <a:spLocks noGrp="1"/>
          </p:cNvSpPr>
          <p:nvPr>
            <p:ph type="subTitle" idx="1"/>
          </p:nvPr>
        </p:nvSpPr>
        <p:spPr>
          <a:xfrm>
            <a:off x="1828800" y="76200"/>
            <a:ext cx="5745480" cy="1295400"/>
          </a:xfrm>
        </p:spPr>
        <p:txBody>
          <a:bodyPr>
            <a:normAutofit fontScale="92500" lnSpcReduction="20000"/>
          </a:bodyPr>
          <a:lstStyle/>
          <a:p>
            <a:endParaRPr lang="en-US" sz="2400" dirty="0">
              <a:solidFill>
                <a:schemeClr val="tx1">
                  <a:lumMod val="90000"/>
                  <a:lumOff val="10000"/>
                </a:schemeClr>
              </a:solidFill>
              <a:latin typeface="Trebuchet MS" panose="020B0603020202020204" pitchFamily="34" charset="0"/>
            </a:endParaRPr>
          </a:p>
          <a:p>
            <a:r>
              <a:rPr lang="en-US" sz="4000" b="1" dirty="0">
                <a:solidFill>
                  <a:srgbClr val="0070C0"/>
                </a:solidFill>
                <a:latin typeface="Trebuchet MS" panose="020B0603020202020204" pitchFamily="34" charset="0"/>
              </a:rPr>
              <a:t>Questions?</a:t>
            </a:r>
            <a:r>
              <a:rPr lang="en-US" sz="2800" b="1" dirty="0">
                <a:solidFill>
                  <a:schemeClr val="tx1">
                    <a:lumMod val="90000"/>
                    <a:lumOff val="10000"/>
                  </a:schemeClr>
                </a:solidFill>
                <a:latin typeface="Trebuchet MS" panose="020B0603020202020204" pitchFamily="34" charset="0"/>
              </a:rPr>
              <a:t/>
            </a:r>
            <a:br>
              <a:rPr lang="en-US" sz="2800" b="1" dirty="0">
                <a:solidFill>
                  <a:schemeClr val="tx1">
                    <a:lumMod val="90000"/>
                    <a:lumOff val="10000"/>
                  </a:schemeClr>
                </a:solidFill>
                <a:latin typeface="Trebuchet MS" panose="020B0603020202020204" pitchFamily="34" charset="0"/>
              </a:rPr>
            </a:br>
            <a:endParaRPr lang="en-US" sz="2800" b="1" dirty="0">
              <a:solidFill>
                <a:schemeClr val="tx1">
                  <a:lumMod val="90000"/>
                  <a:lumOff val="10000"/>
                </a:schemeClr>
              </a:solidFill>
              <a:latin typeface="Trebuchet MS" panose="020B0603020202020204" pitchFamily="34" charset="0"/>
            </a:endParaRP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076" y="893437"/>
            <a:ext cx="2567170" cy="749071"/>
          </a:xfrm>
          <a:prstGeom prst="rect">
            <a:avLst/>
          </a:prstGeom>
        </p:spPr>
      </p:pic>
      <p:sp>
        <p:nvSpPr>
          <p:cNvPr id="2" name="TextBox 1">
            <a:extLst>
              <a:ext uri="{FF2B5EF4-FFF2-40B4-BE49-F238E27FC236}">
                <a16:creationId xmlns:a16="http://schemas.microsoft.com/office/drawing/2014/main" xmlns="" id="{FC00F75C-2722-4F1F-BE0E-9FA1F6905ACE}"/>
              </a:ext>
            </a:extLst>
          </p:cNvPr>
          <p:cNvSpPr txBox="1"/>
          <p:nvPr/>
        </p:nvSpPr>
        <p:spPr>
          <a:xfrm>
            <a:off x="608076" y="1642508"/>
            <a:ext cx="4114800" cy="5416868"/>
          </a:xfrm>
          <a:prstGeom prst="rect">
            <a:avLst/>
          </a:prstGeom>
          <a:noFill/>
        </p:spPr>
        <p:txBody>
          <a:bodyPr wrap="square" rtlCol="0">
            <a:spAutoFit/>
          </a:bodyPr>
          <a:lstStyle/>
          <a:p>
            <a:r>
              <a:rPr lang="en-US" sz="2200" b="1" dirty="0">
                <a:solidFill>
                  <a:schemeClr val="tx1">
                    <a:lumMod val="90000"/>
                    <a:lumOff val="10000"/>
                  </a:schemeClr>
                </a:solidFill>
                <a:latin typeface="Trebuchet MS" panose="020B0603020202020204" pitchFamily="34" charset="0"/>
              </a:rPr>
              <a:t>Katherine Antos</a:t>
            </a:r>
          </a:p>
          <a:p>
            <a:r>
              <a:rPr lang="en-US" sz="2000" dirty="0">
                <a:solidFill>
                  <a:schemeClr val="tx1">
                    <a:lumMod val="90000"/>
                    <a:lumOff val="10000"/>
                  </a:schemeClr>
                </a:solidFill>
                <a:latin typeface="Trebuchet MS" panose="020B0603020202020204" pitchFamily="34" charset="0"/>
              </a:rPr>
              <a:t>Branch Chief</a:t>
            </a:r>
          </a:p>
          <a:p>
            <a:r>
              <a:rPr lang="en-US" sz="2000" dirty="0">
                <a:solidFill>
                  <a:schemeClr val="tx1">
                    <a:lumMod val="90000"/>
                    <a:lumOff val="10000"/>
                  </a:schemeClr>
                </a:solidFill>
                <a:latin typeface="Trebuchet MS" panose="020B0603020202020204" pitchFamily="34" charset="0"/>
                <a:hlinkClick r:id="rId5"/>
              </a:rPr>
              <a:t>katherine.antos@dc.gov</a:t>
            </a:r>
            <a:r>
              <a:rPr lang="en-US" sz="2000" dirty="0">
                <a:solidFill>
                  <a:schemeClr val="tx1">
                    <a:lumMod val="90000"/>
                    <a:lumOff val="10000"/>
                  </a:schemeClr>
                </a:solidFill>
                <a:latin typeface="Trebuchet MS" panose="020B0603020202020204" pitchFamily="34" charset="0"/>
              </a:rPr>
              <a:t> </a:t>
            </a:r>
          </a:p>
          <a:p>
            <a:r>
              <a:rPr lang="en-US" dirty="0">
                <a:solidFill>
                  <a:schemeClr val="tx1">
                    <a:lumMod val="90000"/>
                    <a:lumOff val="10000"/>
                  </a:schemeClr>
                </a:solidFill>
                <a:latin typeface="Trebuchet MS" panose="020B0603020202020204" pitchFamily="34" charset="0"/>
              </a:rPr>
              <a:t>(202) 574-7606</a:t>
            </a:r>
          </a:p>
          <a:p>
            <a:r>
              <a:rPr lang="en-US" sz="2200" b="1" dirty="0">
                <a:solidFill>
                  <a:schemeClr val="tx1">
                    <a:lumMod val="90000"/>
                    <a:lumOff val="10000"/>
                  </a:schemeClr>
                </a:solidFill>
                <a:latin typeface="Trebuchet MS" panose="020B0603020202020204" pitchFamily="34" charset="0"/>
              </a:rPr>
              <a:t>Aaron Waters</a:t>
            </a:r>
          </a:p>
          <a:p>
            <a:r>
              <a:rPr lang="en-US" dirty="0">
                <a:solidFill>
                  <a:schemeClr val="tx1">
                    <a:lumMod val="90000"/>
                    <a:lumOff val="10000"/>
                  </a:schemeClr>
                </a:solidFill>
                <a:latin typeface="Trebuchet MS" panose="020B0603020202020204" pitchFamily="34" charset="0"/>
              </a:rPr>
              <a:t>Chesapeake Bay and Regulatory Program Specialist</a:t>
            </a:r>
          </a:p>
          <a:p>
            <a:r>
              <a:rPr lang="en-US" dirty="0">
                <a:solidFill>
                  <a:schemeClr val="tx1">
                    <a:lumMod val="90000"/>
                    <a:lumOff val="10000"/>
                  </a:schemeClr>
                </a:solidFill>
                <a:latin typeface="Trebuchet MS" panose="020B0603020202020204" pitchFamily="34" charset="0"/>
                <a:hlinkClick r:id="rId6"/>
              </a:rPr>
              <a:t>aaron.waters@dc.gov</a:t>
            </a:r>
            <a:endParaRPr lang="en-US" dirty="0">
              <a:solidFill>
                <a:schemeClr val="tx1">
                  <a:lumMod val="90000"/>
                  <a:lumOff val="10000"/>
                </a:schemeClr>
              </a:solidFill>
              <a:latin typeface="Trebuchet MS" panose="020B0603020202020204" pitchFamily="34" charset="0"/>
            </a:endParaRPr>
          </a:p>
          <a:p>
            <a:r>
              <a:rPr lang="en-US" dirty="0">
                <a:solidFill>
                  <a:schemeClr val="tx1">
                    <a:lumMod val="90000"/>
                    <a:lumOff val="10000"/>
                  </a:schemeClr>
                </a:solidFill>
                <a:latin typeface="Trebuchet MS" panose="020B0603020202020204" pitchFamily="34" charset="0"/>
              </a:rPr>
              <a:t>(202)535-2239</a:t>
            </a:r>
          </a:p>
          <a:p>
            <a:r>
              <a:rPr lang="en-US" sz="2200" b="1" dirty="0">
                <a:solidFill>
                  <a:schemeClr val="tx1">
                    <a:lumMod val="90000"/>
                    <a:lumOff val="10000"/>
                  </a:schemeClr>
                </a:solidFill>
                <a:latin typeface="Trebuchet MS" panose="020B0603020202020204" pitchFamily="34" charset="0"/>
              </a:rPr>
              <a:t>Luke Cole</a:t>
            </a:r>
          </a:p>
          <a:p>
            <a:r>
              <a:rPr lang="en-US" dirty="0">
                <a:solidFill>
                  <a:schemeClr val="tx1">
                    <a:lumMod val="90000"/>
                    <a:lumOff val="10000"/>
                  </a:schemeClr>
                </a:solidFill>
                <a:latin typeface="Trebuchet MS" panose="020B0603020202020204" pitchFamily="34" charset="0"/>
              </a:rPr>
              <a:t>Chesapeake Bay Data Coordinator</a:t>
            </a:r>
          </a:p>
          <a:p>
            <a:r>
              <a:rPr lang="en-US" dirty="0">
                <a:solidFill>
                  <a:schemeClr val="tx1">
                    <a:lumMod val="90000"/>
                    <a:lumOff val="10000"/>
                  </a:schemeClr>
                </a:solidFill>
                <a:latin typeface="Trebuchet MS" panose="020B0603020202020204" pitchFamily="34" charset="0"/>
                <a:hlinkClick r:id="rId7"/>
              </a:rPr>
              <a:t>luke.cole@dc.gov</a:t>
            </a:r>
            <a:r>
              <a:rPr lang="en-US" dirty="0">
                <a:solidFill>
                  <a:schemeClr val="tx1">
                    <a:lumMod val="90000"/>
                    <a:lumOff val="10000"/>
                  </a:schemeClr>
                </a:solidFill>
                <a:latin typeface="Trebuchet MS" panose="020B0603020202020204" pitchFamily="34" charset="0"/>
              </a:rPr>
              <a:t> </a:t>
            </a:r>
          </a:p>
          <a:p>
            <a:r>
              <a:rPr lang="en-US" dirty="0">
                <a:solidFill>
                  <a:schemeClr val="tx1">
                    <a:lumMod val="90000"/>
                    <a:lumOff val="10000"/>
                  </a:schemeClr>
                </a:solidFill>
                <a:latin typeface="Trebuchet MS" panose="020B0603020202020204" pitchFamily="34" charset="0"/>
              </a:rPr>
              <a:t>(202) 724-5348</a:t>
            </a:r>
          </a:p>
          <a:p>
            <a:r>
              <a:rPr lang="en-US" sz="2200" b="1" dirty="0">
                <a:solidFill>
                  <a:schemeClr val="tx1">
                    <a:lumMod val="90000"/>
                    <a:lumOff val="10000"/>
                  </a:schemeClr>
                </a:solidFill>
                <a:latin typeface="Trebuchet MS" panose="020B0603020202020204" pitchFamily="34" charset="0"/>
              </a:rPr>
              <a:t>Matthew Espie</a:t>
            </a:r>
          </a:p>
          <a:p>
            <a:r>
              <a:rPr lang="en-US" dirty="0">
                <a:solidFill>
                  <a:schemeClr val="tx1">
                    <a:lumMod val="90000"/>
                    <a:lumOff val="10000"/>
                  </a:schemeClr>
                </a:solidFill>
                <a:latin typeface="Trebuchet MS" panose="020B0603020202020204" pitchFamily="34" charset="0"/>
              </a:rPr>
              <a:t>SWDB Administrator</a:t>
            </a:r>
          </a:p>
          <a:p>
            <a:r>
              <a:rPr lang="en-US" dirty="0">
                <a:solidFill>
                  <a:schemeClr val="tx1">
                    <a:lumMod val="90000"/>
                    <a:lumOff val="10000"/>
                  </a:schemeClr>
                </a:solidFill>
                <a:latin typeface="Trebuchet MS" panose="020B0603020202020204" pitchFamily="34" charset="0"/>
                <a:hlinkClick r:id="rId8"/>
              </a:rPr>
              <a:t>Matthew.Espie@dc.gov</a:t>
            </a:r>
            <a:endParaRPr lang="en-US" dirty="0">
              <a:solidFill>
                <a:schemeClr val="tx1">
                  <a:lumMod val="90000"/>
                  <a:lumOff val="10000"/>
                </a:schemeClr>
              </a:solidFill>
              <a:latin typeface="Trebuchet MS" panose="020B0603020202020204" pitchFamily="34" charset="0"/>
            </a:endParaRPr>
          </a:p>
          <a:p>
            <a:r>
              <a:rPr lang="en-US" dirty="0">
                <a:solidFill>
                  <a:schemeClr val="tx1">
                    <a:lumMod val="90000"/>
                    <a:lumOff val="10000"/>
                  </a:schemeClr>
                </a:solidFill>
                <a:latin typeface="Trebuchet MS" panose="020B0603020202020204" pitchFamily="34" charset="0"/>
              </a:rPr>
              <a:t>(202) 715-7644</a:t>
            </a:r>
          </a:p>
          <a:p>
            <a:endParaRPr lang="en-US" dirty="0">
              <a:solidFill>
                <a:schemeClr val="tx1">
                  <a:lumMod val="90000"/>
                  <a:lumOff val="10000"/>
                </a:schemeClr>
              </a:solidFill>
              <a:latin typeface="Trebuchet MS" panose="020B0603020202020204" pitchFamily="34" charset="0"/>
            </a:endParaRPr>
          </a:p>
        </p:txBody>
      </p:sp>
      <p:pic>
        <p:nvPicPr>
          <p:cNvPr id="6" name="Picture 5" descr="Cbplogocnotext">
            <a:extLst>
              <a:ext uri="{FF2B5EF4-FFF2-40B4-BE49-F238E27FC236}">
                <a16:creationId xmlns:a16="http://schemas.microsoft.com/office/drawing/2014/main" xmlns="" id="{BDBC3D7E-8357-4864-846A-715854212A5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0" y="893437"/>
            <a:ext cx="1345028" cy="849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xmlns="" id="{6B8506F4-F7E4-4A1C-B99D-25C3C238D43C}"/>
              </a:ext>
            </a:extLst>
          </p:cNvPr>
          <p:cNvSpPr txBox="1"/>
          <p:nvPr/>
        </p:nvSpPr>
        <p:spPr>
          <a:xfrm>
            <a:off x="4402016" y="1743419"/>
            <a:ext cx="4185060" cy="3693319"/>
          </a:xfrm>
          <a:prstGeom prst="rect">
            <a:avLst/>
          </a:prstGeom>
          <a:noFill/>
        </p:spPr>
        <p:txBody>
          <a:bodyPr wrap="square" rtlCol="0">
            <a:spAutoFit/>
          </a:bodyPr>
          <a:lstStyle/>
          <a:p>
            <a:pPr algn="r"/>
            <a:r>
              <a:rPr lang="en-US" sz="2200" b="1" dirty="0">
                <a:latin typeface="Trebuchet MS" panose="020B0603020202020204" pitchFamily="34" charset="0"/>
              </a:rPr>
              <a:t>Greg Allen, Ph.D.</a:t>
            </a:r>
          </a:p>
          <a:p>
            <a:pPr algn="r"/>
            <a:r>
              <a:rPr lang="en-US" dirty="0">
                <a:latin typeface="Trebuchet MS" panose="020B0603020202020204" pitchFamily="34" charset="0"/>
                <a:hlinkClick r:id="rId10"/>
              </a:rPr>
              <a:t>allen.greg@epa.gov</a:t>
            </a:r>
            <a:r>
              <a:rPr lang="en-US" dirty="0">
                <a:latin typeface="Trebuchet MS" panose="020B0603020202020204" pitchFamily="34" charset="0"/>
              </a:rPr>
              <a:t> </a:t>
            </a:r>
          </a:p>
          <a:p>
            <a:pPr algn="r"/>
            <a:r>
              <a:rPr lang="en-US" dirty="0">
                <a:latin typeface="Trebuchet MS" panose="020B0603020202020204" pitchFamily="34" charset="0"/>
              </a:rPr>
              <a:t>410-267-5746</a:t>
            </a:r>
          </a:p>
          <a:p>
            <a:pPr algn="r"/>
            <a:r>
              <a:rPr lang="en-US" sz="2200" b="1" dirty="0">
                <a:latin typeface="Trebuchet MS" panose="020B0603020202020204" pitchFamily="34" charset="0"/>
              </a:rPr>
              <a:t>Jeff Sweeney</a:t>
            </a:r>
          </a:p>
          <a:p>
            <a:pPr algn="r"/>
            <a:r>
              <a:rPr lang="en-US" dirty="0">
                <a:latin typeface="Trebuchet MS" panose="020B0603020202020204" pitchFamily="34" charset="0"/>
                <a:hlinkClick r:id="rId11"/>
              </a:rPr>
              <a:t>jsweeney@chesapeakebay.net</a:t>
            </a:r>
            <a:r>
              <a:rPr lang="en-US" dirty="0">
                <a:latin typeface="Trebuchet MS" panose="020B0603020202020204" pitchFamily="34" charset="0"/>
              </a:rPr>
              <a:t> </a:t>
            </a:r>
          </a:p>
          <a:p>
            <a:pPr algn="r"/>
            <a:r>
              <a:rPr lang="en-US" dirty="0">
                <a:latin typeface="Trebuchet MS" panose="020B0603020202020204" pitchFamily="34" charset="0"/>
              </a:rPr>
              <a:t>410-267-9844</a:t>
            </a:r>
          </a:p>
          <a:p>
            <a:pPr algn="r"/>
            <a:r>
              <a:rPr lang="en-US" sz="2200" b="1" dirty="0">
                <a:latin typeface="Trebuchet MS" panose="020B0603020202020204" pitchFamily="34" charset="0"/>
              </a:rPr>
              <a:t>Renee Thompson</a:t>
            </a:r>
          </a:p>
          <a:p>
            <a:pPr algn="r"/>
            <a:r>
              <a:rPr lang="en-US" dirty="0">
                <a:latin typeface="Trebuchet MS" panose="020B0603020202020204" pitchFamily="34" charset="0"/>
                <a:hlinkClick r:id="rId12"/>
              </a:rPr>
              <a:t>rthompso@chesapeakebay.net</a:t>
            </a:r>
            <a:r>
              <a:rPr lang="en-US" dirty="0">
                <a:latin typeface="Trebuchet MS" panose="020B0603020202020204" pitchFamily="34" charset="0"/>
              </a:rPr>
              <a:t> </a:t>
            </a:r>
          </a:p>
          <a:p>
            <a:pPr algn="r"/>
            <a:r>
              <a:rPr lang="en-US" sz="2200" b="1" dirty="0">
                <a:latin typeface="Trebuchet MS" panose="020B0603020202020204" pitchFamily="34" charset="0"/>
              </a:rPr>
              <a:t>Olivia Devereaux</a:t>
            </a:r>
          </a:p>
          <a:p>
            <a:pPr algn="r"/>
            <a:r>
              <a:rPr lang="en-US" dirty="0">
                <a:latin typeface="Trebuchet MS" panose="020B0603020202020204" pitchFamily="34" charset="0"/>
                <a:hlinkClick r:id="rId13"/>
              </a:rPr>
              <a:t>olivia@devereuxconsulting.com</a:t>
            </a:r>
            <a:r>
              <a:rPr lang="en-US" dirty="0">
                <a:latin typeface="Trebuchet MS" panose="020B0603020202020204" pitchFamily="34" charset="0"/>
              </a:rPr>
              <a:t> </a:t>
            </a:r>
          </a:p>
          <a:p>
            <a:pPr algn="r"/>
            <a:r>
              <a:rPr lang="en-US" dirty="0">
                <a:latin typeface="Trebuchet MS" panose="020B0603020202020204" pitchFamily="34" charset="0"/>
              </a:rPr>
              <a:t>301-325-7449</a:t>
            </a:r>
          </a:p>
          <a:p>
            <a:pPr algn="r"/>
            <a:endParaRPr lang="en-US" sz="2000" b="1" dirty="0">
              <a:latin typeface="Trebuchet MS" panose="020B0603020202020204" pitchFamily="34" charset="0"/>
            </a:endParaRPr>
          </a:p>
        </p:txBody>
      </p:sp>
    </p:spTree>
    <p:extLst>
      <p:ext uri="{BB962C8B-B14F-4D97-AF65-F5344CB8AC3E}">
        <p14:creationId xmlns:p14="http://schemas.microsoft.com/office/powerpoint/2010/main" val="16233644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22</a:t>
            </a:fld>
            <a:endParaRPr lang="en-US" b="1" dirty="0">
              <a:solidFill>
                <a:srgbClr val="0070C0"/>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9" name="TextBox 8"/>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graphicFrame>
        <p:nvGraphicFramePr>
          <p:cNvPr id="11" name="Object 10"/>
          <p:cNvGraphicFramePr>
            <a:graphicFrameLocks noChangeAspect="1"/>
          </p:cNvGraphicFramePr>
          <p:nvPr>
            <p:extLst>
              <p:ext uri="{D42A27DB-BD31-4B8C-83A1-F6EECF244321}">
                <p14:modId xmlns:p14="http://schemas.microsoft.com/office/powerpoint/2010/main" val="2427323804"/>
              </p:ext>
            </p:extLst>
          </p:nvPr>
        </p:nvGraphicFramePr>
        <p:xfrm>
          <a:off x="905933" y="990600"/>
          <a:ext cx="7616177" cy="5327218"/>
        </p:xfrm>
        <a:graphic>
          <a:graphicData uri="http://schemas.openxmlformats.org/presentationml/2006/ole">
            <mc:AlternateContent xmlns:mc="http://schemas.openxmlformats.org/markup-compatibility/2006">
              <mc:Choice xmlns:v="urn:schemas-microsoft-com:vml" Requires="v">
                <p:oleObj spid="_x0000_s1030" name="Worksheet" r:id="rId5" imgW="7067488" imgH="4943543" progId="Excel.Sheet.12">
                  <p:embed/>
                </p:oleObj>
              </mc:Choice>
              <mc:Fallback>
                <p:oleObj name="Worksheet" r:id="rId5" imgW="7067488" imgH="4943543" progId="Excel.Sheet.12">
                  <p:embed/>
                  <p:pic>
                    <p:nvPicPr>
                      <p:cNvPr id="0" name=""/>
                      <p:cNvPicPr/>
                      <p:nvPr/>
                    </p:nvPicPr>
                    <p:blipFill>
                      <a:blip r:embed="rId6"/>
                      <a:stretch>
                        <a:fillRect/>
                      </a:stretch>
                    </p:blipFill>
                    <p:spPr>
                      <a:xfrm>
                        <a:off x="905933" y="990600"/>
                        <a:ext cx="7616177" cy="5327218"/>
                      </a:xfrm>
                      <a:prstGeom prst="rect">
                        <a:avLst/>
                      </a:prstGeom>
                    </p:spPr>
                  </p:pic>
                </p:oleObj>
              </mc:Fallback>
            </mc:AlternateContent>
          </a:graphicData>
        </a:graphic>
      </p:graphicFrame>
      <p:sp>
        <p:nvSpPr>
          <p:cNvPr id="16" name="TextBox 15"/>
          <p:cNvSpPr txBox="1"/>
          <p:nvPr/>
        </p:nvSpPr>
        <p:spPr>
          <a:xfrm>
            <a:off x="838200" y="304800"/>
            <a:ext cx="7616177" cy="523220"/>
          </a:xfrm>
          <a:prstGeom prst="rect">
            <a:avLst/>
          </a:prstGeom>
          <a:noFill/>
        </p:spPr>
        <p:txBody>
          <a:bodyPr wrap="square" rtlCol="0">
            <a:spAutoFit/>
          </a:bodyPr>
          <a:lstStyle/>
          <a:p>
            <a:pPr algn="ctr"/>
            <a:r>
              <a:rPr lang="en-US" sz="2800" b="1" u="sng" dirty="0"/>
              <a:t>Preliminary</a:t>
            </a:r>
            <a:r>
              <a:rPr lang="en-US" sz="2800" b="1" dirty="0"/>
              <a:t> </a:t>
            </a:r>
            <a:r>
              <a:rPr lang="en-US" sz="2800" b="1" dirty="0" smtClean="0"/>
              <a:t>Federal Facility Planning Targets</a:t>
            </a:r>
            <a:endParaRPr lang="en-US" sz="2800" b="1" dirty="0"/>
          </a:p>
        </p:txBody>
      </p:sp>
    </p:spTree>
    <p:extLst>
      <p:ext uri="{BB962C8B-B14F-4D97-AF65-F5344CB8AC3E}">
        <p14:creationId xmlns:p14="http://schemas.microsoft.com/office/powerpoint/2010/main" val="1781468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chesapeakebay.net/images/blog/sept_1_07extrab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3</a:t>
            </a:fld>
            <a:endParaRPr lang="en-US" b="1" dirty="0">
              <a:solidFill>
                <a:srgbClr val="0070C0"/>
              </a:solidFill>
            </a:endParaRPr>
          </a:p>
        </p:txBody>
      </p:sp>
      <p:sp>
        <p:nvSpPr>
          <p:cNvPr id="7" name="TextBox 6"/>
          <p:cNvSpPr txBox="1"/>
          <p:nvPr/>
        </p:nvSpPr>
        <p:spPr>
          <a:xfrm>
            <a:off x="0" y="6101600"/>
            <a:ext cx="3078920" cy="307777"/>
          </a:xfrm>
          <a:prstGeom prst="rect">
            <a:avLst/>
          </a:prstGeom>
          <a:noFill/>
        </p:spPr>
        <p:txBody>
          <a:bodyPr wrap="none" rtlCol="0">
            <a:spAutoFit/>
          </a:bodyPr>
          <a:lstStyle/>
          <a:p>
            <a:pPr algn="r"/>
            <a:r>
              <a:rPr lang="en-US" sz="1400" dirty="0">
                <a:solidFill>
                  <a:schemeClr val="tx1">
                    <a:lumMod val="75000"/>
                    <a:lumOff val="25000"/>
                  </a:schemeClr>
                </a:solidFill>
              </a:rPr>
              <a:t>Source: Chesapeake Bay Program Office</a:t>
            </a:r>
            <a:endParaRPr lang="en-US" dirty="0">
              <a:solidFill>
                <a:schemeClr val="tx1">
                  <a:lumMod val="75000"/>
                  <a:lumOff val="25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9" name="TextBox 8"/>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Tree>
    <p:extLst>
      <p:ext uri="{BB962C8B-B14F-4D97-AF65-F5344CB8AC3E}">
        <p14:creationId xmlns:p14="http://schemas.microsoft.com/office/powerpoint/2010/main" val="1703740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33400" y="274638"/>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51B749"/>
                </a:solidFill>
                <a:latin typeface="+mj-lt"/>
                <a:ea typeface="+mj-ea"/>
                <a:cs typeface="+mj-cs"/>
              </a:defRPr>
            </a:lvl1pPr>
          </a:lstStyle>
          <a:p>
            <a:pPr algn="l"/>
            <a:r>
              <a:rPr lang="en-US" sz="3200" b="0" dirty="0">
                <a:solidFill>
                  <a:schemeClr val="tx1">
                    <a:lumMod val="75000"/>
                    <a:lumOff val="25000"/>
                  </a:schemeClr>
                </a:solidFill>
              </a:rPr>
              <a:t>Bay TMDL Adaptive Management Framework</a:t>
            </a:r>
            <a:endParaRPr lang="en-US" sz="3600" b="0" dirty="0">
              <a:solidFill>
                <a:schemeClr val="tx1">
                  <a:lumMod val="75000"/>
                  <a:lumOff val="25000"/>
                </a:schemeClr>
              </a:solidFill>
            </a:endParaRPr>
          </a:p>
        </p:txBody>
      </p:sp>
      <p:cxnSp>
        <p:nvCxnSpPr>
          <p:cNvPr id="8" name="Straight Connector 7"/>
          <p:cNvCxnSpPr/>
          <p:nvPr/>
        </p:nvCxnSpPr>
        <p:spPr>
          <a:xfrm>
            <a:off x="609600" y="914400"/>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3" name="TextBox 12"/>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4"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4</a:t>
            </a:fld>
            <a:endParaRPr lang="en-US" b="1" dirty="0">
              <a:solidFill>
                <a:srgbClr val="0070C0"/>
              </a:solidFill>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849" t="59778" r="30998" b="5455"/>
          <a:stretch/>
        </p:blipFill>
        <p:spPr bwMode="auto">
          <a:xfrm>
            <a:off x="2466938" y="1676400"/>
            <a:ext cx="6524662" cy="3946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17994" y="5791200"/>
            <a:ext cx="3582134" cy="369332"/>
          </a:xfrm>
          <a:prstGeom prst="rect">
            <a:avLst/>
          </a:prstGeom>
          <a:noFill/>
        </p:spPr>
        <p:txBody>
          <a:bodyPr wrap="none" rtlCol="0">
            <a:spAutoFit/>
          </a:bodyPr>
          <a:lstStyle/>
          <a:p>
            <a:pPr algn="r"/>
            <a:r>
              <a:rPr lang="en-US" sz="1400" dirty="0">
                <a:solidFill>
                  <a:schemeClr val="tx1">
                    <a:lumMod val="75000"/>
                    <a:lumOff val="25000"/>
                  </a:schemeClr>
                </a:solidFill>
              </a:rPr>
              <a:t>Source: U.S. Environmental Protection Agency</a:t>
            </a:r>
            <a:r>
              <a:rPr lang="en-US" dirty="0">
                <a:solidFill>
                  <a:schemeClr val="tx1">
                    <a:lumMod val="75000"/>
                    <a:lumOff val="25000"/>
                  </a:schemeClr>
                </a:solidFill>
              </a:rPr>
              <a:t> </a:t>
            </a:r>
          </a:p>
        </p:txBody>
      </p:sp>
      <p:pic>
        <p:nvPicPr>
          <p:cNvPr id="1028" name="Picture 4" descr="Chesapeake Bay TMDL Signature P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672" y="2468393"/>
            <a:ext cx="1889760" cy="2362200"/>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255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843176664"/>
              </p:ext>
            </p:extLst>
          </p:nvPr>
        </p:nvGraphicFramePr>
        <p:xfrm>
          <a:off x="0" y="66675"/>
          <a:ext cx="5776914" cy="3584575"/>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2"/>
          <p:cNvSpPr>
            <a:spLocks noGrp="1"/>
          </p:cNvSpPr>
          <p:nvPr>
            <p:ph idx="1"/>
          </p:nvPr>
        </p:nvSpPr>
        <p:spPr>
          <a:xfrm>
            <a:off x="5862638" y="1023973"/>
            <a:ext cx="3143249" cy="3987800"/>
          </a:xfrm>
        </p:spPr>
        <p:txBody>
          <a:bodyPr vert="horz" lIns="91440" tIns="45720" rIns="91440" bIns="45720" rtlCol="0" anchor="t">
            <a:normAutofit fontScale="92500" lnSpcReduction="10000"/>
          </a:bodyPr>
          <a:lstStyle/>
          <a:p>
            <a:r>
              <a:rPr lang="en-US" u="sng" dirty="0">
                <a:solidFill>
                  <a:schemeClr val="accent1">
                    <a:lumMod val="75000"/>
                  </a:schemeClr>
                </a:solidFill>
              </a:rPr>
              <a:t>~90% load wastewater</a:t>
            </a:r>
            <a:r>
              <a:rPr lang="en-US" dirty="0">
                <a:solidFill>
                  <a:schemeClr val="accent1">
                    <a:lumMod val="75000"/>
                  </a:schemeClr>
                </a:solidFill>
              </a:rPr>
              <a:t/>
            </a:r>
            <a:br>
              <a:rPr lang="en-US" dirty="0">
                <a:solidFill>
                  <a:schemeClr val="accent1">
                    <a:lumMod val="75000"/>
                  </a:schemeClr>
                </a:solidFill>
              </a:rPr>
            </a:br>
            <a:endParaRPr lang="en-US" dirty="0">
              <a:solidFill>
                <a:schemeClr val="accent1">
                  <a:lumMod val="75000"/>
                </a:schemeClr>
              </a:solidFill>
            </a:endParaRPr>
          </a:p>
          <a:p>
            <a:r>
              <a:rPr lang="en-US" dirty="0">
                <a:solidFill>
                  <a:schemeClr val="accent2">
                    <a:lumMod val="75000"/>
                  </a:schemeClr>
                </a:solidFill>
              </a:rPr>
              <a:t>Approaching E3</a:t>
            </a:r>
            <a:br>
              <a:rPr lang="en-US" dirty="0">
                <a:solidFill>
                  <a:schemeClr val="accent2">
                    <a:lumMod val="75000"/>
                  </a:schemeClr>
                </a:solidFill>
              </a:rPr>
            </a:br>
            <a:endParaRPr lang="en-US" dirty="0">
              <a:solidFill>
                <a:schemeClr val="accent2">
                  <a:lumMod val="75000"/>
                </a:schemeClr>
              </a:solidFill>
            </a:endParaRPr>
          </a:p>
          <a:p>
            <a:r>
              <a:rPr lang="en-US" dirty="0">
                <a:solidFill>
                  <a:schemeClr val="tx1">
                    <a:lumMod val="75000"/>
                    <a:lumOff val="25000"/>
                  </a:schemeClr>
                </a:solidFill>
              </a:rPr>
              <a:t>Wastewater flow  and load will increase over time</a:t>
            </a:r>
          </a:p>
        </p:txBody>
      </p:sp>
      <p:graphicFrame>
        <p:nvGraphicFramePr>
          <p:cNvPr id="7" name="Chart 6"/>
          <p:cNvGraphicFramePr>
            <a:graphicFrameLocks/>
          </p:cNvGraphicFramePr>
          <p:nvPr>
            <p:extLst>
              <p:ext uri="{D42A27DB-BD31-4B8C-83A1-F6EECF244321}">
                <p14:modId xmlns:p14="http://schemas.microsoft.com/office/powerpoint/2010/main" val="2758503025"/>
              </p:ext>
            </p:extLst>
          </p:nvPr>
        </p:nvGraphicFramePr>
        <p:xfrm>
          <a:off x="57150" y="3584575"/>
          <a:ext cx="5853114" cy="3182938"/>
        </p:xfrm>
        <a:graphic>
          <a:graphicData uri="http://schemas.openxmlformats.org/drawingml/2006/chart">
            <c:chart xmlns:c="http://schemas.openxmlformats.org/drawingml/2006/chart" xmlns:r="http://schemas.openxmlformats.org/officeDocument/2006/relationships" r:id="rId4"/>
          </a:graphicData>
        </a:graphic>
      </p:graphicFrame>
      <p:sp>
        <p:nvSpPr>
          <p:cNvPr id="10" name="Title 11"/>
          <p:cNvSpPr txBox="1">
            <a:spLocks/>
          </p:cNvSpPr>
          <p:nvPr/>
        </p:nvSpPr>
        <p:spPr>
          <a:xfrm>
            <a:off x="2528888" y="274638"/>
            <a:ext cx="31623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400"/>
              </a:spcBef>
            </a:pPr>
            <a:r>
              <a:rPr lang="en-US" sz="3200">
                <a:solidFill>
                  <a:schemeClr val="tx1">
                    <a:lumMod val="75000"/>
                    <a:lumOff val="25000"/>
                  </a:schemeClr>
                </a:solidFill>
              </a:rPr>
              <a:t>Nitrogen</a:t>
            </a:r>
            <a:endParaRPr lang="en-US" sz="3200" dirty="0">
              <a:solidFill>
                <a:schemeClr val="tx1">
                  <a:lumMod val="75000"/>
                  <a:lumOff val="25000"/>
                </a:schemeClr>
              </a:solidFill>
            </a:endParaRPr>
          </a:p>
        </p:txBody>
      </p:sp>
      <p:sp>
        <p:nvSpPr>
          <p:cNvPr id="14" name="Title 11"/>
          <p:cNvSpPr txBox="1">
            <a:spLocks/>
          </p:cNvSpPr>
          <p:nvPr/>
        </p:nvSpPr>
        <p:spPr>
          <a:xfrm>
            <a:off x="2614614" y="3841750"/>
            <a:ext cx="3162300" cy="11430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400"/>
              </a:spcBef>
            </a:pPr>
            <a:r>
              <a:rPr lang="en-US" sz="3200" dirty="0">
                <a:solidFill>
                  <a:schemeClr val="tx1">
                    <a:lumMod val="75000"/>
                    <a:lumOff val="25000"/>
                  </a:schemeClr>
                </a:solidFill>
              </a:rPr>
              <a:t>Phosphorus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8" name="TextBox 17"/>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9"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5</a:t>
            </a:fld>
            <a:endParaRPr lang="en-US" b="1" dirty="0">
              <a:solidFill>
                <a:srgbClr val="0070C0"/>
              </a:solidFill>
            </a:endParaRPr>
          </a:p>
        </p:txBody>
      </p:sp>
    </p:spTree>
    <p:extLst>
      <p:ext uri="{BB962C8B-B14F-4D97-AF65-F5344CB8AC3E}">
        <p14:creationId xmlns:p14="http://schemas.microsoft.com/office/powerpoint/2010/main" val="3969020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792628676"/>
              </p:ext>
            </p:extLst>
          </p:nvPr>
        </p:nvGraphicFramePr>
        <p:xfrm>
          <a:off x="0" y="66675"/>
          <a:ext cx="5776914" cy="3584575"/>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2"/>
          <p:cNvSpPr>
            <a:spLocks noGrp="1"/>
          </p:cNvSpPr>
          <p:nvPr>
            <p:ph idx="1"/>
          </p:nvPr>
        </p:nvSpPr>
        <p:spPr>
          <a:xfrm>
            <a:off x="5862638" y="1023973"/>
            <a:ext cx="3143249" cy="3987800"/>
          </a:xfrm>
        </p:spPr>
        <p:txBody>
          <a:bodyPr vert="horz" lIns="91440" tIns="45720" rIns="91440" bIns="45720" rtlCol="0" anchor="t">
            <a:normAutofit fontScale="92500" lnSpcReduction="10000"/>
          </a:bodyPr>
          <a:lstStyle/>
          <a:p>
            <a:r>
              <a:rPr lang="en-US" dirty="0">
                <a:solidFill>
                  <a:schemeClr val="accent1">
                    <a:lumMod val="75000"/>
                  </a:schemeClr>
                </a:solidFill>
              </a:rPr>
              <a:t>~90% load wastewater</a:t>
            </a:r>
            <a:br>
              <a:rPr lang="en-US" dirty="0">
                <a:solidFill>
                  <a:schemeClr val="accent1">
                    <a:lumMod val="75000"/>
                  </a:schemeClr>
                </a:solidFill>
              </a:rPr>
            </a:br>
            <a:endParaRPr lang="en-US" dirty="0">
              <a:solidFill>
                <a:schemeClr val="accent1">
                  <a:lumMod val="75000"/>
                </a:schemeClr>
              </a:solidFill>
            </a:endParaRPr>
          </a:p>
          <a:p>
            <a:r>
              <a:rPr lang="en-US" u="sng" dirty="0">
                <a:solidFill>
                  <a:schemeClr val="accent2">
                    <a:lumMod val="75000"/>
                  </a:schemeClr>
                </a:solidFill>
              </a:rPr>
              <a:t>Approaching E3</a:t>
            </a:r>
            <a:r>
              <a:rPr lang="en-US" dirty="0">
                <a:solidFill>
                  <a:schemeClr val="accent2">
                    <a:lumMod val="75000"/>
                  </a:schemeClr>
                </a:solidFill>
              </a:rPr>
              <a:t/>
            </a:r>
            <a:br>
              <a:rPr lang="en-US" dirty="0">
                <a:solidFill>
                  <a:schemeClr val="accent2">
                    <a:lumMod val="75000"/>
                  </a:schemeClr>
                </a:solidFill>
              </a:rPr>
            </a:br>
            <a:endParaRPr lang="en-US" dirty="0">
              <a:solidFill>
                <a:schemeClr val="accent2">
                  <a:lumMod val="75000"/>
                </a:schemeClr>
              </a:solidFill>
            </a:endParaRPr>
          </a:p>
          <a:p>
            <a:r>
              <a:rPr lang="en-US" dirty="0">
                <a:solidFill>
                  <a:schemeClr val="tx1">
                    <a:lumMod val="75000"/>
                    <a:lumOff val="25000"/>
                  </a:schemeClr>
                </a:solidFill>
              </a:rPr>
              <a:t>Wastewater flow  and load will increase over time</a:t>
            </a:r>
          </a:p>
        </p:txBody>
      </p:sp>
      <p:sp>
        <p:nvSpPr>
          <p:cNvPr id="12" name="Title 11"/>
          <p:cNvSpPr>
            <a:spLocks noGrp="1"/>
          </p:cNvSpPr>
          <p:nvPr>
            <p:ph type="title"/>
          </p:nvPr>
        </p:nvSpPr>
        <p:spPr>
          <a:xfrm>
            <a:off x="2528888" y="274638"/>
            <a:ext cx="3162300" cy="1143000"/>
          </a:xfrm>
          <a:solidFill>
            <a:schemeClr val="bg1"/>
          </a:solidFill>
        </p:spPr>
        <p:txBody>
          <a:bodyPr>
            <a:normAutofit/>
          </a:bodyPr>
          <a:lstStyle/>
          <a:p>
            <a:pPr marL="0" marR="0">
              <a:spcBef>
                <a:spcPts val="400"/>
              </a:spcBef>
              <a:spcAft>
                <a:spcPts val="0"/>
              </a:spcAft>
            </a:pPr>
            <a:r>
              <a:rPr lang="en-US" sz="3200" dirty="0">
                <a:solidFill>
                  <a:schemeClr val="tx1">
                    <a:lumMod val="75000"/>
                    <a:lumOff val="25000"/>
                  </a:schemeClr>
                </a:solidFill>
              </a:rPr>
              <a:t>Nitrogen</a:t>
            </a:r>
          </a:p>
        </p:txBody>
      </p:sp>
      <p:graphicFrame>
        <p:nvGraphicFramePr>
          <p:cNvPr id="7" name="Chart 6"/>
          <p:cNvGraphicFramePr>
            <a:graphicFrameLocks/>
          </p:cNvGraphicFramePr>
          <p:nvPr>
            <p:extLst>
              <p:ext uri="{D42A27DB-BD31-4B8C-83A1-F6EECF244321}">
                <p14:modId xmlns:p14="http://schemas.microsoft.com/office/powerpoint/2010/main" val="991447277"/>
              </p:ext>
            </p:extLst>
          </p:nvPr>
        </p:nvGraphicFramePr>
        <p:xfrm>
          <a:off x="57150" y="3584575"/>
          <a:ext cx="5853114" cy="3182938"/>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1"/>
          <p:cNvSpPr txBox="1">
            <a:spLocks/>
          </p:cNvSpPr>
          <p:nvPr/>
        </p:nvSpPr>
        <p:spPr>
          <a:xfrm>
            <a:off x="2614614" y="3841750"/>
            <a:ext cx="3162300" cy="11430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400"/>
              </a:spcBef>
            </a:pPr>
            <a:r>
              <a:rPr lang="en-US" sz="3200" dirty="0">
                <a:solidFill>
                  <a:schemeClr val="tx1">
                    <a:lumMod val="75000"/>
                    <a:lumOff val="25000"/>
                  </a:schemeClr>
                </a:solidFill>
              </a:rPr>
              <a:t>Phosphorus</a:t>
            </a:r>
          </a:p>
        </p:txBody>
      </p:sp>
      <p:sp>
        <p:nvSpPr>
          <p:cNvPr id="2" name="Oval 1"/>
          <p:cNvSpPr/>
          <p:nvPr/>
        </p:nvSpPr>
        <p:spPr>
          <a:xfrm>
            <a:off x="3938588" y="2205038"/>
            <a:ext cx="1752600" cy="1552575"/>
          </a:xfrm>
          <a:prstGeom prst="ellipse">
            <a:avLst/>
          </a:prstGeom>
          <a:noFill/>
          <a:ln w="38100">
            <a:solidFill>
              <a:schemeClr val="accent2">
                <a:lumMod val="75000"/>
              </a:schemeClr>
            </a:solidFill>
          </a:ln>
        </p:spPr>
        <p:txBody>
          <a:bodyPr wrap="square" rtlCol="0" anchor="ctr">
            <a:spAutoFit/>
          </a:bodyPr>
          <a:lstStyle/>
          <a:p>
            <a:pPr algn="ctr"/>
            <a:endParaRPr lang="en-US" sz="4000" b="1" dirty="0">
              <a:solidFill>
                <a:srgbClr val="C55911"/>
              </a:solidFill>
            </a:endParaRPr>
          </a:p>
        </p:txBody>
      </p:sp>
      <p:sp>
        <p:nvSpPr>
          <p:cNvPr id="10" name="Oval 9"/>
          <p:cNvSpPr/>
          <p:nvPr/>
        </p:nvSpPr>
        <p:spPr>
          <a:xfrm>
            <a:off x="4024314" y="5305425"/>
            <a:ext cx="1752600" cy="1552575"/>
          </a:xfrm>
          <a:prstGeom prst="ellipse">
            <a:avLst/>
          </a:prstGeom>
          <a:noFill/>
          <a:ln w="38100">
            <a:solidFill>
              <a:schemeClr val="accent2">
                <a:lumMod val="75000"/>
              </a:schemeClr>
            </a:solidFill>
          </a:ln>
        </p:spPr>
        <p:txBody>
          <a:bodyPr wrap="square" rtlCol="0" anchor="ctr">
            <a:spAutoFit/>
          </a:bodyPr>
          <a:lstStyle/>
          <a:p>
            <a:pPr algn="ctr"/>
            <a:endParaRPr lang="en-US" sz="4000" b="1" dirty="0">
              <a:solidFill>
                <a:srgbClr val="C55911"/>
              </a:solidFill>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5" name="TextBox 14"/>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6"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6</a:t>
            </a:fld>
            <a:endParaRPr lang="en-US" b="1" dirty="0">
              <a:solidFill>
                <a:srgbClr val="0070C0"/>
              </a:solidFill>
            </a:endParaRPr>
          </a:p>
        </p:txBody>
      </p:sp>
    </p:spTree>
    <p:extLst>
      <p:ext uri="{BB962C8B-B14F-4D97-AF65-F5344CB8AC3E}">
        <p14:creationId xmlns:p14="http://schemas.microsoft.com/office/powerpoint/2010/main" val="199358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4143613651"/>
              </p:ext>
            </p:extLst>
          </p:nvPr>
        </p:nvGraphicFramePr>
        <p:xfrm>
          <a:off x="0" y="66675"/>
          <a:ext cx="5776914" cy="3584575"/>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12"/>
          <p:cNvSpPr>
            <a:spLocks noGrp="1"/>
          </p:cNvSpPr>
          <p:nvPr>
            <p:ph idx="1"/>
          </p:nvPr>
        </p:nvSpPr>
        <p:spPr>
          <a:xfrm>
            <a:off x="5862638" y="1023973"/>
            <a:ext cx="3143249" cy="3987800"/>
          </a:xfrm>
        </p:spPr>
        <p:txBody>
          <a:bodyPr vert="horz" lIns="91440" tIns="45720" rIns="91440" bIns="45720" rtlCol="0" anchor="t">
            <a:normAutofit fontScale="92500" lnSpcReduction="10000"/>
          </a:bodyPr>
          <a:lstStyle/>
          <a:p>
            <a:r>
              <a:rPr lang="en-US" dirty="0">
                <a:solidFill>
                  <a:schemeClr val="accent1">
                    <a:lumMod val="75000"/>
                  </a:schemeClr>
                </a:solidFill>
              </a:rPr>
              <a:t>~90% load wastewater</a:t>
            </a:r>
            <a:br>
              <a:rPr lang="en-US" dirty="0">
                <a:solidFill>
                  <a:schemeClr val="accent1">
                    <a:lumMod val="75000"/>
                  </a:schemeClr>
                </a:solidFill>
              </a:rPr>
            </a:br>
            <a:endParaRPr lang="en-US" dirty="0">
              <a:solidFill>
                <a:schemeClr val="accent1">
                  <a:lumMod val="75000"/>
                </a:schemeClr>
              </a:solidFill>
            </a:endParaRPr>
          </a:p>
          <a:p>
            <a:r>
              <a:rPr lang="en-US" dirty="0">
                <a:solidFill>
                  <a:schemeClr val="accent2">
                    <a:lumMod val="75000"/>
                  </a:schemeClr>
                </a:solidFill>
              </a:rPr>
              <a:t>Approaching E3</a:t>
            </a:r>
            <a:br>
              <a:rPr lang="en-US" dirty="0">
                <a:solidFill>
                  <a:schemeClr val="accent2">
                    <a:lumMod val="75000"/>
                  </a:schemeClr>
                </a:solidFill>
              </a:rPr>
            </a:br>
            <a:endParaRPr lang="en-US" dirty="0">
              <a:solidFill>
                <a:schemeClr val="accent2">
                  <a:lumMod val="75000"/>
                </a:schemeClr>
              </a:solidFill>
            </a:endParaRPr>
          </a:p>
          <a:p>
            <a:r>
              <a:rPr lang="en-US" u="sng" dirty="0">
                <a:solidFill>
                  <a:schemeClr val="tx1">
                    <a:lumMod val="75000"/>
                    <a:lumOff val="25000"/>
                  </a:schemeClr>
                </a:solidFill>
              </a:rPr>
              <a:t>Wastewater flow  and load will increase over time</a:t>
            </a:r>
          </a:p>
        </p:txBody>
      </p:sp>
      <p:graphicFrame>
        <p:nvGraphicFramePr>
          <p:cNvPr id="7" name="Chart 6"/>
          <p:cNvGraphicFramePr>
            <a:graphicFrameLocks/>
          </p:cNvGraphicFramePr>
          <p:nvPr>
            <p:extLst>
              <p:ext uri="{D42A27DB-BD31-4B8C-83A1-F6EECF244321}">
                <p14:modId xmlns:p14="http://schemas.microsoft.com/office/powerpoint/2010/main" val="2280307383"/>
              </p:ext>
            </p:extLst>
          </p:nvPr>
        </p:nvGraphicFramePr>
        <p:xfrm>
          <a:off x="57150" y="3584575"/>
          <a:ext cx="5853114" cy="3182938"/>
        </p:xfrm>
        <a:graphic>
          <a:graphicData uri="http://schemas.openxmlformats.org/drawingml/2006/chart">
            <c:chart xmlns:c="http://schemas.openxmlformats.org/drawingml/2006/chart" xmlns:r="http://schemas.openxmlformats.org/officeDocument/2006/relationships" r:id="rId4"/>
          </a:graphicData>
        </a:graphic>
      </p:graphicFrame>
      <p:sp>
        <p:nvSpPr>
          <p:cNvPr id="2" name="Oval 1"/>
          <p:cNvSpPr/>
          <p:nvPr/>
        </p:nvSpPr>
        <p:spPr>
          <a:xfrm>
            <a:off x="2347913" y="2205037"/>
            <a:ext cx="1752600" cy="1552575"/>
          </a:xfrm>
          <a:prstGeom prst="ellipse">
            <a:avLst/>
          </a:prstGeom>
          <a:noFill/>
          <a:ln w="38100">
            <a:solidFill>
              <a:schemeClr val="tx1"/>
            </a:solidFill>
          </a:ln>
        </p:spPr>
        <p:txBody>
          <a:bodyPr wrap="square" rtlCol="0" anchor="ctr">
            <a:spAutoFit/>
          </a:bodyPr>
          <a:lstStyle/>
          <a:p>
            <a:pPr algn="ctr"/>
            <a:endParaRPr lang="en-US" sz="4000" b="1" dirty="0">
              <a:solidFill>
                <a:srgbClr val="C55911"/>
              </a:solidFill>
            </a:endParaRPr>
          </a:p>
        </p:txBody>
      </p:sp>
      <p:sp>
        <p:nvSpPr>
          <p:cNvPr id="10" name="Oval 9"/>
          <p:cNvSpPr/>
          <p:nvPr/>
        </p:nvSpPr>
        <p:spPr>
          <a:xfrm>
            <a:off x="2443164" y="5305425"/>
            <a:ext cx="1752600" cy="1552575"/>
          </a:xfrm>
          <a:prstGeom prst="ellipse">
            <a:avLst/>
          </a:prstGeom>
          <a:noFill/>
          <a:ln w="38100">
            <a:solidFill>
              <a:schemeClr val="tx1"/>
            </a:solidFill>
          </a:ln>
        </p:spPr>
        <p:txBody>
          <a:bodyPr wrap="square" rtlCol="0" anchor="ctr">
            <a:spAutoFit/>
          </a:bodyPr>
          <a:lstStyle/>
          <a:p>
            <a:pPr algn="ctr"/>
            <a:endParaRPr lang="en-US" sz="4000" b="1" dirty="0">
              <a:solidFill>
                <a:srgbClr val="C55911"/>
              </a:solidFill>
            </a:endParaRPr>
          </a:p>
        </p:txBody>
      </p:sp>
      <p:sp>
        <p:nvSpPr>
          <p:cNvPr id="15" name="Title 11"/>
          <p:cNvSpPr txBox="1">
            <a:spLocks/>
          </p:cNvSpPr>
          <p:nvPr/>
        </p:nvSpPr>
        <p:spPr>
          <a:xfrm>
            <a:off x="2528888" y="274638"/>
            <a:ext cx="3162300" cy="1143000"/>
          </a:xfrm>
          <a:prstGeom prst="rect">
            <a:avLst/>
          </a:prstGeom>
          <a:solidFill>
            <a:schemeClr val="bg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400"/>
              </a:spcBef>
            </a:pPr>
            <a:r>
              <a:rPr lang="en-US" sz="3200">
                <a:solidFill>
                  <a:schemeClr val="tx1">
                    <a:lumMod val="75000"/>
                    <a:lumOff val="25000"/>
                  </a:schemeClr>
                </a:solidFill>
              </a:rPr>
              <a:t>Nitrogen</a:t>
            </a:r>
            <a:endParaRPr lang="en-US" sz="3200" dirty="0">
              <a:solidFill>
                <a:schemeClr val="tx1">
                  <a:lumMod val="75000"/>
                  <a:lumOff val="25000"/>
                </a:schemeClr>
              </a:solidFill>
            </a:endParaRPr>
          </a:p>
        </p:txBody>
      </p:sp>
      <p:sp>
        <p:nvSpPr>
          <p:cNvPr id="16" name="Title 11"/>
          <p:cNvSpPr txBox="1">
            <a:spLocks/>
          </p:cNvSpPr>
          <p:nvPr/>
        </p:nvSpPr>
        <p:spPr>
          <a:xfrm>
            <a:off x="2614614" y="3841750"/>
            <a:ext cx="3162300" cy="11430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400"/>
              </a:spcBef>
            </a:pPr>
            <a:r>
              <a:rPr lang="en-US" sz="3200" dirty="0">
                <a:solidFill>
                  <a:schemeClr val="tx1">
                    <a:lumMod val="75000"/>
                    <a:lumOff val="25000"/>
                  </a:schemeClr>
                </a:solidFill>
              </a:rPr>
              <a:t>Phosphorus</a:t>
            </a:r>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8" name="TextBox 17"/>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9"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7</a:t>
            </a:fld>
            <a:endParaRPr lang="en-US" b="1" dirty="0">
              <a:solidFill>
                <a:srgbClr val="0070C0"/>
              </a:solidFill>
            </a:endParaRPr>
          </a:p>
        </p:txBody>
      </p:sp>
    </p:spTree>
    <p:extLst>
      <p:ext uri="{BB962C8B-B14F-4D97-AF65-F5344CB8AC3E}">
        <p14:creationId xmlns:p14="http://schemas.microsoft.com/office/powerpoint/2010/main" val="274904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3" name="TextBox 12"/>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4"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8</a:t>
            </a:fld>
            <a:endParaRPr lang="en-US" b="1" dirty="0">
              <a:solidFill>
                <a:srgbClr val="0070C0"/>
              </a:solidFill>
            </a:endParaRPr>
          </a:p>
        </p:txBody>
      </p:sp>
      <p:pic>
        <p:nvPicPr>
          <p:cNvPr id="11" name="Picture 2" descr="C:\Users\luke.cole\GIS\Chesapeake\DC and Fed properti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023" t="25447" r="11597" b="8704"/>
          <a:stretch/>
        </p:blipFill>
        <p:spPr bwMode="auto">
          <a:xfrm>
            <a:off x="-76199" y="533400"/>
            <a:ext cx="4800600" cy="53560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luke.cole\GIS\Chesapeake\DC watersheds.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1263" t="25450" r="11614" b="8611"/>
          <a:stretch/>
        </p:blipFill>
        <p:spPr bwMode="auto">
          <a:xfrm>
            <a:off x="4443920" y="609600"/>
            <a:ext cx="4708187" cy="5209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438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28800"/>
            <a:ext cx="9144000" cy="358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txBox="1">
            <a:spLocks/>
          </p:cNvSpPr>
          <p:nvPr/>
        </p:nvSpPr>
        <p:spPr>
          <a:xfrm>
            <a:off x="533400" y="274638"/>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51B749"/>
                </a:solidFill>
                <a:latin typeface="+mj-lt"/>
                <a:ea typeface="+mj-ea"/>
                <a:cs typeface="+mj-cs"/>
              </a:defRPr>
            </a:lvl1pPr>
          </a:lstStyle>
          <a:p>
            <a:pPr algn="l"/>
            <a:r>
              <a:rPr lang="en-US" sz="3200" b="0" dirty="0">
                <a:solidFill>
                  <a:schemeClr val="tx1">
                    <a:lumMod val="75000"/>
                    <a:lumOff val="25000"/>
                  </a:schemeClr>
                </a:solidFill>
              </a:rPr>
              <a:t>Bottom Line</a:t>
            </a:r>
            <a:endParaRPr lang="en-US" sz="3600" b="0" dirty="0">
              <a:solidFill>
                <a:schemeClr val="tx1">
                  <a:lumMod val="75000"/>
                  <a:lumOff val="25000"/>
                </a:schemeClr>
              </a:solidFill>
            </a:endParaRPr>
          </a:p>
        </p:txBody>
      </p:sp>
      <p:sp>
        <p:nvSpPr>
          <p:cNvPr id="3" name="TextBox 2"/>
          <p:cNvSpPr txBox="1"/>
          <p:nvPr/>
        </p:nvSpPr>
        <p:spPr>
          <a:xfrm>
            <a:off x="252412" y="1905000"/>
            <a:ext cx="8747716"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chemeClr val="bg1"/>
                </a:solidFill>
              </a:rPr>
              <a:t>District cannot achieve planning targets without federal facilities</a:t>
            </a:r>
            <a:br>
              <a:rPr lang="en-US" sz="2400" dirty="0">
                <a:solidFill>
                  <a:schemeClr val="bg1"/>
                </a:solidFill>
              </a:rPr>
            </a:b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EPA expects federal facilities to participate in Phase III WIP development</a:t>
            </a:r>
            <a:br>
              <a:rPr lang="en-US" sz="2400" dirty="0">
                <a:solidFill>
                  <a:schemeClr val="bg1"/>
                </a:solidFill>
              </a:rPr>
            </a:br>
            <a:endParaRPr lang="en-US" sz="2400" dirty="0">
              <a:solidFill>
                <a:schemeClr val="bg1"/>
              </a:solidFill>
            </a:endParaRPr>
          </a:p>
          <a:p>
            <a:pPr marL="342900" indent="-342900">
              <a:buFont typeface="Arial" panose="020B0604020202020204" pitchFamily="34" charset="0"/>
              <a:buChar char="•"/>
            </a:pPr>
            <a:r>
              <a:rPr lang="en-US" sz="2400" dirty="0">
                <a:solidFill>
                  <a:schemeClr val="bg1"/>
                </a:solidFill>
              </a:rPr>
              <a:t>Today’s webinar and May 31 training kickoff process for coordination between DOEE and federal facilities within the District to develop Phase III WIP by March 1, 2019 (draft) and June 28, 2019 (final)</a:t>
            </a:r>
          </a:p>
        </p:txBody>
      </p:sp>
      <p:cxnSp>
        <p:nvCxnSpPr>
          <p:cNvPr id="8" name="Straight Connector 7"/>
          <p:cNvCxnSpPr/>
          <p:nvPr/>
        </p:nvCxnSpPr>
        <p:spPr>
          <a:xfrm>
            <a:off x="609600" y="914400"/>
            <a:ext cx="7543800"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317818"/>
            <a:ext cx="465728" cy="387781"/>
          </a:xfrm>
          <a:prstGeom prst="rect">
            <a:avLst/>
          </a:prstGeom>
        </p:spPr>
      </p:pic>
      <p:sp>
        <p:nvSpPr>
          <p:cNvPr id="13" name="TextBox 12"/>
          <p:cNvSpPr txBox="1"/>
          <p:nvPr/>
        </p:nvSpPr>
        <p:spPr>
          <a:xfrm>
            <a:off x="7162800" y="6409377"/>
            <a:ext cx="1371600" cy="338554"/>
          </a:xfrm>
          <a:prstGeom prst="rect">
            <a:avLst/>
          </a:prstGeom>
          <a:noFill/>
        </p:spPr>
        <p:txBody>
          <a:bodyPr wrap="square" rtlCol="0">
            <a:spAutoFit/>
          </a:bodyPr>
          <a:lstStyle/>
          <a:p>
            <a:pPr algn="r"/>
            <a:r>
              <a:rPr lang="en-US" sz="1600" b="1" dirty="0">
                <a:solidFill>
                  <a:schemeClr val="accent1"/>
                </a:solidFill>
                <a:latin typeface="+mj-lt"/>
              </a:rPr>
              <a:t>@DOEE_DC</a:t>
            </a:r>
          </a:p>
        </p:txBody>
      </p:sp>
      <p:sp>
        <p:nvSpPr>
          <p:cNvPr id="14" name="Slide Number Placeholder 5"/>
          <p:cNvSpPr txBox="1">
            <a:spLocks/>
          </p:cNvSpPr>
          <p:nvPr/>
        </p:nvSpPr>
        <p:spPr>
          <a:xfrm>
            <a:off x="411051" y="63828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B33AC5B-7411-4F10-ABC7-4E2E19C1F296}" type="slidenum">
              <a:rPr lang="en-US" b="1" smtClean="0">
                <a:solidFill>
                  <a:srgbClr val="0070C0"/>
                </a:solidFill>
              </a:rPr>
              <a:pPr algn="l"/>
              <a:t>9</a:t>
            </a:fld>
            <a:endParaRPr lang="en-US" b="1" dirty="0">
              <a:solidFill>
                <a:srgbClr val="0070C0"/>
              </a:solidFill>
            </a:endParaRPr>
          </a:p>
        </p:txBody>
      </p:sp>
    </p:spTree>
    <p:extLst>
      <p:ext uri="{BB962C8B-B14F-4D97-AF65-F5344CB8AC3E}">
        <p14:creationId xmlns:p14="http://schemas.microsoft.com/office/powerpoint/2010/main" val="3862890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1085</TotalTime>
  <Words>791</Words>
  <Application>Microsoft Office PowerPoint</Application>
  <PresentationFormat>On-screen Show (4:3)</PresentationFormat>
  <Paragraphs>228</Paragraphs>
  <Slides>22</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Century Gothic</vt:lpstr>
      <vt:lpstr>Trebuchet MS</vt:lpstr>
      <vt:lpstr>Office Theme</vt:lpstr>
      <vt:lpstr>Microsoft Excel Worksheet</vt:lpstr>
      <vt:lpstr>Federal Facilities and the  District’s Phase III WIP</vt:lpstr>
      <vt:lpstr>Chesapeake Bay TMDL, WIPs  and Federal Facilities</vt:lpstr>
      <vt:lpstr>PowerPoint Presentation</vt:lpstr>
      <vt:lpstr>PowerPoint Presentation</vt:lpstr>
      <vt:lpstr>PowerPoint Presentation</vt:lpstr>
      <vt:lpstr>Nitrogen</vt:lpstr>
      <vt:lpstr>PowerPoint Presentation</vt:lpstr>
      <vt:lpstr>PowerPoint Presentation</vt:lpstr>
      <vt:lpstr>PowerPoint Presentation</vt:lpstr>
      <vt:lpstr>Expectations for Federal Facilities</vt:lpstr>
      <vt:lpstr>Federal Facility Planning Targets</vt:lpstr>
      <vt:lpstr>What is C.A.S.T.?</vt:lpstr>
      <vt:lpstr>PowerPoint Presentation</vt:lpstr>
      <vt:lpstr>PowerPoint Presentation</vt:lpstr>
      <vt:lpstr>The District of Columbia’s  Stormwater Database (SWDB)</vt:lpstr>
      <vt:lpstr>PowerPoint Presentation</vt:lpstr>
      <vt:lpstr>PowerPoint Presentation</vt:lpstr>
      <vt:lpstr>PowerPoint Presentation</vt:lpstr>
      <vt:lpstr>Next Steps</vt:lpstr>
      <vt:lpstr>Important Dates</vt:lpstr>
      <vt:lpstr>PowerPoint Presentation</vt:lpstr>
      <vt:lpstr>PowerPoint Presentation</vt:lpstr>
    </vt:vector>
  </TitlesOfParts>
  <Company>DC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ServUS</dc:creator>
  <cp:lastModifiedBy>Waters, Aaron (DOEE)</cp:lastModifiedBy>
  <cp:revision>89</cp:revision>
  <cp:lastPrinted>2018-04-09T20:58:23Z</cp:lastPrinted>
  <dcterms:created xsi:type="dcterms:W3CDTF">2018-01-29T16:12:54Z</dcterms:created>
  <dcterms:modified xsi:type="dcterms:W3CDTF">2018-05-24T16:33:52Z</dcterms:modified>
</cp:coreProperties>
</file>