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345" r:id="rId6"/>
    <p:sldId id="420" r:id="rId7"/>
    <p:sldId id="346" r:id="rId8"/>
    <p:sldId id="347" r:id="rId9"/>
    <p:sldId id="393" r:id="rId10"/>
    <p:sldId id="449" r:id="rId11"/>
    <p:sldId id="437" r:id="rId12"/>
    <p:sldId id="331" r:id="rId13"/>
    <p:sldId id="438" r:id="rId14"/>
    <p:sldId id="439" r:id="rId15"/>
    <p:sldId id="425" r:id="rId16"/>
    <p:sldId id="441" r:id="rId17"/>
    <p:sldId id="301" r:id="rId18"/>
    <p:sldId id="434" r:id="rId19"/>
    <p:sldId id="448" r:id="rId20"/>
    <p:sldId id="421" r:id="rId21"/>
    <p:sldId id="435" r:id="rId22"/>
    <p:sldId id="436" r:id="rId23"/>
    <p:sldId id="445" r:id="rId24"/>
    <p:sldId id="451" r:id="rId25"/>
    <p:sldId id="446" r:id="rId26"/>
    <p:sldId id="426" r:id="rId27"/>
    <p:sldId id="44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0070C0"/>
    <a:srgbClr val="000099"/>
    <a:srgbClr val="CC3300"/>
    <a:srgbClr val="0000FF"/>
    <a:srgbClr val="FFFFCC"/>
    <a:srgbClr val="000066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C00E267-669F-4C01-854F-D08A40EC8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426"/>
            <a:ext cx="560832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D2711C-133B-44E5-94C4-42A53FB05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969C9-B30C-436E-B337-72ECE47A6A7F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068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2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Recognize successes through posters – WWTP upgrades.  Indicators of improvement</a:t>
            </a:r>
            <a:r>
              <a:rPr lang="en-US" baseline="0"/>
              <a:t> in water and air quality, SAV, Blue Crab, oysters</a:t>
            </a:r>
          </a:p>
          <a:p>
            <a:r>
              <a:rPr lang="en-US" baseline="0"/>
              <a:t>Working together – ACE </a:t>
            </a:r>
            <a:r>
              <a:rPr lang="en-US" baseline="0" err="1"/>
              <a:t>Ches.</a:t>
            </a:r>
            <a:r>
              <a:rPr lang="en-US" baseline="0"/>
              <a:t> Comp. plan, local govt. initiative, </a:t>
            </a:r>
            <a:r>
              <a:rPr lang="en-US" baseline="0" err="1"/>
              <a:t>Choptank</a:t>
            </a:r>
            <a:r>
              <a:rPr lang="en-US" baseline="0"/>
              <a:t> initiative</a:t>
            </a:r>
          </a:p>
          <a:p>
            <a:r>
              <a:rPr lang="en-US" baseline="0"/>
              <a:t>Challenges – </a:t>
            </a:r>
            <a:r>
              <a:rPr lang="en-US" baseline="0" err="1"/>
              <a:t>env</a:t>
            </a:r>
            <a:r>
              <a:rPr lang="en-US" baseline="0"/>
              <a:t>. Finance. Independent evaluator, public EC member talks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47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30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sz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D2711C-133B-44E5-94C4-42A53FB05E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4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6166C-AF58-4E8D-8B5C-8A797B3B428C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B73D2-8CEB-43E5-8ADA-1565019EC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336AD-E9C4-487B-9A67-9C8B2A734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97C89-8C14-43F6-87B4-3B8D920E556A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2012 Executive Council Meeting Planning Powerpoint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553DE-BAD5-49E2-918A-DA1801DD0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656598-94EE-47F0-B217-98520BB6CF95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2012 Executive Council Meeting Planning Powerpoint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C8FD9-C519-4EC7-B6CC-0E5BC2C26F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CF99-67E8-44EF-BED1-A41ED2885FBC}" type="datetimeFigureOut">
              <a:rPr lang="en-US" smtClean="0"/>
              <a:pPr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125C0-D9EB-4A19-A062-A793E148B0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99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C7AEF8E-CB3C-4C79-AE59-BA07DF3D2251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2012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8CC8FD9-C519-4EC7-B6CC-0E5BC2C26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80" r:id="rId3"/>
    <p:sldLayoutId id="2147483783" r:id="rId4"/>
    <p:sldLayoutId id="2147483784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sapeakebay.net/ecbrief/2016_executive_council_briefing_book" TargetMode="External"/><Relationship Id="rId7" Type="http://schemas.openxmlformats.org/officeDocument/2006/relationships/hyperlink" Target="mailto:russ.baxter@governor.Virgini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island.carin@epa.gov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s://epawebconferencing.acms.com/ec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Mackey.lori@epa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ackey.lori@epa.gov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ackey.lori@epa.gov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riott.com/hotels/travel/wgofi-fairfield-inn-and-suites-winchester/" TargetMode="External"/><Relationship Id="rId2" Type="http://schemas.openxmlformats.org/officeDocument/2006/relationships/hyperlink" Target="https://www.ihg.com/candlewood/hotels/us/en/winchester/wnccw/hoteldetail?cm_mmc=GoogleMaps-_-CW-_-USA-_-WNCC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oftwinchester.com/" TargetMode="External"/><Relationship Id="rId4" Type="http://schemas.openxmlformats.org/officeDocument/2006/relationships/hyperlink" Target="http://www.ihg.com/holidayinn/hotels/us/en/winchester/wnceb/hoteldetail?cm_mmc=GoogleMaps-_-HI-_-USA-_-WNCEB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Mike.Illenberg@oc.usda.gov" TargetMode="External"/><Relationship Id="rId2" Type="http://schemas.openxmlformats.org/officeDocument/2006/relationships/hyperlink" Target="mailto:Trooper.delta@maryland.go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A979C4-7142-44B5-9382-FAFDDBDE70E0}" type="slidenum">
              <a:rPr lang="en-US" smtClean="0">
                <a:latin typeface="Arial" pitchFamily="34" charset="0"/>
              </a:rPr>
              <a:pPr/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52400"/>
            <a:ext cx="6705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8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2016 Chesapeake Executive Council </a:t>
            </a:r>
            <a: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/>
            </a:r>
            <a:br>
              <a:rPr lang="en-US" sz="28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</a:br>
            <a:r>
              <a:rPr lang="en-US" sz="2800" i="1">
                <a:latin typeface="Arial Narrow" pitchFamily="34" charset="0"/>
              </a:rPr>
              <a:t/>
            </a:r>
            <a:br>
              <a:rPr lang="en-US" sz="2800" i="1">
                <a:latin typeface="Arial Narrow" pitchFamily="34" charset="0"/>
              </a:rPr>
            </a:br>
            <a:r>
              <a:rPr lang="en-US" sz="2000" b="1" i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Planning Team </a:t>
            </a:r>
            <a:r>
              <a:rPr lang="en-US" sz="2000" b="1" i="1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Powerpoint</a:t>
            </a:r>
            <a:endParaRPr lang="en-US" sz="3200" b="1" i="1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sp>
        <p:nvSpPr>
          <p:cNvPr id="3081" name="TextBox 8"/>
          <p:cNvSpPr txBox="1">
            <a:spLocks noChangeArrowheads="1"/>
          </p:cNvSpPr>
          <p:nvPr/>
        </p:nvSpPr>
        <p:spPr bwMode="auto">
          <a:xfrm>
            <a:off x="457200" y="3886200"/>
            <a:ext cx="8153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/>
              <a:t>EC PRIVATE/Briefing book page: </a:t>
            </a:r>
            <a:r>
              <a:rPr lang="en-US" u="sng">
                <a:hlinkClick r:id="rId3"/>
              </a:rPr>
              <a:t>http://www.chesapeakebay.net/ecbrief/2016_executive_council_briefing_book</a:t>
            </a:r>
            <a:endParaRPr lang="en-US"/>
          </a:p>
          <a:p>
            <a:endParaRPr lang="en-US" sz="1600" b="1"/>
          </a:p>
        </p:txBody>
      </p:sp>
      <p:sp>
        <p:nvSpPr>
          <p:cNvPr id="3082" name="TextBox 9"/>
          <p:cNvSpPr txBox="1">
            <a:spLocks noChangeArrowheads="1"/>
          </p:cNvSpPr>
          <p:nvPr/>
        </p:nvSpPr>
        <p:spPr bwMode="auto">
          <a:xfrm>
            <a:off x="381000" y="26670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/>
              <a:t>Conference Call info: </a:t>
            </a:r>
            <a:r>
              <a:rPr lang="en-US"/>
              <a:t>1-866-299-3188     </a:t>
            </a:r>
            <a:r>
              <a:rPr lang="en-US" b="1"/>
              <a:t>Conference Code: </a:t>
            </a:r>
            <a:r>
              <a:rPr lang="en-US"/>
              <a:t>267-5715</a:t>
            </a:r>
          </a:p>
          <a:p>
            <a:r>
              <a:rPr lang="en-US" b="1"/>
              <a:t>Online via Adobe Connect: </a:t>
            </a:r>
            <a:r>
              <a:rPr lang="en-US"/>
              <a:t> </a:t>
            </a:r>
            <a:r>
              <a:rPr lang="en-US" u="sng">
                <a:hlinkClick r:id="rId4"/>
              </a:rPr>
              <a:t>https://epawebconferencing.acms.com/ec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Planning </a:t>
            </a:r>
            <a:r>
              <a:rPr lang="en-US" err="1"/>
              <a:t>Powerpoint</a:t>
            </a:r>
            <a:endParaRPr lang="en-US"/>
          </a:p>
        </p:txBody>
      </p:sp>
      <p:pic>
        <p:nvPicPr>
          <p:cNvPr id="11" name="Picture 10" descr="Final 30 yr CBP Logo L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315528"/>
            <a:ext cx="1600200" cy="1234704"/>
          </a:xfrm>
          <a:prstGeom prst="rect">
            <a:avLst/>
          </a:prstGeom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14400" y="5410200"/>
            <a:ext cx="7315200" cy="830997"/>
          </a:xfrm>
          <a:prstGeom prst="rect">
            <a:avLst/>
          </a:prstGeom>
          <a:solidFill>
            <a:schemeClr val="bg1">
              <a:lumMod val="95000"/>
              <a:alpha val="50195"/>
            </a:schemeClr>
          </a:solidFill>
          <a:ln w="508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>
                <a:solidFill>
                  <a:schemeClr val="accent4"/>
                </a:solidFill>
              </a:rPr>
              <a:t>Planning Team Chairs: Carin Bisland    410-267-5732  </a:t>
            </a:r>
            <a:r>
              <a:rPr lang="en-US" sz="1600">
                <a:solidFill>
                  <a:schemeClr val="accent4"/>
                </a:solidFill>
                <a:hlinkClick r:id="rId6"/>
              </a:rPr>
              <a:t>bisland.carin@epa.gov</a:t>
            </a:r>
            <a:endParaRPr lang="en-US" sz="1600">
              <a:solidFill>
                <a:schemeClr val="accent4"/>
              </a:solidFill>
            </a:endParaRPr>
          </a:p>
          <a:p>
            <a:pPr algn="ctr"/>
            <a:r>
              <a:rPr lang="en-US" sz="1600">
                <a:solidFill>
                  <a:schemeClr val="accent4"/>
                </a:solidFill>
              </a:rPr>
              <a:t>Russ Baxter (804)786-0044  </a:t>
            </a:r>
            <a:r>
              <a:rPr lang="en-US" sz="1600">
                <a:solidFill>
                  <a:schemeClr val="accent4"/>
                </a:solidFill>
                <a:hlinkClick r:id="rId7"/>
              </a:rPr>
              <a:t>russ.baxter@governor.Virginia.gov</a:t>
            </a:r>
            <a:endParaRPr lang="en-US" sz="1600">
              <a:solidFill>
                <a:schemeClr val="accent4"/>
              </a:solidFill>
            </a:endParaRPr>
          </a:p>
          <a:p>
            <a:pPr algn="ctr"/>
            <a:endParaRPr lang="en-US" sz="160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– </a:t>
            </a:r>
            <a:r>
              <a:rPr lang="en-US" sz="4000" i="1">
                <a:solidFill>
                  <a:srgbClr val="0070C0"/>
                </a:solidFill>
              </a:rPr>
              <a:t>Public Meeting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153401" cy="43878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PUBLIC MEETING: </a:t>
            </a:r>
            <a:r>
              <a:rPr lang="en-US" sz="1600" b="1" dirty="0" smtClean="0"/>
              <a:t>11:05 </a:t>
            </a:r>
            <a:r>
              <a:rPr lang="en-US" sz="1600" b="1" dirty="0"/>
              <a:t>a</a:t>
            </a:r>
            <a:r>
              <a:rPr lang="en-US" sz="1600" b="1" dirty="0" smtClean="0"/>
              <a:t>.m</a:t>
            </a:r>
            <a:r>
              <a:rPr lang="en-US" sz="1600" b="1" dirty="0"/>
              <a:t>.</a:t>
            </a:r>
            <a:endParaRPr lang="en-US" sz="1600" dirty="0"/>
          </a:p>
          <a:p>
            <a:pPr lvl="0"/>
            <a:r>
              <a:rPr lang="en-US" sz="1600" dirty="0" smtClean="0"/>
              <a:t>Welcome to Arboretum – Director, David Carr (2 mins)</a:t>
            </a:r>
          </a:p>
          <a:p>
            <a:pPr lvl="0"/>
            <a:r>
              <a:rPr lang="en-US" sz="1600" dirty="0" smtClean="0"/>
              <a:t>Governor </a:t>
            </a:r>
            <a:r>
              <a:rPr lang="en-US" sz="1600" dirty="0"/>
              <a:t>McAuliffe – Opening Remarks, Welcome and Introductions, report on private meeting actions (5 min)</a:t>
            </a:r>
          </a:p>
          <a:p>
            <a:pPr lvl="0"/>
            <a:r>
              <a:rPr lang="en-US" sz="1600" b="1" dirty="0"/>
              <a:t>Highlights of the Program Report </a:t>
            </a:r>
            <a:r>
              <a:rPr lang="en-US" sz="1600" dirty="0"/>
              <a:t>including focus on signs of resiliency and ecosystem improvement and new tools (land cover data for example) that will help us better marshal limited resources (DiPasquale – </a:t>
            </a:r>
            <a:r>
              <a:rPr lang="en-US" sz="1600" dirty="0" smtClean="0"/>
              <a:t>5 mins)</a:t>
            </a:r>
          </a:p>
          <a:p>
            <a:r>
              <a:rPr lang="en-US" sz="1600" dirty="0"/>
              <a:t>USACE presentation on </a:t>
            </a:r>
            <a:r>
              <a:rPr lang="en-US" sz="1600" b="1" dirty="0"/>
              <a:t>Chesapeake Bay Comp. </a:t>
            </a:r>
            <a:r>
              <a:rPr lang="en-US" sz="1600" b="1" dirty="0" smtClean="0"/>
              <a:t>Plan</a:t>
            </a:r>
            <a:r>
              <a:rPr lang="en-US" sz="1600" dirty="0" smtClean="0"/>
              <a:t> (5 mins)</a:t>
            </a:r>
            <a:endParaRPr lang="en-US" sz="1600" dirty="0"/>
          </a:p>
          <a:p>
            <a:pPr lvl="0"/>
            <a:r>
              <a:rPr lang="en-US" sz="1600" b="1" dirty="0"/>
              <a:t>Key issues </a:t>
            </a:r>
            <a:r>
              <a:rPr lang="en-US" sz="1600" dirty="0"/>
              <a:t>moving forward (each of the signatories representatives highlight a key issue that poses the most difficult challenges in moving forward to the TMDL goals and the strategies and partnerships needed to overcome those challenges) (3 min. each)</a:t>
            </a:r>
          </a:p>
          <a:p>
            <a:pPr lvl="0"/>
            <a:r>
              <a:rPr lang="en-US" sz="1600" dirty="0" smtClean="0"/>
              <a:t>Chairman </a:t>
            </a:r>
            <a:r>
              <a:rPr lang="en-US" sz="1600" dirty="0"/>
              <a:t>concluding remarks (3 min)</a:t>
            </a:r>
          </a:p>
          <a:p>
            <a:r>
              <a:rPr lang="en-US" sz="1600" dirty="0" smtClean="0"/>
              <a:t>Open </a:t>
            </a:r>
            <a:r>
              <a:rPr lang="en-US" sz="1600" dirty="0"/>
              <a:t>to Press Questions (10 minutes</a:t>
            </a:r>
            <a:r>
              <a:rPr lang="en-US" sz="1600" dirty="0" smtClean="0"/>
              <a:t>)</a:t>
            </a:r>
          </a:p>
          <a:p>
            <a:r>
              <a:rPr lang="en-US" sz="1600" dirty="0"/>
              <a:t>Adjourn 12:00 p.m</a:t>
            </a:r>
            <a:r>
              <a:rPr lang="en-US" sz="1600" dirty="0" smtClean="0"/>
              <a:t>.</a:t>
            </a:r>
            <a:endParaRPr lang="en-US" sz="1600" dirty="0"/>
          </a:p>
          <a:p>
            <a:pPr marL="0" indent="0"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August 10, 2016</a:t>
            </a:r>
          </a:p>
          <a:p>
            <a:pPr>
              <a:defRPr/>
            </a:pPr>
            <a:endParaRPr lang="en-US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457200" y="2141538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49" y="4330271"/>
            <a:ext cx="2840567" cy="21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28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661312"/>
          </a:xfrm>
        </p:spPr>
        <p:txBody>
          <a:bodyPr/>
          <a:lstStyle/>
          <a:p>
            <a:pPr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400" i="1" dirty="0"/>
              <a:t>Note: Advisory Committees will meet w/ EC Chair &amp; other EC members independently of this </a:t>
            </a:r>
            <a:r>
              <a:rPr lang="en-US" sz="1400" i="1" dirty="0" err="1"/>
              <a:t>mtg</a:t>
            </a:r>
            <a:endParaRPr lang="en-US" sz="1400" i="1" dirty="0"/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-------------------------------------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600" dirty="0" smtClean="0"/>
              <a:t>9:45-10:00</a:t>
            </a:r>
            <a:r>
              <a:rPr lang="en-US" sz="1600" dirty="0"/>
              <a:t>	EC members arriving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b="1" i="1" dirty="0" smtClean="0"/>
              <a:t>10:00-11:00</a:t>
            </a:r>
            <a:r>
              <a:rPr lang="en-US" sz="1800" b="1" i="1" dirty="0"/>
              <a:t>	Private </a:t>
            </a:r>
            <a:r>
              <a:rPr lang="en-US" sz="1800" b="1" i="1" dirty="0" smtClean="0"/>
              <a:t>Breakfast </a:t>
            </a:r>
            <a:r>
              <a:rPr lang="en-US" sz="1800" i="1" dirty="0"/>
              <a:t>(EC </a:t>
            </a:r>
            <a:r>
              <a:rPr lang="en-US" sz="1800" i="1" dirty="0" smtClean="0"/>
              <a:t>members </a:t>
            </a:r>
            <a:r>
              <a:rPr lang="en-US" sz="1800" i="1" dirty="0"/>
              <a:t>&amp; +</a:t>
            </a:r>
            <a:r>
              <a:rPr lang="en-US" sz="1800" i="1" dirty="0" smtClean="0"/>
              <a:t>1s; </a:t>
            </a:r>
            <a:r>
              <a:rPr lang="en-US" sz="1800" i="1" dirty="0"/>
              <a:t>&amp; AC Chairs)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2000" dirty="0"/>
              <a:t>	</a:t>
            </a:r>
            <a:r>
              <a:rPr lang="en-US" sz="1800" dirty="0" smtClean="0"/>
              <a:t>10:00-10:55</a:t>
            </a:r>
            <a:r>
              <a:rPr lang="en-US" sz="1800" dirty="0"/>
              <a:t>	Discussion – Topics (20 min AC issues/40mins other)</a:t>
            </a:r>
          </a:p>
          <a:p>
            <a:pPr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10:55-10:57</a:t>
            </a:r>
            <a:r>
              <a:rPr lang="en-US" sz="1800" dirty="0"/>
              <a:t>	Briefing for press event – Rachel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10:57-11:02</a:t>
            </a:r>
            <a:r>
              <a:rPr lang="en-US" sz="1800" dirty="0"/>
              <a:t>	</a:t>
            </a:r>
            <a:r>
              <a:rPr lang="en-US" sz="1800" i="1" dirty="0"/>
              <a:t>Group photo &amp; Transition to Press Conference</a:t>
            </a:r>
            <a:br>
              <a:rPr lang="en-US" sz="1800" i="1" dirty="0"/>
            </a:br>
            <a:endParaRPr lang="en-US" sz="1800" i="1" dirty="0"/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b="1" i="1" dirty="0" smtClean="0"/>
              <a:t>11:05-12:00</a:t>
            </a:r>
            <a:r>
              <a:rPr lang="en-US" sz="1800" b="1" i="1" dirty="0"/>
              <a:t>	Public Session &amp; Press Conference </a:t>
            </a:r>
            <a:r>
              <a:rPr lang="en-US" sz="2000" b="1" dirty="0"/>
              <a:t>	</a:t>
            </a:r>
            <a:endParaRPr lang="en-US" sz="2000" dirty="0"/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2000" b="1" dirty="0"/>
              <a:t>	</a:t>
            </a:r>
            <a:r>
              <a:rPr lang="en-US" sz="1800" dirty="0" smtClean="0"/>
              <a:t>11:05-11:07</a:t>
            </a:r>
            <a:r>
              <a:rPr lang="en-US" sz="1800" dirty="0"/>
              <a:t>	Welcome to Arboretum – Director of the Arboretum 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11:07-11:12</a:t>
            </a:r>
            <a:r>
              <a:rPr lang="en-US" sz="1800" dirty="0"/>
              <a:t>	 EC Welcome, Purpose, and Lunch Actions (directives, letters, 				</a:t>
            </a:r>
            <a:r>
              <a:rPr lang="en-US" sz="1800" dirty="0" err="1"/>
              <a:t>etc</a:t>
            </a:r>
            <a:r>
              <a:rPr lang="en-US" sz="1800" dirty="0"/>
              <a:t>) – EC Chair 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11:12-11:17</a:t>
            </a:r>
            <a:r>
              <a:rPr lang="en-US" sz="1800" dirty="0"/>
              <a:t>	State of the Program – CBP Director </a:t>
            </a:r>
          </a:p>
          <a:p>
            <a:pPr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11:17-11:22</a:t>
            </a:r>
            <a:r>
              <a:rPr lang="en-US" sz="1800" dirty="0"/>
              <a:t>	USACE presentation on </a:t>
            </a:r>
            <a:r>
              <a:rPr lang="en-US" sz="1800" dirty="0" err="1"/>
              <a:t>Ches.</a:t>
            </a:r>
            <a:r>
              <a:rPr lang="en-US" sz="1800" dirty="0"/>
              <a:t> Bay Comprehensive Plan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b="1" dirty="0" smtClean="0"/>
              <a:t>11:22-11:47</a:t>
            </a:r>
            <a:r>
              <a:rPr lang="en-US" sz="1800" dirty="0"/>
              <a:t>	EC member discussion – key issues moving forward/remarks on 		private lunch actions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11:47-1:50</a:t>
            </a:r>
            <a:r>
              <a:rPr lang="en-US" sz="1800" dirty="0"/>
              <a:t>	Closing remarks/open Press Conf. – EC Chair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11:50-12:00</a:t>
            </a:r>
            <a:r>
              <a:rPr lang="en-US" sz="1800" dirty="0"/>
              <a:t>	EC Panel for media Q&amp;A</a:t>
            </a:r>
          </a:p>
          <a:p>
            <a:pPr lvl="0" eaLnBrk="1" hangingPunct="1">
              <a:buClr>
                <a:schemeClr val="accent1"/>
              </a:buClr>
              <a:buSzPct val="65000"/>
              <a:buNone/>
              <a:defRPr/>
            </a:pPr>
            <a:r>
              <a:rPr lang="en-US" sz="1200" b="1" dirty="0"/>
              <a:t> </a:t>
            </a:r>
            <a:endParaRPr lang="en-US" sz="1100" dirty="0"/>
          </a:p>
          <a:p>
            <a:pPr>
              <a:buFontTx/>
              <a:buNone/>
              <a:defRPr/>
            </a:pPr>
            <a:endParaRPr lang="en-US" sz="1200" b="1" dirty="0"/>
          </a:p>
          <a:p>
            <a:pPr>
              <a:buFontTx/>
              <a:buNone/>
              <a:defRPr/>
            </a:pPr>
            <a:endParaRPr lang="en-US" sz="1200" b="1" dirty="0"/>
          </a:p>
          <a:p>
            <a:pPr>
              <a:buFontTx/>
              <a:buNone/>
              <a:defRPr/>
            </a:pPr>
            <a:endParaRPr lang="en-US" sz="1200" b="1" dirty="0"/>
          </a:p>
          <a:p>
            <a:pPr>
              <a:buFontTx/>
              <a:buNone/>
              <a:defRPr/>
            </a:pPr>
            <a:endParaRPr lang="en-US" sz="11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85750" y="202912"/>
            <a:ext cx="7410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70C0"/>
                </a:solidFill>
              </a:rPr>
              <a:t>Meeting Agenda – initial draft</a:t>
            </a:r>
            <a:endParaRPr lang="en-US" sz="2400" b="1" i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86600" y="152400"/>
            <a:ext cx="1828800" cy="461665"/>
            <a:chOff x="7086600" y="152400"/>
            <a:chExt cx="1828800" cy="461665"/>
          </a:xfrm>
          <a:solidFill>
            <a:srgbClr val="FFFF00"/>
          </a:solidFill>
        </p:grpSpPr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8305800" y="228600"/>
              <a:ext cx="609600" cy="30480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7086600" y="152400"/>
              <a:ext cx="1219200" cy="46166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Status</a:t>
              </a:r>
              <a:endParaRPr lang="en-US" sz="1400" b="1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02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 member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b="1" dirty="0" smtClean="0">
                <a:solidFill>
                  <a:srgbClr val="000000"/>
                </a:solidFill>
              </a:rPr>
              <a:t>11:22-11:47</a:t>
            </a:r>
            <a:r>
              <a:rPr lang="en-US" sz="1800" dirty="0">
                <a:solidFill>
                  <a:srgbClr val="000000"/>
                </a:solidFill>
              </a:rPr>
              <a:t>	EC member discussion – key issues moving forward/remarks 		on private lunch actions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</a:t>
            </a:r>
            <a:r>
              <a:rPr lang="en-US" sz="1800" dirty="0" smtClean="0">
                <a:solidFill>
                  <a:srgbClr val="000000"/>
                </a:solidFill>
              </a:rPr>
              <a:t>11:22-11:25</a:t>
            </a:r>
            <a:r>
              <a:rPr lang="en-US" sz="1800" dirty="0">
                <a:solidFill>
                  <a:srgbClr val="000000"/>
                </a:solidFill>
              </a:rPr>
              <a:t>	VA</a:t>
            </a:r>
          </a:p>
          <a:p>
            <a:pPr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</a:t>
            </a:r>
            <a:r>
              <a:rPr lang="en-US" sz="1800" dirty="0">
                <a:solidFill>
                  <a:srgbClr val="000000"/>
                </a:solidFill>
              </a:rPr>
              <a:t>11:28-11:31	</a:t>
            </a:r>
            <a:r>
              <a:rPr lang="en-US" sz="1800" dirty="0" smtClean="0">
                <a:solidFill>
                  <a:srgbClr val="000000"/>
                </a:solidFill>
              </a:rPr>
              <a:t>PA</a:t>
            </a:r>
          </a:p>
          <a:p>
            <a:pPr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	11:31-11:34</a:t>
            </a:r>
            <a:r>
              <a:rPr lang="en-US" sz="1800" dirty="0">
                <a:solidFill>
                  <a:srgbClr val="000000"/>
                </a:solidFill>
              </a:rPr>
              <a:t>	EPA</a:t>
            </a:r>
          </a:p>
          <a:p>
            <a:pPr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	11:44-11:47</a:t>
            </a:r>
            <a:r>
              <a:rPr lang="en-US" sz="1800" dirty="0">
                <a:solidFill>
                  <a:srgbClr val="000000"/>
                </a:solidFill>
              </a:rPr>
              <a:t>	USDA</a:t>
            </a:r>
          </a:p>
          <a:p>
            <a:pPr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11:37-11:40	CBC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	11:25-11:28</a:t>
            </a:r>
            <a:r>
              <a:rPr lang="en-US" sz="1800" dirty="0">
                <a:solidFill>
                  <a:srgbClr val="000000"/>
                </a:solidFill>
              </a:rPr>
              <a:t>	MD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</a:t>
            </a:r>
            <a:r>
              <a:rPr lang="en-US" sz="1800" dirty="0" smtClean="0">
                <a:solidFill>
                  <a:srgbClr val="000000"/>
                </a:solidFill>
              </a:rPr>
              <a:t>11:34-11:37</a:t>
            </a:r>
            <a:r>
              <a:rPr lang="en-US" sz="1800" dirty="0">
                <a:solidFill>
                  <a:srgbClr val="000000"/>
                </a:solidFill>
              </a:rPr>
              <a:t>	DC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</a:t>
            </a:r>
            <a:r>
              <a:rPr lang="en-US" sz="1800" dirty="0" smtClean="0">
                <a:solidFill>
                  <a:srgbClr val="000000"/>
                </a:solidFill>
              </a:rPr>
              <a:t>11:40-11:42</a:t>
            </a:r>
            <a:r>
              <a:rPr lang="en-US" sz="1800" dirty="0">
                <a:solidFill>
                  <a:srgbClr val="000000"/>
                </a:solidFill>
              </a:rPr>
              <a:t>	DE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	</a:t>
            </a:r>
            <a:r>
              <a:rPr lang="en-US" sz="1800" dirty="0" smtClean="0">
                <a:solidFill>
                  <a:srgbClr val="000000"/>
                </a:solidFill>
              </a:rPr>
              <a:t>11:42-11:44</a:t>
            </a:r>
            <a:r>
              <a:rPr lang="en-US" sz="1800" dirty="0">
                <a:solidFill>
                  <a:srgbClr val="000000"/>
                </a:solidFill>
              </a:rPr>
              <a:t>	NY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r>
              <a:rPr lang="en-US" sz="1800" dirty="0" smtClean="0">
                <a:solidFill>
                  <a:srgbClr val="000000"/>
                </a:solidFill>
              </a:rPr>
              <a:t>* </a:t>
            </a:r>
            <a:r>
              <a:rPr lang="en-US" sz="1800" dirty="0">
                <a:solidFill>
                  <a:srgbClr val="000000"/>
                </a:solidFill>
              </a:rPr>
              <a:t>- Random order at this point.  Placement on the timeline will be a point of discussion</a:t>
            </a:r>
          </a:p>
          <a:p>
            <a:pPr lvl="0" eaLnBrk="1" hangingPunct="1">
              <a:buClr>
                <a:srgbClr val="BBE0E3"/>
              </a:buClr>
              <a:buSzPct val="65000"/>
              <a:buNone/>
              <a:defRPr/>
            </a:pPr>
            <a:r>
              <a:rPr lang="en-US" sz="1800" dirty="0">
                <a:solidFill>
                  <a:srgbClr val="000000"/>
                </a:solidFill>
              </a:rPr>
              <a:t>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2016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41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Execution - </a:t>
            </a:r>
            <a:r>
              <a:rPr lang="en-US" sz="4000" b="1" i="1">
                <a:solidFill>
                  <a:srgbClr val="0070C0"/>
                </a:solidFill>
              </a:rPr>
              <a:t>Briefing Materials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0836" name="Group 1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58997281"/>
              </p:ext>
            </p:extLst>
          </p:nvPr>
        </p:nvGraphicFramePr>
        <p:xfrm>
          <a:off x="342900" y="1607549"/>
          <a:ext cx="8458200" cy="4606827"/>
        </p:xfrm>
        <a:graphic>
          <a:graphicData uri="http://schemas.openxmlformats.org/drawingml/2006/table">
            <a:tbl>
              <a:tblPr/>
              <a:tblGrid>
                <a:gridCol w="2633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6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0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for PSC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for EC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 / Response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4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EC Member Bios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0" dirty="0">
                          <a:solidFill>
                            <a:schemeClr val="tx1"/>
                          </a:solidFill>
                          <a:effectLst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Planning Team members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0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LGAC Report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 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Mary Gattis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0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CAC Report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Jessica Blackburn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02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STAC Report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Rachel Dixon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45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State of the Program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na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Rachel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Felver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7267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E. Finance Recommendations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Aug. 8/ Sept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Dan Nees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453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516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Independent Evaluator Nomination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MB 9/15</a:t>
                      </a:r>
                      <a:endParaRPr lang="en-US" sz="1600" strike="sngStrike" baseline="0" dirty="0">
                        <a:latin typeface="Arial" panose="020B0604020202020204" pitchFamily="34" charset="0"/>
                      </a:endParaRPr>
                    </a:p>
                    <a:p>
                      <a:pPr algn="l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en-US" sz="1600" strike="sng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PSC 9/19</a:t>
                      </a:r>
                      <a:endParaRPr lang="en-US" sz="1600" strike="sngStrike" baseline="0" dirty="0"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sng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Carin Bisland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637"/>
            <a:ext cx="2133600" cy="476250"/>
          </a:xfrm>
          <a:noFill/>
        </p:spPr>
        <p:txBody>
          <a:bodyPr/>
          <a:lstStyle/>
          <a:p>
            <a:r>
              <a:rPr lang="en-US"/>
              <a:t>August 17, 2016</a:t>
            </a:r>
          </a:p>
          <a:p>
            <a:endParaRPr lang="en-US">
              <a:latin typeface="Arial" pitchFamily="34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1363B-C4FE-4DCB-A514-94919705EABD}" type="slidenum">
              <a:rPr lang="en-US" smtClean="0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376362" y="107315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</a:rPr>
              <a:t>Status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57200" y="1127125"/>
            <a:ext cx="685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algn="l">
              <a:spcBef>
                <a:spcPts val="480"/>
              </a:spcBef>
              <a:spcAft>
                <a:spcPts val="0"/>
              </a:spcAft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6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Execution - </a:t>
            </a:r>
            <a:r>
              <a:rPr lang="en-US" sz="3600" b="1" i="1">
                <a:solidFill>
                  <a:srgbClr val="0070C0"/>
                </a:solidFill>
              </a:rPr>
              <a:t>Briefing Materials (</a:t>
            </a:r>
            <a:r>
              <a:rPr lang="en-US" sz="3600" b="1" i="1" err="1">
                <a:solidFill>
                  <a:srgbClr val="0070C0"/>
                </a:solidFill>
              </a:rPr>
              <a:t>cont</a:t>
            </a:r>
            <a:r>
              <a:rPr lang="en-US" sz="3600" b="1" i="1">
                <a:solidFill>
                  <a:srgbClr val="0070C0"/>
                </a:solidFill>
              </a:rPr>
              <a:t>)</a:t>
            </a:r>
            <a:endParaRPr lang="en-US" sz="36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70836" name="Group 18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32136451"/>
              </p:ext>
            </p:extLst>
          </p:nvPr>
        </p:nvGraphicFramePr>
        <p:xfrm>
          <a:off x="342900" y="1607549"/>
          <a:ext cx="8458200" cy="4578456"/>
        </p:xfrm>
        <a:graphic>
          <a:graphicData uri="http://schemas.openxmlformats.org/drawingml/2006/table">
            <a:tbl>
              <a:tblPr/>
              <a:tblGrid>
                <a:gridCol w="2633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862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What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for PSC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Due for EC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Status / Response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Resolution on local engagement</a:t>
                      </a:r>
                      <a:endParaRPr lang="en-US" sz="2000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i="0" dirty="0">
                          <a:solidFill>
                            <a:schemeClr val="tx1"/>
                          </a:solidFill>
                          <a:effectLst/>
                        </a:rPr>
                        <a:t>EC</a:t>
                      </a:r>
                      <a:r>
                        <a:rPr lang="en-US" sz="1600" i="0" baseline="0" dirty="0">
                          <a:solidFill>
                            <a:schemeClr val="tx1"/>
                          </a:solidFill>
                          <a:effectLst/>
                        </a:rPr>
                        <a:t> Planning 9/6</a:t>
                      </a:r>
                    </a:p>
                    <a:p>
                      <a:r>
                        <a:rPr lang="en-US" sz="1600" i="0" baseline="0" dirty="0">
                          <a:solidFill>
                            <a:schemeClr val="tx1"/>
                          </a:solidFill>
                          <a:effectLst/>
                        </a:rPr>
                        <a:t>MB 9/15</a:t>
                      </a:r>
                    </a:p>
                    <a:p>
                      <a:r>
                        <a:rPr lang="en-US" sz="1600" i="0" baseline="0" dirty="0">
                          <a:solidFill>
                            <a:schemeClr val="tx1"/>
                          </a:solidFill>
                          <a:effectLst/>
                        </a:rPr>
                        <a:t>PSC 9/19</a:t>
                      </a:r>
                      <a:endParaRPr lang="en-US" sz="160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Mary Gattis</a:t>
                      </a:r>
                      <a:endParaRPr lang="en-US" i="0" dirty="0">
                        <a:solidFill>
                          <a:schemeClr val="tx1"/>
                        </a:solidFill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5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Posters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EC Planning 9/14, SME 9/22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Comm. Team/SMEs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Backgrounders on: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 LWCF 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Amy Handen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 RFB 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Sally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Claggett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Stream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Exclusion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Tim Garcia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080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Env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 Finance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Sym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Sept.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Greg Barranco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62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1637"/>
            <a:ext cx="2133600" cy="476250"/>
          </a:xfrm>
          <a:noFill/>
        </p:spPr>
        <p:txBody>
          <a:bodyPr/>
          <a:lstStyle/>
          <a:p>
            <a:r>
              <a:rPr lang="en-US" dirty="0"/>
              <a:t>September </a:t>
            </a:r>
            <a:r>
              <a:rPr lang="en-US" dirty="0" smtClean="0"/>
              <a:t>28, </a:t>
            </a:r>
            <a:r>
              <a:rPr lang="en-US" dirty="0"/>
              <a:t>2016</a:t>
            </a: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1363B-C4FE-4DCB-A514-94919705EABD}" type="slidenum">
              <a:rPr lang="en-US" smtClean="0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26631" name="Text Box 4"/>
          <p:cNvSpPr txBox="1">
            <a:spLocks noChangeArrowheads="1"/>
          </p:cNvSpPr>
          <p:nvPr/>
        </p:nvSpPr>
        <p:spPr bwMode="auto">
          <a:xfrm>
            <a:off x="1376362" y="1073150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</a:rPr>
              <a:t>Status</a:t>
            </a:r>
            <a:endParaRPr lang="en-US" sz="2400" b="1">
              <a:solidFill>
                <a:srgbClr val="0000FF"/>
              </a:solidFill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457200" y="1127125"/>
            <a:ext cx="6858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>
              <a:defRPr/>
            </a:pPr>
            <a:r>
              <a:rPr lang="en-US" sz="4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Communications - Schedule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7553DE-BAD5-49E2-918A-DA1801DD0FD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57200" y="5554702"/>
            <a:ext cx="84582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r>
              <a:rPr lang="en-US" sz="1100" b="1" u="sng" dirty="0"/>
              <a:t>Notes on Handling of Media:</a:t>
            </a:r>
            <a:endParaRPr lang="en-US" sz="1100" b="1" dirty="0"/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Media check-in: Required. There will be a check-in table at a convenient location TBD. </a:t>
            </a:r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 Press Conference: Media should use the microphone when asking questions and identify themselves and their news organization during the news conference.</a:t>
            </a:r>
          </a:p>
          <a:p>
            <a:pPr lvl="1">
              <a:buSzPct val="85000"/>
              <a:buFont typeface="Wingdings" pitchFamily="2" charset="2"/>
              <a:buChar char="Ø"/>
            </a:pPr>
            <a:r>
              <a:rPr lang="en-US" sz="1100" dirty="0"/>
              <a:t> Interviews with EC members: Requests to interview specific EC members will be referred to </a:t>
            </a:r>
          </a:p>
          <a:p>
            <a:pPr lvl="1">
              <a:buSzPct val="85000"/>
            </a:pPr>
            <a:r>
              <a:rPr lang="en-US" sz="1100" dirty="0"/>
              <a:t>the partner’s communications lead and take place after the news conference concludes. </a:t>
            </a:r>
            <a:endParaRPr lang="en-US" sz="1200"/>
          </a:p>
        </p:txBody>
      </p:sp>
      <p:graphicFrame>
        <p:nvGraphicFramePr>
          <p:cNvPr id="8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745290"/>
              </p:ext>
            </p:extLst>
          </p:nvPr>
        </p:nvGraphicFramePr>
        <p:xfrm>
          <a:off x="376517" y="978178"/>
          <a:ext cx="8305800" cy="4211666"/>
        </p:xfrm>
        <a:graphic>
          <a:graphicData uri="http://schemas.openxmlformats.org/drawingml/2006/table">
            <a:tbl>
              <a:tblPr/>
              <a:tblGrid>
                <a:gridCol w="2805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034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23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pitchFamily="34" charset="0"/>
                        </a:rPr>
                        <a:t>Thurs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, Sept. 15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Posting to CBP website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homepage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 Complete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Thurs, Sept. 22</a:t>
                      </a:r>
                      <a:endParaRPr kumimoji="0" lang="en-US" sz="2000" b="1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CBP Bay Brief distributed with EC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info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- Complete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02841001"/>
                  </a:ext>
                </a:extLst>
              </a:tr>
              <a:tr h="440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Fri, Sept. 23</a:t>
                      </a:r>
                      <a:endParaRPr kumimoji="0" lang="en-US" sz="2000" b="1" i="0" u="none" strike="noStrike" cap="none" normalizeH="0" baseline="30000">
                        <a:ln>
                          <a:noFill/>
                        </a:ln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ALL BRIEFING BOOK MATERIALS FINAL/POSTED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39378628"/>
                  </a:ext>
                </a:extLst>
              </a:tr>
              <a:tr h="68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Tue, Sept. 27</a:t>
                      </a:r>
                      <a:endParaRPr kumimoji="0" lang="en-US" sz="16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CBP Media Advisory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sent -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Draft Media Release out for review (Planning Team,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Comm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Wkgp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8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Fri, Sept. 30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Reminder to media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Final comments on media release due by NOON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7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Mon, Oct 3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Logistics team – advance set 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7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Mon, Oct. 3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Deadline: media to confirm attendance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3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Event day</a:t>
                      </a: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EC Meeting – staff/volunteers on site by 8:30a.m.</a:t>
                      </a: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 up complete by 9:45am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303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33400"/>
          </a:xfrm>
          <a:ln w="38100">
            <a:noFill/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Logistics – L</a:t>
            </a:r>
            <a:r>
              <a:rPr lang="en-US" sz="36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ocation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338134" y="345133"/>
            <a:ext cx="83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7385884" y="376535"/>
            <a:ext cx="2971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</a:rPr>
              <a:t>Status</a:t>
            </a:r>
          </a:p>
        </p:txBody>
      </p:sp>
      <p:sp>
        <p:nvSpPr>
          <p:cNvPr id="15" name="Content Placeholder 18"/>
          <p:cNvSpPr txBox="1">
            <a:spLocks/>
          </p:cNvSpPr>
          <p:nvPr/>
        </p:nvSpPr>
        <p:spPr bwMode="auto">
          <a:xfrm>
            <a:off x="609600" y="2322512"/>
            <a:ext cx="7620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endParaRPr lang="en-US" sz="1400" kern="0"/>
          </a:p>
          <a:p>
            <a:r>
              <a:rPr lang="en-US" sz="2400" kern="0"/>
              <a:t>State Arboretum of Virginia, Boyce VA</a:t>
            </a:r>
          </a:p>
          <a:p>
            <a:r>
              <a:rPr lang="en-US" sz="2400" kern="0"/>
              <a:t>Please see attachment detailing logistics.</a:t>
            </a:r>
          </a:p>
          <a:p>
            <a:r>
              <a:rPr lang="en-US" sz="2400" kern="0"/>
              <a:t>First site visit completed -- July  7, 2016.</a:t>
            </a:r>
          </a:p>
        </p:txBody>
      </p:sp>
    </p:spTree>
    <p:extLst>
      <p:ext uri="{BB962C8B-B14F-4D97-AF65-F5344CB8AC3E}">
        <p14:creationId xmlns:p14="http://schemas.microsoft.com/office/powerpoint/2010/main" val="153207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Private Lunch Room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2016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592262"/>
            <a:ext cx="3358754" cy="447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8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 for Tent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2016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C0E21D-C39E-400C-AECF-1F21753D0A2B}" type="datetime4">
              <a:rPr lang="en-US" smtClean="0"/>
              <a:pPr>
                <a:defRPr/>
              </a:pPr>
              <a:t>September 28, 2016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16" y="1295400"/>
            <a:ext cx="6294967" cy="472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0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17"/>
          <p:cNvSpPr txBox="1">
            <a:spLocks noChangeArrowheads="1"/>
          </p:cNvSpPr>
          <p:nvPr/>
        </p:nvSpPr>
        <p:spPr bwMode="auto">
          <a:xfrm>
            <a:off x="0" y="838200"/>
            <a:ext cx="2438400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Breakfast</a:t>
            </a:r>
            <a:endParaRPr lang="en-US" sz="1400" b="1" dirty="0"/>
          </a:p>
        </p:txBody>
      </p:sp>
      <p:sp>
        <p:nvSpPr>
          <p:cNvPr id="42001" name="Line 46"/>
          <p:cNvSpPr>
            <a:spLocks noChangeShapeType="1"/>
          </p:cNvSpPr>
          <p:nvPr/>
        </p:nvSpPr>
        <p:spPr bwMode="auto">
          <a:xfrm>
            <a:off x="3352800" y="670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Logistics / Set up </a:t>
            </a:r>
            <a:r>
              <a:rPr lang="en-US" sz="3200" b="1" i="1" dirty="0" smtClean="0">
                <a:solidFill>
                  <a:srgbClr val="0070C0"/>
                </a:solidFill>
              </a:rPr>
              <a:t>– DRAFT – v. 1</a:t>
            </a:r>
            <a:endParaRPr lang="en-US" sz="1050" b="1" i="1" dirty="0">
              <a:solidFill>
                <a:srgbClr val="0070C0"/>
              </a:solidFill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717081" y="1897176"/>
            <a:ext cx="731401" cy="31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/>
              <a:t>DE+1</a:t>
            </a:r>
          </a:p>
          <a:p>
            <a:pPr algn="ctr"/>
            <a:endParaRPr lang="en-US" sz="1100"/>
          </a:p>
          <a:p>
            <a:pPr algn="ctr"/>
            <a:r>
              <a:rPr lang="en-US" sz="1100"/>
              <a:t>DE </a:t>
            </a:r>
          </a:p>
          <a:p>
            <a:pPr algn="ctr"/>
            <a:endParaRPr lang="en-US" sz="1100"/>
          </a:p>
          <a:p>
            <a:pPr algn="ctr"/>
            <a:r>
              <a:rPr lang="en-US" sz="1100"/>
              <a:t>MD+1</a:t>
            </a:r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r>
              <a:rPr lang="en-US" sz="1100"/>
              <a:t>MD</a:t>
            </a:r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r>
              <a:rPr lang="en-US" sz="1100"/>
              <a:t>USDA</a:t>
            </a:r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r>
              <a:rPr lang="en-US" sz="1100"/>
              <a:t>PA  </a:t>
            </a:r>
          </a:p>
          <a:p>
            <a:pPr algn="ctr"/>
            <a:endParaRPr lang="en-US" sz="1100"/>
          </a:p>
          <a:p>
            <a:pPr algn="ctr"/>
            <a:endParaRPr lang="en-US" sz="1100"/>
          </a:p>
          <a:p>
            <a:pPr algn="ctr"/>
            <a:r>
              <a:rPr lang="en-US" sz="1100"/>
              <a:t>PA+1</a:t>
            </a:r>
          </a:p>
          <a:p>
            <a:pPr algn="ctr"/>
            <a:endParaRPr lang="en-US" sz="1100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3447928" y="1239634"/>
            <a:ext cx="1831526" cy="3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   </a:t>
            </a:r>
            <a:r>
              <a:rPr lang="en-US" sz="1400" b="1" dirty="0"/>
              <a:t>CAC LGAC STAC</a:t>
            </a:r>
            <a:r>
              <a:rPr lang="en-US" sz="1100" dirty="0"/>
              <a:t> </a:t>
            </a:r>
            <a:endParaRPr lang="en-US" sz="1100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279453" y="1948658"/>
            <a:ext cx="731401" cy="30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/>
              <a:t>NY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USACE+1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USACE</a:t>
            </a:r>
            <a:endParaRPr lang="en-US" sz="8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DC + 1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DC 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CBC + 1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CBC</a:t>
            </a:r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1100" dirty="0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356946" y="5320382"/>
            <a:ext cx="1967997" cy="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/>
              <a:t>EPA </a:t>
            </a:r>
            <a:r>
              <a:rPr lang="en-US" sz="800"/>
              <a:t>+1</a:t>
            </a:r>
            <a:r>
              <a:rPr lang="en-US" sz="1100"/>
              <a:t>   EPA   VA    VA</a:t>
            </a:r>
            <a:r>
              <a:rPr lang="en-US" sz="800"/>
              <a:t>+1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694297" y="6858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1603049"/>
            <a:ext cx="23737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endParaRPr lang="en-US" sz="1000" dirty="0"/>
          </a:p>
          <a:p>
            <a:r>
              <a:rPr lang="en-US" sz="800" b="1" u="sng" dirty="0"/>
              <a:t>ARBORETUM TO SUPPLY</a:t>
            </a:r>
          </a:p>
          <a:p>
            <a:r>
              <a:rPr lang="en-US" sz="800" dirty="0"/>
              <a:t>Main table set up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Seating for 22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10 2x6’ tables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22 chairs</a:t>
            </a:r>
          </a:p>
          <a:p>
            <a:r>
              <a:rPr lang="en-US" sz="800" dirty="0"/>
              <a:t>2- 2x6’ tables/back of room and drinks</a:t>
            </a:r>
          </a:p>
          <a:p>
            <a:r>
              <a:rPr lang="en-US" sz="800" dirty="0"/>
              <a:t>Use of kitchen for meal prep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b="1" u="sng" dirty="0"/>
              <a:t>CBP TO SUPPLY</a:t>
            </a:r>
          </a:p>
          <a:p>
            <a:r>
              <a:rPr lang="en-US" sz="800" dirty="0"/>
              <a:t>Linens for tables (rented)</a:t>
            </a:r>
          </a:p>
          <a:p>
            <a:r>
              <a:rPr lang="en-US" sz="800" dirty="0"/>
              <a:t>Place settings (napkins, plates, glasses, utensils)</a:t>
            </a:r>
          </a:p>
          <a:p>
            <a:r>
              <a:rPr lang="en-US" sz="800" dirty="0"/>
              <a:t>Nameplates</a:t>
            </a:r>
          </a:p>
          <a:p>
            <a:r>
              <a:rPr lang="en-US" sz="800" dirty="0"/>
              <a:t>Food (catered)</a:t>
            </a:r>
          </a:p>
          <a:p>
            <a:r>
              <a:rPr lang="en-US" sz="800" dirty="0"/>
              <a:t>Beverages</a:t>
            </a:r>
          </a:p>
          <a:p>
            <a:endParaRPr lang="en-US" sz="800" dirty="0"/>
          </a:p>
          <a:p>
            <a:r>
              <a:rPr lang="en-US" sz="800" b="1" u="sng" dirty="0"/>
              <a:t>OTHER</a:t>
            </a:r>
          </a:p>
          <a:p>
            <a:r>
              <a:rPr lang="en-US" sz="800" dirty="0"/>
              <a:t>- No a/v in this room required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Lunch will be on table when members arrive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Drinks located on side table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b="1" u="sng" dirty="0"/>
              <a:t>PROPOSED MENU</a:t>
            </a:r>
          </a:p>
          <a:p>
            <a:pPr lvl="0"/>
            <a:r>
              <a:rPr lang="en-US" sz="800" dirty="0"/>
              <a:t>Greek Salad</a:t>
            </a:r>
          </a:p>
          <a:p>
            <a:pPr lvl="0"/>
            <a:r>
              <a:rPr lang="en-US" sz="800" dirty="0"/>
              <a:t>Chicken Marbella</a:t>
            </a:r>
          </a:p>
          <a:p>
            <a:pPr lvl="0"/>
            <a:r>
              <a:rPr lang="en-US" sz="800" dirty="0"/>
              <a:t>Curried </a:t>
            </a:r>
            <a:r>
              <a:rPr lang="en-US" sz="800" dirty="0" err="1"/>
              <a:t>Cous</a:t>
            </a:r>
            <a:r>
              <a:rPr lang="en-US" sz="800" dirty="0"/>
              <a:t> </a:t>
            </a:r>
            <a:r>
              <a:rPr lang="en-US" sz="800" dirty="0" err="1"/>
              <a:t>Cous</a:t>
            </a:r>
            <a:endParaRPr lang="en-US" sz="800" dirty="0"/>
          </a:p>
          <a:p>
            <a:pPr lvl="0"/>
            <a:r>
              <a:rPr lang="en-US" sz="800" dirty="0"/>
              <a:t>Assorted Desserts</a:t>
            </a:r>
          </a:p>
          <a:p>
            <a:pPr lvl="0"/>
            <a:endParaRPr lang="en-US" sz="800" dirty="0"/>
          </a:p>
          <a:p>
            <a:pPr lvl="0"/>
            <a:r>
              <a:rPr lang="en-US" sz="800" dirty="0"/>
              <a:t>OR</a:t>
            </a:r>
          </a:p>
          <a:p>
            <a:pPr lvl="0"/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Greek Salad</a:t>
            </a:r>
          </a:p>
          <a:p>
            <a:pPr lvl="0"/>
            <a:r>
              <a:rPr lang="en-US" sz="800" dirty="0"/>
              <a:t>Roasted Vegetable Savory Tart</a:t>
            </a:r>
          </a:p>
          <a:p>
            <a:pPr lvl="0"/>
            <a:r>
              <a:rPr lang="en-US" sz="800" dirty="0"/>
              <a:t>Assorted Desserts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172200"/>
            <a:ext cx="20778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Contact:  Lori Mackey</a:t>
            </a:r>
          </a:p>
          <a:p>
            <a:r>
              <a:rPr lang="en-US" sz="900">
                <a:hlinkClick r:id="rId2"/>
              </a:rPr>
              <a:t>Mackey.lori@epa.gov</a:t>
            </a:r>
            <a:r>
              <a:rPr lang="en-US" sz="900"/>
              <a:t>  410-267-5715</a:t>
            </a:r>
          </a:p>
          <a:p>
            <a:r>
              <a:rPr lang="en-US" sz="900"/>
              <a:t>© 443-223-5708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91139" y="1302361"/>
            <a:ext cx="1803" cy="413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1485" y="6008755"/>
            <a:ext cx="2744725" cy="3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356947" y="1524000"/>
            <a:ext cx="1970451" cy="424658"/>
            <a:chOff x="3356947" y="1872039"/>
            <a:chExt cx="1970451" cy="424658"/>
          </a:xfrm>
        </p:grpSpPr>
        <p:sp>
          <p:nvSpPr>
            <p:cNvPr id="41999" name="Rectangle 41"/>
            <p:cNvSpPr>
              <a:spLocks noChangeArrowheads="1"/>
            </p:cNvSpPr>
            <p:nvPr/>
          </p:nvSpPr>
          <p:spPr bwMode="auto">
            <a:xfrm>
              <a:off x="3356947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4340944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15540" y="1960452"/>
            <a:ext cx="511858" cy="3048518"/>
            <a:chOff x="6125073" y="2033883"/>
            <a:chExt cx="511858" cy="3048518"/>
          </a:xfrm>
        </p:grpSpPr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6125073" y="2033883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6125073" y="3054167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125073" y="4068284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49097" y="5003364"/>
            <a:ext cx="1970451" cy="424658"/>
            <a:chOff x="3356947" y="1872039"/>
            <a:chExt cx="1970451" cy="424658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356947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340944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9097" y="1948658"/>
            <a:ext cx="511858" cy="3048518"/>
            <a:chOff x="6125073" y="2033883"/>
            <a:chExt cx="511858" cy="3048518"/>
          </a:xfrm>
        </p:grpSpPr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6125073" y="2033883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6125073" y="3054167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6125073" y="4068284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3945620" y="687401"/>
            <a:ext cx="1007380" cy="2473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2x6’ table, 4 chairs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901" y="695151"/>
            <a:ext cx="165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DiPasquale</a:t>
            </a:r>
          </a:p>
          <a:p>
            <a:pPr algn="ctr"/>
            <a:r>
              <a:rPr lang="en-US" sz="800" dirty="0"/>
              <a:t>Bisland, Felver, Christophe</a:t>
            </a:r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3150496" y="5752471"/>
            <a:ext cx="795123" cy="2473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Drinks, 2x6’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122629" y="1363004"/>
            <a:ext cx="1803" cy="413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64066" y="3448959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Entrance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04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1130690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853782"/>
          </a:xfrm>
        </p:spPr>
        <p:txBody>
          <a:bodyPr/>
          <a:lstStyle/>
          <a:p>
            <a:r>
              <a:rPr lang="en-US" sz="2400" dirty="0"/>
              <a:t>Intro</a:t>
            </a:r>
          </a:p>
          <a:p>
            <a:pPr lvl="1"/>
            <a:r>
              <a:rPr lang="en-US" sz="2000" dirty="0"/>
              <a:t>Roll Call – Carin Bisland</a:t>
            </a:r>
          </a:p>
          <a:p>
            <a:pPr lvl="1"/>
            <a:r>
              <a:rPr lang="en-US" sz="2000" dirty="0"/>
              <a:t>EC Attendance update – </a:t>
            </a:r>
            <a:r>
              <a:rPr lang="en-US" sz="2000" dirty="0" smtClean="0"/>
              <a:t>All</a:t>
            </a:r>
          </a:p>
          <a:p>
            <a:r>
              <a:rPr lang="en-US" sz="2400" dirty="0"/>
              <a:t>Agenda</a:t>
            </a:r>
          </a:p>
          <a:p>
            <a:pPr lvl="1"/>
            <a:r>
              <a:rPr lang="en-US" sz="2000" dirty="0"/>
              <a:t>Change in </a:t>
            </a:r>
            <a:r>
              <a:rPr lang="en-US" sz="2000" dirty="0" smtClean="0"/>
              <a:t>Time</a:t>
            </a:r>
            <a:endParaRPr lang="en-US" sz="2000" dirty="0"/>
          </a:p>
          <a:p>
            <a:r>
              <a:rPr lang="en-US" sz="2400" dirty="0" smtClean="0"/>
              <a:t>EC Member Briefings – All</a:t>
            </a:r>
          </a:p>
          <a:p>
            <a:pPr lvl="1"/>
            <a:r>
              <a:rPr lang="en-US" sz="2000" dirty="0" smtClean="0"/>
              <a:t>Issues or Concerns</a:t>
            </a:r>
          </a:p>
          <a:p>
            <a:pPr lvl="1"/>
            <a:r>
              <a:rPr lang="en-US" sz="2000" dirty="0" smtClean="0"/>
              <a:t>Challenges and Solutions</a:t>
            </a:r>
          </a:p>
          <a:p>
            <a:r>
              <a:rPr lang="en-US" sz="2400" dirty="0" smtClean="0"/>
              <a:t>Logistics </a:t>
            </a:r>
            <a:r>
              <a:rPr lang="en-US" sz="2400" dirty="0"/>
              <a:t>– Rachel Felver</a:t>
            </a:r>
          </a:p>
          <a:p>
            <a:pPr lvl="1"/>
            <a:r>
              <a:rPr lang="en-US" sz="2000" dirty="0" smtClean="0"/>
              <a:t>Seating</a:t>
            </a:r>
          </a:p>
          <a:p>
            <a:pPr lvl="1"/>
            <a:r>
              <a:rPr lang="en-US" sz="2000" dirty="0" smtClean="0"/>
              <a:t>Catering</a:t>
            </a:r>
            <a:endParaRPr lang="en-US" sz="2000" dirty="0"/>
          </a:p>
          <a:p>
            <a:pPr lvl="1"/>
            <a:r>
              <a:rPr lang="en-US" sz="2000" dirty="0"/>
              <a:t>Product Development timeline progress</a:t>
            </a:r>
          </a:p>
          <a:p>
            <a:pPr lvl="1"/>
            <a:endParaRPr lang="en-US" sz="2000" dirty="0"/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2016 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September 28,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41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17"/>
          <p:cNvSpPr txBox="1">
            <a:spLocks noChangeArrowheads="1"/>
          </p:cNvSpPr>
          <p:nvPr/>
        </p:nvSpPr>
        <p:spPr bwMode="auto">
          <a:xfrm>
            <a:off x="0" y="838200"/>
            <a:ext cx="2438400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Breakfast</a:t>
            </a:r>
            <a:endParaRPr lang="en-US" sz="1400" b="1" dirty="0"/>
          </a:p>
        </p:txBody>
      </p:sp>
      <p:sp>
        <p:nvSpPr>
          <p:cNvPr id="42001" name="Line 46"/>
          <p:cNvSpPr>
            <a:spLocks noChangeShapeType="1"/>
          </p:cNvSpPr>
          <p:nvPr/>
        </p:nvSpPr>
        <p:spPr bwMode="auto">
          <a:xfrm>
            <a:off x="3352800" y="670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0"/>
            <a:ext cx="853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Logistics / Set up </a:t>
            </a:r>
            <a:r>
              <a:rPr lang="en-US" sz="3200" b="1" i="1" dirty="0" smtClean="0">
                <a:solidFill>
                  <a:srgbClr val="0070C0"/>
                </a:solidFill>
              </a:rPr>
              <a:t>– DRAFT – v. 2</a:t>
            </a:r>
            <a:endParaRPr lang="en-US" sz="1050" b="1" i="1" dirty="0">
              <a:solidFill>
                <a:srgbClr val="0070C0"/>
              </a:solidFill>
            </a:endParaRPr>
          </a:p>
        </p:txBody>
      </p:sp>
      <p:sp>
        <p:nvSpPr>
          <p:cNvPr id="30" name="Rectangle 21"/>
          <p:cNvSpPr>
            <a:spLocks noChangeArrowheads="1"/>
          </p:cNvSpPr>
          <p:nvPr/>
        </p:nvSpPr>
        <p:spPr bwMode="auto">
          <a:xfrm>
            <a:off x="2717081" y="1897176"/>
            <a:ext cx="731401" cy="310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/>
              <a:t>DE+1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DE </a:t>
            </a:r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MD+1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MD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USDA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PA  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PA+1</a:t>
            </a:r>
          </a:p>
          <a:p>
            <a:pPr algn="ctr"/>
            <a:endParaRPr lang="en-US" sz="1100" dirty="0"/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3447928" y="1239634"/>
            <a:ext cx="1831526" cy="32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dirty="0"/>
              <a:t>   </a:t>
            </a:r>
            <a:r>
              <a:rPr lang="en-US" sz="1400" b="1" dirty="0"/>
              <a:t>CAC LGAC STAC</a:t>
            </a:r>
            <a:r>
              <a:rPr lang="en-US" sz="1100" dirty="0"/>
              <a:t> </a:t>
            </a:r>
            <a:endParaRPr lang="en-US" sz="1100"/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279453" y="1948658"/>
            <a:ext cx="731401" cy="304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USACE+1</a:t>
            </a:r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/>
              <a:t>USACE</a:t>
            </a:r>
            <a:endParaRPr lang="en-US" sz="8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NY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DC 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CBC + 1</a:t>
            </a:r>
            <a:endParaRPr lang="en-US" sz="1100" dirty="0"/>
          </a:p>
          <a:p>
            <a:pPr algn="ctr"/>
            <a:endParaRPr lang="en-US" sz="1100" dirty="0"/>
          </a:p>
          <a:p>
            <a:pPr algn="ctr"/>
            <a:endParaRPr lang="en-US" sz="1100" dirty="0"/>
          </a:p>
          <a:p>
            <a:pPr algn="ctr"/>
            <a:r>
              <a:rPr lang="en-US" sz="1100" dirty="0" smtClean="0"/>
              <a:t>CBC</a:t>
            </a:r>
            <a:endParaRPr lang="en-US" sz="800" dirty="0"/>
          </a:p>
          <a:p>
            <a:pPr algn="ctr"/>
            <a:endParaRPr lang="en-US" sz="800" dirty="0"/>
          </a:p>
          <a:p>
            <a:pPr algn="ctr"/>
            <a:endParaRPr lang="en-US" sz="1100" dirty="0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3356946" y="5320382"/>
            <a:ext cx="1967997" cy="35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/>
              <a:t>EPA </a:t>
            </a:r>
            <a:r>
              <a:rPr lang="en-US" sz="800"/>
              <a:t>+1</a:t>
            </a:r>
            <a:r>
              <a:rPr lang="en-US" sz="1100"/>
              <a:t>   EPA   VA    VA</a:t>
            </a:r>
            <a:r>
              <a:rPr lang="en-US" sz="800"/>
              <a:t>+1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2694297" y="685800"/>
            <a:ext cx="3352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6200" y="1603049"/>
            <a:ext cx="23737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  <a:p>
            <a:endParaRPr lang="en-US" sz="1000" dirty="0"/>
          </a:p>
          <a:p>
            <a:r>
              <a:rPr lang="en-US" sz="800" b="1" u="sng" dirty="0"/>
              <a:t>ARBORETUM TO SUPPLY</a:t>
            </a:r>
          </a:p>
          <a:p>
            <a:r>
              <a:rPr lang="en-US" sz="800" dirty="0"/>
              <a:t>Main table set up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Seating for 22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10 2x6’ tables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22 chairs</a:t>
            </a:r>
          </a:p>
          <a:p>
            <a:r>
              <a:rPr lang="en-US" sz="800" dirty="0"/>
              <a:t>2- 2x6’ tables/back of room and drinks</a:t>
            </a:r>
          </a:p>
          <a:p>
            <a:r>
              <a:rPr lang="en-US" sz="800" dirty="0"/>
              <a:t>Use of kitchen for meal prep</a:t>
            </a:r>
          </a:p>
          <a:p>
            <a:endParaRPr lang="en-US" sz="800" dirty="0"/>
          </a:p>
          <a:p>
            <a:endParaRPr lang="en-US" sz="800" dirty="0"/>
          </a:p>
          <a:p>
            <a:r>
              <a:rPr lang="en-US" sz="800" b="1" u="sng" dirty="0"/>
              <a:t>CBP TO SUPPLY</a:t>
            </a:r>
          </a:p>
          <a:p>
            <a:r>
              <a:rPr lang="en-US" sz="800" dirty="0"/>
              <a:t>Linens for tables (rented)</a:t>
            </a:r>
          </a:p>
          <a:p>
            <a:r>
              <a:rPr lang="en-US" sz="800" dirty="0"/>
              <a:t>Place settings (napkins, plates, glasses, utensils)</a:t>
            </a:r>
          </a:p>
          <a:p>
            <a:r>
              <a:rPr lang="en-US" sz="800" dirty="0"/>
              <a:t>Nameplates</a:t>
            </a:r>
          </a:p>
          <a:p>
            <a:r>
              <a:rPr lang="en-US" sz="800" dirty="0"/>
              <a:t>Food (catered)</a:t>
            </a:r>
          </a:p>
          <a:p>
            <a:r>
              <a:rPr lang="en-US" sz="800" dirty="0"/>
              <a:t>Beverages</a:t>
            </a:r>
          </a:p>
          <a:p>
            <a:endParaRPr lang="en-US" sz="800" dirty="0"/>
          </a:p>
          <a:p>
            <a:r>
              <a:rPr lang="en-US" sz="800" b="1" u="sng" dirty="0"/>
              <a:t>OTHER</a:t>
            </a:r>
          </a:p>
          <a:p>
            <a:r>
              <a:rPr lang="en-US" sz="800" dirty="0"/>
              <a:t>- No a/v in this room required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Lunch will be on table when members arrive</a:t>
            </a:r>
          </a:p>
          <a:p>
            <a:pPr marL="171450" indent="-171450">
              <a:buFontTx/>
              <a:buChar char="-"/>
            </a:pPr>
            <a:r>
              <a:rPr lang="en-US" sz="800" dirty="0"/>
              <a:t>Drinks located on side table</a:t>
            </a:r>
          </a:p>
          <a:p>
            <a:pPr marL="171450" indent="-171450">
              <a:buFontTx/>
              <a:buChar char="-"/>
            </a:pPr>
            <a:endParaRPr lang="en-US" sz="800" dirty="0"/>
          </a:p>
          <a:p>
            <a:r>
              <a:rPr lang="en-US" sz="800" b="1" u="sng" dirty="0"/>
              <a:t>PROPOSED MENU</a:t>
            </a:r>
          </a:p>
          <a:p>
            <a:pPr lvl="0"/>
            <a:r>
              <a:rPr lang="en-US" sz="800" dirty="0"/>
              <a:t>Greek Salad</a:t>
            </a:r>
          </a:p>
          <a:p>
            <a:pPr lvl="0"/>
            <a:r>
              <a:rPr lang="en-US" sz="800" dirty="0"/>
              <a:t>Chicken Marbella</a:t>
            </a:r>
          </a:p>
          <a:p>
            <a:pPr lvl="0"/>
            <a:r>
              <a:rPr lang="en-US" sz="800" dirty="0"/>
              <a:t>Curried </a:t>
            </a:r>
            <a:r>
              <a:rPr lang="en-US" sz="800" dirty="0" err="1"/>
              <a:t>Cous</a:t>
            </a:r>
            <a:r>
              <a:rPr lang="en-US" sz="800" dirty="0"/>
              <a:t> </a:t>
            </a:r>
            <a:r>
              <a:rPr lang="en-US" sz="800" dirty="0" err="1"/>
              <a:t>Cous</a:t>
            </a:r>
            <a:endParaRPr lang="en-US" sz="800" dirty="0"/>
          </a:p>
          <a:p>
            <a:pPr lvl="0"/>
            <a:r>
              <a:rPr lang="en-US" sz="800" dirty="0"/>
              <a:t>Assorted Desserts</a:t>
            </a:r>
          </a:p>
          <a:p>
            <a:pPr lvl="0"/>
            <a:endParaRPr lang="en-US" sz="800" dirty="0"/>
          </a:p>
          <a:p>
            <a:pPr lvl="0"/>
            <a:r>
              <a:rPr lang="en-US" sz="800" dirty="0"/>
              <a:t>OR</a:t>
            </a:r>
          </a:p>
          <a:p>
            <a:pPr lvl="0"/>
            <a:r>
              <a:rPr lang="en-US" sz="800" dirty="0"/>
              <a:t/>
            </a:r>
            <a:br>
              <a:rPr lang="en-US" sz="800" dirty="0"/>
            </a:br>
            <a:r>
              <a:rPr lang="en-US" sz="800" dirty="0"/>
              <a:t>Greek Salad</a:t>
            </a:r>
          </a:p>
          <a:p>
            <a:pPr lvl="0"/>
            <a:r>
              <a:rPr lang="en-US" sz="800" dirty="0"/>
              <a:t>Roasted Vegetable Savory Tart</a:t>
            </a:r>
          </a:p>
          <a:p>
            <a:pPr lvl="0"/>
            <a:r>
              <a:rPr lang="en-US" sz="800" dirty="0"/>
              <a:t>Assorted Desserts</a:t>
            </a:r>
          </a:p>
          <a:p>
            <a:endParaRPr lang="en-US" sz="800" dirty="0"/>
          </a:p>
          <a:p>
            <a:endParaRPr 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6172200"/>
            <a:ext cx="20778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Contact:  Lori Mackey</a:t>
            </a:r>
          </a:p>
          <a:p>
            <a:r>
              <a:rPr lang="en-US" sz="900">
                <a:hlinkClick r:id="rId2"/>
              </a:rPr>
              <a:t>Mackey.lori@epa.gov</a:t>
            </a:r>
            <a:r>
              <a:rPr lang="en-US" sz="900"/>
              <a:t>  410-267-5715</a:t>
            </a:r>
          </a:p>
          <a:p>
            <a:r>
              <a:rPr lang="en-US" sz="900"/>
              <a:t>© 443-223-5708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2691139" y="1302361"/>
            <a:ext cx="1803" cy="413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771485" y="6008755"/>
            <a:ext cx="2744725" cy="3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356947" y="1524000"/>
            <a:ext cx="1970451" cy="424658"/>
            <a:chOff x="3356947" y="1872039"/>
            <a:chExt cx="1970451" cy="424658"/>
          </a:xfrm>
        </p:grpSpPr>
        <p:sp>
          <p:nvSpPr>
            <p:cNvPr id="41999" name="Rectangle 41"/>
            <p:cNvSpPr>
              <a:spLocks noChangeArrowheads="1"/>
            </p:cNvSpPr>
            <p:nvPr/>
          </p:nvSpPr>
          <p:spPr bwMode="auto">
            <a:xfrm>
              <a:off x="3356947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28" name="Rectangle 41"/>
            <p:cNvSpPr>
              <a:spLocks noChangeArrowheads="1"/>
            </p:cNvSpPr>
            <p:nvPr/>
          </p:nvSpPr>
          <p:spPr bwMode="auto">
            <a:xfrm>
              <a:off x="4340944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815540" y="1960452"/>
            <a:ext cx="511858" cy="3048518"/>
            <a:chOff x="6125073" y="2033883"/>
            <a:chExt cx="511858" cy="3048518"/>
          </a:xfrm>
        </p:grpSpPr>
        <p:sp>
          <p:nvSpPr>
            <p:cNvPr id="38" name="Rectangle 23"/>
            <p:cNvSpPr>
              <a:spLocks noChangeArrowheads="1"/>
            </p:cNvSpPr>
            <p:nvPr/>
          </p:nvSpPr>
          <p:spPr bwMode="auto">
            <a:xfrm>
              <a:off x="6125073" y="2033883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/>
          </p:nvSpPr>
          <p:spPr bwMode="auto">
            <a:xfrm>
              <a:off x="6125073" y="3054167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/>
          </p:nvSpPr>
          <p:spPr bwMode="auto">
            <a:xfrm>
              <a:off x="6125073" y="4068284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349097" y="5003364"/>
            <a:ext cx="1970451" cy="424658"/>
            <a:chOff x="3356947" y="1872039"/>
            <a:chExt cx="1970451" cy="424658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356947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4340944" y="1872039"/>
              <a:ext cx="986454" cy="424658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49097" y="1948658"/>
            <a:ext cx="511858" cy="3048518"/>
            <a:chOff x="6125073" y="2033883"/>
            <a:chExt cx="511858" cy="3048518"/>
          </a:xfrm>
        </p:grpSpPr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6125073" y="2033883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6" name="Rectangle 23"/>
            <p:cNvSpPr>
              <a:spLocks noChangeArrowheads="1"/>
            </p:cNvSpPr>
            <p:nvPr/>
          </p:nvSpPr>
          <p:spPr bwMode="auto">
            <a:xfrm>
              <a:off x="6125073" y="3054167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6125073" y="4068284"/>
              <a:ext cx="511858" cy="1014117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50" name="Rectangle 41"/>
          <p:cNvSpPr>
            <a:spLocks noChangeArrowheads="1"/>
          </p:cNvSpPr>
          <p:nvPr/>
        </p:nvSpPr>
        <p:spPr bwMode="auto">
          <a:xfrm>
            <a:off x="3945620" y="687401"/>
            <a:ext cx="1007380" cy="2473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2x6’ table, 4 chairs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901" y="695151"/>
            <a:ext cx="1659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/>
              <a:t>DiPasquale</a:t>
            </a:r>
          </a:p>
          <a:p>
            <a:pPr algn="ctr"/>
            <a:r>
              <a:rPr lang="en-US" sz="800" dirty="0"/>
              <a:t>Bisland, Felver, </a:t>
            </a:r>
            <a:r>
              <a:rPr lang="en-US" sz="800" dirty="0" err="1" smtClean="0"/>
              <a:t>Toulou</a:t>
            </a:r>
            <a:endParaRPr lang="en-US" sz="800" dirty="0"/>
          </a:p>
        </p:txBody>
      </p:sp>
      <p:sp>
        <p:nvSpPr>
          <p:cNvPr id="52" name="Rectangle 41"/>
          <p:cNvSpPr>
            <a:spLocks noChangeArrowheads="1"/>
          </p:cNvSpPr>
          <p:nvPr/>
        </p:nvSpPr>
        <p:spPr bwMode="auto">
          <a:xfrm>
            <a:off x="3150496" y="5752471"/>
            <a:ext cx="795123" cy="247346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Drinks, 2x6’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H="1">
            <a:off x="6122629" y="1363004"/>
            <a:ext cx="1803" cy="4136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64066" y="3448959"/>
            <a:ext cx="5982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Entrance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510485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Library</a:t>
            </a:r>
          </a:p>
        </p:txBody>
      </p:sp>
    </p:spTree>
    <p:extLst>
      <p:ext uri="{BB962C8B-B14F-4D97-AF65-F5344CB8AC3E}">
        <p14:creationId xmlns:p14="http://schemas.microsoft.com/office/powerpoint/2010/main" val="41858233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54236" y="728696"/>
            <a:ext cx="3315625" cy="30777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/>
              <a:t>Public session &amp; News Conference  </a:t>
            </a:r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192523" y="107526"/>
            <a:ext cx="704647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0070C0"/>
                </a:solidFill>
              </a:rPr>
              <a:t>Logistics / Set up      DRAFT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 rot="3022319">
            <a:off x="7458633" y="2050882"/>
            <a:ext cx="1098667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1 Mic</a:t>
            </a: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6825397" y="1564055"/>
            <a:ext cx="271754" cy="262452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4049" name="Text Box 18"/>
          <p:cNvSpPr txBox="1">
            <a:spLocks noChangeArrowheads="1"/>
          </p:cNvSpPr>
          <p:nvPr/>
        </p:nvSpPr>
        <p:spPr bwMode="auto">
          <a:xfrm rot="3102308">
            <a:off x="7928715" y="1441421"/>
            <a:ext cx="738861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/>
              <a:t>Flags</a:t>
            </a:r>
            <a:endParaRPr lang="en-US"/>
          </a:p>
        </p:txBody>
      </p:sp>
      <p:sp>
        <p:nvSpPr>
          <p:cNvPr id="44053" name="Text Box 22"/>
          <p:cNvSpPr txBox="1">
            <a:spLocks noChangeArrowheads="1"/>
          </p:cNvSpPr>
          <p:nvPr/>
        </p:nvSpPr>
        <p:spPr bwMode="auto">
          <a:xfrm>
            <a:off x="5762386" y="4127237"/>
            <a:ext cx="4587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Aisle</a:t>
            </a:r>
          </a:p>
        </p:txBody>
      </p:sp>
      <p:sp>
        <p:nvSpPr>
          <p:cNvPr id="44054" name="Text Box 24"/>
          <p:cNvSpPr txBox="1">
            <a:spLocks noChangeArrowheads="1"/>
          </p:cNvSpPr>
          <p:nvPr/>
        </p:nvSpPr>
        <p:spPr bwMode="auto">
          <a:xfrm>
            <a:off x="4459723" y="4149224"/>
            <a:ext cx="533400" cy="2444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Press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 rot="16200000">
            <a:off x="4749785" y="2413015"/>
            <a:ext cx="1333501" cy="199387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25 Chairs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 rot="16200000">
            <a:off x="4838198" y="4034170"/>
            <a:ext cx="1293814" cy="208896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vert" wrap="none" anchor="ctr"/>
          <a:lstStyle/>
          <a:p>
            <a:pPr algn="ctr"/>
            <a:endParaRPr lang="en-US" sz="2000">
              <a:solidFill>
                <a:schemeClr val="bg1"/>
              </a:solidFill>
            </a:endParaRPr>
          </a:p>
          <a:p>
            <a:pPr algn="ctr"/>
            <a:r>
              <a:rPr lang="en-US" sz="2000">
                <a:solidFill>
                  <a:schemeClr val="bg1"/>
                </a:solidFill>
              </a:rPr>
              <a:t>24 Chairs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5365" y="1286906"/>
            <a:ext cx="1792705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NOTES:</a:t>
            </a:r>
          </a:p>
          <a:p>
            <a:r>
              <a:rPr lang="en-US" sz="1600" b="1" i="1"/>
              <a:t>Tent</a:t>
            </a:r>
          </a:p>
          <a:p>
            <a:r>
              <a:rPr lang="en-US" sz="900" b="1" u="sng"/>
              <a:t>ARBORETUM TO PROVIDE</a:t>
            </a:r>
          </a:p>
          <a:p>
            <a:r>
              <a:rPr lang="en-US" sz="900"/>
              <a:t>49 Chairs for guests </a:t>
            </a:r>
          </a:p>
          <a:p>
            <a:r>
              <a:rPr lang="en-US" sz="900"/>
              <a:t>Head table set up</a:t>
            </a:r>
          </a:p>
          <a:p>
            <a:pPr>
              <a:buFont typeface="Arial" pitchFamily="34" charset="0"/>
              <a:buChar char="•"/>
            </a:pPr>
            <a:r>
              <a:rPr lang="en-US" sz="900"/>
              <a:t>4 6ft tables</a:t>
            </a:r>
          </a:p>
          <a:p>
            <a:pPr>
              <a:buFont typeface="Arial" pitchFamily="34" charset="0"/>
              <a:buChar char="•"/>
            </a:pPr>
            <a:r>
              <a:rPr lang="en-US" sz="900"/>
              <a:t>11 chairs</a:t>
            </a:r>
          </a:p>
          <a:p>
            <a:r>
              <a:rPr lang="en-US" sz="900"/>
              <a:t>1- 6ft tables for:</a:t>
            </a:r>
          </a:p>
          <a:p>
            <a:r>
              <a:rPr lang="en-US" sz="900"/>
              <a:t>Press and public materials (entrance of tent)</a:t>
            </a:r>
          </a:p>
          <a:p>
            <a:endParaRPr lang="en-US" sz="900" b="1"/>
          </a:p>
          <a:p>
            <a:r>
              <a:rPr lang="en-US" sz="900" b="1" u="sng"/>
              <a:t>CBP TO PROVIDE</a:t>
            </a:r>
          </a:p>
          <a:p>
            <a:r>
              <a:rPr lang="en-US" sz="900"/>
              <a:t>Nameplates</a:t>
            </a:r>
          </a:p>
          <a:p>
            <a:r>
              <a:rPr lang="en-US" sz="900"/>
              <a:t>Gavel/strike plate</a:t>
            </a:r>
          </a:p>
          <a:p>
            <a:r>
              <a:rPr lang="en-US" sz="900"/>
              <a:t>Flags (except USDA &amp; USACE)</a:t>
            </a:r>
          </a:p>
          <a:p>
            <a:r>
              <a:rPr lang="en-US" sz="900"/>
              <a:t>Logo</a:t>
            </a:r>
          </a:p>
          <a:p>
            <a:r>
              <a:rPr lang="en-US" sz="900"/>
              <a:t>Linens</a:t>
            </a:r>
          </a:p>
          <a:p>
            <a:r>
              <a:rPr lang="en-US" sz="900"/>
              <a:t>Glasses/pitchers/water </a:t>
            </a:r>
          </a:p>
          <a:p>
            <a:r>
              <a:rPr lang="en-US" sz="900"/>
              <a:t>Easels (10)</a:t>
            </a:r>
          </a:p>
          <a:p>
            <a:endParaRPr lang="en-US" sz="900"/>
          </a:p>
          <a:p>
            <a:r>
              <a:rPr lang="en-US" sz="900"/>
              <a:t>Audio (rented)</a:t>
            </a:r>
          </a:p>
          <a:p>
            <a:pPr marL="171450" indent="-171450">
              <a:buFontTx/>
              <a:buChar char="-"/>
            </a:pPr>
            <a:r>
              <a:rPr lang="en-US" sz="900"/>
              <a:t>Sound system</a:t>
            </a:r>
          </a:p>
          <a:p>
            <a:pPr marL="171450" indent="-171450">
              <a:buFontTx/>
              <a:buChar char="-"/>
            </a:pPr>
            <a:r>
              <a:rPr lang="en-US" sz="900"/>
              <a:t>Table mics</a:t>
            </a:r>
          </a:p>
          <a:p>
            <a:pPr marL="171450" indent="-171450">
              <a:buFontTx/>
              <a:buChar char="-"/>
            </a:pPr>
            <a:r>
              <a:rPr lang="en-US" sz="900"/>
              <a:t>Audience mic</a:t>
            </a:r>
          </a:p>
          <a:p>
            <a:pPr marL="171450" indent="-171450">
              <a:buFontTx/>
              <a:buChar char="-"/>
            </a:pPr>
            <a:r>
              <a:rPr lang="en-US" sz="900" err="1"/>
              <a:t>Mult</a:t>
            </a:r>
            <a:r>
              <a:rPr lang="en-US" sz="900"/>
              <a:t> box</a:t>
            </a:r>
          </a:p>
          <a:p>
            <a:pPr marL="171450" indent="-171450">
              <a:buFontTx/>
              <a:buChar char="-"/>
            </a:pPr>
            <a:r>
              <a:rPr lang="en-US" sz="900"/>
              <a:t>Podium w/mic</a:t>
            </a:r>
          </a:p>
          <a:p>
            <a:pPr marL="171450" indent="-171450">
              <a:buFontTx/>
              <a:buChar char="-"/>
            </a:pPr>
            <a:r>
              <a:rPr lang="en-US" sz="900"/>
              <a:t>Battery powered</a:t>
            </a:r>
          </a:p>
          <a:p>
            <a:pPr marL="171450" indent="-171450">
              <a:buFontTx/>
              <a:buChar char="-"/>
            </a:pPr>
            <a:r>
              <a:rPr lang="en-US" sz="900"/>
              <a:t>Tech on site for day</a:t>
            </a:r>
          </a:p>
          <a:p>
            <a:pPr lvl="1">
              <a:buFont typeface="Arial" pitchFamily="34" charset="0"/>
              <a:buChar char="•"/>
            </a:pPr>
            <a:endParaRPr lang="en-US" sz="900"/>
          </a:p>
          <a:p>
            <a:pPr>
              <a:buFont typeface="Arial" pitchFamily="34" charset="0"/>
              <a:buChar char="•"/>
            </a:pPr>
            <a:endParaRPr lang="en-US"/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 rot="5400000">
            <a:off x="8159870" y="4103580"/>
            <a:ext cx="111047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VA   EPA   </a:t>
            </a:r>
            <a:r>
              <a:rPr lang="en-US" sz="1000" dirty="0" smtClean="0"/>
              <a:t>CBC</a:t>
            </a:r>
            <a:endParaRPr lang="en-US" sz="1000" dirty="0"/>
          </a:p>
        </p:txBody>
      </p:sp>
      <p:sp>
        <p:nvSpPr>
          <p:cNvPr id="31" name="Rectangle 11"/>
          <p:cNvSpPr>
            <a:spLocks noChangeArrowheads="1"/>
          </p:cNvSpPr>
          <p:nvPr/>
        </p:nvSpPr>
        <p:spPr bwMode="auto">
          <a:xfrm rot="5400000">
            <a:off x="8170594" y="3302615"/>
            <a:ext cx="1089030" cy="23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 smtClean="0"/>
              <a:t>MD    PA</a:t>
            </a:r>
            <a:endParaRPr lang="en-US" sz="1000" dirty="0"/>
          </a:p>
        </p:txBody>
      </p:sp>
      <p:sp>
        <p:nvSpPr>
          <p:cNvPr id="27" name="Rectangle 26"/>
          <p:cNvSpPr/>
          <p:nvPr/>
        </p:nvSpPr>
        <p:spPr>
          <a:xfrm rot="5400000">
            <a:off x="4490247" y="4382119"/>
            <a:ext cx="66274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>
                <a:solidFill>
                  <a:srgbClr val="0070C0"/>
                </a:solidFill>
              </a:rPr>
              <a:t>No chairs; </a:t>
            </a:r>
            <a:r>
              <a:rPr lang="en-US" sz="1100" err="1">
                <a:solidFill>
                  <a:srgbClr val="0070C0"/>
                </a:solidFill>
              </a:rPr>
              <a:t>t.v</a:t>
            </a:r>
            <a:r>
              <a:rPr lang="en-US" sz="1100">
                <a:solidFill>
                  <a:srgbClr val="0070C0"/>
                </a:solidFill>
              </a:rPr>
              <a:t>. media section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248400"/>
            <a:ext cx="207781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/>
              <a:t>Contact:  Lori Mackey</a:t>
            </a:r>
          </a:p>
          <a:p>
            <a:r>
              <a:rPr lang="en-US" sz="900">
                <a:hlinkClick r:id="rId2"/>
              </a:rPr>
              <a:t>Mackey.lori@epa.gov</a:t>
            </a:r>
            <a:r>
              <a:rPr lang="en-US" sz="900"/>
              <a:t>  410-267-5715</a:t>
            </a:r>
          </a:p>
          <a:p>
            <a:r>
              <a:rPr lang="en-US" sz="900"/>
              <a:t>© 443-223-5708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200401" y="6344435"/>
            <a:ext cx="1371599" cy="3483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Posters on Easels</a:t>
            </a: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3233403" y="1363097"/>
            <a:ext cx="1373574" cy="338983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>
                <a:solidFill>
                  <a:schemeClr val="bg1"/>
                </a:solidFill>
              </a:rPr>
              <a:t>Posters on Easels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8600348" y="1467620"/>
            <a:ext cx="4074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/>
              <a:t>Door</a:t>
            </a: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911812" y="1400703"/>
            <a:ext cx="0" cy="523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3145382" y="1479322"/>
            <a:ext cx="8741" cy="48076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18"/>
          <p:cNvSpPr txBox="1">
            <a:spLocks noChangeArrowheads="1"/>
          </p:cNvSpPr>
          <p:nvPr/>
        </p:nvSpPr>
        <p:spPr bwMode="auto">
          <a:xfrm rot="5400000">
            <a:off x="5714607" y="4951693"/>
            <a:ext cx="1303310" cy="2539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5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+1s &amp; AC Chairs</a:t>
            </a:r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 rot="5400000">
            <a:off x="5626299" y="3294289"/>
            <a:ext cx="1303310" cy="2539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5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GIT Chairs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82593" y="1166932"/>
            <a:ext cx="91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>
                <a:solidFill>
                  <a:schemeClr val="bg2">
                    <a:lumMod val="50000"/>
                  </a:schemeClr>
                </a:solidFill>
              </a:rPr>
              <a:t>Podium &amp; mic, logo</a:t>
            </a: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 rot="7598864">
            <a:off x="7472638" y="5378127"/>
            <a:ext cx="1098667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1 Mic</a:t>
            </a: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 rot="5400000">
            <a:off x="7832666" y="3159730"/>
            <a:ext cx="1098667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 rot="5400000">
            <a:off x="7831212" y="4251602"/>
            <a:ext cx="1098667" cy="45720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chemeClr val="bg1"/>
                </a:solidFill>
              </a:rPr>
              <a:t>tables w/ chairs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and water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3 – mics </a:t>
            </a: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 rot="7604040">
            <a:off x="7737222" y="5629069"/>
            <a:ext cx="117744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/>
              <a:t>  USDA  USACE</a:t>
            </a: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 rot="3091069">
            <a:off x="7683469" y="1972188"/>
            <a:ext cx="1091622" cy="17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 dirty="0"/>
              <a:t>  NY DE  </a:t>
            </a:r>
            <a:r>
              <a:rPr lang="en-US" sz="1000" dirty="0" smtClean="0"/>
              <a:t>DC </a:t>
            </a:r>
            <a:endParaRPr lang="en-US" sz="1000" dirty="0"/>
          </a:p>
        </p:txBody>
      </p:sp>
      <p:sp>
        <p:nvSpPr>
          <p:cNvPr id="51" name="Text Box 18"/>
          <p:cNvSpPr txBox="1">
            <a:spLocks noChangeArrowheads="1"/>
          </p:cNvSpPr>
          <p:nvPr/>
        </p:nvSpPr>
        <p:spPr bwMode="auto">
          <a:xfrm rot="7580886">
            <a:off x="8291660" y="6062520"/>
            <a:ext cx="738861" cy="276999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200"/>
              <a:t>Flags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12425" y="3276600"/>
            <a:ext cx="9144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/>
              <a:t>Press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9567" y="1702080"/>
            <a:ext cx="1354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(Oysters, Blue Crabs &amp; SAV Posters)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599" y="6019800"/>
            <a:ext cx="133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(WQS, Wastewater &amp; Air Posters)</a:t>
            </a:r>
          </a:p>
        </p:txBody>
      </p:sp>
    </p:spTree>
    <p:extLst>
      <p:ext uri="{BB962C8B-B14F-4D97-AF65-F5344CB8AC3E}">
        <p14:creationId xmlns:p14="http://schemas.microsoft.com/office/powerpoint/2010/main" val="16311587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ln>
            <a:noFill/>
          </a:ln>
        </p:spPr>
        <p:txBody>
          <a:bodyPr/>
          <a:lstStyle/>
          <a:p>
            <a:r>
              <a:rPr lang="en-US">
                <a:solidFill>
                  <a:srgbClr val="0070C0"/>
                </a:solidFill>
              </a:rPr>
              <a:t>Hotels near State Arboretum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82" y="1219200"/>
            <a:ext cx="7732059" cy="4525963"/>
          </a:xfrm>
        </p:spPr>
        <p:txBody>
          <a:bodyPr/>
          <a:lstStyle/>
          <a:p>
            <a:r>
              <a:rPr lang="en-US" sz="1600" b="1"/>
              <a:t>Candlewood Suites Winchester </a:t>
            </a:r>
          </a:p>
          <a:p>
            <a:pPr>
              <a:buNone/>
            </a:pPr>
            <a:r>
              <a:rPr lang="en-US" sz="1600"/>
              <a:t>	1135 Millwood Pike Winchester, VA</a:t>
            </a:r>
          </a:p>
          <a:p>
            <a:pPr>
              <a:buNone/>
            </a:pPr>
            <a:r>
              <a:rPr lang="en-US" sz="1600"/>
              <a:t>   	(540) 667-22602 ‎ · </a:t>
            </a:r>
            <a:r>
              <a:rPr lang="en-US" sz="1600">
                <a:hlinkClick r:id="rId2"/>
              </a:rPr>
              <a:t>ihg.com</a:t>
            </a:r>
            <a:r>
              <a:rPr lang="en-US" sz="1600"/>
              <a:t> </a:t>
            </a:r>
          </a:p>
          <a:p>
            <a:pPr>
              <a:buNone/>
            </a:pPr>
            <a:endParaRPr lang="en-US" sz="1600"/>
          </a:p>
          <a:p>
            <a:r>
              <a:rPr lang="en-US" sz="1600" b="1"/>
              <a:t>Fairfield Inn &amp; Suites</a:t>
            </a:r>
          </a:p>
          <a:p>
            <a:pPr marL="400050" lvl="1" indent="0">
              <a:buNone/>
            </a:pPr>
            <a:r>
              <a:rPr lang="en-US" sz="1600"/>
              <a:t>250 Front Royal Pike Winchester, VA</a:t>
            </a:r>
          </a:p>
          <a:p>
            <a:pPr marL="400050" lvl="1" indent="0">
              <a:buNone/>
            </a:pPr>
            <a:r>
              <a:rPr lang="en-US" sz="1600"/>
              <a:t>(540) 665-8881 – </a:t>
            </a:r>
            <a:r>
              <a:rPr lang="en-US" sz="1600">
                <a:hlinkClick r:id="rId3"/>
              </a:rPr>
              <a:t>marriott.com</a:t>
            </a:r>
            <a:r>
              <a:rPr lang="en-US" sz="1600"/>
              <a:t> </a:t>
            </a:r>
          </a:p>
          <a:p>
            <a:pPr>
              <a:buNone/>
            </a:pPr>
            <a:endParaRPr lang="en-US" sz="1600"/>
          </a:p>
          <a:p>
            <a:r>
              <a:rPr lang="en-US" sz="1600" b="1"/>
              <a:t>Holiday Inn Winchester SE – Historic Gateway</a:t>
            </a:r>
          </a:p>
          <a:p>
            <a:pPr>
              <a:buNone/>
            </a:pPr>
            <a:r>
              <a:rPr lang="en-US" sz="1600"/>
              <a:t>	333 Front Royal Pike Winchester, VA</a:t>
            </a:r>
          </a:p>
          <a:p>
            <a:pPr>
              <a:buNone/>
            </a:pPr>
            <a:r>
              <a:rPr lang="en-US" sz="1600"/>
              <a:t>	(540) 667-3300 ‎ · </a:t>
            </a:r>
            <a:r>
              <a:rPr lang="en-US" sz="1600">
                <a:hlinkClick r:id="rId4"/>
              </a:rPr>
              <a:t>ihg.com </a:t>
            </a:r>
            <a:endParaRPr lang="en-US" sz="1600"/>
          </a:p>
          <a:p>
            <a:pPr marL="0" indent="0">
              <a:buNone/>
            </a:pPr>
            <a:endParaRPr lang="en-US" sz="2000"/>
          </a:p>
          <a:p>
            <a:r>
              <a:rPr lang="en-US" sz="1600" b="1"/>
              <a:t>A Loft Winchester</a:t>
            </a:r>
          </a:p>
          <a:p>
            <a:pPr marL="0" indent="0">
              <a:buNone/>
            </a:pPr>
            <a:r>
              <a:rPr lang="en-US" sz="1600" b="1"/>
              <a:t>      </a:t>
            </a:r>
            <a:r>
              <a:rPr lang="en-US" sz="1600"/>
              <a:t>1055 Millwood Pike Winchester, VA</a:t>
            </a:r>
          </a:p>
          <a:p>
            <a:pPr marL="0" indent="0">
              <a:buNone/>
            </a:pPr>
            <a:r>
              <a:rPr lang="en-US" sz="1600"/>
              <a:t>      (540) 678-8899 - </a:t>
            </a:r>
            <a:r>
              <a:rPr lang="en-US" sz="1600">
                <a:hlinkClick r:id="rId5"/>
              </a:rPr>
              <a:t>aloftwinchester.com</a:t>
            </a:r>
            <a:endParaRPr lang="en-US" sz="1600"/>
          </a:p>
          <a:p>
            <a:pPr>
              <a:buNone/>
            </a:pPr>
            <a:endParaRPr lang="en-US" sz="2000"/>
          </a:p>
          <a:p>
            <a:pPr>
              <a:buNone/>
            </a:pPr>
            <a:endParaRPr lang="en-US" sz="24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289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5550"/>
            <a:ext cx="2895600" cy="476250"/>
          </a:xfrm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Executive Council Meeting Planning </a:t>
            </a:r>
            <a:r>
              <a:rPr lang="en-US" err="1">
                <a:latin typeface="Arial" pitchFamily="34" charset="0"/>
              </a:rPr>
              <a:t>Powerpoint</a:t>
            </a:r>
            <a:endParaRPr lang="en-US">
              <a:latin typeface="Arial" pitchFamily="34" charset="0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E44B8-A143-432F-B63C-01155DA4D664}" type="slidenum">
              <a:rPr lang="en-US" smtClean="0">
                <a:latin typeface="Arial" pitchFamily="34" charset="0"/>
              </a:rPr>
              <a:pPr/>
              <a:t>23</a:t>
            </a:fld>
            <a:endParaRPr lang="en-US">
              <a:latin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847"/>
              </p:ext>
            </p:extLst>
          </p:nvPr>
        </p:nvGraphicFramePr>
        <p:xfrm>
          <a:off x="152400" y="128608"/>
          <a:ext cx="8839200" cy="6162595"/>
        </p:xfrm>
        <a:graphic>
          <a:graphicData uri="http://schemas.openxmlformats.org/drawingml/2006/table">
            <a:tbl>
              <a:tblPr/>
              <a:tblGrid>
                <a:gridCol w="1364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8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64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1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8840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868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latin typeface="Calibri"/>
                          <a:ea typeface="Calibri"/>
                          <a:cs typeface="Times New Roman"/>
                        </a:rPr>
                        <a:t>EC Members</a:t>
                      </a:r>
                      <a:r>
                        <a:rPr lang="en-US" sz="105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latin typeface="Calibri"/>
                          <a:ea typeface="Calibri"/>
                          <a:cs typeface="Times New Roman"/>
                        </a:rPr>
                        <a:t>Security Contact</a:t>
                      </a:r>
                      <a:r>
                        <a:rPr lang="en-US" sz="105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latin typeface="Calibri"/>
                          <a:ea typeface="Calibri"/>
                          <a:cs typeface="Times New Roman"/>
                        </a:rPr>
                        <a:t>Public Affairs Contact</a:t>
                      </a:r>
                      <a:r>
                        <a:rPr lang="en-US" sz="1050" b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latin typeface="Calibri"/>
                          <a:ea typeface="Calibri"/>
                          <a:cs typeface="Times New Roman"/>
                        </a:rPr>
                        <a:t>+1 (at lunch) </a:t>
                      </a:r>
                      <a:endParaRPr lang="en-U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050" b="1" u="sng" dirty="0">
                          <a:latin typeface="Calibri"/>
                          <a:ea typeface="Calibri"/>
                          <a:cs typeface="Times New Roman"/>
                        </a:rPr>
                        <a:t>Notes</a:t>
                      </a:r>
                      <a:r>
                        <a:rPr lang="en-US" sz="1050" b="1" dirty="0">
                          <a:latin typeface="Calibri"/>
                          <a:ea typeface="Calibri"/>
                          <a:cs typeface="Times New Roman"/>
                        </a:rPr>
                        <a:t>  (Dietary restrict?)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45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CBC – Thomas McLain "Mac" Middleton,</a:t>
                      </a:r>
                      <a:r>
                        <a:rPr lang="en-US" sz="900" baseline="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CBC Chair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Contact Ann Swanson on cell, 410-507-0857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Ann Swanson, CBC Executive Director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None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3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DC -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 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9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DE – Kara Coats, Deputy Secretary, Department of Natural Resources and Environmental Control, State of Delaware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US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Carol Riggs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Carol.Riggs@state.de.us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Bob Palmer, Acting Director                 </a:t>
                      </a:r>
                      <a:endParaRPr lang="en-US" sz="800" dirty="0" smtClean="0">
                        <a:solidFill>
                          <a:srgbClr val="0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Delaware 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Department of Natural Resources and Environmental Control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None</a:t>
                      </a:r>
                      <a:endParaRPr lang="en-US" sz="800">
                        <a:latin typeface="+mn-lt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6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EPA – Gina McCarthy, Administrator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Monica Lee, Press Secretary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Lee.monica</a:t>
                      </a:r>
                      <a:r>
                        <a:rPr lang="en-US" sz="800" baseline="0" dirty="0">
                          <a:latin typeface="+mn-lt"/>
                          <a:ea typeface="Calibri"/>
                          <a:cs typeface="Times New Roman"/>
                        </a:rPr>
                        <a:t>@epa.gov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>
                          <a:latin typeface="+mn-lt"/>
                          <a:ea typeface="Calibri"/>
                          <a:cs typeface="Times New Roman"/>
                        </a:rPr>
                        <a:t>202-564-0645/(c) 202-713-6902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Shawn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Garvin, Region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3 Administrator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None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6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MD – </a:t>
                      </a:r>
                      <a:r>
                        <a:rPr lang="en-US" sz="900" dirty="0" smtClean="0">
                          <a:latin typeface="+mn-lt"/>
                          <a:ea typeface="Calibri"/>
                          <a:cs typeface="Times New Roman"/>
                        </a:rPr>
                        <a:t>Jeannie</a:t>
                      </a:r>
                      <a:r>
                        <a:rPr lang="en-US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Haddaway</a:t>
                      </a:r>
                      <a:r>
                        <a:rPr lang="en-US" sz="9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aseline="0" dirty="0" err="1" smtClean="0">
                          <a:latin typeface="+mn-lt"/>
                          <a:ea typeface="Calibri"/>
                          <a:cs typeface="Times New Roman"/>
                        </a:rPr>
                        <a:t>Riccio</a:t>
                      </a:r>
                      <a:r>
                        <a:rPr lang="en-US" sz="900" baseline="0" dirty="0" smtClean="0">
                          <a:latin typeface="+mn-lt"/>
                          <a:ea typeface="Calibri"/>
                          <a:cs typeface="Times New Roman"/>
                        </a:rPr>
                        <a:t>, Deputy Chief of Staff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defRPr/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(410) 974-2991 trooper.delta@maryland.gov</a:t>
                      </a:r>
                      <a:endParaRPr lang="en-US" sz="800">
                        <a:latin typeface="+mn-lt"/>
                        <a:ea typeface="Calibri"/>
                        <a:cs typeface="Times New Roman"/>
                        <a:hlinkClick r:id="rId2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Ben Grumbles, Secretary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None/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MD Department of the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Environment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 </a:t>
                      </a:r>
                      <a:r>
                        <a:rPr lang="en-US" sz="800" dirty="0" smtClean="0">
                          <a:latin typeface="+mn-lt"/>
                        </a:rPr>
                        <a:t>None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6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NY – </a:t>
                      </a:r>
                      <a:r>
                        <a:rPr lang="en-US" sz="900" dirty="0" smtClean="0">
                          <a:latin typeface="+mn-lt"/>
                          <a:ea typeface="Calibri"/>
                          <a:cs typeface="Times New Roman"/>
                        </a:rPr>
                        <a:t> James Tierney, Assistant Commission</a:t>
                      </a:r>
                      <a:r>
                        <a:rPr lang="en-US" sz="900" baseline="0" dirty="0" smtClean="0">
                          <a:latin typeface="+mn-lt"/>
                          <a:ea typeface="Calibri"/>
                          <a:cs typeface="Times New Roman"/>
                        </a:rPr>
                        <a:t>er for Water Resources</a:t>
                      </a:r>
                      <a:endParaRPr lang="en-US" sz="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 smtClean="0">
                          <a:latin typeface="+mn-lt"/>
                        </a:rPr>
                        <a:t>Vegetarian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24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PA –Tom Wolf, Governor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i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Patrick McDonnell,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Acting Secretary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PA Department of Environmental Protection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 </a:t>
                      </a:r>
                      <a:r>
                        <a:rPr lang="en-US" sz="800" dirty="0" smtClean="0">
                          <a:latin typeface="+mn-lt"/>
                        </a:rPr>
                        <a:t>None</a:t>
                      </a:r>
                      <a:endParaRPr lang="en-US" sz="800" dirty="0">
                        <a:latin typeface="+mn-lt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700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VA – Terry McAuliffe, Governor (CHAIR)</a:t>
                      </a: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Marc Wiley, First Sergeant, Virginia State Police, Executive Protective Unit 804-786-8414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Brian </a:t>
                      </a:r>
                      <a:r>
                        <a:rPr lang="fr-FR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Coy</a:t>
                      </a:r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Communications </a:t>
                      </a:r>
                      <a:r>
                        <a:rPr lang="fr-FR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Director</a:t>
                      </a:r>
                      <a:endParaRPr lang="fr-FR" sz="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804-225-4260</a:t>
                      </a:r>
                    </a:p>
                    <a:p>
                      <a:r>
                        <a:rPr lang="fr-FR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brian.coy@governor.virginia.gov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Molly Ward – </a:t>
                      </a:r>
                      <a:r>
                        <a:rPr lang="en-US" sz="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Secretary 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Natural Resources </a:t>
                      </a:r>
                      <a:b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cell: 757-771-2211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None.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8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USDA – Robert Bonnie Under Secretary Natural Resources and Environment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  <a:endParaRPr lang="en-US" sz="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Michael </a:t>
                      </a:r>
                      <a:r>
                        <a:rPr lang="en-US" sz="800" dirty="0" err="1">
                          <a:latin typeface="+mn-lt"/>
                          <a:ea typeface="Calibri"/>
                          <a:cs typeface="Times New Roman"/>
                        </a:rPr>
                        <a:t>Illenberg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                   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Mike.Illenberg@oc.usda.gov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  <a:hlinkClick r:id="rId3"/>
                        </a:rPr>
                        <a:t>  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  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  <a:hlinkClick r:id="rId3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None</a:t>
                      </a:r>
                      <a:endParaRPr lang="en-US" sz="800">
                        <a:latin typeface="+mn-lt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976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+mn-lt"/>
                          <a:ea typeface="Calibri"/>
                          <a:cs typeface="Times New Roman"/>
                        </a:rPr>
                        <a:t>US ACE –Brigadier General William Graham</a:t>
                      </a:r>
                      <a:endParaRPr lang="en-US" sz="9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Antonio Santiago-Rios Chief, Security Office antonio.santiago-rios@usace.army.mil         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410)962-4112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Christopher </a:t>
                      </a:r>
                      <a:r>
                        <a:rPr lang="en-US" sz="800" dirty="0" err="1">
                          <a:latin typeface="+mn-lt"/>
                          <a:ea typeface="Calibri"/>
                          <a:cs typeface="Times New Roman"/>
                        </a:rPr>
                        <a:t>Augsburger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                           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</a:rPr>
                        <a:t>Chief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, Corporate Communications           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800" dirty="0">
                          <a:latin typeface="+mn-lt"/>
                          <a:ea typeface="Calibri"/>
                          <a:cs typeface="Times New Roman"/>
                        </a:rPr>
                        <a:t>410) 962-2809  </a:t>
                      </a:r>
                      <a:endParaRPr lang="en-US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smtClean="0">
                          <a:latin typeface="+mn-lt"/>
                          <a:ea typeface="Calibri"/>
                          <a:cs typeface="Times New Roman"/>
                        </a:rPr>
                        <a:t>christopher.augsburger@usace.army.mil</a:t>
                      </a:r>
                      <a:endParaRPr lang="en-US" sz="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US" sz="800" dirty="0">
                          <a:latin typeface="+mn-lt"/>
                        </a:rPr>
                        <a:t>None</a:t>
                      </a:r>
                    </a:p>
                  </a:txBody>
                  <a:tcPr marL="32143" marR="32143" marT="567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440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DD8BF-C164-4858-A685-F0766A07172E}" type="slidenum">
              <a:rPr lang="en-US" smtClean="0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080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8768" name="Group 17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543228"/>
              </p:ext>
            </p:extLst>
          </p:nvPr>
        </p:nvGraphicFramePr>
        <p:xfrm>
          <a:off x="304800" y="152400"/>
          <a:ext cx="8639792" cy="5715000"/>
        </p:xfrm>
        <a:graphic>
          <a:graphicData uri="http://schemas.openxmlformats.org/drawingml/2006/table">
            <a:tbl>
              <a:tblPr/>
              <a:tblGrid>
                <a:gridCol w="31882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3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26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26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36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95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9212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113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4948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097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2268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6458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Table of Contents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Executive Council Planning Areas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CBP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Adv 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WV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013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Planning Meeting Schedule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013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Logistics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Location and 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23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 Chair Invitations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0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EC Member Confirmation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8600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Theme/Focus Areas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solidFill>
                            <a:srgbClr val="92D05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Agenda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Agenda - Annotated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30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State of the Program Package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9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Advisory Committee Reports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Other Briefing materials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28600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Communications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 Plan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Media Schedule/deadlines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News Conference – staffing &amp; </a:t>
                      </a:r>
                      <a:r>
                        <a:rPr kumimoji="0" lang="en-US" sz="9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Qs&amp;As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27013">
                <a:tc gridSpan="1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Execution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Internal Website/Shared Directory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Briefing Materials (bios)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Meeting Day Logistics – Staffing, Security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Physical Layouts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  <p:grpSp>
        <p:nvGrpSpPr>
          <p:cNvPr id="2" name="Group 14"/>
          <p:cNvGrpSpPr/>
          <p:nvPr/>
        </p:nvGrpSpPr>
        <p:grpSpPr>
          <a:xfrm>
            <a:off x="762000" y="6096000"/>
            <a:ext cx="7620000" cy="246222"/>
            <a:chOff x="762000" y="6019800"/>
            <a:chExt cx="7620000" cy="246222"/>
          </a:xfrm>
        </p:grpSpPr>
        <p:sp>
          <p:nvSpPr>
            <p:cNvPr id="4418" name="Text Box 310"/>
            <p:cNvSpPr txBox="1">
              <a:spLocks noChangeArrowheads="1"/>
            </p:cNvSpPr>
            <p:nvPr/>
          </p:nvSpPr>
          <p:spPr bwMode="auto">
            <a:xfrm>
              <a:off x="990600" y="6019801"/>
              <a:ext cx="10668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Verdana" pitchFamily="34" charset="0"/>
                </a:rPr>
                <a:t>Pending </a:t>
              </a:r>
            </a:p>
          </p:txBody>
        </p:sp>
        <p:sp>
          <p:nvSpPr>
            <p:cNvPr id="4419" name="Text Box 311"/>
            <p:cNvSpPr txBox="1">
              <a:spLocks noChangeArrowheads="1"/>
            </p:cNvSpPr>
            <p:nvPr/>
          </p:nvSpPr>
          <p:spPr bwMode="auto">
            <a:xfrm>
              <a:off x="3733800" y="6019800"/>
              <a:ext cx="9906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Verdana" pitchFamily="34" charset="0"/>
                </a:rPr>
                <a:t>Past Due  </a:t>
              </a:r>
            </a:p>
          </p:txBody>
        </p:sp>
        <p:sp>
          <p:nvSpPr>
            <p:cNvPr id="4420" name="Rectangle 312"/>
            <p:cNvSpPr>
              <a:spLocks noChangeArrowheads="1"/>
            </p:cNvSpPr>
            <p:nvPr/>
          </p:nvSpPr>
          <p:spPr bwMode="auto">
            <a:xfrm>
              <a:off x="762000" y="6096000"/>
              <a:ext cx="228600" cy="15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1" name="Rectangle 313"/>
            <p:cNvSpPr>
              <a:spLocks noChangeArrowheads="1"/>
            </p:cNvSpPr>
            <p:nvPr/>
          </p:nvSpPr>
          <p:spPr bwMode="auto">
            <a:xfrm>
              <a:off x="3505200" y="6096000"/>
              <a:ext cx="228600" cy="152400"/>
            </a:xfrm>
            <a:prstGeom prst="rect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2" name="Rectangle 314"/>
            <p:cNvSpPr>
              <a:spLocks noChangeArrowheads="1"/>
            </p:cNvSpPr>
            <p:nvPr/>
          </p:nvSpPr>
          <p:spPr bwMode="auto">
            <a:xfrm>
              <a:off x="6553200" y="6096000"/>
              <a:ext cx="228600" cy="152400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3" name="Text Box 315"/>
            <p:cNvSpPr txBox="1">
              <a:spLocks noChangeArrowheads="1"/>
            </p:cNvSpPr>
            <p:nvPr/>
          </p:nvSpPr>
          <p:spPr bwMode="auto">
            <a:xfrm>
              <a:off x="6781800" y="6019800"/>
              <a:ext cx="160020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latin typeface="Verdana" pitchFamily="34" charset="0"/>
                </a:rPr>
                <a:t>Task Complete </a:t>
              </a:r>
            </a:p>
          </p:txBody>
        </p:sp>
      </p:grp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3124200" y="6381750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Wednesday afternoons 3-4pm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Biweekly until 1 month out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/>
              <a:t>Weekly within a month of the EC meeting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trike="sngStrike" dirty="0"/>
              <a:t>September 14 – Logistics/confirmations/bios/prepping for 				MB/PSC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strike="sngStrike" dirty="0"/>
              <a:t>September 21 – All Briefing materials should be in/media 				materials begun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/>
              <a:t>September 28 – Finalized media materials/Any last minute 			issues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en-US" sz="2400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32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Schedule of Meetings for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Logistics - </a:t>
            </a:r>
            <a:r>
              <a:rPr lang="en-US" b="1" i="1">
                <a:solidFill>
                  <a:srgbClr val="0070C0"/>
                </a:solidFill>
              </a:rPr>
              <a:t>Formal Invitations</a:t>
            </a:r>
            <a:endParaRPr lang="en-US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5" name="Text Box 4"/>
          <p:cNvSpPr txBox="1">
            <a:spLocks noChangeArrowheads="1"/>
          </p:cNvSpPr>
          <p:nvPr/>
        </p:nvSpPr>
        <p:spPr bwMode="auto">
          <a:xfrm>
            <a:off x="1295400" y="1728183"/>
            <a:ext cx="114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70C0"/>
                </a:solidFill>
              </a:rPr>
              <a:t>Status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457200" y="1781175"/>
            <a:ext cx="533400" cy="304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5400" y="2583381"/>
            <a:ext cx="723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Invitation sent July 21, 2016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Posting pdf on EC briefing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Will NOT be sending out new invitations for change in date.  Please make sure your EC member is aware of the change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19085" y="76200"/>
            <a:ext cx="8001000" cy="5794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srgbClr val="0070C0"/>
                </a:solidFill>
              </a:rPr>
              <a:t>EC Member RSVP status</a:t>
            </a:r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4599651" y="6096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Attendance Confirmed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282146" y="1439882"/>
            <a:ext cx="8037939" cy="3785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</a:rPr>
              <a:t>VA 	</a:t>
            </a: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Terry McAuliffe, Governor (EC Chair)</a:t>
            </a:r>
          </a:p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CBC	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Thomas McLain “Mac” Middleton (MD) </a:t>
            </a: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CBC Chair </a:t>
            </a:r>
          </a:p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DE</a:t>
            </a:r>
            <a:r>
              <a:rPr lang="en-US" sz="1600" dirty="0">
                <a:latin typeface="+mj-lt"/>
              </a:rPr>
              <a:t> 	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Jack Markell, Governor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		</a:t>
            </a:r>
            <a:r>
              <a:rPr lang="en-US" sz="1600" dirty="0">
                <a:solidFill>
                  <a:srgbClr val="00B050"/>
                </a:solidFill>
                <a:latin typeface="+mj-lt"/>
              </a:rPr>
              <a:t>Kara Coats, Deputy Secretary </a:t>
            </a:r>
          </a:p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DC</a:t>
            </a:r>
            <a:r>
              <a:rPr lang="en-US" sz="1600" dirty="0">
                <a:ln w="3175">
                  <a:noFill/>
                </a:ln>
                <a:latin typeface="+mj-lt"/>
              </a:rPr>
              <a:t>   	</a:t>
            </a:r>
            <a:r>
              <a:rPr lang="en-US" sz="1600" dirty="0">
                <a:ln w="3175">
                  <a:noFill/>
                </a:ln>
                <a:solidFill>
                  <a:srgbClr val="FF0000"/>
                </a:solidFill>
                <a:latin typeface="+mj-lt"/>
              </a:rPr>
              <a:t>Muriel Bowser, Mayor</a:t>
            </a:r>
          </a:p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FF0000"/>
                </a:solidFill>
                <a:latin typeface="+mj-lt"/>
              </a:rPr>
              <a:t>		</a:t>
            </a:r>
            <a:r>
              <a:rPr lang="en-US" sz="1600" dirty="0">
                <a:ln w="3175">
                  <a:noFill/>
                </a:ln>
                <a:latin typeface="+mj-lt"/>
              </a:rPr>
              <a:t>Lt </a:t>
            </a:r>
            <a:r>
              <a:rPr lang="en-US" sz="1600" dirty="0" smtClean="0">
                <a:ln w="3175">
                  <a:noFill/>
                </a:ln>
                <a:latin typeface="+mj-lt"/>
              </a:rPr>
              <a:t>Mayor?</a:t>
            </a: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 </a:t>
            </a:r>
          </a:p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EPA 	Gina McCarthy, Administrator</a:t>
            </a:r>
          </a:p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MD</a:t>
            </a:r>
            <a:r>
              <a:rPr lang="en-US" sz="1600" dirty="0">
                <a:ln w="3175">
                  <a:noFill/>
                </a:ln>
                <a:latin typeface="+mj-lt"/>
              </a:rPr>
              <a:t> 	</a:t>
            </a:r>
            <a:r>
              <a:rPr lang="en-US" sz="1600" dirty="0">
                <a:ln w="3175">
                  <a:noFill/>
                </a:ln>
                <a:solidFill>
                  <a:srgbClr val="FF0000"/>
                </a:solidFill>
                <a:latin typeface="+mj-lt"/>
              </a:rPr>
              <a:t>Larry Hogan, Governor</a:t>
            </a:r>
          </a:p>
          <a:p>
            <a:pPr>
              <a:defRPr/>
            </a:pPr>
            <a:r>
              <a:rPr lang="en-US" sz="16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		</a:t>
            </a:r>
            <a:r>
              <a:rPr lang="en-US" sz="1600" dirty="0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Jeannie </a:t>
            </a:r>
            <a:r>
              <a:rPr lang="en-US" sz="1600" dirty="0" err="1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Haddaway</a:t>
            </a:r>
            <a:r>
              <a:rPr lang="en-US" sz="1600" dirty="0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 </a:t>
            </a:r>
            <a:r>
              <a:rPr lang="en-US" sz="1600" dirty="0" err="1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Riccio</a:t>
            </a:r>
            <a:r>
              <a:rPr lang="en-US" sz="1600" dirty="0" smtClean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, Deputy Chief of Staff</a:t>
            </a:r>
            <a:endParaRPr lang="en-US" sz="1600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1600" dirty="0" smtClean="0">
                <a:latin typeface="+mj-lt"/>
              </a:rPr>
              <a:t>NY</a:t>
            </a:r>
            <a:r>
              <a:rPr lang="en-US" sz="1600" dirty="0">
                <a:latin typeface="+mj-lt"/>
              </a:rPr>
              <a:t>	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Andrew Cuomo,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Governor</a:t>
            </a:r>
          </a:p>
          <a:p>
            <a:pPr>
              <a:defRPr/>
            </a:pPr>
            <a:r>
              <a:rPr lang="en-US" sz="1600" dirty="0">
                <a:latin typeface="+mj-lt"/>
              </a:rPr>
              <a:t>	</a:t>
            </a:r>
            <a:r>
              <a:rPr lang="en-US" sz="1600" dirty="0" smtClean="0">
                <a:latin typeface="+mj-lt"/>
              </a:rPr>
              <a:t>	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James Tierney, Assistant Commissioner </a:t>
            </a:r>
            <a:endParaRPr lang="en-US" sz="1600" dirty="0">
              <a:solidFill>
                <a:srgbClr val="00B050"/>
              </a:solidFill>
              <a:latin typeface="+mj-lt"/>
            </a:endParaRPr>
          </a:p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PA  	Tom Wolf, Governor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latin typeface="+mj-lt"/>
              </a:rPr>
              <a:t>WV	Earl Ray Tomblin, Governor</a:t>
            </a:r>
          </a:p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USDA	</a:t>
            </a:r>
            <a:r>
              <a:rPr lang="en-US" sz="1600" dirty="0">
                <a:solidFill>
                  <a:srgbClr val="00B050"/>
                </a:solidFill>
              </a:rPr>
              <a:t>Under Secretary Robert Bonnie</a:t>
            </a:r>
          </a:p>
          <a:p>
            <a:pPr>
              <a:defRPr/>
            </a:pPr>
            <a:r>
              <a:rPr lang="en-US" sz="1600" dirty="0">
                <a:solidFill>
                  <a:srgbClr val="00B050"/>
                </a:solidFill>
                <a:latin typeface="+mj-lt"/>
              </a:rPr>
              <a:t>USACE Brigadier General William H. Graham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82144" y="5410200"/>
            <a:ext cx="8037941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n w="3175">
                  <a:noFill/>
                </a:ln>
              </a:rPr>
              <a:t>Advisory Committees</a:t>
            </a:r>
          </a:p>
          <a:p>
            <a:pPr>
              <a:defRPr/>
            </a:pPr>
            <a:r>
              <a:rPr lang="en-US" sz="2000" dirty="0">
                <a:ln w="3175">
                  <a:noFill/>
                </a:ln>
                <a:solidFill>
                  <a:srgbClr val="00B050"/>
                </a:solidFill>
              </a:rPr>
              <a:t>CAC Chair – Charlie Stek</a:t>
            </a:r>
            <a:r>
              <a:rPr lang="en-US" sz="2000" dirty="0">
                <a:ln w="3175">
                  <a:noFill/>
                </a:ln>
                <a:latin typeface="+mj-lt"/>
              </a:rPr>
              <a:t>	</a:t>
            </a:r>
            <a:r>
              <a:rPr lang="en-US" sz="20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STAC Chair – Lisa Wainger</a:t>
            </a:r>
            <a:endParaRPr lang="en-US" sz="2000" dirty="0">
              <a:ln w="3175">
                <a:noFill/>
              </a:ln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2000" dirty="0">
                <a:ln w="3175">
                  <a:noFill/>
                </a:ln>
                <a:solidFill>
                  <a:srgbClr val="00B050"/>
                </a:solidFill>
                <a:latin typeface="+mj-lt"/>
              </a:rPr>
              <a:t>LGAC Vice Chair – Bruce Williams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282144" y="6405287"/>
            <a:ext cx="8037941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3175">
                  <a:noFill/>
                </a:ln>
              </a:rPr>
              <a:t>October 4</a:t>
            </a:r>
            <a:r>
              <a:rPr lang="en-US" sz="2000" dirty="0">
                <a:ln w="3175">
                  <a:noFill/>
                </a:ln>
              </a:rPr>
              <a:t>  </a:t>
            </a:r>
            <a:r>
              <a:rPr lang="en-US" sz="2000" strike="sngStrike" dirty="0">
                <a:ln w="3175">
                  <a:noFill/>
                </a:ln>
              </a:rPr>
              <a:t>Sept. 27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69979" y="702047"/>
            <a:ext cx="533400" cy="304800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969979" y="1066800"/>
            <a:ext cx="533400" cy="304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607146" y="990600"/>
            <a:ext cx="2819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Unable to Attend</a:t>
            </a:r>
          </a:p>
        </p:txBody>
      </p:sp>
    </p:spTree>
    <p:extLst>
      <p:ext uri="{BB962C8B-B14F-4D97-AF65-F5344CB8AC3E}">
        <p14:creationId xmlns:p14="http://schemas.microsoft.com/office/powerpoint/2010/main" val="17899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- </a:t>
            </a:r>
            <a:r>
              <a:rPr lang="en-US" sz="4000" i="1">
                <a:solidFill>
                  <a:srgbClr val="0070C0"/>
                </a:solidFill>
              </a:rPr>
              <a:t>Theme/Focus Areas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91401"/>
            <a:ext cx="8153401" cy="2758242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We want to:</a:t>
            </a:r>
          </a:p>
          <a:p>
            <a:r>
              <a:rPr lang="en-US" sz="2400"/>
              <a:t>Recognize Our Successes </a:t>
            </a:r>
          </a:p>
          <a:p>
            <a:r>
              <a:rPr lang="en-US" sz="2400"/>
              <a:t>Show we can be more successful when we work together at all levels (federal, state, local) </a:t>
            </a:r>
            <a:endParaRPr lang="en-US" sz="2000"/>
          </a:p>
          <a:p>
            <a:r>
              <a:rPr lang="en-US" sz="2400"/>
              <a:t>Identify significant challenges ahead for which we are committed to finding solutions</a:t>
            </a:r>
            <a:endParaRPr lang="en-US" sz="1800"/>
          </a:p>
          <a:p>
            <a:pPr eaLnBrk="1" hangingPunct="1">
              <a:buFontTx/>
              <a:buNone/>
            </a:pPr>
            <a:endParaRPr lang="en-US" sz="1800" b="1" i="1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21, 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457200" y="2141538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6350" y="4038600"/>
            <a:ext cx="412749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B050"/>
                </a:solidFill>
              </a:rPr>
              <a:t>Recognize Successes</a:t>
            </a:r>
          </a:p>
          <a:p>
            <a:r>
              <a:rPr lang="en-US" sz="2400">
                <a:solidFill>
                  <a:srgbClr val="00B050"/>
                </a:solidFill>
              </a:rPr>
              <a:t>Collaborate for Progress</a:t>
            </a:r>
          </a:p>
          <a:p>
            <a:r>
              <a:rPr lang="en-US" sz="2400">
                <a:solidFill>
                  <a:srgbClr val="00B050"/>
                </a:solidFill>
              </a:rPr>
              <a:t>Commit to Finding Solutions</a:t>
            </a:r>
          </a:p>
        </p:txBody>
      </p:sp>
    </p:spTree>
    <p:extLst>
      <p:ext uri="{BB962C8B-B14F-4D97-AF65-F5344CB8AC3E}">
        <p14:creationId xmlns:p14="http://schemas.microsoft.com/office/powerpoint/2010/main" val="132718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- </a:t>
            </a:r>
            <a:r>
              <a:rPr lang="en-US" sz="4000" i="1">
                <a:solidFill>
                  <a:srgbClr val="0070C0"/>
                </a:solidFill>
              </a:rPr>
              <a:t>Theme/Focus Areas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18317"/>
            <a:ext cx="8153401" cy="462690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PRIVATE LUNCH:  </a:t>
            </a:r>
            <a:r>
              <a:rPr lang="en-US" sz="1800" b="1" dirty="0" smtClean="0"/>
              <a:t>10:00 </a:t>
            </a:r>
            <a:r>
              <a:rPr lang="en-US" sz="1800" b="1" dirty="0"/>
              <a:t>a.m.</a:t>
            </a:r>
            <a:endParaRPr lang="en-US" sz="1800" dirty="0"/>
          </a:p>
          <a:p>
            <a:r>
              <a:rPr lang="en-US" sz="1800" dirty="0"/>
              <a:t>EC Members + 1, Advisory Committee Chairs.</a:t>
            </a:r>
          </a:p>
          <a:p>
            <a:pPr marL="0" indent="0">
              <a:buNone/>
            </a:pPr>
            <a:r>
              <a:rPr lang="en-US" sz="1800" b="1" dirty="0"/>
              <a:t>Lunch actions</a:t>
            </a:r>
            <a:r>
              <a:rPr lang="en-US" sz="1800" dirty="0"/>
              <a:t>:  </a:t>
            </a:r>
          </a:p>
          <a:p>
            <a:pPr lvl="0"/>
            <a:r>
              <a:rPr lang="en-US" sz="1800" dirty="0" smtClean="0">
                <a:solidFill>
                  <a:srgbClr val="00B0F0"/>
                </a:solidFill>
              </a:rPr>
              <a:t>Update </a:t>
            </a:r>
            <a:r>
              <a:rPr lang="en-US" sz="1800" dirty="0">
                <a:solidFill>
                  <a:srgbClr val="00B0F0"/>
                </a:solidFill>
              </a:rPr>
              <a:t>on last year’s EC Decision Implementation</a:t>
            </a:r>
          </a:p>
          <a:p>
            <a:pPr lvl="1"/>
            <a:r>
              <a:rPr lang="en-US" sz="1400" dirty="0"/>
              <a:t>EC Informed that the environmental finance symposium took place and report/recommendations prepared</a:t>
            </a:r>
            <a:r>
              <a:rPr lang="en-US" sz="1400" b="1" dirty="0"/>
              <a:t>.</a:t>
            </a:r>
          </a:p>
          <a:p>
            <a:pPr lvl="0"/>
            <a:r>
              <a:rPr lang="en-US" sz="1800" dirty="0"/>
              <a:t>Advisory Committee </a:t>
            </a:r>
            <a:r>
              <a:rPr lang="en-US" sz="1800" dirty="0">
                <a:solidFill>
                  <a:srgbClr val="00B0F0"/>
                </a:solidFill>
              </a:rPr>
              <a:t>Reports and Recommendations</a:t>
            </a:r>
            <a:r>
              <a:rPr lang="en-US" sz="1800" dirty="0"/>
              <a:t>.  (Each 5 minutes)</a:t>
            </a:r>
          </a:p>
          <a:p>
            <a:pPr lvl="0"/>
            <a:r>
              <a:rPr lang="en-US" sz="1800" dirty="0" smtClean="0">
                <a:solidFill>
                  <a:srgbClr val="00B0F0"/>
                </a:solidFill>
              </a:rPr>
              <a:t>Resolution </a:t>
            </a:r>
            <a:r>
              <a:rPr lang="en-US" sz="1800" dirty="0">
                <a:solidFill>
                  <a:srgbClr val="00B0F0"/>
                </a:solidFill>
              </a:rPr>
              <a:t>on Local Government Outreach Initiative</a:t>
            </a:r>
          </a:p>
          <a:p>
            <a:pPr lvl="0"/>
            <a:r>
              <a:rPr lang="en-US" sz="1800" dirty="0"/>
              <a:t>Elect 2016-2017 Chair</a:t>
            </a:r>
          </a:p>
          <a:p>
            <a:r>
              <a:rPr lang="en-US" sz="1800" b="1" dirty="0"/>
              <a:t>Transition to Public Meeting</a:t>
            </a:r>
            <a:r>
              <a:rPr lang="en-US" sz="1800" dirty="0"/>
              <a:t> (10 minutes)	</a:t>
            </a:r>
          </a:p>
          <a:p>
            <a:pPr eaLnBrk="1" hangingPunct="1">
              <a:buFontTx/>
              <a:buNone/>
            </a:pP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21, 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1328737" y="1033542"/>
            <a:ext cx="12620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Status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457200" y="1089025"/>
            <a:ext cx="83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95600" y="1090014"/>
            <a:ext cx="838200" cy="38100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02867" y="1034524"/>
            <a:ext cx="30313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Document needed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  <a:ln w="38100">
            <a:solidFill>
              <a:srgbClr val="FFFF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n-US" sz="4000" b="1" i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Content – </a:t>
            </a:r>
            <a:r>
              <a:rPr lang="en-US" sz="4000" i="1">
                <a:solidFill>
                  <a:srgbClr val="0070C0"/>
                </a:solidFill>
              </a:rPr>
              <a:t>Public Lunch hour</a:t>
            </a:r>
            <a:endParaRPr lang="en-US" sz="4000" b="1" i="1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20850"/>
            <a:ext cx="8153401" cy="4387847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 smtClean="0"/>
              <a:t>10:00 </a:t>
            </a:r>
            <a:r>
              <a:rPr lang="en-US" sz="1600" b="1" dirty="0"/>
              <a:t>a.m. – </a:t>
            </a:r>
            <a:r>
              <a:rPr lang="en-US" sz="1600" b="1" dirty="0" smtClean="0"/>
              <a:t>11:00 </a:t>
            </a:r>
            <a:r>
              <a:rPr lang="en-US" sz="1600" b="1" dirty="0"/>
              <a:t>a</a:t>
            </a:r>
            <a:r>
              <a:rPr lang="en-US" sz="1600" b="1" dirty="0" smtClean="0"/>
              <a:t>.m</a:t>
            </a:r>
            <a:r>
              <a:rPr lang="en-US" sz="1600" b="1" dirty="0"/>
              <a:t>.</a:t>
            </a:r>
            <a:endParaRPr lang="en-US" sz="1600" dirty="0"/>
          </a:p>
          <a:p>
            <a:pPr lvl="0"/>
            <a:r>
              <a:rPr lang="en-US" sz="2000" b="1" dirty="0">
                <a:solidFill>
                  <a:srgbClr val="00B0F0"/>
                </a:solidFill>
              </a:rPr>
              <a:t>Posters</a:t>
            </a:r>
            <a:r>
              <a:rPr lang="en-US" sz="2000" b="1" dirty="0"/>
              <a:t> showing resiliency or high achievement including</a:t>
            </a:r>
            <a:r>
              <a:rPr lang="en-US" sz="2000" dirty="0"/>
              <a:t>: </a:t>
            </a:r>
          </a:p>
          <a:p>
            <a:pPr lvl="1"/>
            <a:r>
              <a:rPr lang="en-US" sz="1800" dirty="0"/>
              <a:t>water quality trends and analysis (2)</a:t>
            </a:r>
          </a:p>
          <a:p>
            <a:pPr lvl="1"/>
            <a:r>
              <a:rPr lang="en-US" sz="1800" dirty="0"/>
              <a:t>Wastewater  </a:t>
            </a:r>
          </a:p>
          <a:p>
            <a:pPr lvl="1"/>
            <a:r>
              <a:rPr lang="en-US" sz="1800" dirty="0"/>
              <a:t>Air reductions</a:t>
            </a:r>
          </a:p>
          <a:p>
            <a:pPr lvl="1"/>
            <a:r>
              <a:rPr lang="en-US" sz="1800" dirty="0"/>
              <a:t>SAV </a:t>
            </a:r>
          </a:p>
          <a:p>
            <a:pPr lvl="1"/>
            <a:r>
              <a:rPr lang="en-US" sz="1800" dirty="0"/>
              <a:t>Oysters</a:t>
            </a:r>
          </a:p>
          <a:p>
            <a:pPr lvl="1"/>
            <a:r>
              <a:rPr lang="en-US" sz="1800" dirty="0"/>
              <a:t>Crabs</a:t>
            </a:r>
          </a:p>
          <a:p>
            <a:pPr marL="0" indent="0">
              <a:buNone/>
            </a:pPr>
            <a:endParaRPr lang="en-US" sz="1800" dirty="0"/>
          </a:p>
          <a:p>
            <a:pPr eaLnBrk="1" hangingPunct="1">
              <a:buFontTx/>
              <a:buNone/>
            </a:pPr>
            <a:endParaRPr lang="en-US" sz="1800" b="1" i="1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C336AD-E9C4-487B-9A67-9C8B2A73465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September 21, 2016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457200" y="2141538"/>
            <a:ext cx="83058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00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/>
              <a:t>Executive Council Meeting Planning </a:t>
            </a:r>
            <a:r>
              <a:rPr lang="en-US" err="1"/>
              <a:t>Powerpoint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581400"/>
            <a:ext cx="2840567" cy="2130425"/>
          </a:xfrm>
          <a:prstGeom prst="rect">
            <a:avLst/>
          </a:prstGeo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57200" y="1089025"/>
            <a:ext cx="8382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9900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365807" y="987137"/>
            <a:ext cx="7358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</a:rPr>
              <a:t> </a:t>
            </a:r>
            <a:r>
              <a:rPr lang="en-US" sz="2400" b="1">
                <a:solidFill>
                  <a:srgbClr val="0070C0"/>
                </a:solidFill>
              </a:rPr>
              <a:t>Status</a:t>
            </a:r>
          </a:p>
        </p:txBody>
      </p:sp>
    </p:spTree>
    <p:extLst>
      <p:ext uri="{BB962C8B-B14F-4D97-AF65-F5344CB8AC3E}">
        <p14:creationId xmlns:p14="http://schemas.microsoft.com/office/powerpoint/2010/main" val="413361173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3706392E8EF14FBC0CAD059C637969" ma:contentTypeVersion="2" ma:contentTypeDescription="Create a new document." ma:contentTypeScope="" ma:versionID="62d5a7ea9342b6d80c46cb48778dfcad">
  <xsd:schema xmlns:xsd="http://www.w3.org/2001/XMLSchema" xmlns:xs="http://www.w3.org/2001/XMLSchema" xmlns:p="http://schemas.microsoft.com/office/2006/metadata/properties" xmlns:ns2="ef2b2d22-1e80-41d3-ae3f-03470910906c" targetNamespace="http://schemas.microsoft.com/office/2006/metadata/properties" ma:root="true" ma:fieldsID="304a9e4e850e1b87555470e78253ad04" ns2:_="">
    <xsd:import namespace="ef2b2d22-1e80-41d3-ae3f-03470910906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2b2d22-1e80-41d3-ae3f-03470910906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A9F574D-7F51-4604-9618-C2333D2C7CCB}">
  <ds:schemaRefs>
    <ds:schemaRef ds:uri="http://purl.org/dc/terms/"/>
    <ds:schemaRef ds:uri="http://schemas.microsoft.com/office/2006/metadata/properties"/>
    <ds:schemaRef ds:uri="ef2b2d22-1e80-41d3-ae3f-03470910906c"/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5228503-E072-47C0-817A-800A90BF2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2b2d22-1e80-41d3-ae3f-0347091090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1FBD57-D5BB-4163-AD00-D96B5522B5F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142DC0C-870B-4EC8-8341-BADEB7A2DC9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1810</Words>
  <Application>Microsoft Office PowerPoint</Application>
  <PresentationFormat>On-screen Show (4:3)</PresentationFormat>
  <Paragraphs>628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Verdana</vt:lpstr>
      <vt:lpstr>Wingdings</vt:lpstr>
      <vt:lpstr>Default Design</vt:lpstr>
      <vt:lpstr> 2016 Chesapeake Executive Council   Planning Team Powerpoint</vt:lpstr>
      <vt:lpstr>Today’s Agenda</vt:lpstr>
      <vt:lpstr>PowerPoint Presentation</vt:lpstr>
      <vt:lpstr>Schedule of Meetings for 2016</vt:lpstr>
      <vt:lpstr>Logistics - Formal Invitations</vt:lpstr>
      <vt:lpstr>PowerPoint Presentation</vt:lpstr>
      <vt:lpstr>Content - Theme/Focus Areas</vt:lpstr>
      <vt:lpstr>Content - Theme/Focus Areas</vt:lpstr>
      <vt:lpstr>Content – Public Lunch hour</vt:lpstr>
      <vt:lpstr>Content – Public Meeting</vt:lpstr>
      <vt:lpstr>PowerPoint Presentation</vt:lpstr>
      <vt:lpstr>EC member discussion</vt:lpstr>
      <vt:lpstr>Execution - Briefing Materials</vt:lpstr>
      <vt:lpstr>Execution - Briefing Materials (cont)</vt:lpstr>
      <vt:lpstr>Communications - Schedule</vt:lpstr>
      <vt:lpstr>Logistics – Location</vt:lpstr>
      <vt:lpstr>Private Lunch Room</vt:lpstr>
      <vt:lpstr>Location for Tent</vt:lpstr>
      <vt:lpstr>PowerPoint Presentation</vt:lpstr>
      <vt:lpstr>PowerPoint Presentation</vt:lpstr>
      <vt:lpstr>PowerPoint Presentation</vt:lpstr>
      <vt:lpstr>Hotels near State Arboretum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Chesapeake Executive Council   Planning Team Powerpoint</dc:title>
  <dc:creator>Bisland, Carin</dc:creator>
  <cp:lastModifiedBy>Bisland, Carin</cp:lastModifiedBy>
  <cp:revision>20</cp:revision>
  <dcterms:modified xsi:type="dcterms:W3CDTF">2016-09-28T18:29:19Z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0x010100403706392E8EF14FBC0CAD059C637969</vt:lpwstr>
  </property>
</Properties>
</file>