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0"/>
  </p:sldMasterIdLst>
  <p:notesMasterIdLst>
    <p:notesMasterId r:id="rId24"/>
  </p:notesMasterIdLst>
  <p:handoutMasterIdLst>
    <p:handoutMasterId r:id="rId25"/>
  </p:handoutMasterIdLst>
  <p:sldIdLst>
    <p:sldId id="345" r:id="rId11"/>
    <p:sldId id="420" r:id="rId12"/>
    <p:sldId id="426" r:id="rId13"/>
    <p:sldId id="419" r:id="rId14"/>
    <p:sldId id="422" r:id="rId15"/>
    <p:sldId id="427" r:id="rId16"/>
    <p:sldId id="428" r:id="rId17"/>
    <p:sldId id="429" r:id="rId18"/>
    <p:sldId id="424" r:id="rId19"/>
    <p:sldId id="331" r:id="rId20"/>
    <p:sldId id="423" r:id="rId21"/>
    <p:sldId id="421" r:id="rId22"/>
    <p:sldId id="430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70C0"/>
    <a:srgbClr val="000099"/>
    <a:srgbClr val="CC3300"/>
    <a:srgbClr val="0000FF"/>
    <a:srgbClr val="FFFFCC"/>
    <a:srgbClr val="CCFFCC"/>
    <a:srgbClr val="000066"/>
    <a:srgbClr val="FF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8" autoAdjust="0"/>
    <p:restoredTop sz="77113" autoAdjust="0"/>
  </p:normalViewPr>
  <p:slideViewPr>
    <p:cSldViewPr>
      <p:cViewPr varScale="1">
        <p:scale>
          <a:sx n="82" d="100"/>
          <a:sy n="82" d="100"/>
        </p:scale>
        <p:origin x="8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568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C00E267-669F-4C01-854F-D08A40EC8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67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4D2711C-133B-44E5-94C4-42A53FB05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91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sbay.us/Publications/CBC%20TA%20Report%20Boots%20on%20the%20Ground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4969C9-B30C-436E-B337-72ECE47A6A7F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068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897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07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41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61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97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75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9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78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1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98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EL: EC</a:t>
            </a:r>
            <a:r>
              <a:rPr lang="en-US" baseline="0" dirty="0"/>
              <a:t> members will not sign on. What are next steps? Recommend removing from agenda entirely if they are unwilling to sign on.</a:t>
            </a:r>
          </a:p>
          <a:p>
            <a:endParaRPr lang="en-US" baseline="0" dirty="0"/>
          </a:p>
          <a:p>
            <a:r>
              <a:rPr lang="en-US" baseline="0" dirty="0"/>
              <a:t>Split previous non-point source directive into agriculture and stormwater. </a:t>
            </a:r>
          </a:p>
          <a:p>
            <a:endParaRPr lang="en-US" baseline="0" dirty="0"/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Resolution committing to more help for farmers:  The Chesapeake Bay Commission provided six recommendations in their "Boots on the Ground"  that could be included in a directive or resolutions 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3"/>
              </a:rPr>
              <a:t>http://www.chesbay.us/Publications/CBC%20TA%20Report%20Boots%20on%20the%20Ground.pdf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 broader resolution that includes both agricultural and urban runoff</a:t>
            </a:r>
          </a:p>
          <a:p>
            <a:pPr lvl="0"/>
            <a:b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We are leaning toward resolutions rather than directives. Thoughts?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How to build in forest buffers?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711C-133B-44E5-94C4-42A53FB05E3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3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6166C-AF58-4E8D-8B5C-8A797B3B428C}" type="datetime4">
              <a:rPr lang="en-US" smtClean="0"/>
              <a:pPr>
                <a:defRPr/>
              </a:pPr>
              <a:t>May 18, 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2012 Executive Council Meeting Planning </a:t>
            </a:r>
            <a:r>
              <a:rPr lang="en-US" dirty="0" err="1"/>
              <a:t>Powerpoint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B73D2-8CEB-43E5-8ADA-1565019EC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2012 Executive Council Meeting Planning </a:t>
            </a:r>
            <a:r>
              <a:rPr lang="en-US" dirty="0" err="1"/>
              <a:t>Powerpoint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336AD-E9C4-487B-9A67-9C8B2A734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0E21D-C39E-400C-AECF-1F21753D0A2B}" type="datetime4">
              <a:rPr lang="en-US" smtClean="0"/>
              <a:pPr>
                <a:defRPr/>
              </a:pPr>
              <a:t>May 18, 2018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97C89-8C14-43F6-87B4-3B8D920E556A}" type="datetime4">
              <a:rPr lang="en-US" smtClean="0"/>
              <a:pPr>
                <a:defRPr/>
              </a:pPr>
              <a:t>May 18, 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2012 Executive Council Meeting Planning Powerpoint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553DE-BAD5-49E2-918A-DA1801DD0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656598-94EE-47F0-B217-98520BB6CF95}" type="datetime4">
              <a:rPr lang="en-US" smtClean="0"/>
              <a:pPr>
                <a:defRPr/>
              </a:pPr>
              <a:t>May 18,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2012 Executive Council Meeting Planning Powerpoint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CC8FD9-C519-4EC7-B6CC-0E5BC2C26F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CC7AEF8E-CB3C-4C79-AE59-BA07DF3D2251}" type="datetime4">
              <a:rPr lang="en-US" smtClean="0"/>
              <a:pPr>
                <a:defRPr/>
              </a:pPr>
              <a:t>May 18, 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2012 Executive Council Meeting Planning </a:t>
            </a:r>
            <a:r>
              <a:rPr lang="en-US" dirty="0" err="1"/>
              <a:t>Powerpoint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8CC8FD9-C519-4EC7-B6CC-0E5BC2C26F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80" r:id="rId3"/>
    <p:sldLayoutId id="214748378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david.Goshorn@Maryland.gov" TargetMode="External"/><Relationship Id="rId3" Type="http://schemas.openxmlformats.org/officeDocument/2006/relationships/hyperlink" Target="http://www.chesapeakebay.net/ecbrief/201_executive_council_briefing_book" TargetMode="External"/><Relationship Id="rId7" Type="http://schemas.openxmlformats.org/officeDocument/2006/relationships/hyperlink" Target="mailto:lee.currey@Maryland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felver@chesapeakebay.net" TargetMode="External"/><Relationship Id="rId5" Type="http://schemas.openxmlformats.org/officeDocument/2006/relationships/image" Target="../media/image1.png"/><Relationship Id="rId4" Type="http://schemas.openxmlformats.org/officeDocument/2006/relationships/hyperlink" Target="https://epawebconferencing.acms.com/ec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A979C4-7142-44B5-9382-FAFDDBDE70E0}" type="slidenum">
              <a:rPr lang="en-US" smtClean="0">
                <a:latin typeface="Arial" pitchFamily="34" charset="0"/>
              </a:rPr>
              <a:pPr/>
              <a:t>1</a:t>
            </a:fld>
            <a:endParaRPr lang="en-US" dirty="0">
              <a:latin typeface="Arial" pitchFamily="34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52400"/>
            <a:ext cx="6705600" cy="139783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2018 Chesapeake Executive Council </a:t>
            </a:r>
            <a:br>
              <a:rPr lang="en-US" sz="2800" i="1" dirty="0">
                <a:latin typeface="Arial Narrow" pitchFamily="34" charset="0"/>
              </a:rPr>
            </a:br>
            <a:r>
              <a:rPr lang="en-US" sz="20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Planning Team PowerPoint</a:t>
            </a:r>
            <a:endParaRPr lang="en-US" sz="3200" b="1" i="1" dirty="0">
              <a:solidFill>
                <a:srgbClr val="00B0F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3081" name="TextBox 8"/>
          <p:cNvSpPr txBox="1">
            <a:spLocks noChangeArrowheads="1"/>
          </p:cNvSpPr>
          <p:nvPr/>
        </p:nvSpPr>
        <p:spPr bwMode="auto">
          <a:xfrm>
            <a:off x="381000" y="2860533"/>
            <a:ext cx="8153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EC PRIVATE/Briefing book page: </a:t>
            </a:r>
            <a:r>
              <a:rPr lang="en-US" sz="2400" u="sng" dirty="0">
                <a:hlinkClick r:id="rId3"/>
              </a:rPr>
              <a:t>http://www.chesapeakebay.net/ecbrief/2018_executive_council_briefing_book</a:t>
            </a:r>
            <a:endParaRPr lang="en-US" sz="2400" dirty="0"/>
          </a:p>
          <a:p>
            <a:endParaRPr lang="en-US" sz="1600" b="1" dirty="0"/>
          </a:p>
        </p:txBody>
      </p:sp>
      <p:sp>
        <p:nvSpPr>
          <p:cNvPr id="3082" name="TextBox 9"/>
          <p:cNvSpPr txBox="1">
            <a:spLocks noChangeArrowheads="1"/>
          </p:cNvSpPr>
          <p:nvPr/>
        </p:nvSpPr>
        <p:spPr bwMode="auto">
          <a:xfrm>
            <a:off x="601717" y="1901483"/>
            <a:ext cx="830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Conference Call info: </a:t>
            </a:r>
            <a:r>
              <a:rPr lang="en-US" dirty="0"/>
              <a:t>202-991-0477     </a:t>
            </a:r>
            <a:r>
              <a:rPr lang="en-US" b="1" dirty="0"/>
              <a:t>Conference Code: </a:t>
            </a:r>
            <a:r>
              <a:rPr lang="en-US" dirty="0"/>
              <a:t>178-1450</a:t>
            </a:r>
          </a:p>
          <a:p>
            <a:r>
              <a:rPr lang="en-US" b="1" dirty="0"/>
              <a:t>Online via Adobe Connect: </a:t>
            </a:r>
            <a:r>
              <a:rPr lang="en-US" dirty="0"/>
              <a:t> </a:t>
            </a:r>
            <a:r>
              <a:rPr lang="en-US" u="sng" dirty="0">
                <a:hlinkClick r:id="rId4"/>
              </a:rPr>
              <a:t>https://epawebconferencing.acms.com/ec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2018 Executive Council Meeting</a:t>
            </a:r>
          </a:p>
          <a:p>
            <a:pPr>
              <a:defRPr/>
            </a:pPr>
            <a:r>
              <a:rPr lang="en-US" dirty="0"/>
              <a:t>Planning PowerPoint</a:t>
            </a:r>
          </a:p>
        </p:txBody>
      </p:sp>
      <p:pic>
        <p:nvPicPr>
          <p:cNvPr id="11" name="Picture 10" descr="Final 30 yr CBP Logo L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" y="315528"/>
            <a:ext cx="1600200" cy="1234704"/>
          </a:xfrm>
          <a:prstGeom prst="rect">
            <a:avLst/>
          </a:prstGeom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914400" y="4485956"/>
            <a:ext cx="7315200" cy="1569660"/>
          </a:xfrm>
          <a:prstGeom prst="rect">
            <a:avLst/>
          </a:prstGeom>
          <a:solidFill>
            <a:schemeClr val="bg1">
              <a:lumMod val="95000"/>
              <a:alpha val="50195"/>
            </a:schemeClr>
          </a:solidFill>
          <a:ln w="508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accent4"/>
                </a:solidFill>
              </a:rPr>
              <a:t>Planning Team Chairs: </a:t>
            </a:r>
          </a:p>
          <a:p>
            <a:pPr algn="ctr"/>
            <a:r>
              <a:rPr lang="en-US" sz="1600" dirty="0">
                <a:solidFill>
                  <a:schemeClr val="accent4"/>
                </a:solidFill>
              </a:rPr>
              <a:t>Rachel Felver, CBP/ACB (410) 267-5740, </a:t>
            </a:r>
            <a:r>
              <a:rPr lang="en-US" sz="1600" dirty="0">
                <a:solidFill>
                  <a:schemeClr val="accent4"/>
                </a:solidFill>
                <a:hlinkClick r:id="rId6"/>
              </a:rPr>
              <a:t>rfelver@chesapeakebay.net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accent4"/>
                </a:solidFill>
              </a:rPr>
              <a:t>Lee Currey, Director, Water and Science Administration, MDE, (410) 537-3567, </a:t>
            </a:r>
            <a:r>
              <a:rPr lang="en-US" sz="1600" dirty="0">
                <a:solidFill>
                  <a:schemeClr val="accent4"/>
                </a:solidFill>
                <a:hlinkClick r:id="rId7"/>
              </a:rPr>
              <a:t>lee.currey@maryland.gov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</a:p>
          <a:p>
            <a:pPr algn="ctr"/>
            <a:r>
              <a:rPr lang="en-US" sz="1600" dirty="0">
                <a:solidFill>
                  <a:schemeClr val="accent4"/>
                </a:solidFill>
              </a:rPr>
              <a:t>Dave Goshorn, Senior Bay Restoration Coordinator, MD DNR, (410) 260-8110, </a:t>
            </a:r>
            <a:r>
              <a:rPr lang="en-US" sz="1600" dirty="0">
                <a:solidFill>
                  <a:schemeClr val="accent4"/>
                </a:solidFill>
                <a:hlinkClick r:id="rId8"/>
              </a:rPr>
              <a:t>david.goshorn@maryland.gov</a:t>
            </a:r>
            <a:r>
              <a:rPr lang="en-US" sz="1600" dirty="0">
                <a:solidFill>
                  <a:schemeClr val="accent4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 w="38100">
            <a:solidFill>
              <a:srgbClr val="FFFF00"/>
            </a:solidFill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 - </a:t>
            </a:r>
            <a:r>
              <a:rPr lang="en-US" sz="4000" i="1" dirty="0">
                <a:solidFill>
                  <a:srgbClr val="0070C0"/>
                </a:solidFill>
              </a:rPr>
              <a:t>Focus Areas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497305" y="2172315"/>
            <a:ext cx="8229600" cy="38401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328736" y="1033542"/>
            <a:ext cx="7358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Status</a:t>
            </a:r>
            <a:endParaRPr lang="en-US" sz="1000" b="1" dirty="0">
              <a:solidFill>
                <a:srgbClr val="0070C0"/>
              </a:solidFill>
            </a:endParaRPr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457200" y="1089025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68952" y="1659770"/>
            <a:ext cx="8305800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Topics being explored: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Specifics from the midpoint assessment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Stewardship.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Short highlights of various successes from local governments that pertain to themes of meeting.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Local co-benefits – rural, urban and suburban examples.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Highlighting oyster restoration – successes and issues.</a:t>
            </a:r>
          </a:p>
          <a:p>
            <a:endParaRPr lang="en-US" dirty="0"/>
          </a:p>
          <a:p>
            <a:r>
              <a:rPr lang="en-US" dirty="0"/>
              <a:t>Potential Lunch topics:</a:t>
            </a:r>
          </a:p>
          <a:p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A commitment to work together within the partnership, and with Exelon, to address the Conowingo infill through pooled resources.  This is a sticky issue that is brewing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The noticeable lack of progress in some jurisdictions and their commitment to "finishing the job".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More resources for farmers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/>
              <a:t>Direction and support for WIPs</a:t>
            </a:r>
          </a:p>
          <a:p>
            <a:endParaRPr lang="en-US" dirty="0"/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 w="38100">
            <a:solidFill>
              <a:srgbClr val="FFFF00"/>
            </a:solidFill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 – </a:t>
            </a:r>
            <a:r>
              <a:rPr lang="en-US" sz="4000" i="1" dirty="0">
                <a:solidFill>
                  <a:srgbClr val="0070C0"/>
                </a:solidFill>
              </a:rPr>
              <a:t>Potential Messaging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497305" y="2172315"/>
            <a:ext cx="8229600" cy="38401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328736" y="1033542"/>
            <a:ext cx="7358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Status</a:t>
            </a:r>
            <a:endParaRPr lang="en-US" sz="1000" b="1" dirty="0">
              <a:solidFill>
                <a:srgbClr val="0070C0"/>
              </a:solidFill>
            </a:endParaRPr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457200" y="1089025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68952" y="1659770"/>
            <a:ext cx="830580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Messages to highlight:</a:t>
            </a:r>
          </a:p>
          <a:p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Infrastructure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Cooperative federalism.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Agriculture.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Co-Benefits.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Strengths of Bay Program.</a:t>
            </a:r>
          </a:p>
          <a:p>
            <a:endParaRPr lang="en-US" dirty="0"/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2788610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33400"/>
          </a:xfrm>
          <a:ln w="38100">
            <a:noFill/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Logistics – L</a:t>
            </a:r>
            <a:r>
              <a:rPr lang="en-US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ocation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6338134" y="345133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7385884" y="376535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</a:rPr>
              <a:t>Status</a:t>
            </a:r>
          </a:p>
        </p:txBody>
      </p:sp>
      <p:sp>
        <p:nvSpPr>
          <p:cNvPr id="15" name="Content Placeholder 18"/>
          <p:cNvSpPr txBox="1">
            <a:spLocks/>
          </p:cNvSpPr>
          <p:nvPr/>
        </p:nvSpPr>
        <p:spPr bwMode="auto">
          <a:xfrm>
            <a:off x="457200" y="819150"/>
            <a:ext cx="7620001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endParaRPr lang="en-US" sz="1400" kern="0" dirty="0"/>
          </a:p>
          <a:p>
            <a:pPr>
              <a:buFontTx/>
              <a:buNone/>
            </a:pPr>
            <a:r>
              <a:rPr lang="en-US" sz="2400" kern="0" dirty="0"/>
              <a:t>Baltimore, Maryland</a:t>
            </a:r>
          </a:p>
          <a:p>
            <a:pPr>
              <a:buFontTx/>
              <a:buNone/>
            </a:pPr>
            <a:endParaRPr lang="en-US" sz="2400" kern="0" dirty="0"/>
          </a:p>
          <a:p>
            <a:pPr>
              <a:buFontTx/>
              <a:buNone/>
            </a:pPr>
            <a:r>
              <a:rPr lang="en-US" sz="2400" kern="0" dirty="0"/>
              <a:t>Potential Locations:</a:t>
            </a:r>
          </a:p>
          <a:p>
            <a:r>
              <a:rPr lang="en-US" sz="2000" kern="0" dirty="0"/>
              <a:t>American Visionary Arts Museum</a:t>
            </a:r>
          </a:p>
          <a:p>
            <a:r>
              <a:rPr lang="en-US" sz="2000" kern="0" dirty="0"/>
              <a:t>Baltimore Museum of Art</a:t>
            </a:r>
          </a:p>
          <a:p>
            <a:r>
              <a:rPr lang="en-US" sz="2000" kern="0" dirty="0"/>
              <a:t>Clyburn Mansion and Arboretum </a:t>
            </a:r>
          </a:p>
          <a:p>
            <a:r>
              <a:rPr lang="en-US" sz="2000" kern="0" dirty="0"/>
              <a:t>Columbus Center (IMET)</a:t>
            </a:r>
          </a:p>
          <a:p>
            <a:r>
              <a:rPr lang="en-US" sz="2000" kern="0" dirty="0"/>
              <a:t>Living Classrooms – Douglass Myers Maritime Park</a:t>
            </a: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176896" y="6282247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532079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D05B0-8519-4625-AC58-A04B93336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Advisory Committee’s EC Recommendations Letters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C7A13-3A22-4903-9B74-2F27A3859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86000"/>
            <a:ext cx="8077200" cy="3124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July 24, 2018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EC Letters from CAC, STAC </a:t>
            </a:r>
          </a:p>
          <a:p>
            <a:pPr marL="0" indent="0" algn="ctr">
              <a:buNone/>
            </a:pPr>
            <a:r>
              <a:rPr lang="en-US" dirty="0"/>
              <a:t>and LGAC due to CBPO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17793-87BD-49A3-9B35-8F782AC3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9248AC-826A-4646-8AF0-C6788901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CF9A34F-7F20-4A17-BDA9-46DB4F981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C0E21D-C39E-400C-AECF-1F21753D0A2B}" type="datetime4">
              <a:rPr lang="en-US" smtClean="0"/>
              <a:pPr>
                <a:defRPr/>
              </a:pPr>
              <a:t>May 18, 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72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sz="2800" dirty="0"/>
              <a:t>Potential Dates</a:t>
            </a:r>
          </a:p>
          <a:p>
            <a:r>
              <a:rPr lang="en-US" sz="2800" dirty="0"/>
              <a:t>Themes</a:t>
            </a:r>
          </a:p>
          <a:p>
            <a:r>
              <a:rPr lang="en-US" sz="2800" dirty="0"/>
              <a:t>Focus Areas</a:t>
            </a:r>
          </a:p>
          <a:p>
            <a:r>
              <a:rPr lang="en-US" sz="2800" dirty="0"/>
              <a:t>Potential Resolutions/Directives</a:t>
            </a:r>
          </a:p>
          <a:p>
            <a:r>
              <a:rPr lang="en-US" sz="2800" dirty="0"/>
              <a:t>Messages</a:t>
            </a:r>
          </a:p>
          <a:p>
            <a:r>
              <a:rPr lang="en-US" sz="2800" dirty="0"/>
              <a:t>Location</a:t>
            </a:r>
          </a:p>
          <a:p>
            <a:r>
              <a:rPr lang="en-US" sz="2800" dirty="0"/>
              <a:t>Timeline</a:t>
            </a:r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2018 Executive Council Meeting Planning PowerPoint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41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33400"/>
          </a:xfrm>
          <a:ln w="38100">
            <a:noFill/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Potential Dates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5" name="Content Placeholder 18"/>
          <p:cNvSpPr txBox="1">
            <a:spLocks/>
          </p:cNvSpPr>
          <p:nvPr/>
        </p:nvSpPr>
        <p:spPr bwMode="auto">
          <a:xfrm>
            <a:off x="457200" y="1447800"/>
            <a:ext cx="7620001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 sz="2800" dirty="0"/>
              <a:t>Tuesday, August 7, 2018 </a:t>
            </a:r>
            <a:r>
              <a:rPr lang="en-US" sz="4000" dirty="0"/>
              <a:t>*</a:t>
            </a:r>
          </a:p>
          <a:p>
            <a:pPr lvl="0"/>
            <a:endParaRPr lang="en-US" sz="2800" dirty="0">
              <a:solidFill>
                <a:srgbClr val="00B0F0"/>
              </a:solidFill>
            </a:endParaRPr>
          </a:p>
          <a:p>
            <a:pPr lvl="0"/>
            <a:r>
              <a:rPr lang="en-US" sz="2800" dirty="0"/>
              <a:t>Tuesday, August 14, 2018</a:t>
            </a: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176896" y="6282247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2518350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04800" y="1219200"/>
            <a:ext cx="533400" cy="3048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319087" y="304800"/>
            <a:ext cx="8001000" cy="57943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solidFill>
                  <a:srgbClr val="0070C0"/>
                </a:solidFill>
              </a:rPr>
              <a:t>EC Member RSVP status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4648200" y="1141115"/>
            <a:ext cx="2819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Attendance Confirmed</a:t>
            </a: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266196" y="1728738"/>
            <a:ext cx="8037939" cy="28623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ln w="3175">
                  <a:noFill/>
                </a:ln>
                <a:solidFill>
                  <a:srgbClr val="0099FF"/>
                </a:solidFill>
                <a:latin typeface="+mj-lt"/>
              </a:rPr>
              <a:t>MD		Larry Hogan, Governor	</a:t>
            </a:r>
            <a:r>
              <a:rPr lang="en-US" sz="2000" dirty="0">
                <a:ln w="3175">
                  <a:noFill/>
                </a:ln>
                <a:latin typeface="+mj-lt"/>
              </a:rPr>
              <a:t>	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99FF"/>
                </a:solidFill>
                <a:latin typeface="+mj-lt"/>
              </a:rPr>
              <a:t>CBC	Frank W. Wagner (VA), </a:t>
            </a:r>
            <a:r>
              <a:rPr lang="en-US" sz="2000" dirty="0">
                <a:ln w="3175">
                  <a:noFill/>
                </a:ln>
                <a:solidFill>
                  <a:srgbClr val="0099FF"/>
                </a:solidFill>
                <a:latin typeface="+mj-lt"/>
              </a:rPr>
              <a:t>CBC Chair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latin typeface="+mj-lt"/>
              </a:rPr>
              <a:t>DE 		John C. Carney Jr., Governor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ln w="3175">
                  <a:noFill/>
                </a:ln>
                <a:latin typeface="+mj-lt"/>
              </a:rPr>
              <a:t>DC   	Muriel Bowser, Mayor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latin typeface="+mj-lt"/>
              </a:rPr>
              <a:t>EPA 	Scott Pruitt, Administrator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latin typeface="+mj-lt"/>
              </a:rPr>
              <a:t>NY	 	Andrew Cuomo, Governor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latin typeface="+mj-lt"/>
              </a:rPr>
              <a:t>PA  		Tom Wolf, Governor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99FF"/>
                </a:solidFill>
                <a:latin typeface="+mj-lt"/>
              </a:rPr>
              <a:t>VA		Ralph Northam, Governor</a:t>
            </a:r>
            <a:endParaRPr lang="en-US" sz="1600" dirty="0">
              <a:solidFill>
                <a:srgbClr val="0099FF"/>
              </a:solidFill>
              <a:latin typeface="+mj-lt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>
                <a:latin typeface="+mj-lt"/>
              </a:rPr>
              <a:t>WV		Jim Justice, Governor</a:t>
            </a:r>
            <a:endParaRPr lang="en-US" sz="2000" strike="sngStrike" dirty="0">
              <a:latin typeface="+mj-lt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282143" y="4799343"/>
            <a:ext cx="8037941" cy="9541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3175">
                  <a:noFill/>
                </a:ln>
              </a:rPr>
              <a:t>Advisory Committees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2000" dirty="0">
                <a:ln w="3175">
                  <a:noFill/>
                </a:ln>
                <a:solidFill>
                  <a:srgbClr val="0099FF"/>
                </a:solidFill>
              </a:rPr>
              <a:t>CAC Chair – Paula </a:t>
            </a:r>
            <a:r>
              <a:rPr lang="en-US" sz="2000" dirty="0" err="1">
                <a:ln w="3175">
                  <a:noFill/>
                </a:ln>
                <a:solidFill>
                  <a:srgbClr val="0099FF"/>
                </a:solidFill>
              </a:rPr>
              <a:t>Jasinski</a:t>
            </a:r>
            <a:r>
              <a:rPr lang="en-US" sz="2000" dirty="0">
                <a:ln w="3175">
                  <a:noFill/>
                </a:ln>
              </a:rPr>
              <a:t>	</a:t>
            </a:r>
            <a:r>
              <a:rPr lang="en-US" sz="2000" dirty="0">
                <a:ln w="3175">
                  <a:noFill/>
                </a:ln>
                <a:latin typeface="+mj-lt"/>
              </a:rPr>
              <a:t>3. </a:t>
            </a:r>
            <a:r>
              <a:rPr lang="en-US" sz="2000" dirty="0">
                <a:ln w="3175">
                  <a:noFill/>
                </a:ln>
                <a:solidFill>
                  <a:srgbClr val="0099FF"/>
                </a:solidFill>
                <a:latin typeface="+mj-lt"/>
              </a:rPr>
              <a:t>STAC Chair – Brian Benham</a:t>
            </a:r>
            <a:endParaRPr lang="en-US" sz="2000" dirty="0">
              <a:ln w="3175">
                <a:noFill/>
              </a:ln>
              <a:solidFill>
                <a:srgbClr val="0099FF"/>
              </a:solidFill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2000" dirty="0">
                <a:ln w="3175">
                  <a:noFill/>
                </a:ln>
                <a:solidFill>
                  <a:srgbClr val="0099FF"/>
                </a:solidFill>
                <a:latin typeface="+mj-lt"/>
              </a:rPr>
              <a:t>LGAC Chair – Bruce Williams</a:t>
            </a:r>
            <a:endParaRPr lang="en-US" sz="2000" dirty="0">
              <a:solidFill>
                <a:srgbClr val="0099FF"/>
              </a:solidFill>
              <a:latin typeface="+mj-lt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82144" y="5776296"/>
            <a:ext cx="8037941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n w="3175">
                  <a:noFill/>
                </a:ln>
              </a:rPr>
              <a:t>TBD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962400" y="1219200"/>
            <a:ext cx="533400" cy="304800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990600" y="1141115"/>
            <a:ext cx="2895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Calendars Checked</a:t>
            </a:r>
          </a:p>
        </p:txBody>
      </p:sp>
      <p:sp>
        <p:nvSpPr>
          <p:cNvPr id="10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176896" y="6282247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2545048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 w="38100">
            <a:solidFill>
              <a:srgbClr val="FFFF00"/>
            </a:solidFill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 - </a:t>
            </a:r>
            <a:r>
              <a:rPr lang="en-US" sz="4000" i="1" dirty="0">
                <a:solidFill>
                  <a:srgbClr val="0070C0"/>
                </a:solidFill>
              </a:rPr>
              <a:t>Theme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497305" y="2172315"/>
            <a:ext cx="8229600" cy="38401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328736" y="1033542"/>
            <a:ext cx="7358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Status</a:t>
            </a:r>
            <a:endParaRPr lang="en-US" sz="1000" b="1" dirty="0">
              <a:solidFill>
                <a:srgbClr val="0070C0"/>
              </a:solidFill>
            </a:endParaRPr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457200" y="1089025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68952" y="1659770"/>
            <a:ext cx="83058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/>
              <a:t>Potential theme:</a:t>
            </a:r>
          </a:p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Celebrate our successes, acknowledge challenges and move forward – finish the job.</a:t>
            </a:r>
          </a:p>
          <a:p>
            <a:endParaRPr lang="en-US" dirty="0"/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3519797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 w="38100">
            <a:solidFill>
              <a:srgbClr val="FFFF00"/>
            </a:solidFill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 - </a:t>
            </a:r>
            <a:r>
              <a:rPr lang="en-US" sz="4000" i="1" dirty="0">
                <a:solidFill>
                  <a:srgbClr val="0070C0"/>
                </a:solidFill>
              </a:rPr>
              <a:t>Theme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497305" y="2172315"/>
            <a:ext cx="8229600" cy="38401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328736" y="1033542"/>
            <a:ext cx="7358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Status</a:t>
            </a:r>
            <a:endParaRPr lang="en-US" sz="1000" b="1" dirty="0">
              <a:solidFill>
                <a:srgbClr val="0070C0"/>
              </a:solidFill>
            </a:endParaRPr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457200" y="1089025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68952" y="1659770"/>
            <a:ext cx="83058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/>
              <a:t>Celebrate successes: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/>
              <a:t>The Bay is responding to our efforts, we see record underwater grasses and measured reduction on pollution loads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/>
              <a:t>Significance pollution reductions from wastewater treatment and air deposition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/>
              <a:t>Accountability for the now full Conowingo reservoir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400" dirty="0"/>
              <a:t>Oyster restoration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71169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 w="38100">
            <a:solidFill>
              <a:srgbClr val="FFFF00"/>
            </a:solidFill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 - </a:t>
            </a:r>
            <a:r>
              <a:rPr lang="en-US" sz="4000" i="1" dirty="0">
                <a:solidFill>
                  <a:srgbClr val="0070C0"/>
                </a:solidFill>
              </a:rPr>
              <a:t>Theme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497305" y="2172315"/>
            <a:ext cx="8229600" cy="38401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328736" y="1033542"/>
            <a:ext cx="7358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Status</a:t>
            </a:r>
            <a:endParaRPr lang="en-US" sz="1000" b="1" dirty="0">
              <a:solidFill>
                <a:srgbClr val="0070C0"/>
              </a:solidFill>
            </a:endParaRPr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457200" y="1089025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68952" y="1659770"/>
            <a:ext cx="8305800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/>
              <a:t>Acknowledge Challenges</a:t>
            </a:r>
          </a:p>
          <a:p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Fully engage partners in the 2025 goal</a:t>
            </a:r>
          </a:p>
          <a:p>
            <a:pPr lvl="0"/>
            <a:endParaRPr lang="en-US" sz="26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More emphasis and progress needed on pollution from runoff (farms and cities) than any other past plan. </a:t>
            </a:r>
          </a:p>
          <a:p>
            <a:pPr lvl="0"/>
            <a:endParaRPr lang="en-US" sz="26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/>
              <a:t>Adapting our programs to new science from the midpoint assessment - more accurate accounting, factoring in new growth, climate resiliency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375240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 w="38100">
            <a:solidFill>
              <a:srgbClr val="FFFF00"/>
            </a:solidFill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4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 - </a:t>
            </a:r>
            <a:r>
              <a:rPr lang="en-US" sz="4000" i="1" dirty="0">
                <a:solidFill>
                  <a:srgbClr val="0070C0"/>
                </a:solidFill>
              </a:rPr>
              <a:t>Theme</a:t>
            </a:r>
            <a:endParaRPr lang="en-US" sz="40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497305" y="2172315"/>
            <a:ext cx="8229600" cy="38401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328736" y="1033542"/>
            <a:ext cx="7358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Status</a:t>
            </a:r>
            <a:endParaRPr lang="en-US" sz="1000" b="1" dirty="0">
              <a:solidFill>
                <a:srgbClr val="0070C0"/>
              </a:solidFill>
            </a:endParaRPr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457200" y="1089025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68952" y="1659770"/>
            <a:ext cx="8305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/>
              <a:t>Move forward – finish the job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Resolutions</a:t>
            </a:r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309645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  <a:ln w="38100">
            <a:solidFill>
              <a:srgbClr val="FFFF00"/>
            </a:solidFill>
          </a:ln>
        </p:spPr>
        <p:txBody>
          <a:bodyPr/>
          <a:lstStyle/>
          <a:p>
            <a:pPr algn="l" eaLnBrk="1" hangingPunct="1">
              <a:defRPr/>
            </a:pP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Content – </a:t>
            </a:r>
            <a:r>
              <a:rPr lang="en-US" sz="3200" i="1" dirty="0">
                <a:solidFill>
                  <a:srgbClr val="0070C0"/>
                </a:solidFill>
              </a:rPr>
              <a:t>Potential Resolutions/Directives</a:t>
            </a:r>
            <a:endParaRPr lang="en-US" sz="3200" b="1" i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497305" y="2172315"/>
            <a:ext cx="8229600" cy="38401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1800" b="1" i="1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336AD-E9C4-487B-9A67-9C8B2A7346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1328736" y="1033542"/>
            <a:ext cx="7358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2400" b="1" dirty="0">
                <a:solidFill>
                  <a:srgbClr val="0070C0"/>
                </a:solidFill>
              </a:rPr>
              <a:t>Status</a:t>
            </a:r>
            <a:endParaRPr lang="en-US" sz="1000" b="1" dirty="0">
              <a:solidFill>
                <a:srgbClr val="0070C0"/>
              </a:solidFill>
            </a:endParaRPr>
          </a:p>
        </p:txBody>
      </p: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457200" y="1089025"/>
            <a:ext cx="838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9900"/>
              </a:solidFill>
            </a:endParaRPr>
          </a:p>
        </p:txBody>
      </p:sp>
      <p:sp>
        <p:nvSpPr>
          <p:cNvPr id="9228" name="Rectangle 10"/>
          <p:cNvSpPr>
            <a:spLocks noChangeArrowheads="1"/>
          </p:cNvSpPr>
          <p:nvPr/>
        </p:nvSpPr>
        <p:spPr bwMode="auto">
          <a:xfrm>
            <a:off x="497305" y="1693319"/>
            <a:ext cx="83058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Potential Resolutions/Directives:</a:t>
            </a:r>
          </a:p>
          <a:p>
            <a:endParaRPr lang="en-US" sz="2800" dirty="0"/>
          </a:p>
          <a:p>
            <a:pPr marL="285750" indent="-285750">
              <a:buFontTx/>
              <a:buChar char="-"/>
            </a:pPr>
            <a:r>
              <a:rPr lang="en-US" sz="2400" dirty="0"/>
              <a:t>Environmental literacy directive.</a:t>
            </a:r>
          </a:p>
          <a:p>
            <a:endParaRPr lang="en-US" sz="2400" dirty="0">
              <a:solidFill>
                <a:srgbClr val="00B050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400" dirty="0"/>
              <a:t>Agriculture</a:t>
            </a:r>
          </a:p>
          <a:p>
            <a:pPr marL="285750" indent="-285750">
              <a:buFontTx/>
              <a:buChar char="-"/>
            </a:pP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Stormwater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endParaRPr lang="en-US" dirty="0"/>
          </a:p>
        </p:txBody>
      </p:sp>
      <p:sp>
        <p:nvSpPr>
          <p:cNvPr id="13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Executive Council Meeting Planning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5748943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3706392E8EF14FBC0CAD059C637969" ma:contentTypeVersion="2" ma:contentTypeDescription="Create a new document." ma:contentTypeScope="" ma:versionID="cb587460d79018060a96642457700898">
  <xsd:schema xmlns:xsd="http://www.w3.org/2001/XMLSchema" xmlns:xs="http://www.w3.org/2001/XMLSchema" xmlns:p="http://schemas.microsoft.com/office/2006/metadata/properties" xmlns:ns2="ef2b2d22-1e80-41d3-ae3f-03470910906c" targetNamespace="http://schemas.microsoft.com/office/2006/metadata/properties" ma:root="true" ma:fieldsID="12721ba5202ceae1d1268058cd80fe26" ns2:_="">
    <xsd:import namespace="ef2b2d22-1e80-41d3-ae3f-03470910906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2b2d22-1e80-41d3-ae3f-03470910906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B1FBD57-D5BB-4163-AD00-D96B5522B5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A495DD-4882-4D3B-B42D-104C7C1DE42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D0BF5AB1-86A8-4EC2-8166-0935B3C39BEF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053086D4-5465-46D4-8588-AA58FE543A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2b2d22-1e80-41d3-ae3f-0347091090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A9F574D-7F51-4604-9618-C2333D2C7CC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f2b2d22-1e80-41d3-ae3f-03470910906c"/>
    <ds:schemaRef ds:uri="http://www.w3.org/XML/1998/namespace"/>
    <ds:schemaRef ds:uri="http://purl.org/dc/dcmitype/"/>
  </ds:schemaRefs>
</ds:datastoreItem>
</file>

<file path=customXml/itemProps6.xml><?xml version="1.0" encoding="utf-8"?>
<ds:datastoreItem xmlns:ds="http://schemas.openxmlformats.org/officeDocument/2006/customXml" ds:itemID="{60800A95-6776-4247-867E-2FF4538A0B14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1392593C-CFCA-454B-9F58-E87797EB9C34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DB60BE55-C9A0-4193-9561-EAA53E6B3CA1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0BC9FB78-CAB5-472E-AA3D-88F1BD2CDFAB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15325</TotalTime>
  <Words>588</Words>
  <Application>Microsoft Office PowerPoint</Application>
  <PresentationFormat>On-screen Show (4:3)</PresentationFormat>
  <Paragraphs>161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Arial Narrow</vt:lpstr>
      <vt:lpstr>Default Design</vt:lpstr>
      <vt:lpstr>2018 Chesapeake Executive Council  Planning Team PowerPoint</vt:lpstr>
      <vt:lpstr>Today’s Agenda</vt:lpstr>
      <vt:lpstr>Potential Dates</vt:lpstr>
      <vt:lpstr>PowerPoint Presentation</vt:lpstr>
      <vt:lpstr>Content - Theme</vt:lpstr>
      <vt:lpstr>Content - Theme</vt:lpstr>
      <vt:lpstr>Content - Theme</vt:lpstr>
      <vt:lpstr>Content - Theme</vt:lpstr>
      <vt:lpstr>Content – Potential Resolutions/Directives</vt:lpstr>
      <vt:lpstr>Content - Focus Areas</vt:lpstr>
      <vt:lpstr>Content – Potential Messaging</vt:lpstr>
      <vt:lpstr>Logistics – Location</vt:lpstr>
      <vt:lpstr>Advisory Committee’s EC Recommendations Letters</vt:lpstr>
    </vt:vector>
  </TitlesOfParts>
  <Company>U.S. 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Reflections from the  2008 Chesapeake  Executive Council Meeting</dc:title>
  <dc:creator>Mrobin04</dc:creator>
  <cp:lastModifiedBy>May, Cynthia</cp:lastModifiedBy>
  <cp:revision>475</cp:revision>
  <cp:lastPrinted>2018-05-18T16:59:19Z</cp:lastPrinted>
  <dcterms:created xsi:type="dcterms:W3CDTF">2008-12-09T14:44:21Z</dcterms:created>
  <dcterms:modified xsi:type="dcterms:W3CDTF">2018-05-18T17:27:16Z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0x010100403706392E8EF14FBC0CAD059C637969</vt:lpwstr>
  </property>
</Properties>
</file>