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86" r:id="rId3"/>
    <p:sldId id="287" r:id="rId4"/>
    <p:sldId id="288" r:id="rId5"/>
    <p:sldId id="289" r:id="rId6"/>
    <p:sldId id="283" r:id="rId7"/>
    <p:sldId id="276" r:id="rId8"/>
    <p:sldId id="277" r:id="rId9"/>
    <p:sldId id="284" r:id="rId10"/>
    <p:sldId id="278" r:id="rId11"/>
    <p:sldId id="279" r:id="rId12"/>
    <p:sldId id="280"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Green" initials="AG" lastIdx="7" clrIdx="0">
    <p:extLst/>
  </p:cmAuthor>
  <p:cmAuthor id="2" name="Jonathan Wickert" initials="JW" lastIdx="1" clrIdx="1">
    <p:extLst/>
  </p:cmAuthor>
  <p:cmAuthor id="3" name="Wickert, Jonathan (DNREC)" initials="JSW"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9966"/>
    <a:srgbClr val="339933"/>
    <a:srgbClr val="DBAA51"/>
    <a:srgbClr val="E6E6E6"/>
    <a:srgbClr val="FFFF66"/>
    <a:srgbClr val="0099FF"/>
    <a:srgbClr val="00FFFF"/>
    <a:srgbClr val="388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465" autoAdjust="0"/>
  </p:normalViewPr>
  <p:slideViewPr>
    <p:cSldViewPr>
      <p:cViewPr>
        <p:scale>
          <a:sx n="39" d="100"/>
          <a:sy n="39" d="100"/>
        </p:scale>
        <p:origin x="-2412"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7159B-6054-4E47-8A32-99F42B73DE57}"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B45F5E97-D3CA-4F63-8B27-26A344AE6E6A}">
      <dgm:prSet phldrT="[Text]"/>
      <dgm:spPr/>
      <dgm:t>
        <a:bodyPr/>
        <a:lstStyle/>
        <a:p>
          <a:r>
            <a:rPr lang="en-US" dirty="0"/>
            <a:t>Environmental Literacy </a:t>
          </a:r>
        </a:p>
      </dgm:t>
    </dgm:pt>
    <dgm:pt modelId="{79244F63-B537-4036-B866-FFAA0BFC1FC4}" type="parTrans" cxnId="{FF3C6251-8A48-438F-93E6-2AC093D8095D}">
      <dgm:prSet/>
      <dgm:spPr/>
      <dgm:t>
        <a:bodyPr/>
        <a:lstStyle/>
        <a:p>
          <a:endParaRPr lang="en-US"/>
        </a:p>
      </dgm:t>
    </dgm:pt>
    <dgm:pt modelId="{B16130D0-CFCD-4A75-93C8-8251A94EF4A1}" type="sibTrans" cxnId="{FF3C6251-8A48-438F-93E6-2AC093D8095D}">
      <dgm:prSet/>
      <dgm:spPr/>
      <dgm:t>
        <a:bodyPr/>
        <a:lstStyle/>
        <a:p>
          <a:endParaRPr lang="en-US"/>
        </a:p>
      </dgm:t>
    </dgm:pt>
    <dgm:pt modelId="{4BCBFB39-26F5-49E8-9358-B742B5384E03}">
      <dgm:prSet phldrT="[Text]"/>
      <dgm:spPr/>
      <dgm:t>
        <a:bodyPr/>
        <a:lstStyle/>
        <a:p>
          <a:r>
            <a:rPr lang="en-US" dirty="0"/>
            <a:t>Engaged Communities</a:t>
          </a:r>
        </a:p>
      </dgm:t>
    </dgm:pt>
    <dgm:pt modelId="{80C9EFFE-3066-466D-958E-0C6D25FAE251}" type="parTrans" cxnId="{164671EC-67A7-4FF9-A6B7-0331A083C58B}">
      <dgm:prSet/>
      <dgm:spPr/>
      <dgm:t>
        <a:bodyPr/>
        <a:lstStyle/>
        <a:p>
          <a:endParaRPr lang="en-US"/>
        </a:p>
      </dgm:t>
    </dgm:pt>
    <dgm:pt modelId="{E45E49C6-74FC-4DD0-BB70-B0F3E1DBA2FC}" type="sibTrans" cxnId="{164671EC-67A7-4FF9-A6B7-0331A083C58B}">
      <dgm:prSet/>
      <dgm:spPr/>
      <dgm:t>
        <a:bodyPr/>
        <a:lstStyle/>
        <a:p>
          <a:endParaRPr lang="en-US"/>
        </a:p>
      </dgm:t>
    </dgm:pt>
    <dgm:pt modelId="{B7FED8E9-EB4D-4DF6-A33B-46D8719107E5}">
      <dgm:prSet phldrT="[Text]"/>
      <dgm:spPr/>
      <dgm:t>
        <a:bodyPr/>
        <a:lstStyle/>
        <a:p>
          <a:r>
            <a:rPr lang="en-US" dirty="0"/>
            <a:t>Environmental &amp; Economic Sustainability </a:t>
          </a:r>
        </a:p>
      </dgm:t>
    </dgm:pt>
    <dgm:pt modelId="{184AAECA-0565-4F05-B758-F2147A8B0548}" type="parTrans" cxnId="{13B1CBEA-BD1E-4D7B-8C42-638400BD2D42}">
      <dgm:prSet/>
      <dgm:spPr/>
      <dgm:t>
        <a:bodyPr/>
        <a:lstStyle/>
        <a:p>
          <a:endParaRPr lang="en-US"/>
        </a:p>
      </dgm:t>
    </dgm:pt>
    <dgm:pt modelId="{ED9D78B3-9AAD-4C83-A05F-F92475A205C6}" type="sibTrans" cxnId="{13B1CBEA-BD1E-4D7B-8C42-638400BD2D42}">
      <dgm:prSet/>
      <dgm:spPr/>
      <dgm:t>
        <a:bodyPr/>
        <a:lstStyle/>
        <a:p>
          <a:endParaRPr lang="en-US"/>
        </a:p>
      </dgm:t>
    </dgm:pt>
    <dgm:pt modelId="{AF7D810C-9AF3-4228-A9BB-C70B04B62561}">
      <dgm:prSet phldrT="[Text]"/>
      <dgm:spPr/>
      <dgm:t>
        <a:bodyPr/>
        <a:lstStyle/>
        <a:p>
          <a:pPr>
            <a:buNone/>
          </a:pPr>
          <a:r>
            <a:rPr lang="en-US" dirty="0"/>
            <a:t>Meaningful Watershed Educational Experiences</a:t>
          </a:r>
        </a:p>
      </dgm:t>
    </dgm:pt>
    <dgm:pt modelId="{82A076CB-046F-4F1F-8A40-CF34C87CF780}" type="parTrans" cxnId="{FD9F327C-5D3F-41EB-BE99-61E52AAAB696}">
      <dgm:prSet/>
      <dgm:spPr/>
      <dgm:t>
        <a:bodyPr/>
        <a:lstStyle/>
        <a:p>
          <a:endParaRPr lang="en-US"/>
        </a:p>
      </dgm:t>
    </dgm:pt>
    <dgm:pt modelId="{09B27C32-C888-46B8-90FA-17402C11C03D}" type="sibTrans" cxnId="{FD9F327C-5D3F-41EB-BE99-61E52AAAB696}">
      <dgm:prSet/>
      <dgm:spPr/>
      <dgm:t>
        <a:bodyPr/>
        <a:lstStyle/>
        <a:p>
          <a:endParaRPr lang="en-US"/>
        </a:p>
      </dgm:t>
    </dgm:pt>
    <dgm:pt modelId="{49414CAA-F033-482F-9EEF-413698F3C883}" type="pres">
      <dgm:prSet presAssocID="{FB17159B-6054-4E47-8A32-99F42B73DE57}" presName="CompostProcess" presStyleCnt="0">
        <dgm:presLayoutVars>
          <dgm:dir/>
          <dgm:resizeHandles val="exact"/>
        </dgm:presLayoutVars>
      </dgm:prSet>
      <dgm:spPr/>
      <dgm:t>
        <a:bodyPr/>
        <a:lstStyle/>
        <a:p>
          <a:endParaRPr lang="en-US"/>
        </a:p>
      </dgm:t>
    </dgm:pt>
    <dgm:pt modelId="{841AD764-23C2-4054-AD61-249B5ACAE194}" type="pres">
      <dgm:prSet presAssocID="{FB17159B-6054-4E47-8A32-99F42B73DE57}" presName="arrow" presStyleLbl="bgShp" presStyleIdx="0" presStyleCnt="1"/>
      <dgm:spPr>
        <a:solidFill>
          <a:schemeClr val="accent2"/>
        </a:solidFill>
      </dgm:spPr>
      <dgm:t>
        <a:bodyPr/>
        <a:lstStyle/>
        <a:p>
          <a:endParaRPr lang="en-US"/>
        </a:p>
      </dgm:t>
    </dgm:pt>
    <dgm:pt modelId="{8F56253A-9314-47F5-93EF-8427B2BBD480}" type="pres">
      <dgm:prSet presAssocID="{FB17159B-6054-4E47-8A32-99F42B73DE57}" presName="linearProcess" presStyleCnt="0"/>
      <dgm:spPr/>
    </dgm:pt>
    <dgm:pt modelId="{32234146-4109-4F86-8B79-44A5F94F0688}" type="pres">
      <dgm:prSet presAssocID="{AF7D810C-9AF3-4228-A9BB-C70B04B62561}" presName="textNode" presStyleLbl="node1" presStyleIdx="0" presStyleCnt="4">
        <dgm:presLayoutVars>
          <dgm:bulletEnabled val="1"/>
        </dgm:presLayoutVars>
      </dgm:prSet>
      <dgm:spPr/>
      <dgm:t>
        <a:bodyPr/>
        <a:lstStyle/>
        <a:p>
          <a:endParaRPr lang="en-US"/>
        </a:p>
      </dgm:t>
    </dgm:pt>
    <dgm:pt modelId="{9A65C865-54AE-48E4-8321-63D84FCE4527}" type="pres">
      <dgm:prSet presAssocID="{09B27C32-C888-46B8-90FA-17402C11C03D}" presName="sibTrans" presStyleCnt="0"/>
      <dgm:spPr/>
    </dgm:pt>
    <dgm:pt modelId="{6EA05745-A256-49B5-A62A-0CDF2053C8A3}" type="pres">
      <dgm:prSet presAssocID="{B45F5E97-D3CA-4F63-8B27-26A344AE6E6A}" presName="textNode" presStyleLbl="node1" presStyleIdx="1" presStyleCnt="4">
        <dgm:presLayoutVars>
          <dgm:bulletEnabled val="1"/>
        </dgm:presLayoutVars>
      </dgm:prSet>
      <dgm:spPr/>
      <dgm:t>
        <a:bodyPr/>
        <a:lstStyle/>
        <a:p>
          <a:endParaRPr lang="en-US"/>
        </a:p>
      </dgm:t>
    </dgm:pt>
    <dgm:pt modelId="{48703B3A-B5A1-4E96-8338-EE6B02684126}" type="pres">
      <dgm:prSet presAssocID="{B16130D0-CFCD-4A75-93C8-8251A94EF4A1}" presName="sibTrans" presStyleCnt="0"/>
      <dgm:spPr/>
    </dgm:pt>
    <dgm:pt modelId="{69C1F0D7-4EEB-4F4D-8FDD-608D9E67CAD8}" type="pres">
      <dgm:prSet presAssocID="{4BCBFB39-26F5-49E8-9358-B742B5384E03}" presName="textNode" presStyleLbl="node1" presStyleIdx="2" presStyleCnt="4">
        <dgm:presLayoutVars>
          <dgm:bulletEnabled val="1"/>
        </dgm:presLayoutVars>
      </dgm:prSet>
      <dgm:spPr/>
      <dgm:t>
        <a:bodyPr/>
        <a:lstStyle/>
        <a:p>
          <a:endParaRPr lang="en-US"/>
        </a:p>
      </dgm:t>
    </dgm:pt>
    <dgm:pt modelId="{98EBF433-3710-4BDA-9C6C-4FA8258E4DA5}" type="pres">
      <dgm:prSet presAssocID="{E45E49C6-74FC-4DD0-BB70-B0F3E1DBA2FC}" presName="sibTrans" presStyleCnt="0"/>
      <dgm:spPr/>
    </dgm:pt>
    <dgm:pt modelId="{224780D7-5547-48FA-A305-9F68B76E7D2F}" type="pres">
      <dgm:prSet presAssocID="{B7FED8E9-EB4D-4DF6-A33B-46D8719107E5}" presName="textNode" presStyleLbl="node1" presStyleIdx="3" presStyleCnt="4">
        <dgm:presLayoutVars>
          <dgm:bulletEnabled val="1"/>
        </dgm:presLayoutVars>
      </dgm:prSet>
      <dgm:spPr/>
      <dgm:t>
        <a:bodyPr/>
        <a:lstStyle/>
        <a:p>
          <a:endParaRPr lang="en-US"/>
        </a:p>
      </dgm:t>
    </dgm:pt>
  </dgm:ptLst>
  <dgm:cxnLst>
    <dgm:cxn modelId="{AD420A12-15BF-45BD-87DC-9337374FBC02}" type="presOf" srcId="{B7FED8E9-EB4D-4DF6-A33B-46D8719107E5}" destId="{224780D7-5547-48FA-A305-9F68B76E7D2F}" srcOrd="0" destOrd="0" presId="urn:microsoft.com/office/officeart/2005/8/layout/hProcess9"/>
    <dgm:cxn modelId="{164671EC-67A7-4FF9-A6B7-0331A083C58B}" srcId="{FB17159B-6054-4E47-8A32-99F42B73DE57}" destId="{4BCBFB39-26F5-49E8-9358-B742B5384E03}" srcOrd="2" destOrd="0" parTransId="{80C9EFFE-3066-466D-958E-0C6D25FAE251}" sibTransId="{E45E49C6-74FC-4DD0-BB70-B0F3E1DBA2FC}"/>
    <dgm:cxn modelId="{FD9F327C-5D3F-41EB-BE99-61E52AAAB696}" srcId="{FB17159B-6054-4E47-8A32-99F42B73DE57}" destId="{AF7D810C-9AF3-4228-A9BB-C70B04B62561}" srcOrd="0" destOrd="0" parTransId="{82A076CB-046F-4F1F-8A40-CF34C87CF780}" sibTransId="{09B27C32-C888-46B8-90FA-17402C11C03D}"/>
    <dgm:cxn modelId="{BAD65A20-E125-4FD5-96BB-2D5C99D32176}" type="presOf" srcId="{4BCBFB39-26F5-49E8-9358-B742B5384E03}" destId="{69C1F0D7-4EEB-4F4D-8FDD-608D9E67CAD8}" srcOrd="0" destOrd="0" presId="urn:microsoft.com/office/officeart/2005/8/layout/hProcess9"/>
    <dgm:cxn modelId="{FF3C6251-8A48-438F-93E6-2AC093D8095D}" srcId="{FB17159B-6054-4E47-8A32-99F42B73DE57}" destId="{B45F5E97-D3CA-4F63-8B27-26A344AE6E6A}" srcOrd="1" destOrd="0" parTransId="{79244F63-B537-4036-B866-FFAA0BFC1FC4}" sibTransId="{B16130D0-CFCD-4A75-93C8-8251A94EF4A1}"/>
    <dgm:cxn modelId="{072F8269-95B6-441E-92DB-EB5741D4ED25}" type="presOf" srcId="{B45F5E97-D3CA-4F63-8B27-26A344AE6E6A}" destId="{6EA05745-A256-49B5-A62A-0CDF2053C8A3}" srcOrd="0" destOrd="0" presId="urn:microsoft.com/office/officeart/2005/8/layout/hProcess9"/>
    <dgm:cxn modelId="{13B1CBEA-BD1E-4D7B-8C42-638400BD2D42}" srcId="{FB17159B-6054-4E47-8A32-99F42B73DE57}" destId="{B7FED8E9-EB4D-4DF6-A33B-46D8719107E5}" srcOrd="3" destOrd="0" parTransId="{184AAECA-0565-4F05-B758-F2147A8B0548}" sibTransId="{ED9D78B3-9AAD-4C83-A05F-F92475A205C6}"/>
    <dgm:cxn modelId="{7AE6F399-0317-40FA-BCF6-C13CEE70E189}" type="presOf" srcId="{FB17159B-6054-4E47-8A32-99F42B73DE57}" destId="{49414CAA-F033-482F-9EEF-413698F3C883}" srcOrd="0" destOrd="0" presId="urn:microsoft.com/office/officeart/2005/8/layout/hProcess9"/>
    <dgm:cxn modelId="{8F544E7E-278A-4FC7-8DCC-53EB735F6499}" type="presOf" srcId="{AF7D810C-9AF3-4228-A9BB-C70B04B62561}" destId="{32234146-4109-4F86-8B79-44A5F94F0688}" srcOrd="0" destOrd="0" presId="urn:microsoft.com/office/officeart/2005/8/layout/hProcess9"/>
    <dgm:cxn modelId="{EC4F3817-1C2A-4CB4-BC89-74118B4C2331}" type="presParOf" srcId="{49414CAA-F033-482F-9EEF-413698F3C883}" destId="{841AD764-23C2-4054-AD61-249B5ACAE194}" srcOrd="0" destOrd="0" presId="urn:microsoft.com/office/officeart/2005/8/layout/hProcess9"/>
    <dgm:cxn modelId="{05D2C449-20B1-4F16-BFA1-98387E3C2DA3}" type="presParOf" srcId="{49414CAA-F033-482F-9EEF-413698F3C883}" destId="{8F56253A-9314-47F5-93EF-8427B2BBD480}" srcOrd="1" destOrd="0" presId="urn:microsoft.com/office/officeart/2005/8/layout/hProcess9"/>
    <dgm:cxn modelId="{9E84D3AE-0E66-47B0-A5EE-223A1DEF95CC}" type="presParOf" srcId="{8F56253A-9314-47F5-93EF-8427B2BBD480}" destId="{32234146-4109-4F86-8B79-44A5F94F0688}" srcOrd="0" destOrd="0" presId="urn:microsoft.com/office/officeart/2005/8/layout/hProcess9"/>
    <dgm:cxn modelId="{68865A10-DA53-4D9C-AAD4-754F88E8056E}" type="presParOf" srcId="{8F56253A-9314-47F5-93EF-8427B2BBD480}" destId="{9A65C865-54AE-48E4-8321-63D84FCE4527}" srcOrd="1" destOrd="0" presId="urn:microsoft.com/office/officeart/2005/8/layout/hProcess9"/>
    <dgm:cxn modelId="{94CDA288-40F8-4354-8E1B-9BEA82EFA876}" type="presParOf" srcId="{8F56253A-9314-47F5-93EF-8427B2BBD480}" destId="{6EA05745-A256-49B5-A62A-0CDF2053C8A3}" srcOrd="2" destOrd="0" presId="urn:microsoft.com/office/officeart/2005/8/layout/hProcess9"/>
    <dgm:cxn modelId="{BC0C5BD6-3497-4CEE-AEE7-34215C166F6D}" type="presParOf" srcId="{8F56253A-9314-47F5-93EF-8427B2BBD480}" destId="{48703B3A-B5A1-4E96-8338-EE6B02684126}" srcOrd="3" destOrd="0" presId="urn:microsoft.com/office/officeart/2005/8/layout/hProcess9"/>
    <dgm:cxn modelId="{AEC034F5-5A9D-4BC1-A2A1-3500FAFC5698}" type="presParOf" srcId="{8F56253A-9314-47F5-93EF-8427B2BBD480}" destId="{69C1F0D7-4EEB-4F4D-8FDD-608D9E67CAD8}" srcOrd="4" destOrd="0" presId="urn:microsoft.com/office/officeart/2005/8/layout/hProcess9"/>
    <dgm:cxn modelId="{D7A43FA0-D47C-4279-BBA0-1F29B3BE8042}" type="presParOf" srcId="{8F56253A-9314-47F5-93EF-8427B2BBD480}" destId="{98EBF433-3710-4BDA-9C6C-4FA8258E4DA5}" srcOrd="5" destOrd="0" presId="urn:microsoft.com/office/officeart/2005/8/layout/hProcess9"/>
    <dgm:cxn modelId="{5A41643D-6036-4A84-98A2-E6DA3D492A7E}" type="presParOf" srcId="{8F56253A-9314-47F5-93EF-8427B2BBD480}" destId="{224780D7-5547-48FA-A305-9F68B76E7D2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FD325-DE41-489F-918D-E5E8FD4042FE}" type="doc">
      <dgm:prSet loTypeId="urn:microsoft.com/office/officeart/2005/8/layout/venn1" loCatId="relationship" qsTypeId="urn:microsoft.com/office/officeart/2005/8/quickstyle/simple1" qsCatId="simple" csTypeId="urn:microsoft.com/office/officeart/2005/8/colors/colorful5" csCatId="colorful" phldr="1"/>
      <dgm:spPr/>
    </dgm:pt>
    <dgm:pt modelId="{17B93585-7F06-4AAA-ABDC-BCFF95A53074}">
      <dgm:prSet phldrT="[Text]"/>
      <dgm:spPr/>
      <dgm:t>
        <a:bodyPr/>
        <a:lstStyle/>
        <a:p>
          <a:r>
            <a:rPr lang="en-US" dirty="0"/>
            <a:t>Academic Achievement </a:t>
          </a:r>
        </a:p>
      </dgm:t>
    </dgm:pt>
    <dgm:pt modelId="{A7DE2AB0-B7D2-4044-8ABA-0CE84CB110D6}" type="parTrans" cxnId="{7BB51DF7-7E80-42D4-81A5-F83A6A8BCE8A}">
      <dgm:prSet/>
      <dgm:spPr/>
      <dgm:t>
        <a:bodyPr/>
        <a:lstStyle/>
        <a:p>
          <a:endParaRPr lang="en-US"/>
        </a:p>
      </dgm:t>
    </dgm:pt>
    <dgm:pt modelId="{8A837F21-506A-4651-AEDC-3612F91BF9F4}" type="sibTrans" cxnId="{7BB51DF7-7E80-42D4-81A5-F83A6A8BCE8A}">
      <dgm:prSet/>
      <dgm:spPr/>
      <dgm:t>
        <a:bodyPr/>
        <a:lstStyle/>
        <a:p>
          <a:endParaRPr lang="en-US"/>
        </a:p>
      </dgm:t>
    </dgm:pt>
    <dgm:pt modelId="{C97F2E17-BE36-43CA-8302-97713A9A3C3A}">
      <dgm:prSet phldrT="[Text]"/>
      <dgm:spPr/>
      <dgm:t>
        <a:bodyPr/>
        <a:lstStyle/>
        <a:p>
          <a:r>
            <a:rPr lang="en-US" dirty="0"/>
            <a:t>Outdoor field investigations &amp; informed action</a:t>
          </a:r>
        </a:p>
      </dgm:t>
    </dgm:pt>
    <dgm:pt modelId="{F4936B96-4AB4-42C5-B63F-88B00DD0A13C}" type="parTrans" cxnId="{E03E912C-44BD-46CE-B7D4-BF1477A1D2CB}">
      <dgm:prSet/>
      <dgm:spPr/>
      <dgm:t>
        <a:bodyPr/>
        <a:lstStyle/>
        <a:p>
          <a:endParaRPr lang="en-US"/>
        </a:p>
      </dgm:t>
    </dgm:pt>
    <dgm:pt modelId="{DE9551EE-C7D7-402D-B669-610E11C4BCA5}" type="sibTrans" cxnId="{E03E912C-44BD-46CE-B7D4-BF1477A1D2CB}">
      <dgm:prSet/>
      <dgm:spPr/>
      <dgm:t>
        <a:bodyPr/>
        <a:lstStyle/>
        <a:p>
          <a:endParaRPr lang="en-US"/>
        </a:p>
      </dgm:t>
    </dgm:pt>
    <dgm:pt modelId="{29CDFCFF-F103-43FA-868A-3F6D6D444ECB}" type="pres">
      <dgm:prSet presAssocID="{AF7FD325-DE41-489F-918D-E5E8FD4042FE}" presName="compositeShape" presStyleCnt="0">
        <dgm:presLayoutVars>
          <dgm:chMax val="7"/>
          <dgm:dir/>
          <dgm:resizeHandles val="exact"/>
        </dgm:presLayoutVars>
      </dgm:prSet>
      <dgm:spPr/>
    </dgm:pt>
    <dgm:pt modelId="{CE3FBDE8-0976-45FA-ABC4-854344D2A94F}" type="pres">
      <dgm:prSet presAssocID="{17B93585-7F06-4AAA-ABDC-BCFF95A53074}" presName="circ1" presStyleLbl="vennNode1" presStyleIdx="0" presStyleCnt="2"/>
      <dgm:spPr/>
      <dgm:t>
        <a:bodyPr/>
        <a:lstStyle/>
        <a:p>
          <a:endParaRPr lang="en-US"/>
        </a:p>
      </dgm:t>
    </dgm:pt>
    <dgm:pt modelId="{F25A57CE-BC06-4983-9130-368A8B369809}" type="pres">
      <dgm:prSet presAssocID="{17B93585-7F06-4AAA-ABDC-BCFF95A53074}" presName="circ1Tx" presStyleLbl="revTx" presStyleIdx="0" presStyleCnt="0">
        <dgm:presLayoutVars>
          <dgm:chMax val="0"/>
          <dgm:chPref val="0"/>
          <dgm:bulletEnabled val="1"/>
        </dgm:presLayoutVars>
      </dgm:prSet>
      <dgm:spPr/>
      <dgm:t>
        <a:bodyPr/>
        <a:lstStyle/>
        <a:p>
          <a:endParaRPr lang="en-US"/>
        </a:p>
      </dgm:t>
    </dgm:pt>
    <dgm:pt modelId="{BCB91CF1-00A3-4827-982B-0A701C0BF06D}" type="pres">
      <dgm:prSet presAssocID="{C97F2E17-BE36-43CA-8302-97713A9A3C3A}" presName="circ2" presStyleLbl="vennNode1" presStyleIdx="1" presStyleCnt="2"/>
      <dgm:spPr/>
      <dgm:t>
        <a:bodyPr/>
        <a:lstStyle/>
        <a:p>
          <a:endParaRPr lang="en-US"/>
        </a:p>
      </dgm:t>
    </dgm:pt>
    <dgm:pt modelId="{FC1D5DCF-D0A6-4732-BF49-0E272A310457}" type="pres">
      <dgm:prSet presAssocID="{C97F2E17-BE36-43CA-8302-97713A9A3C3A}" presName="circ2Tx" presStyleLbl="revTx" presStyleIdx="0" presStyleCnt="0">
        <dgm:presLayoutVars>
          <dgm:chMax val="0"/>
          <dgm:chPref val="0"/>
          <dgm:bulletEnabled val="1"/>
        </dgm:presLayoutVars>
      </dgm:prSet>
      <dgm:spPr/>
      <dgm:t>
        <a:bodyPr/>
        <a:lstStyle/>
        <a:p>
          <a:endParaRPr lang="en-US"/>
        </a:p>
      </dgm:t>
    </dgm:pt>
  </dgm:ptLst>
  <dgm:cxnLst>
    <dgm:cxn modelId="{EE32E282-CFDC-419E-A48E-1704C1258140}" type="presOf" srcId="{AF7FD325-DE41-489F-918D-E5E8FD4042FE}" destId="{29CDFCFF-F103-43FA-868A-3F6D6D444ECB}" srcOrd="0" destOrd="0" presId="urn:microsoft.com/office/officeart/2005/8/layout/venn1"/>
    <dgm:cxn modelId="{7BB51DF7-7E80-42D4-81A5-F83A6A8BCE8A}" srcId="{AF7FD325-DE41-489F-918D-E5E8FD4042FE}" destId="{17B93585-7F06-4AAA-ABDC-BCFF95A53074}" srcOrd="0" destOrd="0" parTransId="{A7DE2AB0-B7D2-4044-8ABA-0CE84CB110D6}" sibTransId="{8A837F21-506A-4651-AEDC-3612F91BF9F4}"/>
    <dgm:cxn modelId="{1CDAC883-3C20-4267-A92C-BCD60BDEB2CE}" type="presOf" srcId="{17B93585-7F06-4AAA-ABDC-BCFF95A53074}" destId="{CE3FBDE8-0976-45FA-ABC4-854344D2A94F}" srcOrd="0" destOrd="0" presId="urn:microsoft.com/office/officeart/2005/8/layout/venn1"/>
    <dgm:cxn modelId="{7E37F9E4-4BD8-48A0-8C12-394B82C4F023}" type="presOf" srcId="{C97F2E17-BE36-43CA-8302-97713A9A3C3A}" destId="{FC1D5DCF-D0A6-4732-BF49-0E272A310457}" srcOrd="1" destOrd="0" presId="urn:microsoft.com/office/officeart/2005/8/layout/venn1"/>
    <dgm:cxn modelId="{58D78184-F6D7-411C-8853-0D0E47F77620}" type="presOf" srcId="{17B93585-7F06-4AAA-ABDC-BCFF95A53074}" destId="{F25A57CE-BC06-4983-9130-368A8B369809}" srcOrd="1" destOrd="0" presId="urn:microsoft.com/office/officeart/2005/8/layout/venn1"/>
    <dgm:cxn modelId="{E03E912C-44BD-46CE-B7D4-BF1477A1D2CB}" srcId="{AF7FD325-DE41-489F-918D-E5E8FD4042FE}" destId="{C97F2E17-BE36-43CA-8302-97713A9A3C3A}" srcOrd="1" destOrd="0" parTransId="{F4936B96-4AB4-42C5-B63F-88B00DD0A13C}" sibTransId="{DE9551EE-C7D7-402D-B669-610E11C4BCA5}"/>
    <dgm:cxn modelId="{C10215A6-6297-4E10-8C6F-10499C763760}" type="presOf" srcId="{C97F2E17-BE36-43CA-8302-97713A9A3C3A}" destId="{BCB91CF1-00A3-4827-982B-0A701C0BF06D}" srcOrd="0" destOrd="0" presId="urn:microsoft.com/office/officeart/2005/8/layout/venn1"/>
    <dgm:cxn modelId="{01467318-85E9-482B-9EB2-F4AA7C3E1D7A}" type="presParOf" srcId="{29CDFCFF-F103-43FA-868A-3F6D6D444ECB}" destId="{CE3FBDE8-0976-45FA-ABC4-854344D2A94F}" srcOrd="0" destOrd="0" presId="urn:microsoft.com/office/officeart/2005/8/layout/venn1"/>
    <dgm:cxn modelId="{3EC156AE-EF13-4C6C-AB7D-DAEE3D1D9029}" type="presParOf" srcId="{29CDFCFF-F103-43FA-868A-3F6D6D444ECB}" destId="{F25A57CE-BC06-4983-9130-368A8B369809}" srcOrd="1" destOrd="0" presId="urn:microsoft.com/office/officeart/2005/8/layout/venn1"/>
    <dgm:cxn modelId="{94C523AA-7678-4042-8C64-626B40A91D35}" type="presParOf" srcId="{29CDFCFF-F103-43FA-868A-3F6D6D444ECB}" destId="{BCB91CF1-00A3-4827-982B-0A701C0BF06D}" srcOrd="2" destOrd="0" presId="urn:microsoft.com/office/officeart/2005/8/layout/venn1"/>
    <dgm:cxn modelId="{235D6D22-C0FB-4BE6-BB64-B3F4F9455F0A}" type="presParOf" srcId="{29CDFCFF-F103-43FA-868A-3F6D6D444ECB}" destId="{FC1D5DCF-D0A6-4732-BF49-0E272A31045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ADD5C4-9C95-485B-8E85-2A717F35B313}"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564EFDEB-ABA5-4A97-A7BC-738FA729F1CD}">
      <dgm:prSet phldrT="[Text]"/>
      <dgm:spPr/>
      <dgm:t>
        <a:bodyPr/>
        <a:lstStyle/>
        <a:p>
          <a:r>
            <a:rPr lang="en-US" dirty="0"/>
            <a:t>MWEEs </a:t>
          </a:r>
        </a:p>
      </dgm:t>
    </dgm:pt>
    <dgm:pt modelId="{3513CE69-E895-465A-92F1-8DEDBA094793}" type="parTrans" cxnId="{542D3BE2-60A1-4459-B8CF-96AFFDDD97E5}">
      <dgm:prSet/>
      <dgm:spPr/>
      <dgm:t>
        <a:bodyPr/>
        <a:lstStyle/>
        <a:p>
          <a:endParaRPr lang="en-US"/>
        </a:p>
      </dgm:t>
    </dgm:pt>
    <dgm:pt modelId="{A7A1CEE9-92C4-4F0D-94E2-4FC6EF8987D6}" type="sibTrans" cxnId="{542D3BE2-60A1-4459-B8CF-96AFFDDD97E5}">
      <dgm:prSet/>
      <dgm:spPr/>
      <dgm:t>
        <a:bodyPr/>
        <a:lstStyle/>
        <a:p>
          <a:endParaRPr lang="en-US"/>
        </a:p>
      </dgm:t>
    </dgm:pt>
    <dgm:pt modelId="{1325C5F2-7F8D-49E4-BC58-4C540331F1B4}">
      <dgm:prSet phldrT="[Text]"/>
      <dgm:spPr/>
      <dgm:t>
        <a:bodyPr/>
        <a:lstStyle/>
        <a:p>
          <a:r>
            <a:rPr lang="en-US" dirty="0"/>
            <a:t>Student engagement &amp; enthusiasm for learning </a:t>
          </a:r>
        </a:p>
      </dgm:t>
    </dgm:pt>
    <dgm:pt modelId="{5AB827CA-E543-44AB-A508-6DE239B8200C}" type="parTrans" cxnId="{CFBE4CF0-5A63-41A6-B09F-E9D4BE4B2BF2}">
      <dgm:prSet/>
      <dgm:spPr/>
      <dgm:t>
        <a:bodyPr/>
        <a:lstStyle/>
        <a:p>
          <a:endParaRPr lang="en-US"/>
        </a:p>
      </dgm:t>
    </dgm:pt>
    <dgm:pt modelId="{AC82E785-05E1-44BB-B4F5-AE9D7F0C48DD}" type="sibTrans" cxnId="{CFBE4CF0-5A63-41A6-B09F-E9D4BE4B2BF2}">
      <dgm:prSet/>
      <dgm:spPr/>
      <dgm:t>
        <a:bodyPr/>
        <a:lstStyle/>
        <a:p>
          <a:endParaRPr lang="en-US"/>
        </a:p>
      </dgm:t>
    </dgm:pt>
    <dgm:pt modelId="{52B57578-01F0-4957-AFAC-2F69AC62BB9C}">
      <dgm:prSet phldrT="[Text]"/>
      <dgm:spPr/>
      <dgm:t>
        <a:bodyPr/>
        <a:lstStyle/>
        <a:p>
          <a:r>
            <a:rPr lang="en-US" dirty="0"/>
            <a:t>Critical thinking, reasoning, problem-solving </a:t>
          </a:r>
        </a:p>
      </dgm:t>
    </dgm:pt>
    <dgm:pt modelId="{A6AD5BA7-5D4C-436D-9A2A-FA3582CD3C49}" type="parTrans" cxnId="{E1E204AA-1FFD-41B8-A539-B3C869FD8153}">
      <dgm:prSet/>
      <dgm:spPr/>
      <dgm:t>
        <a:bodyPr/>
        <a:lstStyle/>
        <a:p>
          <a:endParaRPr lang="en-US"/>
        </a:p>
      </dgm:t>
    </dgm:pt>
    <dgm:pt modelId="{B7E89828-EAC5-4CEE-8387-820D07C4ECAA}" type="sibTrans" cxnId="{E1E204AA-1FFD-41B8-A539-B3C869FD8153}">
      <dgm:prSet/>
      <dgm:spPr/>
      <dgm:t>
        <a:bodyPr/>
        <a:lstStyle/>
        <a:p>
          <a:endParaRPr lang="en-US"/>
        </a:p>
      </dgm:t>
    </dgm:pt>
    <dgm:pt modelId="{343A5B54-EDCA-4D9C-9B02-70D8188F7805}">
      <dgm:prSet phldrT="[Text]"/>
      <dgm:spPr/>
      <dgm:t>
        <a:bodyPr/>
        <a:lstStyle/>
        <a:p>
          <a:r>
            <a:rPr lang="en-US" dirty="0"/>
            <a:t>Post-secondary and/or job readiness </a:t>
          </a:r>
        </a:p>
      </dgm:t>
    </dgm:pt>
    <dgm:pt modelId="{3A6130DC-86E4-4CD3-B32E-EAE45D905A83}" type="parTrans" cxnId="{C2125375-68C0-4763-9309-D0DA65721C3D}">
      <dgm:prSet/>
      <dgm:spPr/>
      <dgm:t>
        <a:bodyPr/>
        <a:lstStyle/>
        <a:p>
          <a:endParaRPr lang="en-US"/>
        </a:p>
      </dgm:t>
    </dgm:pt>
    <dgm:pt modelId="{3B7CDFDD-D2A3-436F-9D42-C029D08AB657}" type="sibTrans" cxnId="{C2125375-68C0-4763-9309-D0DA65721C3D}">
      <dgm:prSet/>
      <dgm:spPr/>
      <dgm:t>
        <a:bodyPr/>
        <a:lstStyle/>
        <a:p>
          <a:endParaRPr lang="en-US"/>
        </a:p>
      </dgm:t>
    </dgm:pt>
    <dgm:pt modelId="{45002AC1-2692-481F-BB01-56E7B606F34C}">
      <dgm:prSet phldrT="[Text]"/>
      <dgm:spPr/>
      <dgm:t>
        <a:bodyPr/>
        <a:lstStyle/>
        <a:p>
          <a:r>
            <a:rPr lang="en-US" dirty="0"/>
            <a:t>Intrinsically motivated stewardship and civic engagement </a:t>
          </a:r>
        </a:p>
      </dgm:t>
    </dgm:pt>
    <dgm:pt modelId="{BBEB28DB-413B-4049-8E88-288F31C3532E}" type="parTrans" cxnId="{B803298E-8992-4DEF-96C7-2D5E7E05B166}">
      <dgm:prSet/>
      <dgm:spPr/>
      <dgm:t>
        <a:bodyPr/>
        <a:lstStyle/>
        <a:p>
          <a:endParaRPr lang="en-US"/>
        </a:p>
      </dgm:t>
    </dgm:pt>
    <dgm:pt modelId="{D47F8D84-F434-4992-B0CE-FF0873729EB1}" type="sibTrans" cxnId="{B803298E-8992-4DEF-96C7-2D5E7E05B166}">
      <dgm:prSet/>
      <dgm:spPr/>
      <dgm:t>
        <a:bodyPr/>
        <a:lstStyle/>
        <a:p>
          <a:endParaRPr lang="en-US"/>
        </a:p>
      </dgm:t>
    </dgm:pt>
    <dgm:pt modelId="{088C182F-C734-4FED-82AC-6CF21FC465E2}" type="pres">
      <dgm:prSet presAssocID="{CFADD5C4-9C95-485B-8E85-2A717F35B313}" presName="Name0" presStyleCnt="0">
        <dgm:presLayoutVars>
          <dgm:chPref val="1"/>
          <dgm:dir/>
          <dgm:animOne val="branch"/>
          <dgm:animLvl val="lvl"/>
          <dgm:resizeHandles val="exact"/>
        </dgm:presLayoutVars>
      </dgm:prSet>
      <dgm:spPr/>
      <dgm:t>
        <a:bodyPr/>
        <a:lstStyle/>
        <a:p>
          <a:endParaRPr lang="en-US"/>
        </a:p>
      </dgm:t>
    </dgm:pt>
    <dgm:pt modelId="{0CDEF11F-13E5-4621-8FBA-E571F9160E22}" type="pres">
      <dgm:prSet presAssocID="{564EFDEB-ABA5-4A97-A7BC-738FA729F1CD}" presName="root1" presStyleCnt="0"/>
      <dgm:spPr/>
    </dgm:pt>
    <dgm:pt modelId="{DD24CACC-D62F-4D82-A2EB-4039BFD5D3B6}" type="pres">
      <dgm:prSet presAssocID="{564EFDEB-ABA5-4A97-A7BC-738FA729F1CD}" presName="LevelOneTextNode" presStyleLbl="node0" presStyleIdx="0" presStyleCnt="1" custAng="5400000" custScaleX="318140" custScaleY="67579" custLinFactNeighborX="-36402" custLinFactNeighborY="-1729">
        <dgm:presLayoutVars>
          <dgm:chPref val="3"/>
        </dgm:presLayoutVars>
      </dgm:prSet>
      <dgm:spPr>
        <a:prstGeom prst="flowChartPredefinedProcess">
          <a:avLst/>
        </a:prstGeom>
      </dgm:spPr>
      <dgm:t>
        <a:bodyPr/>
        <a:lstStyle/>
        <a:p>
          <a:endParaRPr lang="en-US"/>
        </a:p>
      </dgm:t>
    </dgm:pt>
    <dgm:pt modelId="{6EF2A5B3-D5C3-4676-A86B-458F7D9C9ACE}" type="pres">
      <dgm:prSet presAssocID="{564EFDEB-ABA5-4A97-A7BC-738FA729F1CD}" presName="level2hierChild" presStyleCnt="0"/>
      <dgm:spPr/>
    </dgm:pt>
    <dgm:pt modelId="{073157DC-E20A-4438-9A62-BF362A3186E7}" type="pres">
      <dgm:prSet presAssocID="{5AB827CA-E543-44AB-A508-6DE239B8200C}" presName="conn2-1" presStyleLbl="parChTrans1D2" presStyleIdx="0" presStyleCnt="4"/>
      <dgm:spPr/>
      <dgm:t>
        <a:bodyPr/>
        <a:lstStyle/>
        <a:p>
          <a:endParaRPr lang="en-US"/>
        </a:p>
      </dgm:t>
    </dgm:pt>
    <dgm:pt modelId="{F7FF7B17-CC4A-4C9C-A98D-2F3E21F00C0C}" type="pres">
      <dgm:prSet presAssocID="{5AB827CA-E543-44AB-A508-6DE239B8200C}" presName="connTx" presStyleLbl="parChTrans1D2" presStyleIdx="0" presStyleCnt="4"/>
      <dgm:spPr/>
      <dgm:t>
        <a:bodyPr/>
        <a:lstStyle/>
        <a:p>
          <a:endParaRPr lang="en-US"/>
        </a:p>
      </dgm:t>
    </dgm:pt>
    <dgm:pt modelId="{0AE1C32E-5BC8-422B-BFB4-AFEABA163572}" type="pres">
      <dgm:prSet presAssocID="{1325C5F2-7F8D-49E4-BC58-4C540331F1B4}" presName="root2" presStyleCnt="0"/>
      <dgm:spPr/>
    </dgm:pt>
    <dgm:pt modelId="{04F2CF4C-A677-444B-A59F-0FDED30B24C8}" type="pres">
      <dgm:prSet presAssocID="{1325C5F2-7F8D-49E4-BC58-4C540331F1B4}" presName="LevelTwoTextNode" presStyleLbl="node2" presStyleIdx="0" presStyleCnt="4">
        <dgm:presLayoutVars>
          <dgm:chPref val="3"/>
        </dgm:presLayoutVars>
      </dgm:prSet>
      <dgm:spPr/>
      <dgm:t>
        <a:bodyPr/>
        <a:lstStyle/>
        <a:p>
          <a:endParaRPr lang="en-US"/>
        </a:p>
      </dgm:t>
    </dgm:pt>
    <dgm:pt modelId="{A934B52E-6B6F-4E8B-9EBB-E566D70C3B67}" type="pres">
      <dgm:prSet presAssocID="{1325C5F2-7F8D-49E4-BC58-4C540331F1B4}" presName="level3hierChild" presStyleCnt="0"/>
      <dgm:spPr/>
    </dgm:pt>
    <dgm:pt modelId="{D187B3B3-CB20-40C5-8171-F8905C0FC5EB}" type="pres">
      <dgm:prSet presAssocID="{A6AD5BA7-5D4C-436D-9A2A-FA3582CD3C49}" presName="conn2-1" presStyleLbl="parChTrans1D2" presStyleIdx="1" presStyleCnt="4"/>
      <dgm:spPr/>
      <dgm:t>
        <a:bodyPr/>
        <a:lstStyle/>
        <a:p>
          <a:endParaRPr lang="en-US"/>
        </a:p>
      </dgm:t>
    </dgm:pt>
    <dgm:pt modelId="{BF004909-A50E-4AEA-A964-FAE77D6944ED}" type="pres">
      <dgm:prSet presAssocID="{A6AD5BA7-5D4C-436D-9A2A-FA3582CD3C49}" presName="connTx" presStyleLbl="parChTrans1D2" presStyleIdx="1" presStyleCnt="4"/>
      <dgm:spPr/>
      <dgm:t>
        <a:bodyPr/>
        <a:lstStyle/>
        <a:p>
          <a:endParaRPr lang="en-US"/>
        </a:p>
      </dgm:t>
    </dgm:pt>
    <dgm:pt modelId="{BDCFC8F4-6362-49E3-A55F-4747E2E4EAEA}" type="pres">
      <dgm:prSet presAssocID="{52B57578-01F0-4957-AFAC-2F69AC62BB9C}" presName="root2" presStyleCnt="0"/>
      <dgm:spPr/>
    </dgm:pt>
    <dgm:pt modelId="{3B59E5D6-C623-47E1-91CB-BBC182AC6187}" type="pres">
      <dgm:prSet presAssocID="{52B57578-01F0-4957-AFAC-2F69AC62BB9C}" presName="LevelTwoTextNode" presStyleLbl="node2" presStyleIdx="1" presStyleCnt="4">
        <dgm:presLayoutVars>
          <dgm:chPref val="3"/>
        </dgm:presLayoutVars>
      </dgm:prSet>
      <dgm:spPr/>
      <dgm:t>
        <a:bodyPr/>
        <a:lstStyle/>
        <a:p>
          <a:endParaRPr lang="en-US"/>
        </a:p>
      </dgm:t>
    </dgm:pt>
    <dgm:pt modelId="{7C9D0D7F-5EE9-458C-81F9-C136A641E9AE}" type="pres">
      <dgm:prSet presAssocID="{52B57578-01F0-4957-AFAC-2F69AC62BB9C}" presName="level3hierChild" presStyleCnt="0"/>
      <dgm:spPr/>
    </dgm:pt>
    <dgm:pt modelId="{6DB00CD8-9114-4979-B721-49E1D8B047B5}" type="pres">
      <dgm:prSet presAssocID="{3A6130DC-86E4-4CD3-B32E-EAE45D905A83}" presName="conn2-1" presStyleLbl="parChTrans1D2" presStyleIdx="2" presStyleCnt="4"/>
      <dgm:spPr/>
      <dgm:t>
        <a:bodyPr/>
        <a:lstStyle/>
        <a:p>
          <a:endParaRPr lang="en-US"/>
        </a:p>
      </dgm:t>
    </dgm:pt>
    <dgm:pt modelId="{56B2EFB8-03ED-443B-A6B6-F89C2A667617}" type="pres">
      <dgm:prSet presAssocID="{3A6130DC-86E4-4CD3-B32E-EAE45D905A83}" presName="connTx" presStyleLbl="parChTrans1D2" presStyleIdx="2" presStyleCnt="4"/>
      <dgm:spPr/>
      <dgm:t>
        <a:bodyPr/>
        <a:lstStyle/>
        <a:p>
          <a:endParaRPr lang="en-US"/>
        </a:p>
      </dgm:t>
    </dgm:pt>
    <dgm:pt modelId="{A8ED42D5-D1FD-4FC4-A899-F2285028E196}" type="pres">
      <dgm:prSet presAssocID="{343A5B54-EDCA-4D9C-9B02-70D8188F7805}" presName="root2" presStyleCnt="0"/>
      <dgm:spPr/>
    </dgm:pt>
    <dgm:pt modelId="{210E457D-C8C2-4D93-9CB3-80507E2175DF}" type="pres">
      <dgm:prSet presAssocID="{343A5B54-EDCA-4D9C-9B02-70D8188F7805}" presName="LevelTwoTextNode" presStyleLbl="node2" presStyleIdx="2" presStyleCnt="4">
        <dgm:presLayoutVars>
          <dgm:chPref val="3"/>
        </dgm:presLayoutVars>
      </dgm:prSet>
      <dgm:spPr/>
      <dgm:t>
        <a:bodyPr/>
        <a:lstStyle/>
        <a:p>
          <a:endParaRPr lang="en-US"/>
        </a:p>
      </dgm:t>
    </dgm:pt>
    <dgm:pt modelId="{1A95FD6E-D7DB-455F-9511-D77BF8C512F6}" type="pres">
      <dgm:prSet presAssocID="{343A5B54-EDCA-4D9C-9B02-70D8188F7805}" presName="level3hierChild" presStyleCnt="0"/>
      <dgm:spPr/>
    </dgm:pt>
    <dgm:pt modelId="{5DCEED05-708D-466C-BB49-767D22819647}" type="pres">
      <dgm:prSet presAssocID="{BBEB28DB-413B-4049-8E88-288F31C3532E}" presName="conn2-1" presStyleLbl="parChTrans1D2" presStyleIdx="3" presStyleCnt="4"/>
      <dgm:spPr/>
      <dgm:t>
        <a:bodyPr/>
        <a:lstStyle/>
        <a:p>
          <a:endParaRPr lang="en-US"/>
        </a:p>
      </dgm:t>
    </dgm:pt>
    <dgm:pt modelId="{281964EA-BAD1-4398-B268-1C615C1D6025}" type="pres">
      <dgm:prSet presAssocID="{BBEB28DB-413B-4049-8E88-288F31C3532E}" presName="connTx" presStyleLbl="parChTrans1D2" presStyleIdx="3" presStyleCnt="4"/>
      <dgm:spPr/>
      <dgm:t>
        <a:bodyPr/>
        <a:lstStyle/>
        <a:p>
          <a:endParaRPr lang="en-US"/>
        </a:p>
      </dgm:t>
    </dgm:pt>
    <dgm:pt modelId="{39EC9312-8FC7-49D9-8FD2-D59CCC2E2D0F}" type="pres">
      <dgm:prSet presAssocID="{45002AC1-2692-481F-BB01-56E7B606F34C}" presName="root2" presStyleCnt="0"/>
      <dgm:spPr/>
    </dgm:pt>
    <dgm:pt modelId="{A72E9CC4-FDA5-46C2-A9B3-06954ABCD840}" type="pres">
      <dgm:prSet presAssocID="{45002AC1-2692-481F-BB01-56E7B606F34C}" presName="LevelTwoTextNode" presStyleLbl="node2" presStyleIdx="3" presStyleCnt="4" custScaleY="125910">
        <dgm:presLayoutVars>
          <dgm:chPref val="3"/>
        </dgm:presLayoutVars>
      </dgm:prSet>
      <dgm:spPr/>
      <dgm:t>
        <a:bodyPr/>
        <a:lstStyle/>
        <a:p>
          <a:endParaRPr lang="en-US"/>
        </a:p>
      </dgm:t>
    </dgm:pt>
    <dgm:pt modelId="{36AE5BE6-3628-4B13-84D7-E9F8B4D356CF}" type="pres">
      <dgm:prSet presAssocID="{45002AC1-2692-481F-BB01-56E7B606F34C}" presName="level3hierChild" presStyleCnt="0"/>
      <dgm:spPr/>
    </dgm:pt>
  </dgm:ptLst>
  <dgm:cxnLst>
    <dgm:cxn modelId="{55766644-51F3-419A-91D6-F98F9F322BD0}" type="presOf" srcId="{343A5B54-EDCA-4D9C-9B02-70D8188F7805}" destId="{210E457D-C8C2-4D93-9CB3-80507E2175DF}" srcOrd="0" destOrd="0" presId="urn:microsoft.com/office/officeart/2008/layout/HorizontalMultiLevelHierarchy"/>
    <dgm:cxn modelId="{542D3BE2-60A1-4459-B8CF-96AFFDDD97E5}" srcId="{CFADD5C4-9C95-485B-8E85-2A717F35B313}" destId="{564EFDEB-ABA5-4A97-A7BC-738FA729F1CD}" srcOrd="0" destOrd="0" parTransId="{3513CE69-E895-465A-92F1-8DEDBA094793}" sibTransId="{A7A1CEE9-92C4-4F0D-94E2-4FC6EF8987D6}"/>
    <dgm:cxn modelId="{B2E0A253-7432-4E59-BF26-3C61F3E69868}" type="presOf" srcId="{3A6130DC-86E4-4CD3-B32E-EAE45D905A83}" destId="{56B2EFB8-03ED-443B-A6B6-F89C2A667617}" srcOrd="1" destOrd="0" presId="urn:microsoft.com/office/officeart/2008/layout/HorizontalMultiLevelHierarchy"/>
    <dgm:cxn modelId="{C8BC796B-F0CC-45C1-AEE1-9048927DBC24}" type="presOf" srcId="{5AB827CA-E543-44AB-A508-6DE239B8200C}" destId="{073157DC-E20A-4438-9A62-BF362A3186E7}" srcOrd="0" destOrd="0" presId="urn:microsoft.com/office/officeart/2008/layout/HorizontalMultiLevelHierarchy"/>
    <dgm:cxn modelId="{7BB1CC03-20A5-4CE4-B01A-7DA47D4DFDA4}" type="presOf" srcId="{45002AC1-2692-481F-BB01-56E7B606F34C}" destId="{A72E9CC4-FDA5-46C2-A9B3-06954ABCD840}" srcOrd="0" destOrd="0" presId="urn:microsoft.com/office/officeart/2008/layout/HorizontalMultiLevelHierarchy"/>
    <dgm:cxn modelId="{CFBE4CF0-5A63-41A6-B09F-E9D4BE4B2BF2}" srcId="{564EFDEB-ABA5-4A97-A7BC-738FA729F1CD}" destId="{1325C5F2-7F8D-49E4-BC58-4C540331F1B4}" srcOrd="0" destOrd="0" parTransId="{5AB827CA-E543-44AB-A508-6DE239B8200C}" sibTransId="{AC82E785-05E1-44BB-B4F5-AE9D7F0C48DD}"/>
    <dgm:cxn modelId="{992DA406-A017-4B3B-8FBC-488533002170}" type="presOf" srcId="{BBEB28DB-413B-4049-8E88-288F31C3532E}" destId="{281964EA-BAD1-4398-B268-1C615C1D6025}" srcOrd="1" destOrd="0" presId="urn:microsoft.com/office/officeart/2008/layout/HorizontalMultiLevelHierarchy"/>
    <dgm:cxn modelId="{2F0DB868-66D4-433A-8EE1-4543F3CB5D2A}" type="presOf" srcId="{A6AD5BA7-5D4C-436D-9A2A-FA3582CD3C49}" destId="{D187B3B3-CB20-40C5-8171-F8905C0FC5EB}" srcOrd="0" destOrd="0" presId="urn:microsoft.com/office/officeart/2008/layout/HorizontalMultiLevelHierarchy"/>
    <dgm:cxn modelId="{ACDC4708-9562-49DF-9B71-58698368517D}" type="presOf" srcId="{5AB827CA-E543-44AB-A508-6DE239B8200C}" destId="{F7FF7B17-CC4A-4C9C-A98D-2F3E21F00C0C}" srcOrd="1" destOrd="0" presId="urn:microsoft.com/office/officeart/2008/layout/HorizontalMultiLevelHierarchy"/>
    <dgm:cxn modelId="{3F854EE5-ABDF-43BC-B4A4-06D852F50C00}" type="presOf" srcId="{BBEB28DB-413B-4049-8E88-288F31C3532E}" destId="{5DCEED05-708D-466C-BB49-767D22819647}" srcOrd="0" destOrd="0" presId="urn:microsoft.com/office/officeart/2008/layout/HorizontalMultiLevelHierarchy"/>
    <dgm:cxn modelId="{40CE1861-0ABD-4534-9A04-0543903F3480}" type="presOf" srcId="{CFADD5C4-9C95-485B-8E85-2A717F35B313}" destId="{088C182F-C734-4FED-82AC-6CF21FC465E2}" srcOrd="0" destOrd="0" presId="urn:microsoft.com/office/officeart/2008/layout/HorizontalMultiLevelHierarchy"/>
    <dgm:cxn modelId="{C2125375-68C0-4763-9309-D0DA65721C3D}" srcId="{564EFDEB-ABA5-4A97-A7BC-738FA729F1CD}" destId="{343A5B54-EDCA-4D9C-9B02-70D8188F7805}" srcOrd="2" destOrd="0" parTransId="{3A6130DC-86E4-4CD3-B32E-EAE45D905A83}" sibTransId="{3B7CDFDD-D2A3-436F-9D42-C029D08AB657}"/>
    <dgm:cxn modelId="{B803298E-8992-4DEF-96C7-2D5E7E05B166}" srcId="{564EFDEB-ABA5-4A97-A7BC-738FA729F1CD}" destId="{45002AC1-2692-481F-BB01-56E7B606F34C}" srcOrd="3" destOrd="0" parTransId="{BBEB28DB-413B-4049-8E88-288F31C3532E}" sibTransId="{D47F8D84-F434-4992-B0CE-FF0873729EB1}"/>
    <dgm:cxn modelId="{48967F29-0D72-4B1F-87DC-4D2C0E050A95}" type="presOf" srcId="{3A6130DC-86E4-4CD3-B32E-EAE45D905A83}" destId="{6DB00CD8-9114-4979-B721-49E1D8B047B5}" srcOrd="0" destOrd="0" presId="urn:microsoft.com/office/officeart/2008/layout/HorizontalMultiLevelHierarchy"/>
    <dgm:cxn modelId="{CB3CC95D-A265-47FD-BFC4-CDD95C0F37EC}" type="presOf" srcId="{A6AD5BA7-5D4C-436D-9A2A-FA3582CD3C49}" destId="{BF004909-A50E-4AEA-A964-FAE77D6944ED}" srcOrd="1" destOrd="0" presId="urn:microsoft.com/office/officeart/2008/layout/HorizontalMultiLevelHierarchy"/>
    <dgm:cxn modelId="{98DC1BA1-50EF-4FA9-9D97-16C57E8102B4}" type="presOf" srcId="{564EFDEB-ABA5-4A97-A7BC-738FA729F1CD}" destId="{DD24CACC-D62F-4D82-A2EB-4039BFD5D3B6}" srcOrd="0" destOrd="0" presId="urn:microsoft.com/office/officeart/2008/layout/HorizontalMultiLevelHierarchy"/>
    <dgm:cxn modelId="{AF771D19-8BB3-47A2-9777-F3EAE35CCEF7}" type="presOf" srcId="{52B57578-01F0-4957-AFAC-2F69AC62BB9C}" destId="{3B59E5D6-C623-47E1-91CB-BBC182AC6187}" srcOrd="0" destOrd="0" presId="urn:microsoft.com/office/officeart/2008/layout/HorizontalMultiLevelHierarchy"/>
    <dgm:cxn modelId="{9F4C3CDD-3555-473E-9068-8C57FF3B633E}" type="presOf" srcId="{1325C5F2-7F8D-49E4-BC58-4C540331F1B4}" destId="{04F2CF4C-A677-444B-A59F-0FDED30B24C8}" srcOrd="0" destOrd="0" presId="urn:microsoft.com/office/officeart/2008/layout/HorizontalMultiLevelHierarchy"/>
    <dgm:cxn modelId="{E1E204AA-1FFD-41B8-A539-B3C869FD8153}" srcId="{564EFDEB-ABA5-4A97-A7BC-738FA729F1CD}" destId="{52B57578-01F0-4957-AFAC-2F69AC62BB9C}" srcOrd="1" destOrd="0" parTransId="{A6AD5BA7-5D4C-436D-9A2A-FA3582CD3C49}" sibTransId="{B7E89828-EAC5-4CEE-8387-820D07C4ECAA}"/>
    <dgm:cxn modelId="{F8699CE5-2BF5-4519-AC5F-B9EDBB86E9C8}" type="presParOf" srcId="{088C182F-C734-4FED-82AC-6CF21FC465E2}" destId="{0CDEF11F-13E5-4621-8FBA-E571F9160E22}" srcOrd="0" destOrd="0" presId="urn:microsoft.com/office/officeart/2008/layout/HorizontalMultiLevelHierarchy"/>
    <dgm:cxn modelId="{73A07397-DDE2-458C-9CF5-AAF65C4D51A9}" type="presParOf" srcId="{0CDEF11F-13E5-4621-8FBA-E571F9160E22}" destId="{DD24CACC-D62F-4D82-A2EB-4039BFD5D3B6}" srcOrd="0" destOrd="0" presId="urn:microsoft.com/office/officeart/2008/layout/HorizontalMultiLevelHierarchy"/>
    <dgm:cxn modelId="{998A425F-43EC-46EA-8DDD-F9DA0F80CDC5}" type="presParOf" srcId="{0CDEF11F-13E5-4621-8FBA-E571F9160E22}" destId="{6EF2A5B3-D5C3-4676-A86B-458F7D9C9ACE}" srcOrd="1" destOrd="0" presId="urn:microsoft.com/office/officeart/2008/layout/HorizontalMultiLevelHierarchy"/>
    <dgm:cxn modelId="{E744AE32-BFA2-44A0-B938-0E8939D1AF5A}" type="presParOf" srcId="{6EF2A5B3-D5C3-4676-A86B-458F7D9C9ACE}" destId="{073157DC-E20A-4438-9A62-BF362A3186E7}" srcOrd="0" destOrd="0" presId="urn:microsoft.com/office/officeart/2008/layout/HorizontalMultiLevelHierarchy"/>
    <dgm:cxn modelId="{3CF63446-D961-4629-8339-8CA9EF7B5D8D}" type="presParOf" srcId="{073157DC-E20A-4438-9A62-BF362A3186E7}" destId="{F7FF7B17-CC4A-4C9C-A98D-2F3E21F00C0C}" srcOrd="0" destOrd="0" presId="urn:microsoft.com/office/officeart/2008/layout/HorizontalMultiLevelHierarchy"/>
    <dgm:cxn modelId="{526F2143-FA4C-47AE-95AD-78A49AAEE946}" type="presParOf" srcId="{6EF2A5B3-D5C3-4676-A86B-458F7D9C9ACE}" destId="{0AE1C32E-5BC8-422B-BFB4-AFEABA163572}" srcOrd="1" destOrd="0" presId="urn:microsoft.com/office/officeart/2008/layout/HorizontalMultiLevelHierarchy"/>
    <dgm:cxn modelId="{D6CCBD98-DD1A-46F3-BDC5-F2735D49C147}" type="presParOf" srcId="{0AE1C32E-5BC8-422B-BFB4-AFEABA163572}" destId="{04F2CF4C-A677-444B-A59F-0FDED30B24C8}" srcOrd="0" destOrd="0" presId="urn:microsoft.com/office/officeart/2008/layout/HorizontalMultiLevelHierarchy"/>
    <dgm:cxn modelId="{5C1F8980-611D-4F1E-B12A-9F2041991571}" type="presParOf" srcId="{0AE1C32E-5BC8-422B-BFB4-AFEABA163572}" destId="{A934B52E-6B6F-4E8B-9EBB-E566D70C3B67}" srcOrd="1" destOrd="0" presId="urn:microsoft.com/office/officeart/2008/layout/HorizontalMultiLevelHierarchy"/>
    <dgm:cxn modelId="{9D3A89E5-8FCA-4025-ACBE-F2B9C65B2BFC}" type="presParOf" srcId="{6EF2A5B3-D5C3-4676-A86B-458F7D9C9ACE}" destId="{D187B3B3-CB20-40C5-8171-F8905C0FC5EB}" srcOrd="2" destOrd="0" presId="urn:microsoft.com/office/officeart/2008/layout/HorizontalMultiLevelHierarchy"/>
    <dgm:cxn modelId="{5E145098-00F7-452D-A421-D131FF91A90C}" type="presParOf" srcId="{D187B3B3-CB20-40C5-8171-F8905C0FC5EB}" destId="{BF004909-A50E-4AEA-A964-FAE77D6944ED}" srcOrd="0" destOrd="0" presId="urn:microsoft.com/office/officeart/2008/layout/HorizontalMultiLevelHierarchy"/>
    <dgm:cxn modelId="{74A53D0C-09A7-4EB8-86B5-9629124F7D25}" type="presParOf" srcId="{6EF2A5B3-D5C3-4676-A86B-458F7D9C9ACE}" destId="{BDCFC8F4-6362-49E3-A55F-4747E2E4EAEA}" srcOrd="3" destOrd="0" presId="urn:microsoft.com/office/officeart/2008/layout/HorizontalMultiLevelHierarchy"/>
    <dgm:cxn modelId="{FCE9DF12-1342-4231-B905-73FCC6D17126}" type="presParOf" srcId="{BDCFC8F4-6362-49E3-A55F-4747E2E4EAEA}" destId="{3B59E5D6-C623-47E1-91CB-BBC182AC6187}" srcOrd="0" destOrd="0" presId="urn:microsoft.com/office/officeart/2008/layout/HorizontalMultiLevelHierarchy"/>
    <dgm:cxn modelId="{29D32A47-AB52-4C0E-931A-E11B64BC8D45}" type="presParOf" srcId="{BDCFC8F4-6362-49E3-A55F-4747E2E4EAEA}" destId="{7C9D0D7F-5EE9-458C-81F9-C136A641E9AE}" srcOrd="1" destOrd="0" presId="urn:microsoft.com/office/officeart/2008/layout/HorizontalMultiLevelHierarchy"/>
    <dgm:cxn modelId="{4DC9B8C0-5FD0-4259-A209-212BB6A5DA66}" type="presParOf" srcId="{6EF2A5B3-D5C3-4676-A86B-458F7D9C9ACE}" destId="{6DB00CD8-9114-4979-B721-49E1D8B047B5}" srcOrd="4" destOrd="0" presId="urn:microsoft.com/office/officeart/2008/layout/HorizontalMultiLevelHierarchy"/>
    <dgm:cxn modelId="{A2176C11-E6A4-44C0-9C92-864C5C1CA94D}" type="presParOf" srcId="{6DB00CD8-9114-4979-B721-49E1D8B047B5}" destId="{56B2EFB8-03ED-443B-A6B6-F89C2A667617}" srcOrd="0" destOrd="0" presId="urn:microsoft.com/office/officeart/2008/layout/HorizontalMultiLevelHierarchy"/>
    <dgm:cxn modelId="{05C13FC5-F470-4C54-9819-4F09F8340D76}" type="presParOf" srcId="{6EF2A5B3-D5C3-4676-A86B-458F7D9C9ACE}" destId="{A8ED42D5-D1FD-4FC4-A899-F2285028E196}" srcOrd="5" destOrd="0" presId="urn:microsoft.com/office/officeart/2008/layout/HorizontalMultiLevelHierarchy"/>
    <dgm:cxn modelId="{0470D17F-EB48-4A37-96A5-511ED17CB767}" type="presParOf" srcId="{A8ED42D5-D1FD-4FC4-A899-F2285028E196}" destId="{210E457D-C8C2-4D93-9CB3-80507E2175DF}" srcOrd="0" destOrd="0" presId="urn:microsoft.com/office/officeart/2008/layout/HorizontalMultiLevelHierarchy"/>
    <dgm:cxn modelId="{B8D2F62E-02C1-4AA6-8D29-E2A093AAD872}" type="presParOf" srcId="{A8ED42D5-D1FD-4FC4-A899-F2285028E196}" destId="{1A95FD6E-D7DB-455F-9511-D77BF8C512F6}" srcOrd="1" destOrd="0" presId="urn:microsoft.com/office/officeart/2008/layout/HorizontalMultiLevelHierarchy"/>
    <dgm:cxn modelId="{80D30B52-2A8D-4352-9A09-A14DF36BD1EE}" type="presParOf" srcId="{6EF2A5B3-D5C3-4676-A86B-458F7D9C9ACE}" destId="{5DCEED05-708D-466C-BB49-767D22819647}" srcOrd="6" destOrd="0" presId="urn:microsoft.com/office/officeart/2008/layout/HorizontalMultiLevelHierarchy"/>
    <dgm:cxn modelId="{1526F923-EFB0-4ECE-A57F-D9BD892688A7}" type="presParOf" srcId="{5DCEED05-708D-466C-BB49-767D22819647}" destId="{281964EA-BAD1-4398-B268-1C615C1D6025}" srcOrd="0" destOrd="0" presId="urn:microsoft.com/office/officeart/2008/layout/HorizontalMultiLevelHierarchy"/>
    <dgm:cxn modelId="{66D8CDDC-011C-46D5-9775-416B0845CBE9}" type="presParOf" srcId="{6EF2A5B3-D5C3-4676-A86B-458F7D9C9ACE}" destId="{39EC9312-8FC7-49D9-8FD2-D59CCC2E2D0F}" srcOrd="7" destOrd="0" presId="urn:microsoft.com/office/officeart/2008/layout/HorizontalMultiLevelHierarchy"/>
    <dgm:cxn modelId="{2E6603D8-AAAB-4003-B14C-25A09CA411F8}" type="presParOf" srcId="{39EC9312-8FC7-49D9-8FD2-D59CCC2E2D0F}" destId="{A72E9CC4-FDA5-46C2-A9B3-06954ABCD840}" srcOrd="0" destOrd="0" presId="urn:microsoft.com/office/officeart/2008/layout/HorizontalMultiLevelHierarchy"/>
    <dgm:cxn modelId="{B6DC1266-529D-4174-A882-C605F4CBF45F}" type="presParOf" srcId="{39EC9312-8FC7-49D9-8FD2-D59CCC2E2D0F}" destId="{36AE5BE6-3628-4B13-84D7-E9F8B4D356C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AB39BE-BEA8-455E-AB7D-273F34885F4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C7FA2C8-CC25-470F-90D6-53CE2DEFC162}">
      <dgm:prSet phldrT="[Text]" custT="1"/>
      <dgm:spPr/>
      <dgm:t>
        <a:bodyPr/>
        <a:lstStyle/>
        <a:p>
          <a:r>
            <a:rPr lang="en-US" sz="2800" dirty="0"/>
            <a:t>Partnerships</a:t>
          </a:r>
        </a:p>
      </dgm:t>
    </dgm:pt>
    <dgm:pt modelId="{01880E83-DD6E-4B13-9A48-3BBFFF040035}" type="parTrans" cxnId="{14BDBEA5-DA16-45FA-AE77-65F84B8B1B47}">
      <dgm:prSet/>
      <dgm:spPr/>
      <dgm:t>
        <a:bodyPr/>
        <a:lstStyle/>
        <a:p>
          <a:endParaRPr lang="en-US"/>
        </a:p>
      </dgm:t>
    </dgm:pt>
    <dgm:pt modelId="{DB84DA77-8F29-4B2C-A0F4-AD88B97BF0B3}" type="sibTrans" cxnId="{14BDBEA5-DA16-45FA-AE77-65F84B8B1B47}">
      <dgm:prSet/>
      <dgm:spPr>
        <a:solidFill>
          <a:schemeClr val="accent2"/>
        </a:solidFill>
      </dgm:spPr>
      <dgm:t>
        <a:bodyPr/>
        <a:lstStyle/>
        <a:p>
          <a:endParaRPr lang="en-US"/>
        </a:p>
      </dgm:t>
    </dgm:pt>
    <dgm:pt modelId="{090A5F24-AA1A-4B23-8B95-F1ECFA54AC75}">
      <dgm:prSet phldrT="[Text]"/>
      <dgm:spPr/>
      <dgm:t>
        <a:bodyPr/>
        <a:lstStyle/>
        <a:p>
          <a:r>
            <a:rPr lang="en-US" dirty="0"/>
            <a:t>Curricular Integration &amp; Professional Development</a:t>
          </a:r>
        </a:p>
      </dgm:t>
    </dgm:pt>
    <dgm:pt modelId="{827AFED7-95A9-4782-B504-CB87648055A1}" type="parTrans" cxnId="{C8ABD07C-9107-490F-9FBD-F60C3C8F7FC9}">
      <dgm:prSet/>
      <dgm:spPr/>
      <dgm:t>
        <a:bodyPr/>
        <a:lstStyle/>
        <a:p>
          <a:endParaRPr lang="en-US"/>
        </a:p>
      </dgm:t>
    </dgm:pt>
    <dgm:pt modelId="{F4B1F4B7-DEC7-4210-A4C6-A06F016F742C}" type="sibTrans" cxnId="{C8ABD07C-9107-490F-9FBD-F60C3C8F7FC9}">
      <dgm:prSet/>
      <dgm:spPr>
        <a:solidFill>
          <a:schemeClr val="accent2"/>
        </a:solidFill>
      </dgm:spPr>
      <dgm:t>
        <a:bodyPr/>
        <a:lstStyle/>
        <a:p>
          <a:endParaRPr lang="en-US"/>
        </a:p>
      </dgm:t>
    </dgm:pt>
    <dgm:pt modelId="{53542F25-7DE1-4518-9221-2DF34750A2AD}">
      <dgm:prSet phldrT="[Text]"/>
      <dgm:spPr/>
      <dgm:t>
        <a:bodyPr/>
        <a:lstStyle/>
        <a:p>
          <a:r>
            <a:rPr lang="en-US" dirty="0"/>
            <a:t>Outdoor Field Experiences</a:t>
          </a:r>
        </a:p>
      </dgm:t>
    </dgm:pt>
    <dgm:pt modelId="{7CACEA93-CAF8-4B45-9F14-738E7D65B80F}" type="parTrans" cxnId="{3193CD1D-3663-4844-950B-5B3B4D5D473A}">
      <dgm:prSet/>
      <dgm:spPr/>
      <dgm:t>
        <a:bodyPr/>
        <a:lstStyle/>
        <a:p>
          <a:endParaRPr lang="en-US"/>
        </a:p>
      </dgm:t>
    </dgm:pt>
    <dgm:pt modelId="{BD8EE265-9274-4661-A12B-96155F2D3D8F}" type="sibTrans" cxnId="{3193CD1D-3663-4844-950B-5B3B4D5D473A}">
      <dgm:prSet/>
      <dgm:spPr>
        <a:solidFill>
          <a:schemeClr val="accent2"/>
        </a:solidFill>
      </dgm:spPr>
      <dgm:t>
        <a:bodyPr/>
        <a:lstStyle/>
        <a:p>
          <a:endParaRPr lang="en-US"/>
        </a:p>
      </dgm:t>
    </dgm:pt>
    <dgm:pt modelId="{77EE522A-0D9B-4CC7-95F9-EFE33E8324B9}" type="pres">
      <dgm:prSet presAssocID="{53AB39BE-BEA8-455E-AB7D-273F34885F40}" presName="Name0" presStyleCnt="0">
        <dgm:presLayoutVars>
          <dgm:dir/>
          <dgm:resizeHandles val="exact"/>
        </dgm:presLayoutVars>
      </dgm:prSet>
      <dgm:spPr/>
      <dgm:t>
        <a:bodyPr/>
        <a:lstStyle/>
        <a:p>
          <a:endParaRPr lang="en-US"/>
        </a:p>
      </dgm:t>
    </dgm:pt>
    <dgm:pt modelId="{997D101A-6944-4EEC-ABC1-2D42F968A088}" type="pres">
      <dgm:prSet presAssocID="{DC7FA2C8-CC25-470F-90D6-53CE2DEFC162}" presName="node" presStyleLbl="node1" presStyleIdx="0" presStyleCnt="3" custScaleX="173156" custScaleY="114942" custRadScaleRad="91179" custRadScaleInc="-623">
        <dgm:presLayoutVars>
          <dgm:bulletEnabled val="1"/>
        </dgm:presLayoutVars>
      </dgm:prSet>
      <dgm:spPr/>
      <dgm:t>
        <a:bodyPr/>
        <a:lstStyle/>
        <a:p>
          <a:endParaRPr lang="en-US"/>
        </a:p>
      </dgm:t>
    </dgm:pt>
    <dgm:pt modelId="{736AA7E9-0B8B-4B25-B8B0-A0CABF24BC36}" type="pres">
      <dgm:prSet presAssocID="{DB84DA77-8F29-4B2C-A0F4-AD88B97BF0B3}" presName="sibTrans" presStyleLbl="sibTrans2D1" presStyleIdx="0" presStyleCnt="3"/>
      <dgm:spPr/>
      <dgm:t>
        <a:bodyPr/>
        <a:lstStyle/>
        <a:p>
          <a:endParaRPr lang="en-US"/>
        </a:p>
      </dgm:t>
    </dgm:pt>
    <dgm:pt modelId="{48CD99FD-005B-48E7-B961-622782AA1317}" type="pres">
      <dgm:prSet presAssocID="{DB84DA77-8F29-4B2C-A0F4-AD88B97BF0B3}" presName="connectorText" presStyleLbl="sibTrans2D1" presStyleIdx="0" presStyleCnt="3"/>
      <dgm:spPr/>
      <dgm:t>
        <a:bodyPr/>
        <a:lstStyle/>
        <a:p>
          <a:endParaRPr lang="en-US"/>
        </a:p>
      </dgm:t>
    </dgm:pt>
    <dgm:pt modelId="{AB0A5C87-4675-4C63-A3E7-3F588004D7C6}" type="pres">
      <dgm:prSet presAssocID="{090A5F24-AA1A-4B23-8B95-F1ECFA54AC75}" presName="node" presStyleLbl="node1" presStyleIdx="1" presStyleCnt="3">
        <dgm:presLayoutVars>
          <dgm:bulletEnabled val="1"/>
        </dgm:presLayoutVars>
      </dgm:prSet>
      <dgm:spPr/>
      <dgm:t>
        <a:bodyPr/>
        <a:lstStyle/>
        <a:p>
          <a:endParaRPr lang="en-US"/>
        </a:p>
      </dgm:t>
    </dgm:pt>
    <dgm:pt modelId="{9DD4C830-9A4F-403E-8B70-AC9F0C235258}" type="pres">
      <dgm:prSet presAssocID="{F4B1F4B7-DEC7-4210-A4C6-A06F016F742C}" presName="sibTrans" presStyleLbl="sibTrans2D1" presStyleIdx="1" presStyleCnt="3"/>
      <dgm:spPr/>
      <dgm:t>
        <a:bodyPr/>
        <a:lstStyle/>
        <a:p>
          <a:endParaRPr lang="en-US"/>
        </a:p>
      </dgm:t>
    </dgm:pt>
    <dgm:pt modelId="{9BD3CB41-FE81-4AA5-95BA-5B49DC7BE1F6}" type="pres">
      <dgm:prSet presAssocID="{F4B1F4B7-DEC7-4210-A4C6-A06F016F742C}" presName="connectorText" presStyleLbl="sibTrans2D1" presStyleIdx="1" presStyleCnt="3"/>
      <dgm:spPr/>
      <dgm:t>
        <a:bodyPr/>
        <a:lstStyle/>
        <a:p>
          <a:endParaRPr lang="en-US"/>
        </a:p>
      </dgm:t>
    </dgm:pt>
    <dgm:pt modelId="{1247256F-93EF-4AA0-9E74-A921A2588DB2}" type="pres">
      <dgm:prSet presAssocID="{53542F25-7DE1-4518-9221-2DF34750A2AD}" presName="node" presStyleLbl="node1" presStyleIdx="2" presStyleCnt="3">
        <dgm:presLayoutVars>
          <dgm:bulletEnabled val="1"/>
        </dgm:presLayoutVars>
      </dgm:prSet>
      <dgm:spPr/>
      <dgm:t>
        <a:bodyPr/>
        <a:lstStyle/>
        <a:p>
          <a:endParaRPr lang="en-US"/>
        </a:p>
      </dgm:t>
    </dgm:pt>
    <dgm:pt modelId="{7D2E32C9-4447-4502-B343-13F013D82E75}" type="pres">
      <dgm:prSet presAssocID="{BD8EE265-9274-4661-A12B-96155F2D3D8F}" presName="sibTrans" presStyleLbl="sibTrans2D1" presStyleIdx="2" presStyleCnt="3"/>
      <dgm:spPr/>
      <dgm:t>
        <a:bodyPr/>
        <a:lstStyle/>
        <a:p>
          <a:endParaRPr lang="en-US"/>
        </a:p>
      </dgm:t>
    </dgm:pt>
    <dgm:pt modelId="{CA8DFC00-5BF0-4E90-A6FC-DAB9166EC6FC}" type="pres">
      <dgm:prSet presAssocID="{BD8EE265-9274-4661-A12B-96155F2D3D8F}" presName="connectorText" presStyleLbl="sibTrans2D1" presStyleIdx="2" presStyleCnt="3"/>
      <dgm:spPr/>
      <dgm:t>
        <a:bodyPr/>
        <a:lstStyle/>
        <a:p>
          <a:endParaRPr lang="en-US"/>
        </a:p>
      </dgm:t>
    </dgm:pt>
  </dgm:ptLst>
  <dgm:cxnLst>
    <dgm:cxn modelId="{9389D824-DCFE-498E-B211-D675AB8A716F}" type="presOf" srcId="{090A5F24-AA1A-4B23-8B95-F1ECFA54AC75}" destId="{AB0A5C87-4675-4C63-A3E7-3F588004D7C6}" srcOrd="0" destOrd="0" presId="urn:microsoft.com/office/officeart/2005/8/layout/cycle7"/>
    <dgm:cxn modelId="{31F1FC73-82D0-4890-BAA9-F856559F15FE}" type="presOf" srcId="{53AB39BE-BEA8-455E-AB7D-273F34885F40}" destId="{77EE522A-0D9B-4CC7-95F9-EFE33E8324B9}" srcOrd="0" destOrd="0" presId="urn:microsoft.com/office/officeart/2005/8/layout/cycle7"/>
    <dgm:cxn modelId="{F4E246D5-0F08-4E64-856C-C0D0A121DA75}" type="presOf" srcId="{DB84DA77-8F29-4B2C-A0F4-AD88B97BF0B3}" destId="{48CD99FD-005B-48E7-B961-622782AA1317}" srcOrd="1" destOrd="0" presId="urn:microsoft.com/office/officeart/2005/8/layout/cycle7"/>
    <dgm:cxn modelId="{1B621307-1710-48D6-AE81-55738845C279}" type="presOf" srcId="{53542F25-7DE1-4518-9221-2DF34750A2AD}" destId="{1247256F-93EF-4AA0-9E74-A921A2588DB2}" srcOrd="0" destOrd="0" presId="urn:microsoft.com/office/officeart/2005/8/layout/cycle7"/>
    <dgm:cxn modelId="{478EE0CE-026F-4E9B-8BD4-13642E6A2E79}" type="presOf" srcId="{BD8EE265-9274-4661-A12B-96155F2D3D8F}" destId="{7D2E32C9-4447-4502-B343-13F013D82E75}" srcOrd="0" destOrd="0" presId="urn:microsoft.com/office/officeart/2005/8/layout/cycle7"/>
    <dgm:cxn modelId="{33EE8884-BE05-4BA8-B27E-33D1A4E79F2A}" type="presOf" srcId="{BD8EE265-9274-4661-A12B-96155F2D3D8F}" destId="{CA8DFC00-5BF0-4E90-A6FC-DAB9166EC6FC}" srcOrd="1" destOrd="0" presId="urn:microsoft.com/office/officeart/2005/8/layout/cycle7"/>
    <dgm:cxn modelId="{15F5BD1A-6ADC-4FDD-9F54-93BD03F02C69}" type="presOf" srcId="{F4B1F4B7-DEC7-4210-A4C6-A06F016F742C}" destId="{9DD4C830-9A4F-403E-8B70-AC9F0C235258}" srcOrd="0" destOrd="0" presId="urn:microsoft.com/office/officeart/2005/8/layout/cycle7"/>
    <dgm:cxn modelId="{3193CD1D-3663-4844-950B-5B3B4D5D473A}" srcId="{53AB39BE-BEA8-455E-AB7D-273F34885F40}" destId="{53542F25-7DE1-4518-9221-2DF34750A2AD}" srcOrd="2" destOrd="0" parTransId="{7CACEA93-CAF8-4B45-9F14-738E7D65B80F}" sibTransId="{BD8EE265-9274-4661-A12B-96155F2D3D8F}"/>
    <dgm:cxn modelId="{094D36FA-33C8-4BF7-BC27-CBC68F9409EE}" type="presOf" srcId="{DB84DA77-8F29-4B2C-A0F4-AD88B97BF0B3}" destId="{736AA7E9-0B8B-4B25-B8B0-A0CABF24BC36}" srcOrd="0" destOrd="0" presId="urn:microsoft.com/office/officeart/2005/8/layout/cycle7"/>
    <dgm:cxn modelId="{9230F681-BDF7-4044-81AE-EC5F18099C74}" type="presOf" srcId="{F4B1F4B7-DEC7-4210-A4C6-A06F016F742C}" destId="{9BD3CB41-FE81-4AA5-95BA-5B49DC7BE1F6}" srcOrd="1" destOrd="0" presId="urn:microsoft.com/office/officeart/2005/8/layout/cycle7"/>
    <dgm:cxn modelId="{14BDBEA5-DA16-45FA-AE77-65F84B8B1B47}" srcId="{53AB39BE-BEA8-455E-AB7D-273F34885F40}" destId="{DC7FA2C8-CC25-470F-90D6-53CE2DEFC162}" srcOrd="0" destOrd="0" parTransId="{01880E83-DD6E-4B13-9A48-3BBFFF040035}" sibTransId="{DB84DA77-8F29-4B2C-A0F4-AD88B97BF0B3}"/>
    <dgm:cxn modelId="{C8ABD07C-9107-490F-9FBD-F60C3C8F7FC9}" srcId="{53AB39BE-BEA8-455E-AB7D-273F34885F40}" destId="{090A5F24-AA1A-4B23-8B95-F1ECFA54AC75}" srcOrd="1" destOrd="0" parTransId="{827AFED7-95A9-4782-B504-CB87648055A1}" sibTransId="{F4B1F4B7-DEC7-4210-A4C6-A06F016F742C}"/>
    <dgm:cxn modelId="{E1187023-11F9-4692-9D67-3A13CEA48944}" type="presOf" srcId="{DC7FA2C8-CC25-470F-90D6-53CE2DEFC162}" destId="{997D101A-6944-4EEC-ABC1-2D42F968A088}" srcOrd="0" destOrd="0" presId="urn:microsoft.com/office/officeart/2005/8/layout/cycle7"/>
    <dgm:cxn modelId="{7F0FC04F-F9C5-4739-BE55-B38031685F98}" type="presParOf" srcId="{77EE522A-0D9B-4CC7-95F9-EFE33E8324B9}" destId="{997D101A-6944-4EEC-ABC1-2D42F968A088}" srcOrd="0" destOrd="0" presId="urn:microsoft.com/office/officeart/2005/8/layout/cycle7"/>
    <dgm:cxn modelId="{1B0092C2-83E6-47CE-AF24-52C99429BF2A}" type="presParOf" srcId="{77EE522A-0D9B-4CC7-95F9-EFE33E8324B9}" destId="{736AA7E9-0B8B-4B25-B8B0-A0CABF24BC36}" srcOrd="1" destOrd="0" presId="urn:microsoft.com/office/officeart/2005/8/layout/cycle7"/>
    <dgm:cxn modelId="{BB53A1EB-E9BB-4541-AFB9-C56094EE05C0}" type="presParOf" srcId="{736AA7E9-0B8B-4B25-B8B0-A0CABF24BC36}" destId="{48CD99FD-005B-48E7-B961-622782AA1317}" srcOrd="0" destOrd="0" presId="urn:microsoft.com/office/officeart/2005/8/layout/cycle7"/>
    <dgm:cxn modelId="{351FE847-F9D7-479E-87EC-94E5D0E081D0}" type="presParOf" srcId="{77EE522A-0D9B-4CC7-95F9-EFE33E8324B9}" destId="{AB0A5C87-4675-4C63-A3E7-3F588004D7C6}" srcOrd="2" destOrd="0" presId="urn:microsoft.com/office/officeart/2005/8/layout/cycle7"/>
    <dgm:cxn modelId="{79290263-DD01-428B-8C18-E9446FD4D86A}" type="presParOf" srcId="{77EE522A-0D9B-4CC7-95F9-EFE33E8324B9}" destId="{9DD4C830-9A4F-403E-8B70-AC9F0C235258}" srcOrd="3" destOrd="0" presId="urn:microsoft.com/office/officeart/2005/8/layout/cycle7"/>
    <dgm:cxn modelId="{B1ACDF7E-323A-4A0A-BBB9-635DFBE7E9B9}" type="presParOf" srcId="{9DD4C830-9A4F-403E-8B70-AC9F0C235258}" destId="{9BD3CB41-FE81-4AA5-95BA-5B49DC7BE1F6}" srcOrd="0" destOrd="0" presId="urn:microsoft.com/office/officeart/2005/8/layout/cycle7"/>
    <dgm:cxn modelId="{EA4DCBA0-16B6-41D3-91C5-08FD02B1D8D3}" type="presParOf" srcId="{77EE522A-0D9B-4CC7-95F9-EFE33E8324B9}" destId="{1247256F-93EF-4AA0-9E74-A921A2588DB2}" srcOrd="4" destOrd="0" presId="urn:microsoft.com/office/officeart/2005/8/layout/cycle7"/>
    <dgm:cxn modelId="{F0E26AE0-4F91-4718-B3D3-97774AF42257}" type="presParOf" srcId="{77EE522A-0D9B-4CC7-95F9-EFE33E8324B9}" destId="{7D2E32C9-4447-4502-B343-13F013D82E75}" srcOrd="5" destOrd="0" presId="urn:microsoft.com/office/officeart/2005/8/layout/cycle7"/>
    <dgm:cxn modelId="{A9F4161F-457F-4A29-A800-9468F5CB0357}" type="presParOf" srcId="{7D2E32C9-4447-4502-B343-13F013D82E75}" destId="{CA8DFC00-5BF0-4E90-A6FC-DAB9166EC6F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AD764-23C2-4054-AD61-249B5ACAE194}">
      <dsp:nvSpPr>
        <dsp:cNvPr id="0" name=""/>
        <dsp:cNvSpPr/>
      </dsp:nvSpPr>
      <dsp:spPr>
        <a:xfrm>
          <a:off x="597217" y="0"/>
          <a:ext cx="6768465" cy="3352800"/>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dsp:style>
    </dsp:sp>
    <dsp:sp modelId="{32234146-4109-4F86-8B79-44A5F94F0688}">
      <dsp:nvSpPr>
        <dsp:cNvPr id="0" name=""/>
        <dsp:cNvSpPr/>
      </dsp:nvSpPr>
      <dsp:spPr>
        <a:xfrm>
          <a:off x="3985" y="1005840"/>
          <a:ext cx="1916850" cy="13411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kern="1200" dirty="0"/>
            <a:t>Meaningful Watershed Educational Experiences</a:t>
          </a:r>
        </a:p>
      </dsp:txBody>
      <dsp:txXfrm>
        <a:off x="69453" y="1071308"/>
        <a:ext cx="1785914" cy="1210184"/>
      </dsp:txXfrm>
    </dsp:sp>
    <dsp:sp modelId="{6EA05745-A256-49B5-A62A-0CDF2053C8A3}">
      <dsp:nvSpPr>
        <dsp:cNvPr id="0" name=""/>
        <dsp:cNvSpPr/>
      </dsp:nvSpPr>
      <dsp:spPr>
        <a:xfrm>
          <a:off x="2016678" y="1005840"/>
          <a:ext cx="1916850" cy="1341120"/>
        </a:xfrm>
        <a:prstGeom prst="roundRect">
          <a:avLst/>
        </a:prstGeom>
        <a:solidFill>
          <a:schemeClr val="accent5">
            <a:hueOff val="3479907"/>
            <a:satOff val="-8347"/>
            <a:lumOff val="65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Environmental Literacy </a:t>
          </a:r>
        </a:p>
      </dsp:txBody>
      <dsp:txXfrm>
        <a:off x="2082146" y="1071308"/>
        <a:ext cx="1785914" cy="1210184"/>
      </dsp:txXfrm>
    </dsp:sp>
    <dsp:sp modelId="{69C1F0D7-4EEB-4F4D-8FDD-608D9E67CAD8}">
      <dsp:nvSpPr>
        <dsp:cNvPr id="0" name=""/>
        <dsp:cNvSpPr/>
      </dsp:nvSpPr>
      <dsp:spPr>
        <a:xfrm>
          <a:off x="4029371" y="1005840"/>
          <a:ext cx="1916850" cy="1341120"/>
        </a:xfrm>
        <a:prstGeom prst="roundRect">
          <a:avLst/>
        </a:prstGeom>
        <a:solidFill>
          <a:schemeClr val="accent5">
            <a:hueOff val="6959815"/>
            <a:satOff val="-16693"/>
            <a:lumOff val="130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Engaged Communities</a:t>
          </a:r>
        </a:p>
      </dsp:txBody>
      <dsp:txXfrm>
        <a:off x="4094839" y="1071308"/>
        <a:ext cx="1785914" cy="1210184"/>
      </dsp:txXfrm>
    </dsp:sp>
    <dsp:sp modelId="{224780D7-5547-48FA-A305-9F68B76E7D2F}">
      <dsp:nvSpPr>
        <dsp:cNvPr id="0" name=""/>
        <dsp:cNvSpPr/>
      </dsp:nvSpPr>
      <dsp:spPr>
        <a:xfrm>
          <a:off x="6042064" y="1005840"/>
          <a:ext cx="1916850" cy="1341120"/>
        </a:xfrm>
        <a:prstGeom prst="roundRect">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Environmental &amp; Economic Sustainability </a:t>
          </a:r>
        </a:p>
      </dsp:txBody>
      <dsp:txXfrm>
        <a:off x="6107532" y="1071308"/>
        <a:ext cx="1785914" cy="1210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FBDE8-0976-45FA-ABC4-854344D2A94F}">
      <dsp:nvSpPr>
        <dsp:cNvPr id="0" name=""/>
        <dsp:cNvSpPr/>
      </dsp:nvSpPr>
      <dsp:spPr>
        <a:xfrm>
          <a:off x="99441" y="805561"/>
          <a:ext cx="2452878" cy="245287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Academic Achievement </a:t>
          </a:r>
        </a:p>
      </dsp:txBody>
      <dsp:txXfrm>
        <a:off x="441960" y="1094808"/>
        <a:ext cx="1414272" cy="1874383"/>
      </dsp:txXfrm>
    </dsp:sp>
    <dsp:sp modelId="{BCB91CF1-00A3-4827-982B-0A701C0BF06D}">
      <dsp:nvSpPr>
        <dsp:cNvPr id="0" name=""/>
        <dsp:cNvSpPr/>
      </dsp:nvSpPr>
      <dsp:spPr>
        <a:xfrm>
          <a:off x="1867281" y="805561"/>
          <a:ext cx="2452878" cy="2452877"/>
        </a:xfrm>
        <a:prstGeom prst="ellipse">
          <a:avLst/>
        </a:prstGeom>
        <a:solidFill>
          <a:schemeClr val="accent5">
            <a:alpha val="50000"/>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t>Outdoor field investigations &amp; informed action</a:t>
          </a:r>
        </a:p>
      </dsp:txBody>
      <dsp:txXfrm>
        <a:off x="2563368" y="1094808"/>
        <a:ext cx="1414272" cy="1874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ED05-708D-466C-BB49-767D22819647}">
      <dsp:nvSpPr>
        <dsp:cNvPr id="0" name=""/>
        <dsp:cNvSpPr/>
      </dsp:nvSpPr>
      <dsp:spPr>
        <a:xfrm>
          <a:off x="3582984" y="2127254"/>
          <a:ext cx="854073" cy="1646153"/>
        </a:xfrm>
        <a:custGeom>
          <a:avLst/>
          <a:gdLst/>
          <a:ahLst/>
          <a:cxnLst/>
          <a:rect l="0" t="0" r="0" b="0"/>
          <a:pathLst>
            <a:path>
              <a:moveTo>
                <a:pt x="0" y="0"/>
              </a:moveTo>
              <a:lnTo>
                <a:pt x="427036" y="0"/>
              </a:lnTo>
              <a:lnTo>
                <a:pt x="427036" y="1646153"/>
              </a:lnTo>
              <a:lnTo>
                <a:pt x="854073" y="164615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963658" y="2903968"/>
        <a:ext cx="92726" cy="92726"/>
      </dsp:txXfrm>
    </dsp:sp>
    <dsp:sp modelId="{6DB00CD8-9114-4979-B721-49E1D8B047B5}">
      <dsp:nvSpPr>
        <dsp:cNvPr id="0" name=""/>
        <dsp:cNvSpPr/>
      </dsp:nvSpPr>
      <dsp:spPr>
        <a:xfrm>
          <a:off x="3582984" y="2127254"/>
          <a:ext cx="854073" cy="491041"/>
        </a:xfrm>
        <a:custGeom>
          <a:avLst/>
          <a:gdLst/>
          <a:ahLst/>
          <a:cxnLst/>
          <a:rect l="0" t="0" r="0" b="0"/>
          <a:pathLst>
            <a:path>
              <a:moveTo>
                <a:pt x="0" y="0"/>
              </a:moveTo>
              <a:lnTo>
                <a:pt x="427036" y="0"/>
              </a:lnTo>
              <a:lnTo>
                <a:pt x="427036" y="491041"/>
              </a:lnTo>
              <a:lnTo>
                <a:pt x="854073" y="49104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85392" y="2348145"/>
        <a:ext cx="49258" cy="49258"/>
      </dsp:txXfrm>
    </dsp:sp>
    <dsp:sp modelId="{D187B3B3-CB20-40C5-8171-F8905C0FC5EB}">
      <dsp:nvSpPr>
        <dsp:cNvPr id="0" name=""/>
        <dsp:cNvSpPr/>
      </dsp:nvSpPr>
      <dsp:spPr>
        <a:xfrm>
          <a:off x="3582984" y="1571656"/>
          <a:ext cx="854073" cy="555597"/>
        </a:xfrm>
        <a:custGeom>
          <a:avLst/>
          <a:gdLst/>
          <a:ahLst/>
          <a:cxnLst/>
          <a:rect l="0" t="0" r="0" b="0"/>
          <a:pathLst>
            <a:path>
              <a:moveTo>
                <a:pt x="0" y="555597"/>
              </a:moveTo>
              <a:lnTo>
                <a:pt x="427036" y="555597"/>
              </a:lnTo>
              <a:lnTo>
                <a:pt x="427036" y="0"/>
              </a:lnTo>
              <a:lnTo>
                <a:pt x="85407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84549" y="1823983"/>
        <a:ext cx="50944" cy="50944"/>
      </dsp:txXfrm>
    </dsp:sp>
    <dsp:sp modelId="{073157DC-E20A-4438-9A62-BF362A3186E7}">
      <dsp:nvSpPr>
        <dsp:cNvPr id="0" name=""/>
        <dsp:cNvSpPr/>
      </dsp:nvSpPr>
      <dsp:spPr>
        <a:xfrm>
          <a:off x="3582984" y="525018"/>
          <a:ext cx="854073" cy="1602236"/>
        </a:xfrm>
        <a:custGeom>
          <a:avLst/>
          <a:gdLst/>
          <a:ahLst/>
          <a:cxnLst/>
          <a:rect l="0" t="0" r="0" b="0"/>
          <a:pathLst>
            <a:path>
              <a:moveTo>
                <a:pt x="0" y="1602236"/>
              </a:moveTo>
              <a:lnTo>
                <a:pt x="427036" y="1602236"/>
              </a:lnTo>
              <a:lnTo>
                <a:pt x="427036" y="0"/>
              </a:lnTo>
              <a:lnTo>
                <a:pt x="854073"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964630" y="1280745"/>
        <a:ext cx="90782" cy="90782"/>
      </dsp:txXfrm>
    </dsp:sp>
    <dsp:sp modelId="{DD24CACC-D62F-4D82-A2EB-4039BFD5D3B6}">
      <dsp:nvSpPr>
        <dsp:cNvPr id="0" name=""/>
        <dsp:cNvSpPr/>
      </dsp:nvSpPr>
      <dsp:spPr>
        <a:xfrm>
          <a:off x="762004" y="795344"/>
          <a:ext cx="2978138" cy="2663821"/>
        </a:xfrm>
        <a:prstGeom prst="flowChartPredefinedProcess">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a:t>MWEEs </a:t>
          </a:r>
        </a:p>
      </dsp:txBody>
      <dsp:txXfrm>
        <a:off x="1134271" y="795344"/>
        <a:ext cx="2233604" cy="2663821"/>
      </dsp:txXfrm>
    </dsp:sp>
    <dsp:sp modelId="{04F2CF4C-A677-444B-A59F-0FDED30B24C8}">
      <dsp:nvSpPr>
        <dsp:cNvPr id="0" name=""/>
        <dsp:cNvSpPr/>
      </dsp:nvSpPr>
      <dsp:spPr>
        <a:xfrm>
          <a:off x="4437058" y="106362"/>
          <a:ext cx="2746380" cy="83731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Student engagement &amp; enthusiasm for learning </a:t>
          </a:r>
        </a:p>
      </dsp:txBody>
      <dsp:txXfrm>
        <a:off x="4437058" y="106362"/>
        <a:ext cx="2746380" cy="837311"/>
      </dsp:txXfrm>
    </dsp:sp>
    <dsp:sp modelId="{3B59E5D6-C623-47E1-91CB-BBC182AC6187}">
      <dsp:nvSpPr>
        <dsp:cNvPr id="0" name=""/>
        <dsp:cNvSpPr/>
      </dsp:nvSpPr>
      <dsp:spPr>
        <a:xfrm>
          <a:off x="4437058" y="1153001"/>
          <a:ext cx="2746380" cy="83731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Critical thinking, reasoning, problem-solving </a:t>
          </a:r>
        </a:p>
      </dsp:txBody>
      <dsp:txXfrm>
        <a:off x="4437058" y="1153001"/>
        <a:ext cx="2746380" cy="837311"/>
      </dsp:txXfrm>
    </dsp:sp>
    <dsp:sp modelId="{210E457D-C8C2-4D93-9CB3-80507E2175DF}">
      <dsp:nvSpPr>
        <dsp:cNvPr id="0" name=""/>
        <dsp:cNvSpPr/>
      </dsp:nvSpPr>
      <dsp:spPr>
        <a:xfrm>
          <a:off x="4437058" y="2199640"/>
          <a:ext cx="2746380" cy="83731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Post-secondary and/or job readiness </a:t>
          </a:r>
        </a:p>
      </dsp:txBody>
      <dsp:txXfrm>
        <a:off x="4437058" y="2199640"/>
        <a:ext cx="2746380" cy="837311"/>
      </dsp:txXfrm>
    </dsp:sp>
    <dsp:sp modelId="{A72E9CC4-FDA5-46C2-A9B3-06954ABCD840}">
      <dsp:nvSpPr>
        <dsp:cNvPr id="0" name=""/>
        <dsp:cNvSpPr/>
      </dsp:nvSpPr>
      <dsp:spPr>
        <a:xfrm>
          <a:off x="4437058" y="3246278"/>
          <a:ext cx="2746380" cy="10542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Intrinsically motivated stewardship and civic engagement </a:t>
          </a:r>
        </a:p>
      </dsp:txBody>
      <dsp:txXfrm>
        <a:off x="4437058" y="3246278"/>
        <a:ext cx="2746380" cy="1054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D101A-6944-4EEC-ABC1-2D42F968A088}">
      <dsp:nvSpPr>
        <dsp:cNvPr id="0" name=""/>
        <dsp:cNvSpPr/>
      </dsp:nvSpPr>
      <dsp:spPr>
        <a:xfrm>
          <a:off x="2196738" y="152400"/>
          <a:ext cx="3987788" cy="13235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Partnerships</a:t>
          </a:r>
        </a:p>
      </dsp:txBody>
      <dsp:txXfrm>
        <a:off x="2235504" y="191166"/>
        <a:ext cx="3910256" cy="1246027"/>
      </dsp:txXfrm>
    </dsp:sp>
    <dsp:sp modelId="{736AA7E9-0B8B-4B25-B8B0-A0CABF24BC36}">
      <dsp:nvSpPr>
        <dsp:cNvPr id="0" name=""/>
        <dsp:cNvSpPr/>
      </dsp:nvSpPr>
      <dsp:spPr>
        <a:xfrm rot="3497918">
          <a:off x="4574214" y="2206304"/>
          <a:ext cx="1201442" cy="403025"/>
        </a:xfrm>
        <a:prstGeom prst="lef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695122" y="2286909"/>
        <a:ext cx="959627" cy="241815"/>
      </dsp:txXfrm>
    </dsp:sp>
    <dsp:sp modelId="{AB0A5C87-4675-4C63-A3E7-3F588004D7C6}">
      <dsp:nvSpPr>
        <dsp:cNvPr id="0" name=""/>
        <dsp:cNvSpPr/>
      </dsp:nvSpPr>
      <dsp:spPr>
        <a:xfrm>
          <a:off x="4954601" y="3339674"/>
          <a:ext cx="2303003" cy="11515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Curricular Integration &amp; Professional Development</a:t>
          </a:r>
        </a:p>
      </dsp:txBody>
      <dsp:txXfrm>
        <a:off x="4988327" y="3373400"/>
        <a:ext cx="2235551" cy="1084049"/>
      </dsp:txXfrm>
    </dsp:sp>
    <dsp:sp modelId="{9DD4C830-9A4F-403E-8B70-AC9F0C235258}">
      <dsp:nvSpPr>
        <dsp:cNvPr id="0" name=""/>
        <dsp:cNvSpPr/>
      </dsp:nvSpPr>
      <dsp:spPr>
        <a:xfrm rot="10800000">
          <a:off x="3602978" y="3713912"/>
          <a:ext cx="1201442" cy="403025"/>
        </a:xfrm>
        <a:prstGeom prst="lef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723885" y="3794517"/>
        <a:ext cx="959627" cy="241815"/>
      </dsp:txXfrm>
    </dsp:sp>
    <dsp:sp modelId="{1247256F-93EF-4AA0-9E74-A921A2588DB2}">
      <dsp:nvSpPr>
        <dsp:cNvPr id="0" name=""/>
        <dsp:cNvSpPr/>
      </dsp:nvSpPr>
      <dsp:spPr>
        <a:xfrm>
          <a:off x="1149795" y="3339674"/>
          <a:ext cx="2303003" cy="115150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Outdoor Field Experiences</a:t>
          </a:r>
        </a:p>
      </dsp:txBody>
      <dsp:txXfrm>
        <a:off x="1183521" y="3373400"/>
        <a:ext cx="2235551" cy="1084049"/>
      </dsp:txXfrm>
    </dsp:sp>
    <dsp:sp modelId="{7D2E32C9-4447-4502-B343-13F013D82E75}">
      <dsp:nvSpPr>
        <dsp:cNvPr id="0" name=""/>
        <dsp:cNvSpPr/>
      </dsp:nvSpPr>
      <dsp:spPr>
        <a:xfrm rot="18081033">
          <a:off x="2619038" y="2206304"/>
          <a:ext cx="1201442" cy="403025"/>
        </a:xfrm>
        <a:prstGeom prst="lef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739946" y="2286909"/>
        <a:ext cx="959627" cy="2418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7C3D2-374B-4ACA-828A-ECE85CABE2EF}" type="datetimeFigureOut">
              <a:rPr lang="en-US" smtClean="0"/>
              <a:t>4/13/2017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E774B-142F-441A-A3F2-86F74F276744}" type="slidenum">
              <a:rPr lang="en-US" smtClean="0"/>
              <a:t>‹#›</a:t>
            </a:fld>
            <a:endParaRPr lang="en-US"/>
          </a:p>
        </p:txBody>
      </p:sp>
    </p:spTree>
    <p:extLst>
      <p:ext uri="{BB962C8B-B14F-4D97-AF65-F5344CB8AC3E}">
        <p14:creationId xmlns:p14="http://schemas.microsoft.com/office/powerpoint/2010/main" val="366821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there will be a time in the middle for questions during the activity as well as at the end if time allows.</a:t>
            </a:r>
            <a:endParaRPr lang="en-US" dirty="0"/>
          </a:p>
        </p:txBody>
      </p:sp>
      <p:sp>
        <p:nvSpPr>
          <p:cNvPr id="4" name="Slide Number Placeholder 3"/>
          <p:cNvSpPr>
            <a:spLocks noGrp="1"/>
          </p:cNvSpPr>
          <p:nvPr>
            <p:ph type="sldNum" sz="quarter" idx="10"/>
          </p:nvPr>
        </p:nvSpPr>
        <p:spPr/>
        <p:txBody>
          <a:bodyPr/>
          <a:lstStyle/>
          <a:p>
            <a:fld id="{732E774B-142F-441A-A3F2-86F74F276744}" type="slidenum">
              <a:rPr lang="en-US" smtClean="0"/>
              <a:t>1</a:t>
            </a:fld>
            <a:endParaRPr lang="en-US"/>
          </a:p>
        </p:txBody>
      </p:sp>
    </p:spTree>
    <p:extLst>
      <p:ext uri="{BB962C8B-B14F-4D97-AF65-F5344CB8AC3E}">
        <p14:creationId xmlns:p14="http://schemas.microsoft.com/office/powerpoint/2010/main" val="104411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starts with Jon</a:t>
            </a:r>
            <a:r>
              <a:rPr lang="en-US" baseline="0" dirty="0"/>
              <a:t> on the first bullet.</a:t>
            </a:r>
          </a:p>
          <a:p>
            <a:r>
              <a:rPr lang="en-US" baseline="0" dirty="0"/>
              <a:t>Amy takes bullets 2 &amp; 3.</a:t>
            </a:r>
          </a:p>
          <a:p>
            <a:r>
              <a:rPr lang="en-US" baseline="0" dirty="0"/>
              <a:t>Slide 4 appears on click.  Amy and Jon will attempt to say together.</a:t>
            </a:r>
          </a:p>
        </p:txBody>
      </p:sp>
      <p:sp>
        <p:nvSpPr>
          <p:cNvPr id="4" name="Slide Number Placeholder 3"/>
          <p:cNvSpPr>
            <a:spLocks noGrp="1"/>
          </p:cNvSpPr>
          <p:nvPr>
            <p:ph type="sldNum" sz="quarter" idx="10"/>
          </p:nvPr>
        </p:nvSpPr>
        <p:spPr/>
        <p:txBody>
          <a:bodyPr/>
          <a:lstStyle/>
          <a:p>
            <a:fld id="{732E774B-142F-441A-A3F2-86F74F276744}" type="slidenum">
              <a:rPr lang="en-US" smtClean="0"/>
              <a:t>13</a:t>
            </a:fld>
            <a:endParaRPr lang="en-US"/>
          </a:p>
        </p:txBody>
      </p:sp>
    </p:spTree>
    <p:extLst>
      <p:ext uri="{BB962C8B-B14F-4D97-AF65-F5344CB8AC3E}">
        <p14:creationId xmlns:p14="http://schemas.microsoft.com/office/powerpoint/2010/main" val="156884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a:t>
            </a:r>
            <a:r>
              <a:rPr lang="en-US" sz="1200" b="0" i="0" kern="1200" baseline="0" dirty="0">
                <a:solidFill>
                  <a:schemeClr val="tx1"/>
                </a:solidFill>
                <a:effectLst/>
                <a:latin typeface="+mn-lt"/>
                <a:ea typeface="+mn-ea"/>
                <a:cs typeface="+mn-cs"/>
              </a:rPr>
              <a:t> minutes or less!!!!</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Look at the image.</a:t>
            </a:r>
            <a:r>
              <a:rPr lang="en-US" sz="1200" b="0" i="0" kern="1200" baseline="0" dirty="0">
                <a:solidFill>
                  <a:schemeClr val="tx1"/>
                </a:solidFill>
                <a:effectLst/>
                <a:latin typeface="+mn-lt"/>
                <a:ea typeface="+mn-ea"/>
                <a:cs typeface="+mn-cs"/>
              </a:rPr>
              <a:t> What do you see? Take a second to share with a neighbor. *Brief* share out. </a:t>
            </a:r>
            <a:endParaRPr lang="en-US" baseline="0" dirty="0"/>
          </a:p>
          <a:p>
            <a:r>
              <a:rPr lang="en-US" i="1" baseline="0" dirty="0"/>
              <a:t>Did you want to point out the cities/human impact on the landscape to get them to see that we are looking beyond the bay for this conversation?</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2014, governors of all states</a:t>
            </a:r>
            <a:r>
              <a:rPr lang="en-US" sz="1200" b="0" i="0" kern="1200" baseline="0" dirty="0">
                <a:solidFill>
                  <a:schemeClr val="tx1"/>
                </a:solidFill>
                <a:effectLst/>
                <a:latin typeface="+mn-lt"/>
                <a:ea typeface="+mn-ea"/>
                <a:cs typeface="+mn-cs"/>
              </a:rPr>
              <a:t> signed an agreement to commit to </a:t>
            </a:r>
            <a:r>
              <a:rPr lang="en-US" sz="1200" b="0" i="0" kern="1200" dirty="0">
                <a:solidFill>
                  <a:schemeClr val="tx1"/>
                </a:solidFill>
                <a:effectLst/>
                <a:latin typeface="+mn-lt"/>
                <a:ea typeface="+mn-ea"/>
                <a:cs typeface="+mn-cs"/>
              </a:rPr>
              <a:t>advance the restoration and protection of the Bay watershed. Each goal of the agreement is linked to a set of outcomes, or time-bound and measurable targets that will directly contribute to its achievement.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goals are interrelated: improvements in water quality can mean healthier fish and shellfish; the conservation of land can mean more habitat for wildlife; and a boost in environmental literacy can mean a rise in stewards of the Bay’s resources.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environment is a system, and these goals will support public health, the health of the watershed as a whole, and improved economic opportunities</a:t>
            </a:r>
            <a:r>
              <a:rPr lang="en-US" sz="1200" b="0" i="0" kern="1200" baseline="0" dirty="0">
                <a:solidFill>
                  <a:schemeClr val="tx1"/>
                </a:solidFill>
                <a:effectLst/>
                <a:latin typeface="+mn-lt"/>
                <a:ea typeface="+mn-ea"/>
                <a:cs typeface="+mn-cs"/>
              </a:rPr>
              <a:t> for today’s students</a:t>
            </a:r>
            <a:r>
              <a:rPr lang="en-US" sz="1200" b="0" i="0" kern="1200" dirty="0">
                <a:solidFill>
                  <a:schemeClr val="tx1"/>
                </a:solidFill>
                <a:effectLst/>
                <a:latin typeface="+mn-lt"/>
                <a:ea typeface="+mn-ea"/>
                <a:cs typeface="+mn-cs"/>
              </a:rPr>
              <a:t>.</a:t>
            </a:r>
          </a:p>
          <a:p>
            <a:endParaRPr lang="en-US" dirty="0"/>
          </a:p>
          <a:p>
            <a:r>
              <a:rPr lang="en-US" dirty="0"/>
              <a:t>In this session, we are specifically going to focus</a:t>
            </a:r>
            <a:r>
              <a:rPr lang="en-US" baseline="0" dirty="0"/>
              <a:t> on the education goals that support this vision of the future. </a:t>
            </a:r>
          </a:p>
          <a:p>
            <a:endParaRPr lang="en-US" baseline="0" dirty="0"/>
          </a:p>
          <a:p>
            <a:r>
              <a:rPr lang="en-US" dirty="0"/>
              <a:t>Picture taken </a:t>
            </a:r>
            <a:r>
              <a:rPr lang="en-US" sz="1200" kern="1200" dirty="0">
                <a:solidFill>
                  <a:schemeClr val="tx1"/>
                </a:solidFill>
                <a:effectLst/>
                <a:latin typeface="+mn-lt"/>
                <a:ea typeface="+mn-ea"/>
                <a:cs typeface="+mn-cs"/>
              </a:rPr>
              <a:t>Sept. 13, 2011 after tropical storm Lee. NASA is what I use for the credit. </a:t>
            </a:r>
            <a:endParaRPr lang="en-US" dirty="0"/>
          </a:p>
        </p:txBody>
      </p:sp>
      <p:sp>
        <p:nvSpPr>
          <p:cNvPr id="4" name="Slide Number Placeholder 3"/>
          <p:cNvSpPr>
            <a:spLocks noGrp="1"/>
          </p:cNvSpPr>
          <p:nvPr>
            <p:ph type="sldNum" sz="quarter" idx="10"/>
          </p:nvPr>
        </p:nvSpPr>
        <p:spPr/>
        <p:txBody>
          <a:bodyPr/>
          <a:lstStyle/>
          <a:p>
            <a:fld id="{732E774B-142F-441A-A3F2-86F74F276744}" type="slidenum">
              <a:rPr lang="en-US" smtClean="0"/>
              <a:t>2</a:t>
            </a:fld>
            <a:endParaRPr lang="en-US"/>
          </a:p>
        </p:txBody>
      </p:sp>
    </p:spTree>
    <p:extLst>
      <p:ext uri="{BB962C8B-B14F-4D97-AF65-F5344CB8AC3E}">
        <p14:creationId xmlns:p14="http://schemas.microsoft.com/office/powerpoint/2010/main" val="5001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Engaged Communities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long-term success of the Chesapeake Bay restoration effort depends on the work of individuals and communities living throughout the watershed.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Environmental</a:t>
            </a:r>
            <a:r>
              <a:rPr lang="en-US" sz="1200" b="0" i="0" kern="1200" baseline="0" dirty="0">
                <a:solidFill>
                  <a:schemeClr val="tx1"/>
                </a:solidFill>
                <a:effectLst/>
                <a:latin typeface="+mn-lt"/>
                <a:ea typeface="+mn-ea"/>
                <a:cs typeface="+mn-cs"/>
              </a:rPr>
              <a:t> literacy --for all students and all citizens is essential for maintaining engaged communities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The MWEE is one way that we can support and strengthen the environmental literacy of all students.  </a:t>
            </a:r>
          </a:p>
          <a:p>
            <a:endParaRPr lang="en-US" sz="1200" b="0" i="0" kern="1200" dirty="0">
              <a:solidFill>
                <a:schemeClr val="tx1"/>
              </a:solidFill>
              <a:effectLst/>
              <a:latin typeface="+mn-lt"/>
              <a:ea typeface="+mn-ea"/>
              <a:cs typeface="+mn-cs"/>
            </a:endParaRPr>
          </a:p>
          <a:p>
            <a:r>
              <a:rPr lang="en-US" b="1" dirty="0">
                <a:solidFill>
                  <a:srgbClr val="636363"/>
                </a:solidFill>
                <a:latin typeface="Helvetica Neue"/>
              </a:rPr>
              <a:t>Goal: </a:t>
            </a:r>
            <a:r>
              <a:rPr lang="en-US" b="0" dirty="0">
                <a:solidFill>
                  <a:srgbClr val="636363"/>
                </a:solidFill>
                <a:latin typeface="Helvetica Neue"/>
              </a:rPr>
              <a:t>Enable ALL students in the region to graduate with the knowledge and skills to </a:t>
            </a:r>
          </a:p>
          <a:p>
            <a:pPr marL="628650" lvl="1" indent="-171450">
              <a:buFont typeface="Arial" panose="020B0604020202020204" pitchFamily="34" charset="0"/>
              <a:buChar char="•"/>
            </a:pPr>
            <a:r>
              <a:rPr lang="en-US" b="0" dirty="0">
                <a:solidFill>
                  <a:srgbClr val="636363"/>
                </a:solidFill>
                <a:latin typeface="Helvetica Neue"/>
              </a:rPr>
              <a:t>make informed decisions concerning their local watershed,</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 act on these decisions to improve the well-being of other individuals, societies, and the global environment;.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 </a:t>
            </a:r>
            <a:r>
              <a:rPr lang="en-US" b="0" dirty="0">
                <a:solidFill>
                  <a:srgbClr val="636363"/>
                </a:solidFill>
                <a:latin typeface="Helvetica Neue"/>
              </a:rPr>
              <a:t>to participate</a:t>
            </a:r>
            <a:r>
              <a:rPr lang="en-US" b="0" baseline="0" dirty="0">
                <a:solidFill>
                  <a:srgbClr val="636363"/>
                </a:solidFill>
                <a:latin typeface="Helvetica Neue"/>
              </a:rPr>
              <a:t> in civic life, </a:t>
            </a:r>
          </a:p>
          <a:p>
            <a:pPr marL="628650" lvl="1" indent="-171450">
              <a:buFont typeface="Arial" panose="020B0604020202020204" pitchFamily="34" charset="0"/>
              <a:buChar char="•"/>
            </a:pPr>
            <a:r>
              <a:rPr lang="en-US" b="0" dirty="0">
                <a:solidFill>
                  <a:srgbClr val="636363"/>
                </a:solidFill>
                <a:latin typeface="Helvetica Neue"/>
              </a:rPr>
              <a:t>and successfully</a:t>
            </a:r>
            <a:r>
              <a:rPr lang="en-US" b="0" baseline="0" dirty="0">
                <a:solidFill>
                  <a:srgbClr val="636363"/>
                </a:solidFill>
                <a:latin typeface="Helvetica Neue"/>
              </a:rPr>
              <a:t> join in the 21</a:t>
            </a:r>
            <a:r>
              <a:rPr lang="en-US" b="0" baseline="30000" dirty="0">
                <a:solidFill>
                  <a:srgbClr val="636363"/>
                </a:solidFill>
                <a:latin typeface="Helvetica Neue"/>
              </a:rPr>
              <a:t>st</a:t>
            </a:r>
            <a:r>
              <a:rPr lang="en-US" b="0" baseline="0" dirty="0">
                <a:solidFill>
                  <a:srgbClr val="636363"/>
                </a:solidFill>
                <a:latin typeface="Helvetica Neue"/>
              </a:rPr>
              <a:t> century job market ( We are seeing significant increases in high-paid environmentally-based careers)</a:t>
            </a:r>
            <a:r>
              <a:rPr lang="en-US" b="0" dirty="0">
                <a:solidFill>
                  <a:srgbClr val="636363"/>
                </a:solidFill>
                <a:latin typeface="Helvetica Neue"/>
              </a:rPr>
              <a:t>.</a:t>
            </a:r>
          </a:p>
          <a:p>
            <a:endParaRPr lang="en-US" dirty="0">
              <a:solidFill>
                <a:srgbClr val="636363"/>
              </a:solidFill>
              <a:latin typeface="Helvetica Neue"/>
            </a:endParaRPr>
          </a:p>
          <a:p>
            <a:r>
              <a:rPr lang="en-US" i="1" baseline="0" dirty="0"/>
              <a:t> I do think you want to include the job outlook specifically as well as something on potential larger economic impact.</a:t>
            </a:r>
            <a:endParaRPr lang="en-US" i="1" dirty="0"/>
          </a:p>
          <a:p>
            <a:endParaRPr lang="en-US" i="1" dirty="0"/>
          </a:p>
          <a:p>
            <a:r>
              <a:rPr lang="en-US" i="1" dirty="0"/>
              <a:t>Environmentally based careers </a:t>
            </a:r>
          </a:p>
          <a:p>
            <a:pPr lvl="1"/>
            <a:r>
              <a:rPr lang="en-US" i="1" dirty="0"/>
              <a:t>11% increase 2014-2024</a:t>
            </a:r>
          </a:p>
          <a:p>
            <a:pPr lvl="1"/>
            <a:r>
              <a:rPr lang="en-US" i="1" dirty="0"/>
              <a:t>Median Pay: $67,460+</a:t>
            </a:r>
          </a:p>
          <a:p>
            <a:pPr lvl="1"/>
            <a:r>
              <a:rPr lang="en-US" sz="1050" i="1" dirty="0"/>
              <a:t>Source: www.bls.gov</a:t>
            </a:r>
          </a:p>
          <a:p>
            <a:endParaRPr lang="en-US" dirty="0">
              <a:solidFill>
                <a:srgbClr val="636363"/>
              </a:solidFill>
              <a:latin typeface="Helvetica Neue"/>
            </a:endParaRPr>
          </a:p>
          <a:p>
            <a:endParaRPr lang="en-US" b="1" dirty="0">
              <a:solidFill>
                <a:srgbClr val="546376"/>
              </a:solidFill>
              <a:latin typeface="Helvetica Neue"/>
            </a:endParaRPr>
          </a:p>
        </p:txBody>
      </p:sp>
      <p:sp>
        <p:nvSpPr>
          <p:cNvPr id="4" name="Slide Number Placeholder 3"/>
          <p:cNvSpPr>
            <a:spLocks noGrp="1"/>
          </p:cNvSpPr>
          <p:nvPr>
            <p:ph type="sldNum" sz="quarter" idx="10"/>
          </p:nvPr>
        </p:nvSpPr>
        <p:spPr/>
        <p:txBody>
          <a:bodyPr/>
          <a:lstStyle/>
          <a:p>
            <a:fld id="{732E774B-142F-441A-A3F2-86F74F276744}" type="slidenum">
              <a:rPr lang="en-US" smtClean="0"/>
              <a:t>3</a:t>
            </a:fld>
            <a:endParaRPr lang="en-US"/>
          </a:p>
        </p:txBody>
      </p:sp>
    </p:spTree>
    <p:extLst>
      <p:ext uri="{BB962C8B-B14F-4D97-AF65-F5344CB8AC3E}">
        <p14:creationId xmlns:p14="http://schemas.microsoft.com/office/powerpoint/2010/main" val="26512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MWEE.</a:t>
            </a:r>
          </a:p>
          <a:p>
            <a:endParaRPr lang="en-US" dirty="0"/>
          </a:p>
          <a:p>
            <a:pPr marL="171450" indent="-171450">
              <a:buFont typeface="Arial" panose="020B0604020202020204" pitchFamily="34" charset="0"/>
              <a:buChar char="•"/>
            </a:pPr>
            <a:r>
              <a:rPr lang="en-US" dirty="0"/>
              <a:t>A MWEE is an pedagogical</a:t>
            </a:r>
            <a:r>
              <a:rPr lang="en-US" baseline="0" dirty="0"/>
              <a:t> approach—it is a method and practice of teaching for meaningful learning</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dirty="0">
                <a:latin typeface="Helvetica Neue"/>
              </a:rPr>
              <a:t>MWEEs seek to seamlessly connect standards-based classroom learning with outdoor field</a:t>
            </a:r>
            <a:r>
              <a:rPr lang="en-US" sz="1200" baseline="0" dirty="0">
                <a:latin typeface="Helvetica Neue"/>
              </a:rPr>
              <a:t> </a:t>
            </a:r>
            <a:r>
              <a:rPr lang="en-US" sz="1200" dirty="0">
                <a:latin typeface="Helvetica Neue"/>
              </a:rPr>
              <a:t>investigations and informed action</a:t>
            </a:r>
            <a:r>
              <a:rPr lang="en-US" sz="1200" baseline="0" dirty="0">
                <a:latin typeface="Helvetica Neue"/>
              </a:rPr>
              <a:t> </a:t>
            </a:r>
            <a:r>
              <a:rPr lang="en-US" sz="1200" dirty="0">
                <a:latin typeface="Helvetica Neue"/>
              </a:rPr>
              <a:t>to create a deeper understanding of our relationship</a:t>
            </a:r>
            <a:r>
              <a:rPr lang="en-US" sz="1200" baseline="0" dirty="0">
                <a:latin typeface="Helvetica Neue"/>
              </a:rPr>
              <a:t> with </a:t>
            </a:r>
            <a:r>
              <a:rPr lang="en-US" sz="1200" dirty="0">
                <a:latin typeface="Helvetica Neue"/>
              </a:rPr>
              <a:t>the natural environment. </a:t>
            </a:r>
          </a:p>
          <a:p>
            <a:pPr marL="171450" indent="-171450">
              <a:buFont typeface="Arial" panose="020B0604020202020204" pitchFamily="34" charset="0"/>
              <a:buChar char="•"/>
            </a:pPr>
            <a:endParaRPr lang="en-US" sz="1200" dirty="0">
              <a:latin typeface="Helvetica Neu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additive to curricular</a:t>
            </a:r>
            <a:r>
              <a:rPr lang="en-US" baseline="0" dirty="0"/>
              <a:t> effectiveness</a:t>
            </a:r>
            <a:r>
              <a:rPr lang="en-US" dirty="0"/>
              <a:t>, not additional</a:t>
            </a:r>
          </a:p>
          <a:p>
            <a:pPr marL="171450" indent="-171450">
              <a:buFont typeface="Arial" panose="020B0604020202020204" pitchFamily="34" charset="0"/>
              <a:buChar char="•"/>
            </a:pPr>
            <a:endParaRPr lang="en-US" sz="1200" dirty="0">
              <a:latin typeface="Helvetica Neue"/>
            </a:endParaRPr>
          </a:p>
        </p:txBody>
      </p:sp>
      <p:sp>
        <p:nvSpPr>
          <p:cNvPr id="4" name="Slide Number Placeholder 3"/>
          <p:cNvSpPr>
            <a:spLocks noGrp="1"/>
          </p:cNvSpPr>
          <p:nvPr>
            <p:ph type="sldNum" sz="quarter" idx="10"/>
          </p:nvPr>
        </p:nvSpPr>
        <p:spPr/>
        <p:txBody>
          <a:bodyPr/>
          <a:lstStyle/>
          <a:p>
            <a:fld id="{732E774B-142F-441A-A3F2-86F74F276744}" type="slidenum">
              <a:rPr lang="en-US" smtClean="0"/>
              <a:t>4</a:t>
            </a:fld>
            <a:endParaRPr lang="en-US"/>
          </a:p>
        </p:txBody>
      </p:sp>
    </p:spTree>
    <p:extLst>
      <p:ext uri="{BB962C8B-B14F-4D97-AF65-F5344CB8AC3E}">
        <p14:creationId xmlns:p14="http://schemas.microsoft.com/office/powerpoint/2010/main" val="5924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the power of the MWEE as an educational tool, check out the guide and feel free to ask</a:t>
            </a:r>
            <a:r>
              <a:rPr lang="en-US" baseline="0" dirty="0"/>
              <a:t> me or our team any questions- (later?)</a:t>
            </a:r>
            <a:endParaRPr lang="en-US" b="1" i="1" dirty="0"/>
          </a:p>
          <a:p>
            <a:endParaRPr lang="en-US" b="1" i="1" dirty="0"/>
          </a:p>
          <a:p>
            <a:r>
              <a:rPr lang="en-US" b="1" i="1" dirty="0"/>
              <a:t>So we just sold you on why this is good for</a:t>
            </a:r>
            <a:r>
              <a:rPr lang="en-US" b="1" i="1" baseline="0" dirty="0"/>
              <a:t> learning and why it’s good for the BAY. We are encouraging you to take it beyond the bay and we are going to help you do that. We’re ok with a larger perspective and are supportive of this changed conversation. Sell them on the benefits. So now Jon is going to talk about 3 important pieces of MWEEs and how these sound practices enable you to incorporate MWEEs in and across jurisdictions. </a:t>
            </a:r>
            <a:endParaRPr lang="en-US" b="1" i="1" dirty="0"/>
          </a:p>
          <a:p>
            <a:endParaRPr lang="en-US" dirty="0"/>
          </a:p>
        </p:txBody>
      </p:sp>
      <p:sp>
        <p:nvSpPr>
          <p:cNvPr id="4" name="Slide Number Placeholder 3"/>
          <p:cNvSpPr>
            <a:spLocks noGrp="1"/>
          </p:cNvSpPr>
          <p:nvPr>
            <p:ph type="sldNum" sz="quarter" idx="10"/>
          </p:nvPr>
        </p:nvSpPr>
        <p:spPr/>
        <p:txBody>
          <a:bodyPr/>
          <a:lstStyle/>
          <a:p>
            <a:fld id="{732E774B-142F-441A-A3F2-86F74F276744}" type="slidenum">
              <a:rPr lang="en-US" smtClean="0"/>
              <a:t>5</a:t>
            </a:fld>
            <a:endParaRPr lang="en-US"/>
          </a:p>
        </p:txBody>
      </p:sp>
    </p:spTree>
    <p:extLst>
      <p:ext uri="{BB962C8B-B14F-4D97-AF65-F5344CB8AC3E}">
        <p14:creationId xmlns:p14="http://schemas.microsoft.com/office/powerpoint/2010/main" val="376732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partnerships</a:t>
            </a:r>
            <a:r>
              <a:rPr lang="en-US" baseline="0" dirty="0"/>
              <a:t> cultivated </a:t>
            </a:r>
            <a:r>
              <a:rPr lang="en-US" baseline="0" dirty="0" smtClean="0"/>
              <a:t>help </a:t>
            </a:r>
            <a:r>
              <a:rPr lang="en-US" baseline="0" dirty="0"/>
              <a:t>support the implementation of OFEs, curricular integration, and PD.  Flipping the traditional </a:t>
            </a:r>
            <a:r>
              <a:rPr lang="en-US" baseline="0" dirty="0" smtClean="0"/>
              <a:t>PD model </a:t>
            </a:r>
            <a:r>
              <a:rPr lang="en-US" baseline="0" dirty="0"/>
              <a:t>on its head and looking to partners to provide support through network of specialists and sharing of resources.  ED agency provides direction and works collaboratively through regular structured discussion and common objectives.</a:t>
            </a:r>
            <a:endParaRPr lang="en-US" dirty="0"/>
          </a:p>
        </p:txBody>
      </p:sp>
      <p:sp>
        <p:nvSpPr>
          <p:cNvPr id="4" name="Slide Number Placeholder 3"/>
          <p:cNvSpPr>
            <a:spLocks noGrp="1"/>
          </p:cNvSpPr>
          <p:nvPr>
            <p:ph type="sldNum" sz="quarter" idx="10"/>
          </p:nvPr>
        </p:nvSpPr>
        <p:spPr/>
        <p:txBody>
          <a:bodyPr/>
          <a:lstStyle/>
          <a:p>
            <a:fld id="{732E774B-142F-441A-A3F2-86F74F276744}" type="slidenum">
              <a:rPr lang="en-US" smtClean="0"/>
              <a:t>6</a:t>
            </a:fld>
            <a:endParaRPr lang="en-US"/>
          </a:p>
        </p:txBody>
      </p:sp>
    </p:spTree>
    <p:extLst>
      <p:ext uri="{BB962C8B-B14F-4D97-AF65-F5344CB8AC3E}">
        <p14:creationId xmlns:p14="http://schemas.microsoft.com/office/powerpoint/2010/main" val="295597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Consider </a:t>
            </a:r>
            <a:r>
              <a:rPr lang="en-US" baseline="0" dirty="0"/>
              <a:t>what is illustrated here only refers to State Park student programming.  It does not include public programming nor the other relationships that exist in these states to support students and communities.  Imagine the power if this work was even more closely coordinated and collaboration was taking place across jurisdictions as well</a:t>
            </a:r>
            <a:r>
              <a:rPr lang="en-US" baseline="0" dirty="0" smtClean="0"/>
              <a:t>.  Similar work is happening in other states as well.</a:t>
            </a:r>
            <a:endParaRPr lang="en-US" dirty="0"/>
          </a:p>
        </p:txBody>
      </p:sp>
      <p:sp>
        <p:nvSpPr>
          <p:cNvPr id="4" name="Slide Number Placeholder 3"/>
          <p:cNvSpPr>
            <a:spLocks noGrp="1"/>
          </p:cNvSpPr>
          <p:nvPr>
            <p:ph type="sldNum" sz="quarter" idx="10"/>
          </p:nvPr>
        </p:nvSpPr>
        <p:spPr/>
        <p:txBody>
          <a:bodyPr/>
          <a:lstStyle/>
          <a:p>
            <a:fld id="{732E774B-142F-441A-A3F2-86F74F276744}" type="slidenum">
              <a:rPr lang="en-US" smtClean="0"/>
              <a:t>7</a:t>
            </a:fld>
            <a:endParaRPr lang="en-US"/>
          </a:p>
        </p:txBody>
      </p:sp>
    </p:spTree>
    <p:extLst>
      <p:ext uri="{BB962C8B-B14F-4D97-AF65-F5344CB8AC3E}">
        <p14:creationId xmlns:p14="http://schemas.microsoft.com/office/powerpoint/2010/main" val="219248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Pennsylvania State Parks offer a variety of hands-on, interactive professional development opportunities for formal, non-formal, and pre-service educators.  All trainings provide activities and lessons that address PA Department of Education standards &amp; Common Core. Pennsylvania State Parks is an approved provider of Act48 hours through the Pennsylvania Department of Education; allowing participants to gain needed hours toward their teacher recertification requirements.  Most trainings are held at state parks and take place over a single day.  While others are developed to provide a more immersive experience and may be two – five days in length.  Typically, we schedule and promote the trainings ourselves.  But many times, through the request of school districts or other organizations we’ll do specially requested trainings for groups of 10 or more. Additionally, we work with PDE and DEP to promote our professional development offerings to 15,000 Pennsylvania educators. </a:t>
            </a:r>
          </a:p>
          <a:p>
            <a:endParaRPr lang="en-US" dirty="0"/>
          </a:p>
        </p:txBody>
      </p:sp>
      <p:sp>
        <p:nvSpPr>
          <p:cNvPr id="4" name="Slide Number Placeholder 3"/>
          <p:cNvSpPr>
            <a:spLocks noGrp="1"/>
          </p:cNvSpPr>
          <p:nvPr>
            <p:ph type="sldNum" sz="quarter" idx="10"/>
          </p:nvPr>
        </p:nvSpPr>
        <p:spPr/>
        <p:txBody>
          <a:bodyPr/>
          <a:lstStyle/>
          <a:p>
            <a:fld id="{732E774B-142F-441A-A3F2-86F74F276744}" type="slidenum">
              <a:rPr lang="en-US" smtClean="0"/>
              <a:t>8</a:t>
            </a:fld>
            <a:endParaRPr lang="en-US"/>
          </a:p>
        </p:txBody>
      </p:sp>
    </p:spTree>
    <p:extLst>
      <p:ext uri="{BB962C8B-B14F-4D97-AF65-F5344CB8AC3E}">
        <p14:creationId xmlns:p14="http://schemas.microsoft.com/office/powerpoint/2010/main" val="200203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Existing relationship models -</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Supporting classroom integration and professional development –</a:t>
            </a: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Maryland is using Chesapeake Bay Implementation Grant funding (CBIG – pronounced “sea-big” – EPA $) to support education that helps weave real science practices using the MWEE model into classrooms through</a:t>
            </a:r>
            <a:r>
              <a:rPr lang="en-US" sz="1200" b="1" i="0" kern="1200" baseline="0" dirty="0">
                <a:solidFill>
                  <a:schemeClr val="tx1"/>
                </a:solidFill>
                <a:effectLst/>
                <a:latin typeface="+mn-lt"/>
                <a:ea typeface="+mn-ea"/>
                <a:cs typeface="+mn-cs"/>
              </a:rPr>
              <a:t> field investigations of streams that mirror the work of stream biologists, and it includes student-led stewardship projects to benefit water quality</a:t>
            </a:r>
            <a:r>
              <a:rPr lang="en-US" sz="1200" b="0" i="0" kern="1200" baseline="0" dirty="0">
                <a:solidFill>
                  <a:schemeClr val="tx1"/>
                </a:solidFill>
                <a:effectLst/>
                <a:latin typeface="+mn-lt"/>
                <a:ea typeface="+mn-ea"/>
                <a:cs typeface="+mn-cs"/>
              </a:rPr>
              <a:t>. The program </a:t>
            </a:r>
            <a:r>
              <a:rPr lang="en-US" sz="1200" b="0" i="0" kern="1200" dirty="0">
                <a:solidFill>
                  <a:schemeClr val="tx1"/>
                </a:solidFill>
                <a:effectLst/>
                <a:latin typeface="+mn-lt"/>
                <a:ea typeface="+mn-ea"/>
                <a:cs typeface="+mn-cs"/>
              </a:rPr>
              <a:t>supports the full MWEE model (all the elements, with extra emphasis on field investigation, collecting/analyzing</a:t>
            </a:r>
            <a:r>
              <a:rPr lang="en-US" sz="1200" b="0" i="0" kern="1200" baseline="0" dirty="0">
                <a:solidFill>
                  <a:schemeClr val="tx1"/>
                </a:solidFill>
                <a:effectLst/>
                <a:latin typeface="+mn-lt"/>
                <a:ea typeface="+mn-ea"/>
                <a:cs typeface="+mn-cs"/>
              </a:rPr>
              <a:t> data, and using it for student-driven stewardship actions</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funding has provided an </a:t>
            </a:r>
            <a:r>
              <a:rPr lang="en-US" sz="1200" b="1" i="0" kern="1200" dirty="0">
                <a:solidFill>
                  <a:schemeClr val="tx1"/>
                </a:solidFill>
                <a:effectLst/>
                <a:latin typeface="+mn-lt"/>
                <a:ea typeface="+mn-ea"/>
                <a:cs typeface="+mn-cs"/>
              </a:rPr>
              <a:t>opportunity </a:t>
            </a:r>
            <a:r>
              <a:rPr lang="en-US" sz="1200" b="0" i="0" kern="1200" dirty="0">
                <a:solidFill>
                  <a:schemeClr val="tx1"/>
                </a:solidFill>
                <a:effectLst/>
                <a:latin typeface="+mn-lt"/>
                <a:ea typeface="+mn-ea"/>
                <a:cs typeface="+mn-cs"/>
              </a:rPr>
              <a:t>for </a:t>
            </a:r>
            <a:r>
              <a:rPr lang="en-US" sz="1200" b="0" i="0" kern="1200" baseline="0" dirty="0">
                <a:solidFill>
                  <a:schemeClr val="tx1"/>
                </a:solidFill>
                <a:effectLst/>
                <a:latin typeface="+mn-lt"/>
                <a:ea typeface="+mn-ea"/>
                <a:cs typeface="+mn-cs"/>
              </a:rPr>
              <a:t>MD DNR </a:t>
            </a:r>
            <a:r>
              <a:rPr lang="en-US" sz="1200" b="0" i="0" kern="1200" dirty="0">
                <a:solidFill>
                  <a:schemeClr val="tx1"/>
                </a:solidFill>
                <a:effectLst/>
                <a:latin typeface="+mn-lt"/>
                <a:ea typeface="+mn-ea"/>
                <a:cs typeface="+mn-cs"/>
              </a:rPr>
              <a:t>to use a </a:t>
            </a:r>
            <a:r>
              <a:rPr lang="en-US" sz="1200" b="1" i="0" kern="1200" dirty="0">
                <a:solidFill>
                  <a:schemeClr val="tx1"/>
                </a:solidFill>
                <a:effectLst/>
                <a:latin typeface="+mn-lt"/>
                <a:ea typeface="+mn-ea"/>
                <a:cs typeface="+mn-cs"/>
              </a:rPr>
              <a:t>non-traditional source of</a:t>
            </a:r>
            <a:r>
              <a:rPr lang="en-US" sz="1200" b="1" i="0" kern="1200" baseline="0" dirty="0">
                <a:solidFill>
                  <a:schemeClr val="tx1"/>
                </a:solidFill>
                <a:effectLst/>
                <a:latin typeface="+mn-lt"/>
                <a:ea typeface="+mn-ea"/>
                <a:cs typeface="+mn-cs"/>
              </a:rPr>
              <a:t> funds -- and a pairing of education and science practice -- </a:t>
            </a:r>
            <a:r>
              <a:rPr lang="en-US" sz="1200" b="0" i="0" kern="1200" dirty="0">
                <a:solidFill>
                  <a:schemeClr val="tx1"/>
                </a:solidFill>
                <a:effectLst/>
                <a:latin typeface="+mn-lt"/>
                <a:ea typeface="+mn-ea"/>
                <a:cs typeface="+mn-cs"/>
              </a:rPr>
              <a:t>to support </a:t>
            </a:r>
            <a:r>
              <a:rPr lang="en-US" sz="1200" b="0" i="0" kern="1200" dirty="0" err="1">
                <a:solidFill>
                  <a:schemeClr val="tx1"/>
                </a:solidFill>
                <a:effectLst/>
                <a:latin typeface="+mn-lt"/>
                <a:ea typeface="+mn-ea"/>
                <a:cs typeface="+mn-cs"/>
              </a:rPr>
              <a:t>ELit</a:t>
            </a:r>
            <a:r>
              <a:rPr lang="en-US" sz="1200" b="0" i="0" kern="1200" dirty="0">
                <a:solidFill>
                  <a:schemeClr val="tx1"/>
                </a:solidFill>
                <a:effectLst/>
                <a:latin typeface="+mn-lt"/>
                <a:ea typeface="+mn-ea"/>
                <a:cs typeface="+mn-cs"/>
              </a:rPr>
              <a:t> and MWEEs. </a:t>
            </a:r>
            <a:r>
              <a:rPr lang="en-US" sz="1200" b="0" i="0" kern="1200" baseline="0" dirty="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We encourage partners to think outside of the box in this way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DNR</a:t>
            </a:r>
            <a:r>
              <a:rPr lang="en-US" sz="1200" b="0" i="0" kern="1200" baseline="0" dirty="0">
                <a:solidFill>
                  <a:schemeClr val="tx1"/>
                </a:solidFill>
                <a:effectLst/>
                <a:latin typeface="+mn-lt"/>
                <a:ea typeface="+mn-ea"/>
                <a:cs typeface="+mn-cs"/>
              </a:rPr>
              <a:t> has </a:t>
            </a:r>
            <a:r>
              <a:rPr lang="en-US" sz="1200" b="0" i="0" kern="1200" dirty="0">
                <a:solidFill>
                  <a:schemeClr val="tx1"/>
                </a:solidFill>
                <a:effectLst/>
                <a:latin typeface="+mn-lt"/>
                <a:ea typeface="+mn-ea"/>
                <a:cs typeface="+mn-cs"/>
              </a:rPr>
              <a:t>rolled it out to schools through teacher workshops, and has developed and provides instructional materials online</a:t>
            </a:r>
            <a:endParaRPr lang="en-US" dirty="0"/>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sng" kern="1200" baseline="0" dirty="0">
                <a:solidFill>
                  <a:schemeClr val="tx1"/>
                </a:solidFill>
                <a:effectLst/>
                <a:latin typeface="+mn-lt"/>
                <a:ea typeface="+mn-ea"/>
                <a:cs typeface="+mn-cs"/>
              </a:rPr>
              <a:t>Outdoor Field Experiences mention here</a:t>
            </a:r>
            <a:r>
              <a:rPr lang="en-US" sz="1200" b="0" i="0" kern="1200" baseline="0" dirty="0">
                <a:solidFill>
                  <a:schemeClr val="tx1"/>
                </a:solidFill>
                <a:effectLst/>
                <a:latin typeface="+mn-lt"/>
                <a:ea typeface="+mn-ea"/>
                <a:cs typeface="+mn-cs"/>
              </a:rPr>
              <a:t>.</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046EF3-76FF-47B4-B492-BF50D69A082C}" type="slidenum">
              <a:rPr lang="en-US" smtClean="0"/>
              <a:t>9</a:t>
            </a:fld>
            <a:endParaRPr lang="en-US"/>
          </a:p>
        </p:txBody>
      </p:sp>
    </p:spTree>
    <p:extLst>
      <p:ext uri="{BB962C8B-B14F-4D97-AF65-F5344CB8AC3E}">
        <p14:creationId xmlns:p14="http://schemas.microsoft.com/office/powerpoint/2010/main" val="26906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CC79B13-1383-4C9B-80B7-3D7D88BA85B5}" type="datetimeFigureOut">
              <a:rPr lang="en-US" smtClean="0"/>
              <a:t>4/13/2017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99F9A90-3AAF-4CE0-9057-F15A0A21619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9B13-1383-4C9B-80B7-3D7D88BA85B5}"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F9A90-3AAF-4CE0-9057-F15A0A2161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79B13-1383-4C9B-80B7-3D7D88BA85B5}"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99F9A90-3AAF-4CE0-9057-F15A0A2161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79B13-1383-4C9B-80B7-3D7D88BA85B5}"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F9A90-3AAF-4CE0-9057-F15A0A21619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CC79B13-1383-4C9B-80B7-3D7D88BA85B5}" type="datetimeFigureOut">
              <a:rPr lang="en-US" smtClean="0"/>
              <a:t>4/13/2017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99F9A90-3AAF-4CE0-9057-F15A0A21619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C79B13-1383-4C9B-80B7-3D7D88BA85B5}"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F9A90-3AAF-4CE0-9057-F15A0A21619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C79B13-1383-4C9B-80B7-3D7D88BA85B5}"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F9A90-3AAF-4CE0-9057-F15A0A21619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C79B13-1383-4C9B-80B7-3D7D88BA85B5}"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F9A90-3AAF-4CE0-9057-F15A0A21619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CC79B13-1383-4C9B-80B7-3D7D88BA85B5}"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F9A90-3AAF-4CE0-9057-F15A0A2161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79B13-1383-4C9B-80B7-3D7D88BA85B5}"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99F9A90-3AAF-4CE0-9057-F15A0A21619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79B13-1383-4C9B-80B7-3D7D88BA85B5}"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F9A90-3AAF-4CE0-9057-F15A0A21619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CC79B13-1383-4C9B-80B7-3D7D88BA85B5}" type="datetimeFigureOut">
              <a:rPr lang="en-US" smtClean="0"/>
              <a:t>4/13/2017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99F9A90-3AAF-4CE0-9057-F15A0A2161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960"/>
            <a:ext cx="1981200" cy="3433440"/>
          </a:xfrm>
        </p:spPr>
        <p:txBody>
          <a:bodyPr>
            <a:normAutofit/>
          </a:bodyPr>
          <a:lstStyle/>
          <a:p>
            <a:r>
              <a:rPr lang="en-US" sz="1400" dirty="0"/>
              <a:t>Jon Wickert, Ed.D.</a:t>
            </a:r>
          </a:p>
          <a:p>
            <a:r>
              <a:rPr lang="en-US" sz="1400" dirty="0"/>
              <a:t>Amy Green</a:t>
            </a:r>
          </a:p>
        </p:txBody>
      </p:sp>
      <p:sp>
        <p:nvSpPr>
          <p:cNvPr id="2" name="Title 1"/>
          <p:cNvSpPr>
            <a:spLocks noGrp="1"/>
          </p:cNvSpPr>
          <p:nvPr>
            <p:ph type="title"/>
          </p:nvPr>
        </p:nvSpPr>
        <p:spPr/>
        <p:txBody>
          <a:bodyPr/>
          <a:lstStyle/>
          <a:p>
            <a:r>
              <a:rPr lang="en-US" dirty="0"/>
              <a:t>Enriching educational experiences through  partnerships</a:t>
            </a:r>
          </a:p>
        </p:txBody>
      </p:sp>
    </p:spTree>
    <p:extLst>
      <p:ext uri="{BB962C8B-B14F-4D97-AF65-F5344CB8AC3E}">
        <p14:creationId xmlns:p14="http://schemas.microsoft.com/office/powerpoint/2010/main" val="238293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endParaRPr lang="en-US" b="1" dirty="0" smtClean="0"/>
          </a:p>
          <a:p>
            <a:r>
              <a:rPr lang="en-US" b="1" dirty="0" smtClean="0"/>
              <a:t>Directions</a:t>
            </a:r>
            <a:r>
              <a:rPr lang="en-US" b="1" dirty="0"/>
              <a:t>:</a:t>
            </a:r>
            <a:r>
              <a:rPr lang="en-US" dirty="0"/>
              <a:t>  You will visit a station representing each important piece of a MWEE and brainstorm questions you have about these topics.  Any question is a good one and helps us understand your landscape, concerns, and resource needs in order to help you develop that component in your area of influence.  </a:t>
            </a:r>
          </a:p>
          <a:p>
            <a:endParaRPr lang="en-US" sz="2400" dirty="0"/>
          </a:p>
          <a:p>
            <a:r>
              <a:rPr lang="en-US" dirty="0" smtClean="0"/>
              <a:t>3 </a:t>
            </a:r>
            <a:r>
              <a:rPr lang="en-US" dirty="0"/>
              <a:t>rotations of five minutes each</a:t>
            </a:r>
          </a:p>
          <a:p>
            <a:r>
              <a:rPr lang="en-US" dirty="0"/>
              <a:t>Each jurisdiction has its own color marker</a:t>
            </a:r>
          </a:p>
          <a:p>
            <a:r>
              <a:rPr lang="en-US" dirty="0"/>
              <a:t>ONLY QUESTIONS!</a:t>
            </a:r>
          </a:p>
          <a:p>
            <a:r>
              <a:rPr lang="en-US" dirty="0"/>
              <a:t>No explanations other than to help clarify your question</a:t>
            </a:r>
          </a:p>
        </p:txBody>
      </p:sp>
      <p:sp>
        <p:nvSpPr>
          <p:cNvPr id="2" name="Title 1"/>
          <p:cNvSpPr>
            <a:spLocks noGrp="1"/>
          </p:cNvSpPr>
          <p:nvPr>
            <p:ph type="title"/>
          </p:nvPr>
        </p:nvSpPr>
        <p:spPr/>
        <p:txBody>
          <a:bodyPr/>
          <a:lstStyle/>
          <a:p>
            <a:r>
              <a:rPr lang="en-US" dirty="0"/>
              <a:t>Question Storming</a:t>
            </a:r>
          </a:p>
        </p:txBody>
      </p:sp>
    </p:spTree>
    <p:extLst>
      <p:ext uri="{BB962C8B-B14F-4D97-AF65-F5344CB8AC3E}">
        <p14:creationId xmlns:p14="http://schemas.microsoft.com/office/powerpoint/2010/main" val="316653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b="1" dirty="0" smtClean="0"/>
          </a:p>
          <a:p>
            <a:r>
              <a:rPr lang="en-US" b="1" dirty="0" smtClean="0"/>
              <a:t>Directions</a:t>
            </a:r>
            <a:r>
              <a:rPr lang="en-US" dirty="0"/>
              <a:t>:  Using your state-specific colors, visit each of the three pieces again. Use the next 5 minutes to:</a:t>
            </a:r>
          </a:p>
          <a:p>
            <a:endParaRPr lang="en-US" dirty="0"/>
          </a:p>
          <a:p>
            <a:pPr lvl="1"/>
            <a:r>
              <a:rPr lang="en-US" sz="2000" b="1" dirty="0"/>
              <a:t>“Q” stickers</a:t>
            </a:r>
            <a:r>
              <a:rPr lang="en-US" sz="2000" dirty="0"/>
              <a:t>:  Place these stickers next to a question you also have but didn’t ask</a:t>
            </a:r>
          </a:p>
          <a:p>
            <a:endParaRPr lang="en-US" dirty="0"/>
          </a:p>
          <a:p>
            <a:pPr lvl="1"/>
            <a:r>
              <a:rPr lang="en-US" sz="2000" b="1" dirty="0"/>
              <a:t>“A” stickers</a:t>
            </a:r>
            <a:r>
              <a:rPr lang="en-US" sz="2000" dirty="0"/>
              <a:t>:  Place these stickers next to a question someone asked that you could help address/overcome</a:t>
            </a:r>
          </a:p>
          <a:p>
            <a:pPr marL="45720" indent="0">
              <a:buNone/>
            </a:pPr>
            <a:endParaRPr lang="en-US" dirty="0"/>
          </a:p>
          <a:p>
            <a:pPr lvl="1"/>
            <a:r>
              <a:rPr lang="en-US" sz="2000" dirty="0"/>
              <a:t>Write down on your slide handout any thoughts or big questions that resonate with you as you walk around!</a:t>
            </a:r>
          </a:p>
        </p:txBody>
      </p:sp>
      <p:sp>
        <p:nvSpPr>
          <p:cNvPr id="2" name="Title 1"/>
          <p:cNvSpPr>
            <a:spLocks noGrp="1"/>
          </p:cNvSpPr>
          <p:nvPr>
            <p:ph type="title"/>
          </p:nvPr>
        </p:nvSpPr>
        <p:spPr/>
        <p:txBody>
          <a:bodyPr/>
          <a:lstStyle/>
          <a:p>
            <a:r>
              <a:rPr lang="en-US" dirty="0"/>
              <a:t>Fun with stickers</a:t>
            </a:r>
          </a:p>
        </p:txBody>
      </p:sp>
    </p:spTree>
    <p:extLst>
      <p:ext uri="{BB962C8B-B14F-4D97-AF65-F5344CB8AC3E}">
        <p14:creationId xmlns:p14="http://schemas.microsoft.com/office/powerpoint/2010/main" val="757116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sz="2400" dirty="0"/>
              <a:t>Take 5 minutes within your group to discuss what resonated with you.  Consider what actionable items you commit to explore or enact moving forward.</a:t>
            </a:r>
          </a:p>
        </p:txBody>
      </p:sp>
      <p:sp>
        <p:nvSpPr>
          <p:cNvPr id="2" name="Title 1"/>
          <p:cNvSpPr>
            <a:spLocks noGrp="1"/>
          </p:cNvSpPr>
          <p:nvPr>
            <p:ph type="title"/>
          </p:nvPr>
        </p:nvSpPr>
        <p:spPr/>
        <p:txBody>
          <a:bodyPr/>
          <a:lstStyle/>
          <a:p>
            <a:r>
              <a:rPr lang="en-US" dirty="0"/>
              <a:t>debrief</a:t>
            </a:r>
          </a:p>
        </p:txBody>
      </p:sp>
    </p:spTree>
    <p:extLst>
      <p:ext uri="{BB962C8B-B14F-4D97-AF65-F5344CB8AC3E}">
        <p14:creationId xmlns:p14="http://schemas.microsoft.com/office/powerpoint/2010/main" val="415156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757929"/>
          </a:xfrm>
        </p:spPr>
        <p:txBody>
          <a:bodyPr>
            <a:noAutofit/>
          </a:bodyPr>
          <a:lstStyle/>
          <a:p>
            <a:r>
              <a:rPr lang="en-US" dirty="0"/>
              <a:t>Outdoor field experiences, curricular integration, and professional development that is driven and supported through agency partnerships lead to richer educational experiences and improved outcomes for students and communities.</a:t>
            </a:r>
          </a:p>
          <a:p>
            <a:endParaRPr lang="en-US" dirty="0"/>
          </a:p>
          <a:p>
            <a:r>
              <a:rPr lang="en-US" dirty="0"/>
              <a:t>The natural environment is a learning tool best leveraged through </a:t>
            </a:r>
            <a:r>
              <a:rPr lang="en-US" dirty="0" smtClean="0"/>
              <a:t>MWEEs.</a:t>
            </a:r>
            <a:endParaRPr lang="en-US" dirty="0"/>
          </a:p>
          <a:p>
            <a:endParaRPr lang="en-US" dirty="0"/>
          </a:p>
          <a:p>
            <a:r>
              <a:rPr lang="en-US" dirty="0"/>
              <a:t>Think beyond the geographic boundaries of the bay!  </a:t>
            </a:r>
            <a:endParaRPr lang="en-US" dirty="0" smtClean="0"/>
          </a:p>
          <a:p>
            <a:endParaRPr lang="en-US" dirty="0"/>
          </a:p>
          <a:p>
            <a:r>
              <a:rPr lang="en-US" dirty="0" smtClean="0"/>
              <a:t>Most importantly, don’t forget…</a:t>
            </a:r>
          </a:p>
          <a:p>
            <a:pPr marL="365760" lvl="1" indent="0" algn="ctr">
              <a:buNone/>
            </a:pPr>
            <a:r>
              <a:rPr lang="en-US" sz="2800" dirty="0" smtClean="0"/>
              <a:t>What’s </a:t>
            </a:r>
            <a:r>
              <a:rPr lang="en-US" sz="2800" dirty="0"/>
              <a:t>best for the Bay is </a:t>
            </a:r>
            <a:r>
              <a:rPr lang="en-US" sz="2800" b="1" u="sng" dirty="0"/>
              <a:t>BEST</a:t>
            </a:r>
            <a:r>
              <a:rPr lang="en-US" sz="2800" dirty="0"/>
              <a:t> for everyone!</a:t>
            </a:r>
          </a:p>
        </p:txBody>
      </p:sp>
      <p:sp>
        <p:nvSpPr>
          <p:cNvPr id="2" name="Title 1"/>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304645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85800" y="1905000"/>
            <a:ext cx="3580587" cy="44757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A multi-state commitment for tomorrow</a:t>
            </a:r>
          </a:p>
        </p:txBody>
      </p:sp>
      <p:pic>
        <p:nvPicPr>
          <p:cNvPr id="1026" name="Picture 2" descr="Image result for chesapeake bay agreement"/>
          <p:cNvPicPr>
            <a:picLocks noChangeAspect="1" noChangeArrowheads="1"/>
          </p:cNvPicPr>
          <p:nvPr/>
        </p:nvPicPr>
        <p:blipFill rotWithShape="1">
          <a:blip r:embed="rId4">
            <a:extLst>
              <a:ext uri="{28A0092B-C50C-407E-A947-70E740481C1C}">
                <a14:useLocalDpi xmlns:a14="http://schemas.microsoft.com/office/drawing/2010/main" val="0"/>
              </a:ext>
            </a:extLst>
          </a:blip>
          <a:srcRect l="11792" t="23379" r="12820" b="18477"/>
          <a:stretch/>
        </p:blipFill>
        <p:spPr bwMode="auto">
          <a:xfrm>
            <a:off x="4953000" y="1905000"/>
            <a:ext cx="3461200" cy="44757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6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0187"/>
            <a:ext cx="8381260" cy="1054394"/>
          </a:xfrm>
        </p:spPr>
        <p:txBody>
          <a:bodyPr/>
          <a:lstStyle/>
          <a:p>
            <a:r>
              <a:rPr lang="en-US" sz="2800" b="1" dirty="0"/>
              <a:t>Environmentally &amp; Economically Sustainable Chesapeake Bay Watershed</a:t>
            </a:r>
          </a:p>
        </p:txBody>
      </p:sp>
      <p:graphicFrame>
        <p:nvGraphicFramePr>
          <p:cNvPr id="4" name="Diagram 3"/>
          <p:cNvGraphicFramePr/>
          <p:nvPr>
            <p:extLst>
              <p:ext uri="{D42A27DB-BD31-4B8C-83A1-F6EECF244321}">
                <p14:modId xmlns:p14="http://schemas.microsoft.com/office/powerpoint/2010/main" val="4172242962"/>
              </p:ext>
            </p:extLst>
          </p:nvPr>
        </p:nvGraphicFramePr>
        <p:xfrm>
          <a:off x="571500" y="2133600"/>
          <a:ext cx="79629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06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Meaningful Watershed Educational Experiences</a:t>
            </a:r>
          </a:p>
        </p:txBody>
      </p:sp>
      <p:sp>
        <p:nvSpPr>
          <p:cNvPr id="3" name="Rectangle 2"/>
          <p:cNvSpPr/>
          <p:nvPr/>
        </p:nvSpPr>
        <p:spPr>
          <a:xfrm>
            <a:off x="5029200" y="2511452"/>
            <a:ext cx="3657600" cy="646331"/>
          </a:xfrm>
          <a:prstGeom prst="rect">
            <a:avLst/>
          </a:prstGeom>
        </p:spPr>
        <p:txBody>
          <a:bodyPr wrap="square">
            <a:spAutoFit/>
          </a:bodyPr>
          <a:lstStyle/>
          <a:p>
            <a:endParaRPr lang="en-US" sz="2000" dirty="0">
              <a:latin typeface="Helvetica Neue"/>
            </a:endParaRPr>
          </a:p>
          <a:p>
            <a:pPr algn="ctr"/>
            <a:endParaRPr lang="en-US" sz="1600" dirty="0">
              <a:latin typeface="Helvetica Neue"/>
            </a:endParaRPr>
          </a:p>
        </p:txBody>
      </p:sp>
      <p:graphicFrame>
        <p:nvGraphicFramePr>
          <p:cNvPr id="7" name="Table 6"/>
          <p:cNvGraphicFramePr>
            <a:graphicFrameLocks noGrp="1"/>
          </p:cNvGraphicFramePr>
          <p:nvPr>
            <p:extLst/>
          </p:nvPr>
        </p:nvGraphicFramePr>
        <p:xfrm>
          <a:off x="685800" y="2286000"/>
          <a:ext cx="3657600" cy="3606800"/>
        </p:xfrm>
        <a:graphic>
          <a:graphicData uri="http://schemas.openxmlformats.org/drawingml/2006/table">
            <a:tbl>
              <a:tblPr firstRow="1" bandRow="1">
                <a:tableStyleId>{8799B23B-EC83-4686-B30A-512413B5E67A}</a:tableStyleId>
              </a:tblPr>
              <a:tblGrid>
                <a:gridCol w="914400">
                  <a:extLst>
                    <a:ext uri="{9D8B030D-6E8A-4147-A177-3AD203B41FA5}">
                      <a16:colId xmlns="" xmlns:a16="http://schemas.microsoft.com/office/drawing/2014/main" val="2720016199"/>
                    </a:ext>
                  </a:extLst>
                </a:gridCol>
                <a:gridCol w="2743200">
                  <a:extLst>
                    <a:ext uri="{9D8B030D-6E8A-4147-A177-3AD203B41FA5}">
                      <a16:colId xmlns="" xmlns:a16="http://schemas.microsoft.com/office/drawing/2014/main" val="530057953"/>
                    </a:ext>
                  </a:extLst>
                </a:gridCol>
              </a:tblGrid>
              <a:tr h="370840">
                <a:tc gridSpan="2">
                  <a:txBody>
                    <a:bodyPr/>
                    <a:lstStyle/>
                    <a:p>
                      <a:pPr algn="ctr"/>
                      <a:r>
                        <a:rPr lang="en-US" dirty="0"/>
                        <a:t>MWEE</a:t>
                      </a:r>
                    </a:p>
                  </a:txBody>
                  <a:tcPr>
                    <a:gradFill flip="none" rotWithShape="1">
                      <a:gsLst>
                        <a:gs pos="0">
                          <a:srgbClr val="DBAA51">
                            <a:shade val="30000"/>
                            <a:satMod val="115000"/>
                          </a:srgbClr>
                        </a:gs>
                        <a:gs pos="50000">
                          <a:srgbClr val="DBAA51">
                            <a:shade val="67500"/>
                            <a:satMod val="115000"/>
                          </a:srgbClr>
                        </a:gs>
                        <a:gs pos="100000">
                          <a:srgbClr val="DBAA51">
                            <a:shade val="100000"/>
                            <a:satMod val="115000"/>
                          </a:srgbClr>
                        </a:gs>
                      </a:gsLst>
                      <a:lin ang="16200000" scaled="1"/>
                      <a:tileRect/>
                    </a:gradFill>
                  </a:tcPr>
                </a:tc>
                <a:tc hMerge="1">
                  <a:txBody>
                    <a:bodyPr/>
                    <a:lstStyle/>
                    <a:p>
                      <a:endParaRPr lang="en-US" dirty="0"/>
                    </a:p>
                  </a:txBody>
                  <a:tcPr/>
                </a:tc>
                <a:extLst>
                  <a:ext uri="{0D108BD9-81ED-4DB2-BD59-A6C34878D82A}">
                    <a16:rowId xmlns="" xmlns:a16="http://schemas.microsoft.com/office/drawing/2014/main" val="4157938774"/>
                  </a:ext>
                </a:extLst>
              </a:tr>
              <a:tr h="370840">
                <a:tc rowSpan="4">
                  <a:txBody>
                    <a:bodyPr/>
                    <a:lstStyle/>
                    <a:p>
                      <a:pPr algn="ctr"/>
                      <a:r>
                        <a:rPr lang="en-US" dirty="0"/>
                        <a:t>Essential Elements </a:t>
                      </a:r>
                    </a:p>
                  </a:txBody>
                  <a:tcPr vert="vert270">
                    <a:solidFill>
                      <a:srgbClr val="00B0F0"/>
                    </a:solidFill>
                  </a:tcPr>
                </a:tc>
                <a:tc>
                  <a:txBody>
                    <a:bodyPr/>
                    <a:lstStyle/>
                    <a:p>
                      <a:r>
                        <a:rPr lang="en-US" dirty="0"/>
                        <a:t>Issue Definition</a:t>
                      </a: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extLst>
                  <a:ext uri="{0D108BD9-81ED-4DB2-BD59-A6C34878D82A}">
                    <a16:rowId xmlns="" xmlns:a16="http://schemas.microsoft.com/office/drawing/2014/main" val="4133921404"/>
                  </a:ext>
                </a:extLst>
              </a:tr>
              <a:tr h="370840">
                <a:tc vMerge="1">
                  <a:txBody>
                    <a:bodyPr/>
                    <a:lstStyle/>
                    <a:p>
                      <a:endParaRPr lang="en-US" dirty="0"/>
                    </a:p>
                  </a:txBody>
                  <a:tcPr/>
                </a:tc>
                <a:tc>
                  <a:txBody>
                    <a:bodyPr/>
                    <a:lstStyle/>
                    <a:p>
                      <a:r>
                        <a:rPr lang="en-US" dirty="0"/>
                        <a:t>Outdoor Field Experiences</a:t>
                      </a: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extLst>
                  <a:ext uri="{0D108BD9-81ED-4DB2-BD59-A6C34878D82A}">
                    <a16:rowId xmlns="" xmlns:a16="http://schemas.microsoft.com/office/drawing/2014/main" val="910175003"/>
                  </a:ext>
                </a:extLst>
              </a:tr>
              <a:tr h="640080">
                <a:tc vMerge="1">
                  <a:txBody>
                    <a:bodyPr/>
                    <a:lstStyle/>
                    <a:p>
                      <a:endParaRPr lang="en-US" dirty="0"/>
                    </a:p>
                  </a:txBody>
                  <a:tcPr/>
                </a:tc>
                <a:tc>
                  <a:txBody>
                    <a:bodyPr/>
                    <a:lstStyle/>
                    <a:p>
                      <a:r>
                        <a:rPr lang="en-US" dirty="0"/>
                        <a:t>Synthesis and Conclusions</a:t>
                      </a: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extLst>
                  <a:ext uri="{0D108BD9-81ED-4DB2-BD59-A6C34878D82A}">
                    <a16:rowId xmlns="" xmlns:a16="http://schemas.microsoft.com/office/drawing/2014/main" val="3485712811"/>
                  </a:ext>
                </a:extLst>
              </a:tr>
              <a:tr h="370840">
                <a:tc vMerge="1">
                  <a:txBody>
                    <a:bodyPr/>
                    <a:lstStyle/>
                    <a:p>
                      <a:endParaRPr lang="en-US" dirty="0"/>
                    </a:p>
                  </a:txBody>
                  <a:tcPr/>
                </a:tc>
                <a:tc>
                  <a:txBody>
                    <a:bodyPr/>
                    <a:lstStyle/>
                    <a:p>
                      <a:r>
                        <a:rPr lang="en-US" dirty="0"/>
                        <a:t>Action Projects</a:t>
                      </a:r>
                    </a:p>
                  </a:txBody>
                  <a:tc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tcPr>
                </a:tc>
                <a:extLst>
                  <a:ext uri="{0D108BD9-81ED-4DB2-BD59-A6C34878D82A}">
                    <a16:rowId xmlns="" xmlns:a16="http://schemas.microsoft.com/office/drawing/2014/main" val="1207773806"/>
                  </a:ext>
                </a:extLst>
              </a:tr>
              <a:tr h="370840">
                <a:tc rowSpan="4">
                  <a:txBody>
                    <a:bodyPr/>
                    <a:lstStyle/>
                    <a:p>
                      <a:pPr algn="ctr"/>
                      <a:r>
                        <a:rPr lang="en-US" dirty="0"/>
                        <a:t>Supporting Practices </a:t>
                      </a:r>
                    </a:p>
                  </a:txBody>
                  <a:tcPr vert="vert270">
                    <a:solidFill>
                      <a:srgbClr val="339966"/>
                    </a:solidFill>
                  </a:tcPr>
                </a:tc>
                <a:tc>
                  <a:txBody>
                    <a:bodyPr/>
                    <a:lstStyle/>
                    <a:p>
                      <a:r>
                        <a:rPr lang="en-US" dirty="0"/>
                        <a:t>Active Teacher Support</a:t>
                      </a:r>
                    </a:p>
                  </a:txBody>
                  <a:tc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2700000" scaled="1"/>
                      <a:tileRect/>
                    </a:gradFill>
                  </a:tcPr>
                </a:tc>
                <a:extLst>
                  <a:ext uri="{0D108BD9-81ED-4DB2-BD59-A6C34878D82A}">
                    <a16:rowId xmlns="" xmlns:a16="http://schemas.microsoft.com/office/drawing/2014/main" val="502552811"/>
                  </a:ext>
                </a:extLst>
              </a:tr>
              <a:tr h="370840">
                <a:tc vMerge="1">
                  <a:txBody>
                    <a:bodyPr/>
                    <a:lstStyle/>
                    <a:p>
                      <a:endParaRPr lang="en-US" dirty="0"/>
                    </a:p>
                  </a:txBody>
                  <a:tcPr/>
                </a:tc>
                <a:tc>
                  <a:txBody>
                    <a:bodyPr/>
                    <a:lstStyle/>
                    <a:p>
                      <a:r>
                        <a:rPr lang="en-US" dirty="0"/>
                        <a:t>Classroom</a:t>
                      </a:r>
                      <a:r>
                        <a:rPr lang="en-US" baseline="0" dirty="0"/>
                        <a:t> Integration</a:t>
                      </a:r>
                      <a:endParaRPr lang="en-US" dirty="0"/>
                    </a:p>
                  </a:txBody>
                  <a:tc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2700000" scaled="1"/>
                      <a:tileRect/>
                    </a:gradFill>
                  </a:tcPr>
                </a:tc>
                <a:extLst>
                  <a:ext uri="{0D108BD9-81ED-4DB2-BD59-A6C34878D82A}">
                    <a16:rowId xmlns="" xmlns:a16="http://schemas.microsoft.com/office/drawing/2014/main" val="455512669"/>
                  </a:ext>
                </a:extLst>
              </a:tr>
              <a:tr h="370840">
                <a:tc vMerge="1">
                  <a:txBody>
                    <a:bodyPr/>
                    <a:lstStyle/>
                    <a:p>
                      <a:endParaRPr lang="en-US" dirty="0"/>
                    </a:p>
                  </a:txBody>
                  <a:tcPr/>
                </a:tc>
                <a:tc>
                  <a:txBody>
                    <a:bodyPr/>
                    <a:lstStyle/>
                    <a:p>
                      <a:r>
                        <a:rPr lang="en-US" dirty="0"/>
                        <a:t>Local Context</a:t>
                      </a:r>
                    </a:p>
                  </a:txBody>
                  <a:tc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2700000" scaled="1"/>
                      <a:tileRect/>
                    </a:gradFill>
                  </a:tcPr>
                </a:tc>
                <a:extLst>
                  <a:ext uri="{0D108BD9-81ED-4DB2-BD59-A6C34878D82A}">
                    <a16:rowId xmlns="" xmlns:a16="http://schemas.microsoft.com/office/drawing/2014/main" val="248387195"/>
                  </a:ext>
                </a:extLst>
              </a:tr>
              <a:tr h="370840">
                <a:tc vMerge="1">
                  <a:txBody>
                    <a:bodyPr/>
                    <a:lstStyle/>
                    <a:p>
                      <a:endParaRPr lang="en-US" dirty="0"/>
                    </a:p>
                  </a:txBody>
                  <a:tcPr/>
                </a:tc>
                <a:tc>
                  <a:txBody>
                    <a:bodyPr/>
                    <a:lstStyle/>
                    <a:p>
                      <a:r>
                        <a:rPr lang="en-US" dirty="0"/>
                        <a:t>Sustained Activity </a:t>
                      </a:r>
                    </a:p>
                  </a:txBody>
                  <a:tcPr>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2700000" scaled="1"/>
                      <a:tileRect/>
                    </a:gradFill>
                  </a:tcPr>
                </a:tc>
                <a:extLst>
                  <a:ext uri="{0D108BD9-81ED-4DB2-BD59-A6C34878D82A}">
                    <a16:rowId xmlns="" xmlns:a16="http://schemas.microsoft.com/office/drawing/2014/main" val="2547284154"/>
                  </a:ext>
                </a:extLst>
              </a:tr>
            </a:tbl>
          </a:graphicData>
        </a:graphic>
      </p:graphicFrame>
      <p:graphicFrame>
        <p:nvGraphicFramePr>
          <p:cNvPr id="5" name="Diagram 4"/>
          <p:cNvGraphicFramePr/>
          <p:nvPr>
            <p:extLst/>
          </p:nvPr>
        </p:nvGraphicFramePr>
        <p:xfrm>
          <a:off x="4342660" y="2057400"/>
          <a:ext cx="441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61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Recognizing the MWEE as a Powerful Educational Tool</a:t>
            </a:r>
            <a:endParaRPr lang="en-US" dirty="0"/>
          </a:p>
        </p:txBody>
      </p:sp>
      <p:graphicFrame>
        <p:nvGraphicFramePr>
          <p:cNvPr id="6" name="Content Placeholder 5"/>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49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8003369"/>
              </p:ext>
            </p:extLst>
          </p:nvPr>
        </p:nvGraphicFramePr>
        <p:xfrm>
          <a:off x="381000" y="1828800"/>
          <a:ext cx="84074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Important pieces of a </a:t>
            </a:r>
            <a:r>
              <a:rPr lang="en-US" dirty="0" err="1"/>
              <a:t>mwee</a:t>
            </a:r>
            <a:endParaRPr lang="en-US" dirty="0"/>
          </a:p>
        </p:txBody>
      </p:sp>
    </p:spTree>
    <p:extLst>
      <p:ext uri="{BB962C8B-B14F-4D97-AF65-F5344CB8AC3E}">
        <p14:creationId xmlns:p14="http://schemas.microsoft.com/office/powerpoint/2010/main" val="238018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 indent="0">
              <a:buNone/>
            </a:pPr>
            <a:endParaRPr lang="en-US" dirty="0"/>
          </a:p>
          <a:p>
            <a:endParaRPr lang="en-US" dirty="0"/>
          </a:p>
        </p:txBody>
      </p:sp>
      <p:sp>
        <p:nvSpPr>
          <p:cNvPr id="2" name="Title 1"/>
          <p:cNvSpPr>
            <a:spLocks noGrp="1"/>
          </p:cNvSpPr>
          <p:nvPr>
            <p:ph type="title"/>
          </p:nvPr>
        </p:nvSpPr>
        <p:spPr/>
        <p:txBody>
          <a:bodyPr/>
          <a:lstStyle/>
          <a:p>
            <a:r>
              <a:rPr lang="en-US" dirty="0"/>
              <a:t>Partnerships</a:t>
            </a:r>
          </a:p>
        </p:txBody>
      </p:sp>
      <p:graphicFrame>
        <p:nvGraphicFramePr>
          <p:cNvPr id="8" name="Table 7"/>
          <p:cNvGraphicFramePr>
            <a:graphicFrameLocks noGrp="1"/>
          </p:cNvGraphicFramePr>
          <p:nvPr>
            <p:extLst>
              <p:ext uri="{D42A27DB-BD31-4B8C-83A1-F6EECF244321}">
                <p14:modId xmlns:p14="http://schemas.microsoft.com/office/powerpoint/2010/main" val="3204636445"/>
              </p:ext>
            </p:extLst>
          </p:nvPr>
        </p:nvGraphicFramePr>
        <p:xfrm>
          <a:off x="889245" y="2362919"/>
          <a:ext cx="7391400" cy="3428282"/>
        </p:xfrm>
        <a:graphic>
          <a:graphicData uri="http://schemas.openxmlformats.org/drawingml/2006/table">
            <a:tbl>
              <a:tblPr firstRow="1" bandRow="1">
                <a:tableStyleId>{5C22544A-7EE6-4342-B048-85BDC9FD1C3A}</a:tableStyleId>
              </a:tblPr>
              <a:tblGrid>
                <a:gridCol w="1847850">
                  <a:extLst>
                    <a:ext uri="{9D8B030D-6E8A-4147-A177-3AD203B41FA5}">
                      <a16:colId xmlns="" xmlns:a16="http://schemas.microsoft.com/office/drawing/2014/main" val="920010255"/>
                    </a:ext>
                  </a:extLst>
                </a:gridCol>
                <a:gridCol w="1847850">
                  <a:extLst>
                    <a:ext uri="{9D8B030D-6E8A-4147-A177-3AD203B41FA5}">
                      <a16:colId xmlns="" xmlns:a16="http://schemas.microsoft.com/office/drawing/2014/main" val="694108065"/>
                    </a:ext>
                  </a:extLst>
                </a:gridCol>
                <a:gridCol w="1847850">
                  <a:extLst>
                    <a:ext uri="{9D8B030D-6E8A-4147-A177-3AD203B41FA5}">
                      <a16:colId xmlns="" xmlns:a16="http://schemas.microsoft.com/office/drawing/2014/main" val="2278161365"/>
                    </a:ext>
                  </a:extLst>
                </a:gridCol>
                <a:gridCol w="1847850">
                  <a:extLst>
                    <a:ext uri="{9D8B030D-6E8A-4147-A177-3AD203B41FA5}">
                      <a16:colId xmlns="" xmlns:a16="http://schemas.microsoft.com/office/drawing/2014/main" val="3823702719"/>
                    </a:ext>
                  </a:extLst>
                </a:gridCol>
              </a:tblGrid>
              <a:tr h="529532">
                <a:tc gridSpan="4">
                  <a:txBody>
                    <a:bodyPr/>
                    <a:lstStyle/>
                    <a:p>
                      <a:pPr algn="ctr"/>
                      <a:r>
                        <a:rPr lang="en-US" dirty="0"/>
                        <a:t>FY16 School Programs Delivered by State Parks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2782554886"/>
                  </a:ext>
                </a:extLst>
              </a:tr>
              <a:tr h="637993">
                <a:tc>
                  <a:txBody>
                    <a:bodyPr/>
                    <a:lstStyle/>
                    <a:p>
                      <a:pPr algn="ctr"/>
                      <a:endParaRPr lang="en-US" dirty="0"/>
                    </a:p>
                  </a:txBody>
                  <a:tcPr/>
                </a:tc>
                <a:tc>
                  <a:txBody>
                    <a:bodyPr/>
                    <a:lstStyle/>
                    <a:p>
                      <a:pPr algn="ctr"/>
                      <a:r>
                        <a:rPr lang="en-US" dirty="0"/>
                        <a:t># Programs</a:t>
                      </a:r>
                    </a:p>
                  </a:txBody>
                  <a:tcPr/>
                </a:tc>
                <a:tc>
                  <a:txBody>
                    <a:bodyPr/>
                    <a:lstStyle/>
                    <a:p>
                      <a:pPr algn="ctr"/>
                      <a:r>
                        <a:rPr lang="en-US" dirty="0"/>
                        <a:t># Students</a:t>
                      </a:r>
                    </a:p>
                  </a:txBody>
                  <a:tcPr/>
                </a:tc>
                <a:tc>
                  <a:txBody>
                    <a:bodyPr/>
                    <a:lstStyle/>
                    <a:p>
                      <a:pPr algn="ctr"/>
                      <a:r>
                        <a:rPr lang="en-US" dirty="0"/>
                        <a:t>Contact Hours</a:t>
                      </a:r>
                    </a:p>
                  </a:txBody>
                  <a:tcPr/>
                </a:tc>
                <a:extLst>
                  <a:ext uri="{0D108BD9-81ED-4DB2-BD59-A6C34878D82A}">
                    <a16:rowId xmlns="" xmlns:a16="http://schemas.microsoft.com/office/drawing/2014/main" val="1392616409"/>
                  </a:ext>
                </a:extLst>
              </a:tr>
              <a:tr h="500706">
                <a:tc>
                  <a:txBody>
                    <a:bodyPr/>
                    <a:lstStyle/>
                    <a:p>
                      <a:r>
                        <a:rPr lang="en-US" dirty="0"/>
                        <a:t>Pennsylvania</a:t>
                      </a:r>
                    </a:p>
                  </a:txBody>
                  <a:tcPr/>
                </a:tc>
                <a:tc>
                  <a:txBody>
                    <a:bodyPr/>
                    <a:lstStyle/>
                    <a:p>
                      <a:pPr algn="r"/>
                      <a:r>
                        <a:rPr lang="en-US" dirty="0"/>
                        <a:t>3,373</a:t>
                      </a:r>
                    </a:p>
                  </a:txBody>
                  <a:tcPr/>
                </a:tc>
                <a:tc>
                  <a:txBody>
                    <a:bodyPr/>
                    <a:lstStyle/>
                    <a:p>
                      <a:pPr algn="r"/>
                      <a:r>
                        <a:rPr lang="en-US" dirty="0"/>
                        <a:t>129,761</a:t>
                      </a:r>
                    </a:p>
                  </a:txBody>
                  <a:tcPr/>
                </a:tc>
                <a:tc>
                  <a:txBody>
                    <a:bodyPr/>
                    <a:lstStyle/>
                    <a:p>
                      <a:pPr algn="r"/>
                      <a:r>
                        <a:rPr lang="en-US" dirty="0"/>
                        <a:t>196,636</a:t>
                      </a:r>
                    </a:p>
                  </a:txBody>
                  <a:tcPr/>
                </a:tc>
                <a:extLst>
                  <a:ext uri="{0D108BD9-81ED-4DB2-BD59-A6C34878D82A}">
                    <a16:rowId xmlns="" xmlns:a16="http://schemas.microsoft.com/office/drawing/2014/main" val="745477743"/>
                  </a:ext>
                </a:extLst>
              </a:tr>
              <a:tr h="529532">
                <a:tc>
                  <a:txBody>
                    <a:bodyPr/>
                    <a:lstStyle/>
                    <a:p>
                      <a:r>
                        <a:rPr lang="en-US" dirty="0"/>
                        <a:t>Virginia</a:t>
                      </a:r>
                    </a:p>
                  </a:txBody>
                  <a:tcPr/>
                </a:tc>
                <a:tc>
                  <a:txBody>
                    <a:bodyPr/>
                    <a:lstStyle/>
                    <a:p>
                      <a:pPr algn="r"/>
                      <a:r>
                        <a:rPr lang="en-US" dirty="0"/>
                        <a:t>2,457</a:t>
                      </a:r>
                    </a:p>
                  </a:txBody>
                  <a:tcPr/>
                </a:tc>
                <a:tc>
                  <a:txBody>
                    <a:bodyPr/>
                    <a:lstStyle/>
                    <a:p>
                      <a:pPr algn="r"/>
                      <a:r>
                        <a:rPr lang="en-US" dirty="0"/>
                        <a:t>185,695</a:t>
                      </a:r>
                    </a:p>
                  </a:txBody>
                  <a:tcPr/>
                </a:tc>
                <a:tc>
                  <a:txBody>
                    <a:bodyPr/>
                    <a:lstStyle/>
                    <a:p>
                      <a:pPr algn="r"/>
                      <a:r>
                        <a:rPr lang="en-US" dirty="0"/>
                        <a:t>371,390</a:t>
                      </a:r>
                    </a:p>
                  </a:txBody>
                  <a:tcPr/>
                </a:tc>
                <a:extLst>
                  <a:ext uri="{0D108BD9-81ED-4DB2-BD59-A6C34878D82A}">
                    <a16:rowId xmlns="" xmlns:a16="http://schemas.microsoft.com/office/drawing/2014/main" val="1479017008"/>
                  </a:ext>
                </a:extLst>
              </a:tr>
              <a:tr h="529532">
                <a:tc>
                  <a:txBody>
                    <a:bodyPr/>
                    <a:lstStyle/>
                    <a:p>
                      <a:r>
                        <a:rPr lang="en-US" dirty="0"/>
                        <a:t>Delaware</a:t>
                      </a:r>
                    </a:p>
                  </a:txBody>
                  <a:tcPr/>
                </a:tc>
                <a:tc>
                  <a:txBody>
                    <a:bodyPr/>
                    <a:lstStyle/>
                    <a:p>
                      <a:pPr algn="r"/>
                      <a:r>
                        <a:rPr lang="en-US" dirty="0"/>
                        <a:t>1,592</a:t>
                      </a:r>
                    </a:p>
                  </a:txBody>
                  <a:tcPr/>
                </a:tc>
                <a:tc>
                  <a:txBody>
                    <a:bodyPr/>
                    <a:lstStyle/>
                    <a:p>
                      <a:pPr algn="r"/>
                      <a:r>
                        <a:rPr lang="en-US" dirty="0"/>
                        <a:t>41,828</a:t>
                      </a:r>
                    </a:p>
                  </a:txBody>
                  <a:tcPr/>
                </a:tc>
                <a:tc>
                  <a:txBody>
                    <a:bodyPr/>
                    <a:lstStyle/>
                    <a:p>
                      <a:pPr algn="r"/>
                      <a:r>
                        <a:rPr lang="en-US" dirty="0"/>
                        <a:t>62,742</a:t>
                      </a:r>
                    </a:p>
                  </a:txBody>
                  <a:tcPr/>
                </a:tc>
                <a:extLst>
                  <a:ext uri="{0D108BD9-81ED-4DB2-BD59-A6C34878D82A}">
                    <a16:rowId xmlns="" xmlns:a16="http://schemas.microsoft.com/office/drawing/2014/main" val="1567233506"/>
                  </a:ext>
                </a:extLst>
              </a:tr>
              <a:tr h="700987">
                <a:tc>
                  <a:txBody>
                    <a:bodyPr/>
                    <a:lstStyle/>
                    <a:p>
                      <a:endParaRPr lang="en-US" dirty="0"/>
                    </a:p>
                  </a:txBody>
                  <a:tcPr/>
                </a:tc>
                <a:tc>
                  <a:txBody>
                    <a:bodyPr/>
                    <a:lstStyle/>
                    <a:p>
                      <a:pPr algn="r"/>
                      <a:r>
                        <a:rPr lang="en-US" b="1" dirty="0"/>
                        <a:t>7,422</a:t>
                      </a:r>
                    </a:p>
                  </a:txBody>
                  <a:tcPr/>
                </a:tc>
                <a:tc>
                  <a:txBody>
                    <a:bodyPr/>
                    <a:lstStyle/>
                    <a:p>
                      <a:pPr algn="r"/>
                      <a:r>
                        <a:rPr lang="en-US" b="1" dirty="0"/>
                        <a:t>357,284</a:t>
                      </a:r>
                    </a:p>
                  </a:txBody>
                  <a:tcPr/>
                </a:tc>
                <a:tc>
                  <a:txBody>
                    <a:bodyPr/>
                    <a:lstStyle/>
                    <a:p>
                      <a:pPr algn="r"/>
                      <a:r>
                        <a:rPr lang="en-US" b="1" dirty="0"/>
                        <a:t>630,768</a:t>
                      </a:r>
                    </a:p>
                  </a:txBody>
                  <a:tcPr/>
                </a:tc>
                <a:extLst>
                  <a:ext uri="{0D108BD9-81ED-4DB2-BD59-A6C34878D82A}">
                    <a16:rowId xmlns="" xmlns:a16="http://schemas.microsoft.com/office/drawing/2014/main" val="702008104"/>
                  </a:ext>
                </a:extLst>
              </a:tr>
            </a:tbl>
          </a:graphicData>
        </a:graphic>
      </p:graphicFrame>
    </p:spTree>
    <p:extLst>
      <p:ext uri="{BB962C8B-B14F-4D97-AF65-F5344CB8AC3E}">
        <p14:creationId xmlns:p14="http://schemas.microsoft.com/office/powerpoint/2010/main" val="2851762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8407893" cy="2971801"/>
          </a:xfrm>
        </p:spPr>
        <p:txBody>
          <a:bodyPr>
            <a:normAutofit/>
          </a:bodyPr>
          <a:lstStyle/>
          <a:p>
            <a:r>
              <a:rPr lang="en-US" sz="2800" dirty="0" smtClean="0"/>
              <a:t>Pennsylvania </a:t>
            </a:r>
            <a:r>
              <a:rPr lang="en-US" sz="2800" dirty="0"/>
              <a:t>State Parks Teacher Institute</a:t>
            </a:r>
          </a:p>
          <a:p>
            <a:pPr lvl="1"/>
            <a:r>
              <a:rPr lang="en-US" sz="2400" dirty="0"/>
              <a:t>PD for current and </a:t>
            </a:r>
            <a:r>
              <a:rPr lang="en-US" sz="2400" u="sng" dirty="0"/>
              <a:t>pre-service</a:t>
            </a:r>
            <a:r>
              <a:rPr lang="en-US" sz="2400" dirty="0"/>
              <a:t> educators aligned to </a:t>
            </a:r>
            <a:r>
              <a:rPr lang="en-US" sz="2400" dirty="0" smtClean="0"/>
              <a:t>	state </a:t>
            </a:r>
            <a:r>
              <a:rPr lang="en-US" sz="2400" dirty="0"/>
              <a:t>standards</a:t>
            </a:r>
          </a:p>
          <a:p>
            <a:pPr lvl="1"/>
            <a:r>
              <a:rPr lang="en-US" sz="2400" dirty="0"/>
              <a:t>Approved provider for PD through PDE</a:t>
            </a:r>
          </a:p>
          <a:p>
            <a:pPr lvl="1"/>
            <a:r>
              <a:rPr lang="en-US" sz="2400" dirty="0"/>
              <a:t>Trainings from 1-5 days in length</a:t>
            </a:r>
          </a:p>
          <a:p>
            <a:pPr lvl="1"/>
            <a:r>
              <a:rPr lang="en-US" sz="2400" dirty="0"/>
              <a:t>Promote to 15,000 educators</a:t>
            </a:r>
          </a:p>
          <a:p>
            <a:endParaRPr lang="en-US" dirty="0"/>
          </a:p>
        </p:txBody>
      </p:sp>
      <p:sp>
        <p:nvSpPr>
          <p:cNvPr id="2" name="Title 1"/>
          <p:cNvSpPr>
            <a:spLocks noGrp="1"/>
          </p:cNvSpPr>
          <p:nvPr>
            <p:ph type="title"/>
          </p:nvPr>
        </p:nvSpPr>
        <p:spPr/>
        <p:txBody>
          <a:bodyPr/>
          <a:lstStyle/>
          <a:p>
            <a:r>
              <a:rPr lang="en-US" dirty="0"/>
              <a:t>Classroom Integration &amp; PD</a:t>
            </a:r>
          </a:p>
        </p:txBody>
      </p:sp>
    </p:spTree>
    <p:extLst>
      <p:ext uri="{BB962C8B-B14F-4D97-AF65-F5344CB8AC3E}">
        <p14:creationId xmlns:p14="http://schemas.microsoft.com/office/powerpoint/2010/main" val="112243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87" y="2963822"/>
            <a:ext cx="9129713" cy="28041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1024" y="1762826"/>
            <a:ext cx="8789437" cy="726109"/>
          </a:xfrm>
        </p:spPr>
        <p:txBody>
          <a:bodyPr>
            <a:normAutofit fontScale="92500" lnSpcReduction="20000"/>
          </a:bodyPr>
          <a:lstStyle/>
          <a:p>
            <a:pPr marL="34290" indent="0" algn="ctr">
              <a:buNone/>
            </a:pPr>
            <a:r>
              <a:rPr lang="en-US" sz="2400" b="1" dirty="0"/>
              <a:t>Funding as an Opportunity to Integrate Across Disciplines: </a:t>
            </a:r>
          </a:p>
          <a:p>
            <a:pPr marL="34290" indent="0" algn="ctr">
              <a:buNone/>
            </a:pPr>
            <a:r>
              <a:rPr lang="en-US" sz="2400" dirty="0"/>
              <a:t>Thinking OUTSIDE [of the box]</a:t>
            </a:r>
          </a:p>
        </p:txBody>
      </p:sp>
      <p:sp>
        <p:nvSpPr>
          <p:cNvPr id="2" name="Title 1"/>
          <p:cNvSpPr>
            <a:spLocks noGrp="1"/>
          </p:cNvSpPr>
          <p:nvPr>
            <p:ph type="title"/>
          </p:nvPr>
        </p:nvSpPr>
        <p:spPr/>
        <p:txBody>
          <a:bodyPr/>
          <a:lstStyle/>
          <a:p>
            <a:r>
              <a:rPr lang="en-US" dirty="0"/>
              <a:t>Classroom Integration &amp; PD</a:t>
            </a:r>
          </a:p>
        </p:txBody>
      </p:sp>
      <p:sp>
        <p:nvSpPr>
          <p:cNvPr id="5" name="Content Placeholder 2"/>
          <p:cNvSpPr txBox="1">
            <a:spLocks/>
          </p:cNvSpPr>
          <p:nvPr/>
        </p:nvSpPr>
        <p:spPr>
          <a:xfrm>
            <a:off x="354367" y="2588949"/>
            <a:ext cx="8407893" cy="440182"/>
          </a:xfrm>
          <a:prstGeom prst="rect">
            <a:avLst/>
          </a:prstGeom>
        </p:spPr>
        <p:txBody>
          <a:bodyPr vert="horz" lIns="68580" tIns="34290" rIns="68580" bIns="3429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34290" indent="0" algn="ctr">
              <a:buNone/>
            </a:pPr>
            <a:r>
              <a:rPr lang="en-US" sz="1800" dirty="0"/>
              <a:t>Maryland DNR’s </a:t>
            </a:r>
            <a:r>
              <a:rPr lang="en-US" sz="1800" b="1" dirty="0"/>
              <a:t>Explore &amp; Restore Maryland Streams Program</a:t>
            </a:r>
            <a:endParaRPr lang="en-US" sz="1500" dirty="0"/>
          </a:p>
        </p:txBody>
      </p:sp>
      <p:pic>
        <p:nvPicPr>
          <p:cNvPr id="6" name="Picture 7" descr="C:\Users\bslattery\Documents\BES\Students and Streams\2014 STREAMS_ Schoolshed Year 2\! 2014 Schoolshed year 2\Schoolshed Year 2 WORKSHOPS\Stream workshop PICS 2014\workshop pics Aug 6 2014\Stream wkshp (2)_8 6 14.jpeg"/>
          <p:cNvPicPr>
            <a:picLocks noChangeAspect="1" noChangeArrowheads="1"/>
          </p:cNvPicPr>
          <p:nvPr/>
        </p:nvPicPr>
        <p:blipFill>
          <a:blip r:embed="rId3" cstate="print"/>
          <a:srcRect t="26411" r="14953" b="23036"/>
          <a:stretch>
            <a:fillRect/>
          </a:stretch>
        </p:blipFill>
        <p:spPr bwMode="auto">
          <a:xfrm>
            <a:off x="201024" y="3354189"/>
            <a:ext cx="2961360" cy="2346524"/>
          </a:xfrm>
          <a:prstGeom prst="rect">
            <a:avLst/>
          </a:prstGeom>
          <a:noFill/>
          <a:ln w="9525">
            <a:noFill/>
            <a:miter lim="800000"/>
            <a:headEnd/>
            <a:tailEnd/>
          </a:ln>
        </p:spPr>
      </p:pic>
      <p:pic>
        <p:nvPicPr>
          <p:cNvPr id="8" name="Picture 4" descr="8681659676_b0f8b9f105_o"/>
          <p:cNvPicPr>
            <a:picLocks noChangeAspect="1" noChangeArrowheads="1"/>
          </p:cNvPicPr>
          <p:nvPr/>
        </p:nvPicPr>
        <p:blipFill rotWithShape="1">
          <a:blip r:embed="rId4" cstate="print"/>
          <a:srcRect l="7602" r="8550" b="3579"/>
          <a:stretch/>
        </p:blipFill>
        <p:spPr bwMode="auto">
          <a:xfrm>
            <a:off x="2822618" y="3545662"/>
            <a:ext cx="2613591" cy="2003992"/>
          </a:xfrm>
          <a:prstGeom prst="rect">
            <a:avLst/>
          </a:prstGeom>
          <a:noFill/>
          <a:ln w="57150">
            <a:solidFill>
              <a:schemeClr val="tx1"/>
            </a:solidFill>
            <a:miter lim="800000"/>
            <a:headEnd/>
            <a:tailEnd/>
          </a:ln>
        </p:spPr>
      </p:pic>
      <p:pic>
        <p:nvPicPr>
          <p:cNvPr id="9" name="Picture 3" descr="9098997525_cd6478651e_o"/>
          <p:cNvPicPr>
            <a:picLocks noChangeAspect="1" noChangeArrowheads="1"/>
          </p:cNvPicPr>
          <p:nvPr/>
        </p:nvPicPr>
        <p:blipFill rotWithShape="1">
          <a:blip r:embed="rId5" cstate="print"/>
          <a:srcRect l="10663" t="8133" r="53614" b="6925"/>
          <a:stretch/>
        </p:blipFill>
        <p:spPr bwMode="auto">
          <a:xfrm>
            <a:off x="7486650" y="3296662"/>
            <a:ext cx="1443925" cy="2575358"/>
          </a:xfrm>
          <a:prstGeom prst="rect">
            <a:avLst/>
          </a:prstGeom>
          <a:noFill/>
          <a:ln w="9525">
            <a:noFill/>
            <a:miter lim="800000"/>
            <a:headEnd/>
            <a:tailEnd/>
          </a:ln>
        </p:spPr>
      </p:pic>
      <p:pic>
        <p:nvPicPr>
          <p:cNvPr id="7" name="Picture 3" descr="8978559688_1c5d527a3d_o"/>
          <p:cNvPicPr>
            <a:picLocks noChangeAspect="1" noChangeArrowheads="1"/>
          </p:cNvPicPr>
          <p:nvPr/>
        </p:nvPicPr>
        <p:blipFill>
          <a:blip r:embed="rId6" cstate="print"/>
          <a:srcRect t="15560" b="10586"/>
          <a:stretch>
            <a:fillRect/>
          </a:stretch>
        </p:blipFill>
        <p:spPr bwMode="auto">
          <a:xfrm>
            <a:off x="5536221" y="3545661"/>
            <a:ext cx="2024063" cy="1993527"/>
          </a:xfrm>
          <a:prstGeom prst="rect">
            <a:avLst/>
          </a:prstGeom>
          <a:noFill/>
          <a:ln w="57150">
            <a:solidFill>
              <a:schemeClr val="tx1"/>
            </a:solidFill>
            <a:miter lim="800000"/>
            <a:headEnd/>
            <a:tailEnd/>
          </a:ln>
        </p:spPr>
      </p:pic>
      <p:sp>
        <p:nvSpPr>
          <p:cNvPr id="11" name="Content Placeholder 2"/>
          <p:cNvSpPr txBox="1">
            <a:spLocks/>
          </p:cNvSpPr>
          <p:nvPr/>
        </p:nvSpPr>
        <p:spPr>
          <a:xfrm>
            <a:off x="206419" y="5989793"/>
            <a:ext cx="2526212" cy="843806"/>
          </a:xfrm>
          <a:prstGeom prst="rect">
            <a:avLst/>
          </a:prstGeom>
        </p:spPr>
        <p:txBody>
          <a:bodyPr vert="horz" lIns="68580" tIns="34290" rIns="68580" bIns="3429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ts val="2160"/>
              </a:lnSpc>
              <a:spcBef>
                <a:spcPts val="0"/>
              </a:spcBef>
              <a:spcAft>
                <a:spcPts val="750"/>
              </a:spcAft>
            </a:pPr>
            <a:r>
              <a:rPr lang="en-US" sz="1800" dirty="0">
                <a:solidFill>
                  <a:schemeClr val="tx1"/>
                </a:solidFill>
              </a:rPr>
              <a:t>Uses CBIG $ to support E-Lit </a:t>
            </a:r>
          </a:p>
        </p:txBody>
      </p:sp>
      <p:sp>
        <p:nvSpPr>
          <p:cNvPr id="12" name="Content Placeholder 2"/>
          <p:cNvSpPr txBox="1">
            <a:spLocks/>
          </p:cNvSpPr>
          <p:nvPr/>
        </p:nvSpPr>
        <p:spPr>
          <a:xfrm>
            <a:off x="2720653" y="5741127"/>
            <a:ext cx="2402897" cy="1059132"/>
          </a:xfrm>
          <a:prstGeom prst="rect">
            <a:avLst/>
          </a:prstGeom>
        </p:spPr>
        <p:txBody>
          <a:bodyPr vert="horz" lIns="68580" tIns="34290" rIns="68580" bIns="3429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ts val="2160"/>
              </a:lnSpc>
              <a:spcBef>
                <a:spcPts val="0"/>
              </a:spcBef>
              <a:spcAft>
                <a:spcPts val="750"/>
              </a:spcAft>
            </a:pPr>
            <a:r>
              <a:rPr lang="en-US" sz="1800" dirty="0">
                <a:solidFill>
                  <a:schemeClr val="tx1"/>
                </a:solidFill>
              </a:rPr>
              <a:t>Educational activities using real science</a:t>
            </a:r>
          </a:p>
          <a:p>
            <a:pPr marL="34290" indent="0">
              <a:lnSpc>
                <a:spcPts val="2160"/>
              </a:lnSpc>
              <a:spcBef>
                <a:spcPts val="0"/>
              </a:spcBef>
              <a:spcAft>
                <a:spcPts val="750"/>
              </a:spcAft>
              <a:buNone/>
            </a:pPr>
            <a:endParaRPr lang="en-US" sz="1800" dirty="0"/>
          </a:p>
        </p:txBody>
      </p:sp>
      <p:sp>
        <p:nvSpPr>
          <p:cNvPr id="13" name="Content Placeholder 2"/>
          <p:cNvSpPr txBox="1">
            <a:spLocks/>
          </p:cNvSpPr>
          <p:nvPr/>
        </p:nvSpPr>
        <p:spPr>
          <a:xfrm>
            <a:off x="5085450" y="5989793"/>
            <a:ext cx="2308769" cy="714226"/>
          </a:xfrm>
          <a:prstGeom prst="rect">
            <a:avLst/>
          </a:prstGeom>
        </p:spPr>
        <p:txBody>
          <a:bodyPr vert="horz" lIns="68580" tIns="34290" rIns="68580" bIns="3429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ts val="2160"/>
              </a:lnSpc>
              <a:spcBef>
                <a:spcPts val="0"/>
              </a:spcBef>
              <a:spcAft>
                <a:spcPts val="750"/>
              </a:spcAft>
            </a:pPr>
            <a:r>
              <a:rPr lang="en-US" sz="1800" dirty="0">
                <a:solidFill>
                  <a:schemeClr val="tx1"/>
                </a:solidFill>
              </a:rPr>
              <a:t>Meets multiple CBA goals</a:t>
            </a:r>
          </a:p>
        </p:txBody>
      </p:sp>
      <p:sp>
        <p:nvSpPr>
          <p:cNvPr id="14" name="Content Placeholder 2"/>
          <p:cNvSpPr txBox="1">
            <a:spLocks/>
          </p:cNvSpPr>
          <p:nvPr/>
        </p:nvSpPr>
        <p:spPr>
          <a:xfrm>
            <a:off x="7316242" y="5996660"/>
            <a:ext cx="1827758" cy="767606"/>
          </a:xfrm>
          <a:prstGeom prst="rect">
            <a:avLst/>
          </a:prstGeom>
        </p:spPr>
        <p:txBody>
          <a:bodyPr vert="horz" lIns="68580" tIns="34290" rIns="68580" bIns="3429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nSpc>
                <a:spcPts val="2160"/>
              </a:lnSpc>
              <a:spcBef>
                <a:spcPts val="0"/>
              </a:spcBef>
              <a:spcAft>
                <a:spcPts val="750"/>
              </a:spcAft>
            </a:pPr>
            <a:r>
              <a:rPr lang="en-US" sz="1800" dirty="0">
                <a:solidFill>
                  <a:schemeClr val="tx1"/>
                </a:solidFill>
              </a:rPr>
              <a:t>Integrates disciplines</a:t>
            </a:r>
          </a:p>
        </p:txBody>
      </p:sp>
    </p:spTree>
    <p:extLst>
      <p:ext uri="{BB962C8B-B14F-4D97-AF65-F5344CB8AC3E}">
        <p14:creationId xmlns:p14="http://schemas.microsoft.com/office/powerpoint/2010/main" val="1566171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3329</TotalTime>
  <Words>1287</Words>
  <Application>Microsoft Office PowerPoint</Application>
  <PresentationFormat>On-screen Show (4:3)</PresentationFormat>
  <Paragraphs>169</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Enriching educational experiences through  partnerships</vt:lpstr>
      <vt:lpstr>A multi-state commitment for tomorrow</vt:lpstr>
      <vt:lpstr>Environmentally &amp; Economically Sustainable Chesapeake Bay Watershed</vt:lpstr>
      <vt:lpstr>Meaningful Watershed Educational Experiences</vt:lpstr>
      <vt:lpstr>Recognizing the MWEE as a Powerful Educational Tool</vt:lpstr>
      <vt:lpstr>Important pieces of a mwee</vt:lpstr>
      <vt:lpstr>Partnerships</vt:lpstr>
      <vt:lpstr>Classroom Integration &amp; PD</vt:lpstr>
      <vt:lpstr>Classroom Integration &amp; PD</vt:lpstr>
      <vt:lpstr>Question Storming</vt:lpstr>
      <vt:lpstr>Fun with stickers</vt:lpstr>
      <vt:lpstr>debrief</vt:lpstr>
      <vt:lpstr>Wrap up</vt:lpstr>
    </vt:vector>
  </TitlesOfParts>
  <Company>State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Enriching</dc:title>
  <dc:creator>Wickert, Jonathan (DNREC)</dc:creator>
  <cp:lastModifiedBy>Pizzala, Andrew Michael</cp:lastModifiedBy>
  <cp:revision>82</cp:revision>
  <dcterms:created xsi:type="dcterms:W3CDTF">2017-03-27T19:09:52Z</dcterms:created>
  <dcterms:modified xsi:type="dcterms:W3CDTF">2017-04-13T16:12:37Z</dcterms:modified>
</cp:coreProperties>
</file>