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sldIdLst>
    <p:sldId id="256" r:id="rId8"/>
    <p:sldId id="257" r:id="rId9"/>
    <p:sldId id="258" r:id="rId10"/>
    <p:sldId id="259" r:id="rId11"/>
    <p:sldId id="263" r:id="rId12"/>
    <p:sldId id="260"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CA64B-10F5-4CEA-A58D-4AB6D9E41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10B59A-A43B-4C85-9A4A-84B5798878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4E5B11-D072-4CA9-853D-1539A10FC542}"/>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DF216D97-F7ED-46DC-A592-6E50F044C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698FC-1F4B-4E0C-BC4C-1AFFBB2ED911}"/>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1492168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2B3AD-A63D-467A-8736-F3723DB1B2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DE4152-F8F5-4F16-AA6A-1C4DAC04D8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57161-B2BB-46F2-B6AD-DA5ED4D5873C}"/>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014BF4A1-6B5F-42AB-ABC8-AFEE2D788E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186F6F-4FBD-4DA0-A6B5-05287A0C984B}"/>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2277156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B1D2C5-8962-4A86-9EB4-A50CABFF04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6DBCB0-2A9B-4A05-94DA-9C9C872AE4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9C61FE-81A9-46BF-98AD-298495C303BE}"/>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204A8277-87C4-49D6-AAE1-7D8A6F869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0DB33D-30FD-47E0-889E-6E37BDE47263}"/>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289124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1E249-3A7B-4436-8184-A014404610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449B16-5F9D-4898-971E-44769795FB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6CC3A-83FB-421B-9C5E-0B00F4BD17E8}"/>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2CF1F810-1192-40C9-B4D8-F69FB9091B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933A33-EE99-464B-9F03-BF3552FBB18E}"/>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366478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8963-20C6-4BBB-9B63-30AB869B54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EA9FAA-92BA-430D-9125-F5126BA0B9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589163-91BA-43CC-8D14-82E58F378926}"/>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C4845BB3-A430-4F61-BD5D-FBBC2A920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422C49-552B-455E-866F-65F636AD945C}"/>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177242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AF3A5-495E-49A7-8563-D7F90A0C94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966C9-088C-4EF1-BE73-032AF37082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3FE2F5-1A9E-4AF7-88C4-820F036DE8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9C93DA-7F71-4A2E-B822-8457E769BDAE}"/>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6" name="Footer Placeholder 5">
            <a:extLst>
              <a:ext uri="{FF2B5EF4-FFF2-40B4-BE49-F238E27FC236}">
                <a16:creationId xmlns:a16="http://schemas.microsoft.com/office/drawing/2014/main" id="{2666438E-3E13-413F-90EE-9B8731DF1D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0F1BBB-9CA8-41E5-8CF8-2CF3AA66B620}"/>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42654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666D1-714E-48DD-9AF4-C3BD195BAD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61AAAE-6683-4963-85AB-FB5AD9168A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52E645-7D7A-488F-AB0D-CF3DFB986B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863A7E-9236-4330-9D5C-12E7F2CB02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70AA17-51EE-4542-9077-D825BA248A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2572CA-E6A0-449D-8052-BCB2C51F58C6}"/>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8" name="Footer Placeholder 7">
            <a:extLst>
              <a:ext uri="{FF2B5EF4-FFF2-40B4-BE49-F238E27FC236}">
                <a16:creationId xmlns:a16="http://schemas.microsoft.com/office/drawing/2014/main" id="{D69AD369-30ED-4D12-8009-1DE2D2139C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BF79A5-929D-45D3-BF13-E37EBB0DFB53}"/>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103168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FDAED-4ED5-4AD1-B6A8-ED6B94EF8C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FE485-BAC2-4185-8E26-26F97E0DD4D7}"/>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4" name="Footer Placeholder 3">
            <a:extLst>
              <a:ext uri="{FF2B5EF4-FFF2-40B4-BE49-F238E27FC236}">
                <a16:creationId xmlns:a16="http://schemas.microsoft.com/office/drawing/2014/main" id="{532676CC-7541-4AEE-BC10-8E99DCC5C2B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428B1D-24FF-488F-ACCE-960D89BD530A}"/>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3909851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73EBC0-D732-4904-9FF4-A9328E6C4016}"/>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3" name="Footer Placeholder 2">
            <a:extLst>
              <a:ext uri="{FF2B5EF4-FFF2-40B4-BE49-F238E27FC236}">
                <a16:creationId xmlns:a16="http://schemas.microsoft.com/office/drawing/2014/main" id="{E6EA7651-AB22-4C12-86D9-5EE788E5DA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0D8B20-2C6C-4101-BA73-68633DF9A242}"/>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1271651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50ED3-F537-4BB0-AF7B-A7CFAF931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BEFAC5-F772-4726-B5DD-218FA6C5C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923A7A-35B8-4C14-99C1-A723EFC4E0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E2F15A-7516-43E1-BA36-0DD54B03E0D0}"/>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6" name="Footer Placeholder 5">
            <a:extLst>
              <a:ext uri="{FF2B5EF4-FFF2-40B4-BE49-F238E27FC236}">
                <a16:creationId xmlns:a16="http://schemas.microsoft.com/office/drawing/2014/main" id="{0EBC98A2-BDA6-483F-9E8A-F861EE7510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44AB58-5AF0-4D8B-B744-63AE6BD97719}"/>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3261322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B4365-AFFD-444D-BAE7-22A5BC318C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182135-8B10-4DA8-9B1E-501880453A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F4FBAD-6AC2-4AE1-B9A3-B12A7BD7D2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7B061A-7ACC-411D-9662-000C4D81E7BF}"/>
              </a:ext>
            </a:extLst>
          </p:cNvPr>
          <p:cNvSpPr>
            <a:spLocks noGrp="1"/>
          </p:cNvSpPr>
          <p:nvPr>
            <p:ph type="dt" sz="half" idx="10"/>
          </p:nvPr>
        </p:nvSpPr>
        <p:spPr/>
        <p:txBody>
          <a:bodyPr/>
          <a:lstStyle/>
          <a:p>
            <a:fld id="{312C4302-D6EC-41B3-97D3-D72A2E4CCC21}" type="datetimeFigureOut">
              <a:rPr lang="en-US" smtClean="0"/>
              <a:t>2/22/2022</a:t>
            </a:fld>
            <a:endParaRPr lang="en-US"/>
          </a:p>
        </p:txBody>
      </p:sp>
      <p:sp>
        <p:nvSpPr>
          <p:cNvPr id="6" name="Footer Placeholder 5">
            <a:extLst>
              <a:ext uri="{FF2B5EF4-FFF2-40B4-BE49-F238E27FC236}">
                <a16:creationId xmlns:a16="http://schemas.microsoft.com/office/drawing/2014/main" id="{914C56FE-0760-40CF-B0E0-80AB768CB3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213F9-274A-4275-B51B-C21DB1192458}"/>
              </a:ext>
            </a:extLst>
          </p:cNvPr>
          <p:cNvSpPr>
            <a:spLocks noGrp="1"/>
          </p:cNvSpPr>
          <p:nvPr>
            <p:ph type="sldNum" sz="quarter" idx="12"/>
          </p:nvPr>
        </p:nvSpPr>
        <p:spPr/>
        <p:txBody>
          <a:bodyPr/>
          <a:lstStyle/>
          <a:p>
            <a:fld id="{DF3A2733-4669-4B2D-8863-69ADD5979AFD}" type="slidenum">
              <a:rPr lang="en-US" smtClean="0"/>
              <a:t>‹#›</a:t>
            </a:fld>
            <a:endParaRPr lang="en-US"/>
          </a:p>
        </p:txBody>
      </p:sp>
    </p:spTree>
    <p:extLst>
      <p:ext uri="{BB962C8B-B14F-4D97-AF65-F5344CB8AC3E}">
        <p14:creationId xmlns:p14="http://schemas.microsoft.com/office/powerpoint/2010/main" val="378129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CA38B4-41CC-4F29-906A-242534768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EA500-A95B-4C2D-9941-5BD148E1D1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4BF00-7B8C-46B0-AA59-72B9BA8F3A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C4302-D6EC-41B3-97D3-D72A2E4CCC21}" type="datetimeFigureOut">
              <a:rPr lang="en-US" smtClean="0"/>
              <a:t>2/22/2022</a:t>
            </a:fld>
            <a:endParaRPr lang="en-US"/>
          </a:p>
        </p:txBody>
      </p:sp>
      <p:sp>
        <p:nvSpPr>
          <p:cNvPr id="5" name="Footer Placeholder 4">
            <a:extLst>
              <a:ext uri="{FF2B5EF4-FFF2-40B4-BE49-F238E27FC236}">
                <a16:creationId xmlns:a16="http://schemas.microsoft.com/office/drawing/2014/main" id="{50430998-28E5-4ACA-A7A1-7107AE3395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6E4724-A711-4340-88B2-28FB9E6A6B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A2733-4669-4B2D-8863-69ADD5979AFD}" type="slidenum">
              <a:rPr lang="en-US" smtClean="0"/>
              <a:t>‹#›</a:t>
            </a:fld>
            <a:endParaRPr lang="en-US"/>
          </a:p>
        </p:txBody>
      </p:sp>
    </p:spTree>
    <p:extLst>
      <p:ext uri="{BB962C8B-B14F-4D97-AF65-F5344CB8AC3E}">
        <p14:creationId xmlns:p14="http://schemas.microsoft.com/office/powerpoint/2010/main" val="3291906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7331F-3B99-41E8-80A1-430D3F26A342}"/>
              </a:ext>
            </a:extLst>
          </p:cNvPr>
          <p:cNvSpPr>
            <a:spLocks noGrp="1"/>
          </p:cNvSpPr>
          <p:nvPr>
            <p:ph type="ctrTitle"/>
          </p:nvPr>
        </p:nvSpPr>
        <p:spPr/>
        <p:txBody>
          <a:bodyPr/>
          <a:lstStyle/>
          <a:p>
            <a:r>
              <a:rPr lang="en-US" b="1" dirty="0"/>
              <a:t>EPA’s Evaluation of the Final Conowingo WIP </a:t>
            </a:r>
          </a:p>
        </p:txBody>
      </p:sp>
      <p:sp>
        <p:nvSpPr>
          <p:cNvPr id="3" name="Subtitle 2">
            <a:extLst>
              <a:ext uri="{FF2B5EF4-FFF2-40B4-BE49-F238E27FC236}">
                <a16:creationId xmlns:a16="http://schemas.microsoft.com/office/drawing/2014/main" id="{F5700132-E9E0-428F-B2A5-46CEBA78993C}"/>
              </a:ext>
            </a:extLst>
          </p:cNvPr>
          <p:cNvSpPr>
            <a:spLocks noGrp="1"/>
          </p:cNvSpPr>
          <p:nvPr>
            <p:ph type="subTitle" idx="1"/>
          </p:nvPr>
        </p:nvSpPr>
        <p:spPr>
          <a:xfrm>
            <a:off x="1524000" y="4011750"/>
            <a:ext cx="9144000" cy="2070997"/>
          </a:xfrm>
        </p:spPr>
        <p:txBody>
          <a:bodyPr>
            <a:normAutofit/>
          </a:bodyPr>
          <a:lstStyle/>
          <a:p>
            <a:r>
              <a:rPr lang="en-US" dirty="0"/>
              <a:t>Lucinda Power, Implementation and Evaluation Team Leader</a:t>
            </a:r>
          </a:p>
          <a:p>
            <a:r>
              <a:rPr lang="en-US" dirty="0"/>
              <a:t>EPA CBPO Science Branch</a:t>
            </a:r>
          </a:p>
          <a:p>
            <a:r>
              <a:rPr lang="en-US" dirty="0"/>
              <a:t>February 25, 2022</a:t>
            </a:r>
          </a:p>
          <a:p>
            <a:r>
              <a:rPr lang="en-US" dirty="0"/>
              <a:t>Citizens’ Advisory Committee Meeting </a:t>
            </a:r>
          </a:p>
        </p:txBody>
      </p:sp>
    </p:spTree>
    <p:extLst>
      <p:ext uri="{BB962C8B-B14F-4D97-AF65-F5344CB8AC3E}">
        <p14:creationId xmlns:p14="http://schemas.microsoft.com/office/powerpoint/2010/main" val="101383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645E-F097-4D13-BDF3-EA51FEA944CD}"/>
              </a:ext>
            </a:extLst>
          </p:cNvPr>
          <p:cNvSpPr>
            <a:spLocks noGrp="1"/>
          </p:cNvSpPr>
          <p:nvPr>
            <p:ph type="title"/>
          </p:nvPr>
        </p:nvSpPr>
        <p:spPr/>
        <p:txBody>
          <a:bodyPr/>
          <a:lstStyle/>
          <a:p>
            <a:r>
              <a:rPr lang="en-US" b="1" dirty="0"/>
              <a:t>Why Evaluate the Conowingo WIP? </a:t>
            </a:r>
          </a:p>
        </p:txBody>
      </p:sp>
      <p:sp>
        <p:nvSpPr>
          <p:cNvPr id="3" name="Content Placeholder 2">
            <a:extLst>
              <a:ext uri="{FF2B5EF4-FFF2-40B4-BE49-F238E27FC236}">
                <a16:creationId xmlns:a16="http://schemas.microsoft.com/office/drawing/2014/main" id="{6DB3B564-4DC0-423A-A761-8D493C30C305}"/>
              </a:ext>
            </a:extLst>
          </p:cNvPr>
          <p:cNvSpPr>
            <a:spLocks noGrp="1"/>
          </p:cNvSpPr>
          <p:nvPr>
            <p:ph idx="1"/>
          </p:nvPr>
        </p:nvSpPr>
        <p:spPr>
          <a:xfrm>
            <a:off x="838200" y="1825624"/>
            <a:ext cx="10515600" cy="4866723"/>
          </a:xfrm>
        </p:spPr>
        <p:txBody>
          <a:bodyPr>
            <a:normAutofit fontScale="92500" lnSpcReduction="10000"/>
          </a:bodyPr>
          <a:lstStyle/>
          <a:p>
            <a:r>
              <a:rPr lang="en-US" dirty="0"/>
              <a:t>EPA evaluated the Conowingo WIP in accordance with its oversight role under the Chesapeake Bay TMDL accountability framework and the PSC’s Conowingo WIP framework.</a:t>
            </a:r>
          </a:p>
          <a:p>
            <a:endParaRPr lang="en-US" dirty="0"/>
          </a:p>
          <a:p>
            <a:r>
              <a:rPr lang="en-US" dirty="0"/>
              <a:t>The evaluation process followed the one established for the jurisdictions’ WIPs and two-year milestones. </a:t>
            </a:r>
          </a:p>
          <a:p>
            <a:endParaRPr lang="en-US" dirty="0"/>
          </a:p>
          <a:p>
            <a:r>
              <a:rPr lang="en-US" dirty="0"/>
              <a:t>As part of its oversight role, EPA needs to determine if the final Conowingo WIP provides confidence that the load reductions will be achieved by 2025. </a:t>
            </a:r>
          </a:p>
          <a:p>
            <a:endParaRPr lang="en-US" dirty="0"/>
          </a:p>
          <a:p>
            <a:r>
              <a:rPr lang="en-US" dirty="0"/>
              <a:t>The EPA evaluation was released to the PSC and larger public on January 25, 2022.</a:t>
            </a:r>
          </a:p>
        </p:txBody>
      </p:sp>
    </p:spTree>
    <p:extLst>
      <p:ext uri="{BB962C8B-B14F-4D97-AF65-F5344CB8AC3E}">
        <p14:creationId xmlns:p14="http://schemas.microsoft.com/office/powerpoint/2010/main" val="3213115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CD82C-D280-4D52-B75E-189DC7D6A080}"/>
              </a:ext>
            </a:extLst>
          </p:cNvPr>
          <p:cNvSpPr>
            <a:spLocks noGrp="1"/>
          </p:cNvSpPr>
          <p:nvPr>
            <p:ph type="title"/>
          </p:nvPr>
        </p:nvSpPr>
        <p:spPr>
          <a:xfrm>
            <a:off x="477077" y="365125"/>
            <a:ext cx="11145079" cy="1325563"/>
          </a:xfrm>
        </p:spPr>
        <p:txBody>
          <a:bodyPr/>
          <a:lstStyle/>
          <a:p>
            <a:r>
              <a:rPr lang="en-US" b="1" dirty="0"/>
              <a:t>Highlights of Key Evaluation Findings - Strengths </a:t>
            </a:r>
          </a:p>
        </p:txBody>
      </p:sp>
      <p:sp>
        <p:nvSpPr>
          <p:cNvPr id="3" name="Content Placeholder 2">
            <a:extLst>
              <a:ext uri="{FF2B5EF4-FFF2-40B4-BE49-F238E27FC236}">
                <a16:creationId xmlns:a16="http://schemas.microsoft.com/office/drawing/2014/main" id="{1FE6E108-AC7D-4E74-B88A-5A5F6F229EA2}"/>
              </a:ext>
            </a:extLst>
          </p:cNvPr>
          <p:cNvSpPr>
            <a:spLocks noGrp="1"/>
          </p:cNvSpPr>
          <p:nvPr>
            <p:ph idx="1"/>
          </p:nvPr>
        </p:nvSpPr>
        <p:spPr>
          <a:xfrm>
            <a:off x="838200" y="1825625"/>
            <a:ext cx="10515600" cy="4800462"/>
          </a:xfrm>
        </p:spPr>
        <p:txBody>
          <a:bodyPr>
            <a:normAutofit fontScale="92500" lnSpcReduction="20000"/>
          </a:bodyPr>
          <a:lstStyle/>
          <a:p>
            <a:r>
              <a:rPr lang="en-US" dirty="0"/>
              <a:t>Strong collaborative approach to Conowingo WIP development </a:t>
            </a:r>
          </a:p>
          <a:p>
            <a:endParaRPr lang="en-US" dirty="0"/>
          </a:p>
          <a:p>
            <a:r>
              <a:rPr lang="en-US" dirty="0"/>
              <a:t>Targets cost-effective practices in most effective areas in the Susquehanna Basin </a:t>
            </a:r>
          </a:p>
          <a:p>
            <a:endParaRPr lang="en-US" dirty="0"/>
          </a:p>
          <a:p>
            <a:r>
              <a:rPr lang="en-US" dirty="0"/>
              <a:t>Conowingo WIP CAST scenario demonstrates achievement of nutrient targets </a:t>
            </a:r>
          </a:p>
          <a:p>
            <a:endParaRPr lang="en-US" dirty="0"/>
          </a:p>
          <a:p>
            <a:r>
              <a:rPr lang="en-US" dirty="0"/>
              <a:t>Comprehensive review process for BMP project identification, selection, and implementation </a:t>
            </a:r>
          </a:p>
          <a:p>
            <a:endParaRPr lang="en-US" dirty="0"/>
          </a:p>
          <a:p>
            <a:r>
              <a:rPr lang="en-US" dirty="0"/>
              <a:t>Detailed strategy for stakeholder outreach in priority areas </a:t>
            </a:r>
          </a:p>
          <a:p>
            <a:endParaRPr lang="en-US" dirty="0"/>
          </a:p>
          <a:p>
            <a:endParaRPr lang="en-US" dirty="0"/>
          </a:p>
          <a:p>
            <a:pPr lvl="1"/>
            <a:endParaRPr lang="en-US" dirty="0"/>
          </a:p>
        </p:txBody>
      </p:sp>
    </p:spTree>
    <p:extLst>
      <p:ext uri="{BB962C8B-B14F-4D97-AF65-F5344CB8AC3E}">
        <p14:creationId xmlns:p14="http://schemas.microsoft.com/office/powerpoint/2010/main" val="1751053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A5CFC-5D0C-4A8A-95AF-4B8A93832025}"/>
              </a:ext>
            </a:extLst>
          </p:cNvPr>
          <p:cNvSpPr>
            <a:spLocks noGrp="1"/>
          </p:cNvSpPr>
          <p:nvPr>
            <p:ph type="title"/>
          </p:nvPr>
        </p:nvSpPr>
        <p:spPr>
          <a:xfrm>
            <a:off x="463825" y="365125"/>
            <a:ext cx="11489635" cy="1325563"/>
          </a:xfrm>
        </p:spPr>
        <p:txBody>
          <a:bodyPr/>
          <a:lstStyle/>
          <a:p>
            <a:r>
              <a:rPr lang="en-US" b="1" dirty="0"/>
              <a:t>Highlights of Key Evaluation Findings – Recommended Enhancements </a:t>
            </a:r>
          </a:p>
        </p:txBody>
      </p:sp>
      <p:sp>
        <p:nvSpPr>
          <p:cNvPr id="3" name="Content Placeholder 2">
            <a:extLst>
              <a:ext uri="{FF2B5EF4-FFF2-40B4-BE49-F238E27FC236}">
                <a16:creationId xmlns:a16="http://schemas.microsoft.com/office/drawing/2014/main" id="{672B9D3C-7E58-44A8-84C4-9E1BDF598EBC}"/>
              </a:ext>
            </a:extLst>
          </p:cNvPr>
          <p:cNvSpPr>
            <a:spLocks noGrp="1"/>
          </p:cNvSpPr>
          <p:nvPr>
            <p:ph idx="1"/>
          </p:nvPr>
        </p:nvSpPr>
        <p:spPr>
          <a:xfrm>
            <a:off x="838200" y="2141537"/>
            <a:ext cx="10515600" cy="4351338"/>
          </a:xfrm>
        </p:spPr>
        <p:txBody>
          <a:bodyPr>
            <a:normAutofit lnSpcReduction="10000"/>
          </a:bodyPr>
          <a:lstStyle/>
          <a:p>
            <a:r>
              <a:rPr lang="en-US" dirty="0"/>
              <a:t>No funding commitments have been finalized to support Conowingo WIP implementation</a:t>
            </a:r>
          </a:p>
          <a:p>
            <a:pPr lvl="1"/>
            <a:r>
              <a:rPr lang="en-US" dirty="0"/>
              <a:t>Continued lack of funding </a:t>
            </a:r>
            <a:r>
              <a:rPr lang="en-US" dirty="0">
                <a:sym typeface="Wingdings" panose="05000000000000000000" pitchFamily="2" charset="2"/>
              </a:rPr>
              <a:t> No confidence load reductions will be achieved by 2025</a:t>
            </a:r>
          </a:p>
          <a:p>
            <a:pPr lvl="1"/>
            <a:endParaRPr lang="en-US" dirty="0"/>
          </a:p>
          <a:p>
            <a:r>
              <a:rPr lang="en-US" dirty="0"/>
              <a:t>More detail is needed on:</a:t>
            </a:r>
          </a:p>
          <a:p>
            <a:pPr lvl="1"/>
            <a:r>
              <a:rPr lang="en-US" dirty="0"/>
              <a:t>Which (new/existing) programs will be targeted to support BMP implementation</a:t>
            </a:r>
          </a:p>
          <a:p>
            <a:pPr lvl="1"/>
            <a:r>
              <a:rPr lang="en-US" dirty="0"/>
              <a:t>How resources and technical assistance needs will be balanced between this WIP and the jurisdictions’ WIP to alleviate competition for these resources</a:t>
            </a:r>
          </a:p>
          <a:p>
            <a:pPr lvl="1"/>
            <a:r>
              <a:rPr lang="en-US" dirty="0"/>
              <a:t>Specific locations and partners involved in BMP implementation within the Susquehanna Basin </a:t>
            </a:r>
          </a:p>
          <a:p>
            <a:endParaRPr lang="en-US" dirty="0"/>
          </a:p>
        </p:txBody>
      </p:sp>
    </p:spTree>
    <p:extLst>
      <p:ext uri="{BB962C8B-B14F-4D97-AF65-F5344CB8AC3E}">
        <p14:creationId xmlns:p14="http://schemas.microsoft.com/office/powerpoint/2010/main" val="3764390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A5CFC-5D0C-4A8A-95AF-4B8A93832025}"/>
              </a:ext>
            </a:extLst>
          </p:cNvPr>
          <p:cNvSpPr>
            <a:spLocks noGrp="1"/>
          </p:cNvSpPr>
          <p:nvPr>
            <p:ph type="title"/>
          </p:nvPr>
        </p:nvSpPr>
        <p:spPr>
          <a:xfrm>
            <a:off x="463825" y="365125"/>
            <a:ext cx="11489635" cy="1325563"/>
          </a:xfrm>
        </p:spPr>
        <p:txBody>
          <a:bodyPr/>
          <a:lstStyle/>
          <a:p>
            <a:r>
              <a:rPr lang="en-US" b="1" dirty="0"/>
              <a:t>Conowingo WIP Financing Strategy </a:t>
            </a:r>
          </a:p>
        </p:txBody>
      </p:sp>
      <p:sp>
        <p:nvSpPr>
          <p:cNvPr id="3" name="Content Placeholder 2">
            <a:extLst>
              <a:ext uri="{FF2B5EF4-FFF2-40B4-BE49-F238E27FC236}">
                <a16:creationId xmlns:a16="http://schemas.microsoft.com/office/drawing/2014/main" id="{672B9D3C-7E58-44A8-84C4-9E1BDF598EBC}"/>
              </a:ext>
            </a:extLst>
          </p:cNvPr>
          <p:cNvSpPr>
            <a:spLocks noGrp="1"/>
          </p:cNvSpPr>
          <p:nvPr>
            <p:ph idx="1"/>
          </p:nvPr>
        </p:nvSpPr>
        <p:spPr/>
        <p:txBody>
          <a:bodyPr>
            <a:normAutofit/>
          </a:bodyPr>
          <a:lstStyle/>
          <a:p>
            <a:r>
              <a:rPr lang="en-US" dirty="0"/>
              <a:t>While innovative, the Phase 1 financing implementation strategy was not approved by the PSC; significant comments and concerns were raised on the approach (particularly the use of SRF).</a:t>
            </a:r>
          </a:p>
          <a:p>
            <a:endParaRPr lang="en-US" dirty="0"/>
          </a:p>
          <a:p>
            <a:r>
              <a:rPr lang="en-US" dirty="0"/>
              <a:t>A revenue plan has not been adopted by the PSC that identifies specific funding sources and commitments to support Conowingo WIP implementation. </a:t>
            </a:r>
          </a:p>
        </p:txBody>
      </p:sp>
    </p:spTree>
    <p:extLst>
      <p:ext uri="{BB962C8B-B14F-4D97-AF65-F5344CB8AC3E}">
        <p14:creationId xmlns:p14="http://schemas.microsoft.com/office/powerpoint/2010/main" val="3372744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C8BB7-5E1E-4F01-A0FF-6B0CEFDB7B44}"/>
              </a:ext>
            </a:extLst>
          </p:cNvPr>
          <p:cNvSpPr>
            <a:spLocks noGrp="1"/>
          </p:cNvSpPr>
          <p:nvPr>
            <p:ph type="title"/>
          </p:nvPr>
        </p:nvSpPr>
        <p:spPr/>
        <p:txBody>
          <a:bodyPr/>
          <a:lstStyle/>
          <a:p>
            <a:r>
              <a:rPr lang="en-US" b="1" dirty="0"/>
              <a:t>Next Steps </a:t>
            </a:r>
          </a:p>
        </p:txBody>
      </p:sp>
      <p:sp>
        <p:nvSpPr>
          <p:cNvPr id="3" name="Content Placeholder 2">
            <a:extLst>
              <a:ext uri="{FF2B5EF4-FFF2-40B4-BE49-F238E27FC236}">
                <a16:creationId xmlns:a16="http://schemas.microsoft.com/office/drawing/2014/main" id="{49DA7DE5-C698-4EC1-91C8-B710AB113ED2}"/>
              </a:ext>
            </a:extLst>
          </p:cNvPr>
          <p:cNvSpPr>
            <a:spLocks noGrp="1"/>
          </p:cNvSpPr>
          <p:nvPr>
            <p:ph idx="1"/>
          </p:nvPr>
        </p:nvSpPr>
        <p:spPr/>
        <p:txBody>
          <a:bodyPr/>
          <a:lstStyle/>
          <a:p>
            <a:r>
              <a:rPr lang="en-US" dirty="0"/>
              <a:t>EPA encourages jurisdictions to review and evaluate federal and state funding sources over the next 60 days to increase confidence that the Conowingo WIP will be funded and implemented, and therefore load reductions will be achieved by 2025.</a:t>
            </a:r>
          </a:p>
          <a:p>
            <a:endParaRPr lang="en-US" dirty="0"/>
          </a:p>
          <a:p>
            <a:r>
              <a:rPr lang="en-US" dirty="0"/>
              <a:t>If this is not addressed within 60 days, nutrient loads will be re-distributed to jurisdictions, as appropriate.  </a:t>
            </a:r>
          </a:p>
        </p:txBody>
      </p:sp>
    </p:spTree>
    <p:extLst>
      <p:ext uri="{BB962C8B-B14F-4D97-AF65-F5344CB8AC3E}">
        <p14:creationId xmlns:p14="http://schemas.microsoft.com/office/powerpoint/2010/main" val="3367542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8647CD-A959-405E-AB83-EE365F5AD1F9}"/>
              </a:ext>
            </a:extLst>
          </p:cNvPr>
          <p:cNvSpPr>
            <a:spLocks noGrp="1"/>
          </p:cNvSpPr>
          <p:nvPr>
            <p:ph type="title"/>
          </p:nvPr>
        </p:nvSpPr>
        <p:spPr>
          <a:xfrm>
            <a:off x="838200" y="2286690"/>
            <a:ext cx="10515600" cy="1325563"/>
          </a:xfrm>
        </p:spPr>
        <p:txBody>
          <a:bodyPr/>
          <a:lstStyle/>
          <a:p>
            <a:pPr algn="ctr"/>
            <a:r>
              <a:rPr lang="en-US" b="1" dirty="0"/>
              <a:t>Questions and Discussion </a:t>
            </a:r>
          </a:p>
        </p:txBody>
      </p:sp>
    </p:spTree>
    <p:extLst>
      <p:ext uri="{BB962C8B-B14F-4D97-AF65-F5344CB8AC3E}">
        <p14:creationId xmlns:p14="http://schemas.microsoft.com/office/powerpoint/2010/main" val="2215113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F9C09A8C-EB0A-4595-B438-88F7F18DEDA3}">
  <ds:schemaRefs>
    <ds:schemaRef ds:uri="ESRI.ArcGIS.Mapping.OfficeIntegration.PowerPointInfo"/>
  </ds:schemaRefs>
</ds:datastoreItem>
</file>

<file path=customXml/itemProps2.xml><?xml version="1.0" encoding="utf-8"?>
<ds:datastoreItem xmlns:ds="http://schemas.openxmlformats.org/officeDocument/2006/customXml" ds:itemID="{A6CE119C-497C-45FC-ACA8-6325D8CB31E5}">
  <ds:schemaRefs>
    <ds:schemaRef ds:uri="ESRI.ArcGIS.Mapping.OfficeIntegration.PowerPointInfo"/>
  </ds:schemaRefs>
</ds:datastoreItem>
</file>

<file path=customXml/itemProps3.xml><?xml version="1.0" encoding="utf-8"?>
<ds:datastoreItem xmlns:ds="http://schemas.openxmlformats.org/officeDocument/2006/customXml" ds:itemID="{51695EEF-C6C8-48F4-BDB9-2C2C66379F08}">
  <ds:schemaRefs>
    <ds:schemaRef ds:uri="ESRI.ArcGIS.Mapping.OfficeIntegration.PowerPointInfo"/>
  </ds:schemaRefs>
</ds:datastoreItem>
</file>

<file path=customXml/itemProps4.xml><?xml version="1.0" encoding="utf-8"?>
<ds:datastoreItem xmlns:ds="http://schemas.openxmlformats.org/officeDocument/2006/customXml" ds:itemID="{CF4437B3-F92B-401D-B2CC-06FECAF3C67E}">
  <ds:schemaRefs>
    <ds:schemaRef ds:uri="ESRI.ArcGIS.Mapping.OfficeIntegration.PowerPointInfo"/>
  </ds:schemaRefs>
</ds:datastoreItem>
</file>

<file path=customXml/itemProps5.xml><?xml version="1.0" encoding="utf-8"?>
<ds:datastoreItem xmlns:ds="http://schemas.openxmlformats.org/officeDocument/2006/customXml" ds:itemID="{5E35C6F9-C1A3-4D74-A425-2B8B14F80BD5}">
  <ds:schemaRefs>
    <ds:schemaRef ds:uri="ESRI.ArcGIS.Mapping.OfficeIntegration.PowerPointInfo"/>
  </ds:schemaRefs>
</ds:datastoreItem>
</file>

<file path=customXml/itemProps6.xml><?xml version="1.0" encoding="utf-8"?>
<ds:datastoreItem xmlns:ds="http://schemas.openxmlformats.org/officeDocument/2006/customXml" ds:itemID="{0581E783-1B9D-47B0-B570-2CB8F9F989E3}">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40</TotalTime>
  <Words>386</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EPA’s Evaluation of the Final Conowingo WIP </vt:lpstr>
      <vt:lpstr>Why Evaluate the Conowingo WIP? </vt:lpstr>
      <vt:lpstr>Highlights of Key Evaluation Findings - Strengths </vt:lpstr>
      <vt:lpstr>Highlights of Key Evaluation Findings – Recommended Enhancements </vt:lpstr>
      <vt:lpstr>Conowingo WIP Financing Strategy </vt:lpstr>
      <vt:lpstr>Next Steps </vt:lpstr>
      <vt:lpstr>Questions and Discussion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EPA’s Evaluation of the Final Conowingo WIP </dc:title>
  <dc:creator>Power, Lucinda</dc:creator>
  <cp:lastModifiedBy>Power, Lucinda</cp:lastModifiedBy>
  <cp:revision>11</cp:revision>
  <dcterms:created xsi:type="dcterms:W3CDTF">2022-02-03T16:40:19Z</dcterms:created>
  <dcterms:modified xsi:type="dcterms:W3CDTF">2022-02-22T19:03:49Z</dcterms:modified>
</cp:coreProperties>
</file>