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9" r:id="rId2"/>
    <p:sldId id="290" r:id="rId3"/>
    <p:sldId id="299" r:id="rId4"/>
    <p:sldId id="292" r:id="rId5"/>
    <p:sldId id="291" r:id="rId6"/>
    <p:sldId id="279" r:id="rId7"/>
    <p:sldId id="283" r:id="rId8"/>
    <p:sldId id="286" r:id="rId9"/>
    <p:sldId id="287" r:id="rId10"/>
    <p:sldId id="288" r:id="rId11"/>
    <p:sldId id="298" r:id="rId12"/>
    <p:sldId id="262" r:id="rId13"/>
    <p:sldId id="302" r:id="rId14"/>
    <p:sldId id="293" r:id="rId15"/>
    <p:sldId id="300" r:id="rId16"/>
    <p:sldId id="295" r:id="rId17"/>
    <p:sldId id="301" r:id="rId18"/>
    <p:sldId id="296" r:id="rId19"/>
    <p:sldId id="280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A6CDBC"/>
    <a:srgbClr val="4B8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3" autoAdjust="0"/>
    <p:restoredTop sz="56614" autoAdjust="0"/>
  </p:normalViewPr>
  <p:slideViewPr>
    <p:cSldViewPr snapToGrid="0">
      <p:cViewPr varScale="1">
        <p:scale>
          <a:sx n="79" d="100"/>
          <a:sy n="79" d="100"/>
        </p:scale>
        <p:origin x="1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89863-9CCB-4E68-866F-F2FFF5B073F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957B279-F19C-4344-BC21-E9B0DC03A2DA}">
      <dgm:prSet phldrT="[Text]"/>
      <dgm:spPr/>
      <dgm:t>
        <a:bodyPr/>
        <a:lstStyle/>
        <a:p>
          <a:r>
            <a:rPr lang="en-US" dirty="0" smtClean="0">
              <a:solidFill>
                <a:srgbClr val="FFCC66"/>
              </a:solidFill>
            </a:rPr>
            <a:t>1. Provide Leadership &amp; Capacity</a:t>
          </a:r>
          <a:endParaRPr lang="en-US" dirty="0">
            <a:solidFill>
              <a:srgbClr val="FFCC66"/>
            </a:solidFill>
          </a:endParaRPr>
        </a:p>
      </dgm:t>
    </dgm:pt>
    <dgm:pt modelId="{D61CEF34-3896-4878-8736-5DAA6FE8E8D9}" type="parTrans" cxnId="{4D225BE0-9139-42C2-8041-3244B66AAD85}">
      <dgm:prSet/>
      <dgm:spPr/>
      <dgm:t>
        <a:bodyPr/>
        <a:lstStyle/>
        <a:p>
          <a:endParaRPr lang="en-US"/>
        </a:p>
      </dgm:t>
    </dgm:pt>
    <dgm:pt modelId="{2BD9C618-EFC6-470D-86FC-3E00AE4810C6}" type="sibTrans" cxnId="{4D225BE0-9139-42C2-8041-3244B66AAD85}">
      <dgm:prSet/>
      <dgm:spPr/>
      <dgm:t>
        <a:bodyPr/>
        <a:lstStyle/>
        <a:p>
          <a:endParaRPr lang="en-US"/>
        </a:p>
      </dgm:t>
    </dgm:pt>
    <dgm:pt modelId="{FD33F0C6-F69B-455F-8009-55F54479EE68}">
      <dgm:prSet phldrT="[Text]"/>
      <dgm:spPr/>
      <dgm:t>
        <a:bodyPr/>
        <a:lstStyle/>
        <a:p>
          <a:r>
            <a:rPr lang="en-US" dirty="0" smtClean="0">
              <a:solidFill>
                <a:srgbClr val="FFCC66"/>
              </a:solidFill>
            </a:rPr>
            <a:t>2. Focus Public Support &amp; Political Will</a:t>
          </a:r>
          <a:endParaRPr lang="en-US" dirty="0">
            <a:solidFill>
              <a:srgbClr val="FFCC66"/>
            </a:solidFill>
          </a:endParaRPr>
        </a:p>
      </dgm:t>
    </dgm:pt>
    <dgm:pt modelId="{CE693CD6-46ED-4E5D-AF7C-30BF5D045F6A}" type="parTrans" cxnId="{839528ED-0FDD-43AD-857E-B904EE68114E}">
      <dgm:prSet/>
      <dgm:spPr/>
      <dgm:t>
        <a:bodyPr/>
        <a:lstStyle/>
        <a:p>
          <a:endParaRPr lang="en-US"/>
        </a:p>
      </dgm:t>
    </dgm:pt>
    <dgm:pt modelId="{5502498B-0495-4871-A535-4901EDF06AD1}" type="sibTrans" cxnId="{839528ED-0FDD-43AD-857E-B904EE68114E}">
      <dgm:prSet/>
      <dgm:spPr/>
      <dgm:t>
        <a:bodyPr/>
        <a:lstStyle/>
        <a:p>
          <a:endParaRPr lang="en-US"/>
        </a:p>
      </dgm:t>
    </dgm:pt>
    <dgm:pt modelId="{EFE872AC-6206-42C8-A350-67CC6D88235F}">
      <dgm:prSet phldrT="[Text]"/>
      <dgm:spPr/>
      <dgm:t>
        <a:bodyPr/>
        <a:lstStyle/>
        <a:p>
          <a:r>
            <a:rPr lang="en-US" dirty="0" smtClean="0">
              <a:solidFill>
                <a:srgbClr val="FFCC66"/>
              </a:solidFill>
            </a:rPr>
            <a:t>3. Create Products &amp; Services</a:t>
          </a:r>
          <a:endParaRPr lang="en-US" dirty="0">
            <a:solidFill>
              <a:srgbClr val="FFCC66"/>
            </a:solidFill>
          </a:endParaRPr>
        </a:p>
      </dgm:t>
    </dgm:pt>
    <dgm:pt modelId="{D5D1EFEB-C809-484D-A102-3305BE287119}" type="parTrans" cxnId="{A742B1F6-5A47-4B6A-8C25-32754051CA42}">
      <dgm:prSet/>
      <dgm:spPr/>
      <dgm:t>
        <a:bodyPr/>
        <a:lstStyle/>
        <a:p>
          <a:endParaRPr lang="en-US"/>
        </a:p>
      </dgm:t>
    </dgm:pt>
    <dgm:pt modelId="{0E7A4F58-F9E6-48B4-8394-1BE91C614543}" type="sibTrans" cxnId="{A742B1F6-5A47-4B6A-8C25-32754051CA42}">
      <dgm:prSet/>
      <dgm:spPr/>
      <dgm:t>
        <a:bodyPr/>
        <a:lstStyle/>
        <a:p>
          <a:endParaRPr lang="en-US"/>
        </a:p>
      </dgm:t>
    </dgm:pt>
    <dgm:pt modelId="{FB45792D-00F4-44A5-A722-DF150407248C}" type="pres">
      <dgm:prSet presAssocID="{A8D89863-9CCB-4E68-866F-F2FFF5B073F5}" presName="compositeShape" presStyleCnt="0">
        <dgm:presLayoutVars>
          <dgm:chMax val="7"/>
          <dgm:dir/>
          <dgm:resizeHandles val="exact"/>
        </dgm:presLayoutVars>
      </dgm:prSet>
      <dgm:spPr/>
    </dgm:pt>
    <dgm:pt modelId="{FC1DE089-099F-48E5-B1DC-D43A39B61B70}" type="pres">
      <dgm:prSet presAssocID="{7957B279-F19C-4344-BC21-E9B0DC03A2DA}" presName="circ1" presStyleLbl="vennNode1" presStyleIdx="0" presStyleCnt="3"/>
      <dgm:spPr/>
      <dgm:t>
        <a:bodyPr/>
        <a:lstStyle/>
        <a:p>
          <a:endParaRPr lang="en-US"/>
        </a:p>
      </dgm:t>
    </dgm:pt>
    <dgm:pt modelId="{C7828E7B-B6AF-46A4-850F-0F98B6598EFD}" type="pres">
      <dgm:prSet presAssocID="{7957B279-F19C-4344-BC21-E9B0DC03A2D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1EFC8-2500-43CB-B96C-4BBDD1E2E243}" type="pres">
      <dgm:prSet presAssocID="{FD33F0C6-F69B-455F-8009-55F54479EE68}" presName="circ2" presStyleLbl="vennNode1" presStyleIdx="1" presStyleCnt="3"/>
      <dgm:spPr/>
      <dgm:t>
        <a:bodyPr/>
        <a:lstStyle/>
        <a:p>
          <a:endParaRPr lang="en-US"/>
        </a:p>
      </dgm:t>
    </dgm:pt>
    <dgm:pt modelId="{32D13C2F-5BA8-44A7-AD28-A713DD1A796E}" type="pres">
      <dgm:prSet presAssocID="{FD33F0C6-F69B-455F-8009-55F54479EE6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E7F57-4F94-4FFB-B6E3-60FF713B1F6D}" type="pres">
      <dgm:prSet presAssocID="{EFE872AC-6206-42C8-A350-67CC6D88235F}" presName="circ3" presStyleLbl="vennNode1" presStyleIdx="2" presStyleCnt="3"/>
      <dgm:spPr/>
      <dgm:t>
        <a:bodyPr/>
        <a:lstStyle/>
        <a:p>
          <a:endParaRPr lang="en-US"/>
        </a:p>
      </dgm:t>
    </dgm:pt>
    <dgm:pt modelId="{44B2634A-5A6A-4383-AA3A-16D6909A5707}" type="pres">
      <dgm:prSet presAssocID="{EFE872AC-6206-42C8-A350-67CC6D88235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42B1F6-5A47-4B6A-8C25-32754051CA42}" srcId="{A8D89863-9CCB-4E68-866F-F2FFF5B073F5}" destId="{EFE872AC-6206-42C8-A350-67CC6D88235F}" srcOrd="2" destOrd="0" parTransId="{D5D1EFEB-C809-484D-A102-3305BE287119}" sibTransId="{0E7A4F58-F9E6-48B4-8394-1BE91C614543}"/>
    <dgm:cxn modelId="{839528ED-0FDD-43AD-857E-B904EE68114E}" srcId="{A8D89863-9CCB-4E68-866F-F2FFF5B073F5}" destId="{FD33F0C6-F69B-455F-8009-55F54479EE68}" srcOrd="1" destOrd="0" parTransId="{CE693CD6-46ED-4E5D-AF7C-30BF5D045F6A}" sibTransId="{5502498B-0495-4871-A535-4901EDF06AD1}"/>
    <dgm:cxn modelId="{31C3FCC7-6CC2-4B7B-A774-79E64A6EB2E1}" type="presOf" srcId="{EFE872AC-6206-42C8-A350-67CC6D88235F}" destId="{44B2634A-5A6A-4383-AA3A-16D6909A5707}" srcOrd="1" destOrd="0" presId="urn:microsoft.com/office/officeart/2005/8/layout/venn1"/>
    <dgm:cxn modelId="{C4BE98BE-E1AF-4844-A32A-5A50D166245D}" type="presOf" srcId="{FD33F0C6-F69B-455F-8009-55F54479EE68}" destId="{6041EFC8-2500-43CB-B96C-4BBDD1E2E243}" srcOrd="0" destOrd="0" presId="urn:microsoft.com/office/officeart/2005/8/layout/venn1"/>
    <dgm:cxn modelId="{574E0160-FB2C-498B-85FA-22B0DCD87165}" type="presOf" srcId="{FD33F0C6-F69B-455F-8009-55F54479EE68}" destId="{32D13C2F-5BA8-44A7-AD28-A713DD1A796E}" srcOrd="1" destOrd="0" presId="urn:microsoft.com/office/officeart/2005/8/layout/venn1"/>
    <dgm:cxn modelId="{4D225BE0-9139-42C2-8041-3244B66AAD85}" srcId="{A8D89863-9CCB-4E68-866F-F2FFF5B073F5}" destId="{7957B279-F19C-4344-BC21-E9B0DC03A2DA}" srcOrd="0" destOrd="0" parTransId="{D61CEF34-3896-4878-8736-5DAA6FE8E8D9}" sibTransId="{2BD9C618-EFC6-470D-86FC-3E00AE4810C6}"/>
    <dgm:cxn modelId="{DCFD1DFC-B4EC-4756-B371-2F697751666C}" type="presOf" srcId="{7957B279-F19C-4344-BC21-E9B0DC03A2DA}" destId="{FC1DE089-099F-48E5-B1DC-D43A39B61B70}" srcOrd="0" destOrd="0" presId="urn:microsoft.com/office/officeart/2005/8/layout/venn1"/>
    <dgm:cxn modelId="{FB1C881A-34CA-4267-9D63-78CB50D08501}" type="presOf" srcId="{A8D89863-9CCB-4E68-866F-F2FFF5B073F5}" destId="{FB45792D-00F4-44A5-A722-DF150407248C}" srcOrd="0" destOrd="0" presId="urn:microsoft.com/office/officeart/2005/8/layout/venn1"/>
    <dgm:cxn modelId="{C01A1BF8-2E4A-41AF-8598-40D0F9B0626A}" type="presOf" srcId="{7957B279-F19C-4344-BC21-E9B0DC03A2DA}" destId="{C7828E7B-B6AF-46A4-850F-0F98B6598EFD}" srcOrd="1" destOrd="0" presId="urn:microsoft.com/office/officeart/2005/8/layout/venn1"/>
    <dgm:cxn modelId="{2CEB0E63-675E-4740-BC5C-9BD06295EFE6}" type="presOf" srcId="{EFE872AC-6206-42C8-A350-67CC6D88235F}" destId="{6E4E7F57-4F94-4FFB-B6E3-60FF713B1F6D}" srcOrd="0" destOrd="0" presId="urn:microsoft.com/office/officeart/2005/8/layout/venn1"/>
    <dgm:cxn modelId="{C5033B16-D7CE-483B-A135-2FCE2DC3A454}" type="presParOf" srcId="{FB45792D-00F4-44A5-A722-DF150407248C}" destId="{FC1DE089-099F-48E5-B1DC-D43A39B61B70}" srcOrd="0" destOrd="0" presId="urn:microsoft.com/office/officeart/2005/8/layout/venn1"/>
    <dgm:cxn modelId="{BC6E7631-B366-4326-BFD0-69F5FE3DBC55}" type="presParOf" srcId="{FB45792D-00F4-44A5-A722-DF150407248C}" destId="{C7828E7B-B6AF-46A4-850F-0F98B6598EFD}" srcOrd="1" destOrd="0" presId="urn:microsoft.com/office/officeart/2005/8/layout/venn1"/>
    <dgm:cxn modelId="{FBC55235-874C-4E04-A293-5B05F7C914ED}" type="presParOf" srcId="{FB45792D-00F4-44A5-A722-DF150407248C}" destId="{6041EFC8-2500-43CB-B96C-4BBDD1E2E243}" srcOrd="2" destOrd="0" presId="urn:microsoft.com/office/officeart/2005/8/layout/venn1"/>
    <dgm:cxn modelId="{369B8E42-8418-4C11-9639-2B2983798BD6}" type="presParOf" srcId="{FB45792D-00F4-44A5-A722-DF150407248C}" destId="{32D13C2F-5BA8-44A7-AD28-A713DD1A796E}" srcOrd="3" destOrd="0" presId="urn:microsoft.com/office/officeart/2005/8/layout/venn1"/>
    <dgm:cxn modelId="{9F03982C-E3FF-4407-8DED-55B4889D047A}" type="presParOf" srcId="{FB45792D-00F4-44A5-A722-DF150407248C}" destId="{6E4E7F57-4F94-4FFB-B6E3-60FF713B1F6D}" srcOrd="4" destOrd="0" presId="urn:microsoft.com/office/officeart/2005/8/layout/venn1"/>
    <dgm:cxn modelId="{006AF66D-58CC-4E6F-B6EE-68C32C486637}" type="presParOf" srcId="{FB45792D-00F4-44A5-A722-DF150407248C}" destId="{44B2634A-5A6A-4383-AA3A-16D6909A570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D89863-9CCB-4E68-866F-F2FFF5B073F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957B279-F19C-4344-BC21-E9B0DC03A2DA}">
      <dgm:prSet phldrT="[Text]"/>
      <dgm:spPr/>
      <dgm:t>
        <a:bodyPr/>
        <a:lstStyle/>
        <a:p>
          <a:r>
            <a:rPr lang="en-US" dirty="0" smtClean="0">
              <a:solidFill>
                <a:srgbClr val="FFCC66"/>
              </a:solidFill>
            </a:rPr>
            <a:t>1. Provide Leadership &amp; Capacity</a:t>
          </a:r>
          <a:endParaRPr lang="en-US" dirty="0">
            <a:solidFill>
              <a:srgbClr val="FFCC66"/>
            </a:solidFill>
          </a:endParaRPr>
        </a:p>
      </dgm:t>
    </dgm:pt>
    <dgm:pt modelId="{D61CEF34-3896-4878-8736-5DAA6FE8E8D9}" type="parTrans" cxnId="{4D225BE0-9139-42C2-8041-3244B66AAD85}">
      <dgm:prSet/>
      <dgm:spPr/>
      <dgm:t>
        <a:bodyPr/>
        <a:lstStyle/>
        <a:p>
          <a:endParaRPr lang="en-US"/>
        </a:p>
      </dgm:t>
    </dgm:pt>
    <dgm:pt modelId="{2BD9C618-EFC6-470D-86FC-3E00AE4810C6}" type="sibTrans" cxnId="{4D225BE0-9139-42C2-8041-3244B66AAD85}">
      <dgm:prSet/>
      <dgm:spPr/>
      <dgm:t>
        <a:bodyPr/>
        <a:lstStyle/>
        <a:p>
          <a:endParaRPr lang="en-US"/>
        </a:p>
      </dgm:t>
    </dgm:pt>
    <dgm:pt modelId="{FD33F0C6-F69B-455F-8009-55F54479EE68}">
      <dgm:prSet phldrT="[Text]"/>
      <dgm:spPr/>
      <dgm:t>
        <a:bodyPr/>
        <a:lstStyle/>
        <a:p>
          <a:r>
            <a:rPr lang="en-US" dirty="0" smtClean="0">
              <a:solidFill>
                <a:srgbClr val="FFCC66"/>
              </a:solidFill>
            </a:rPr>
            <a:t>2. Focus Public Support &amp; Political Will</a:t>
          </a:r>
          <a:endParaRPr lang="en-US" dirty="0">
            <a:solidFill>
              <a:srgbClr val="FFCC66"/>
            </a:solidFill>
          </a:endParaRPr>
        </a:p>
      </dgm:t>
    </dgm:pt>
    <dgm:pt modelId="{CE693CD6-46ED-4E5D-AF7C-30BF5D045F6A}" type="parTrans" cxnId="{839528ED-0FDD-43AD-857E-B904EE68114E}">
      <dgm:prSet/>
      <dgm:spPr/>
      <dgm:t>
        <a:bodyPr/>
        <a:lstStyle/>
        <a:p>
          <a:endParaRPr lang="en-US"/>
        </a:p>
      </dgm:t>
    </dgm:pt>
    <dgm:pt modelId="{5502498B-0495-4871-A535-4901EDF06AD1}" type="sibTrans" cxnId="{839528ED-0FDD-43AD-857E-B904EE68114E}">
      <dgm:prSet/>
      <dgm:spPr/>
      <dgm:t>
        <a:bodyPr/>
        <a:lstStyle/>
        <a:p>
          <a:endParaRPr lang="en-US"/>
        </a:p>
      </dgm:t>
    </dgm:pt>
    <dgm:pt modelId="{EFE872AC-6206-42C8-A350-67CC6D88235F}">
      <dgm:prSet phldrT="[Text]"/>
      <dgm:spPr/>
      <dgm:t>
        <a:bodyPr/>
        <a:lstStyle/>
        <a:p>
          <a:r>
            <a:rPr lang="en-US" dirty="0" smtClean="0">
              <a:solidFill>
                <a:srgbClr val="FFCC66"/>
              </a:solidFill>
            </a:rPr>
            <a:t>3. Create Products &amp; Services</a:t>
          </a:r>
          <a:endParaRPr lang="en-US" dirty="0">
            <a:solidFill>
              <a:srgbClr val="FFCC66"/>
            </a:solidFill>
          </a:endParaRPr>
        </a:p>
      </dgm:t>
    </dgm:pt>
    <dgm:pt modelId="{D5D1EFEB-C809-484D-A102-3305BE287119}" type="parTrans" cxnId="{A742B1F6-5A47-4B6A-8C25-32754051CA42}">
      <dgm:prSet/>
      <dgm:spPr/>
      <dgm:t>
        <a:bodyPr/>
        <a:lstStyle/>
        <a:p>
          <a:endParaRPr lang="en-US"/>
        </a:p>
      </dgm:t>
    </dgm:pt>
    <dgm:pt modelId="{0E7A4F58-F9E6-48B4-8394-1BE91C614543}" type="sibTrans" cxnId="{A742B1F6-5A47-4B6A-8C25-32754051CA42}">
      <dgm:prSet/>
      <dgm:spPr/>
      <dgm:t>
        <a:bodyPr/>
        <a:lstStyle/>
        <a:p>
          <a:endParaRPr lang="en-US"/>
        </a:p>
      </dgm:t>
    </dgm:pt>
    <dgm:pt modelId="{FB45792D-00F4-44A5-A722-DF150407248C}" type="pres">
      <dgm:prSet presAssocID="{A8D89863-9CCB-4E68-866F-F2FFF5B073F5}" presName="compositeShape" presStyleCnt="0">
        <dgm:presLayoutVars>
          <dgm:chMax val="7"/>
          <dgm:dir/>
          <dgm:resizeHandles val="exact"/>
        </dgm:presLayoutVars>
      </dgm:prSet>
      <dgm:spPr/>
    </dgm:pt>
    <dgm:pt modelId="{FC1DE089-099F-48E5-B1DC-D43A39B61B70}" type="pres">
      <dgm:prSet presAssocID="{7957B279-F19C-4344-BC21-E9B0DC03A2DA}" presName="circ1" presStyleLbl="vennNode1" presStyleIdx="0" presStyleCnt="3"/>
      <dgm:spPr/>
      <dgm:t>
        <a:bodyPr/>
        <a:lstStyle/>
        <a:p>
          <a:endParaRPr lang="en-US"/>
        </a:p>
      </dgm:t>
    </dgm:pt>
    <dgm:pt modelId="{C7828E7B-B6AF-46A4-850F-0F98B6598EFD}" type="pres">
      <dgm:prSet presAssocID="{7957B279-F19C-4344-BC21-E9B0DC03A2D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1EFC8-2500-43CB-B96C-4BBDD1E2E243}" type="pres">
      <dgm:prSet presAssocID="{FD33F0C6-F69B-455F-8009-55F54479EE68}" presName="circ2" presStyleLbl="vennNode1" presStyleIdx="1" presStyleCnt="3"/>
      <dgm:spPr/>
      <dgm:t>
        <a:bodyPr/>
        <a:lstStyle/>
        <a:p>
          <a:endParaRPr lang="en-US"/>
        </a:p>
      </dgm:t>
    </dgm:pt>
    <dgm:pt modelId="{32D13C2F-5BA8-44A7-AD28-A713DD1A796E}" type="pres">
      <dgm:prSet presAssocID="{FD33F0C6-F69B-455F-8009-55F54479EE6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E7F57-4F94-4FFB-B6E3-60FF713B1F6D}" type="pres">
      <dgm:prSet presAssocID="{EFE872AC-6206-42C8-A350-67CC6D88235F}" presName="circ3" presStyleLbl="vennNode1" presStyleIdx="2" presStyleCnt="3"/>
      <dgm:spPr/>
      <dgm:t>
        <a:bodyPr/>
        <a:lstStyle/>
        <a:p>
          <a:endParaRPr lang="en-US"/>
        </a:p>
      </dgm:t>
    </dgm:pt>
    <dgm:pt modelId="{44B2634A-5A6A-4383-AA3A-16D6909A5707}" type="pres">
      <dgm:prSet presAssocID="{EFE872AC-6206-42C8-A350-67CC6D88235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42B1F6-5A47-4B6A-8C25-32754051CA42}" srcId="{A8D89863-9CCB-4E68-866F-F2FFF5B073F5}" destId="{EFE872AC-6206-42C8-A350-67CC6D88235F}" srcOrd="2" destOrd="0" parTransId="{D5D1EFEB-C809-484D-A102-3305BE287119}" sibTransId="{0E7A4F58-F9E6-48B4-8394-1BE91C614543}"/>
    <dgm:cxn modelId="{020DD230-CBBA-4621-83B4-46E20DE5323C}" type="presOf" srcId="{7957B279-F19C-4344-BC21-E9B0DC03A2DA}" destId="{C7828E7B-B6AF-46A4-850F-0F98B6598EFD}" srcOrd="1" destOrd="0" presId="urn:microsoft.com/office/officeart/2005/8/layout/venn1"/>
    <dgm:cxn modelId="{839528ED-0FDD-43AD-857E-B904EE68114E}" srcId="{A8D89863-9CCB-4E68-866F-F2FFF5B073F5}" destId="{FD33F0C6-F69B-455F-8009-55F54479EE68}" srcOrd="1" destOrd="0" parTransId="{CE693CD6-46ED-4E5D-AF7C-30BF5D045F6A}" sibTransId="{5502498B-0495-4871-A535-4901EDF06AD1}"/>
    <dgm:cxn modelId="{4D225BE0-9139-42C2-8041-3244B66AAD85}" srcId="{A8D89863-9CCB-4E68-866F-F2FFF5B073F5}" destId="{7957B279-F19C-4344-BC21-E9B0DC03A2DA}" srcOrd="0" destOrd="0" parTransId="{D61CEF34-3896-4878-8736-5DAA6FE8E8D9}" sibTransId="{2BD9C618-EFC6-470D-86FC-3E00AE4810C6}"/>
    <dgm:cxn modelId="{2604207E-F4CC-4523-9A16-7E9FE4504D66}" type="presOf" srcId="{A8D89863-9CCB-4E68-866F-F2FFF5B073F5}" destId="{FB45792D-00F4-44A5-A722-DF150407248C}" srcOrd="0" destOrd="0" presId="urn:microsoft.com/office/officeart/2005/8/layout/venn1"/>
    <dgm:cxn modelId="{2E53E410-C156-46E0-9C5F-45B53E1BF70A}" type="presOf" srcId="{FD33F0C6-F69B-455F-8009-55F54479EE68}" destId="{32D13C2F-5BA8-44A7-AD28-A713DD1A796E}" srcOrd="1" destOrd="0" presId="urn:microsoft.com/office/officeart/2005/8/layout/venn1"/>
    <dgm:cxn modelId="{76AB73DC-C408-4AF5-88D6-7D68A4F16919}" type="presOf" srcId="{EFE872AC-6206-42C8-A350-67CC6D88235F}" destId="{6E4E7F57-4F94-4FFB-B6E3-60FF713B1F6D}" srcOrd="0" destOrd="0" presId="urn:microsoft.com/office/officeart/2005/8/layout/venn1"/>
    <dgm:cxn modelId="{906E02C8-5CB6-4646-B466-832B7E26A7E5}" type="presOf" srcId="{FD33F0C6-F69B-455F-8009-55F54479EE68}" destId="{6041EFC8-2500-43CB-B96C-4BBDD1E2E243}" srcOrd="0" destOrd="0" presId="urn:microsoft.com/office/officeart/2005/8/layout/venn1"/>
    <dgm:cxn modelId="{B1AA8FE5-9EE0-4877-8034-121BB2D596D6}" type="presOf" srcId="{7957B279-F19C-4344-BC21-E9B0DC03A2DA}" destId="{FC1DE089-099F-48E5-B1DC-D43A39B61B70}" srcOrd="0" destOrd="0" presId="urn:microsoft.com/office/officeart/2005/8/layout/venn1"/>
    <dgm:cxn modelId="{E7A1D47E-888D-4868-80D4-54B533A0301E}" type="presOf" srcId="{EFE872AC-6206-42C8-A350-67CC6D88235F}" destId="{44B2634A-5A6A-4383-AA3A-16D6909A5707}" srcOrd="1" destOrd="0" presId="urn:microsoft.com/office/officeart/2005/8/layout/venn1"/>
    <dgm:cxn modelId="{ACACB118-079E-4153-B76C-4619FA0BB144}" type="presParOf" srcId="{FB45792D-00F4-44A5-A722-DF150407248C}" destId="{FC1DE089-099F-48E5-B1DC-D43A39B61B70}" srcOrd="0" destOrd="0" presId="urn:microsoft.com/office/officeart/2005/8/layout/venn1"/>
    <dgm:cxn modelId="{A0C0B848-AFD6-4996-8091-CDEC8FFD262B}" type="presParOf" srcId="{FB45792D-00F4-44A5-A722-DF150407248C}" destId="{C7828E7B-B6AF-46A4-850F-0F98B6598EFD}" srcOrd="1" destOrd="0" presId="urn:microsoft.com/office/officeart/2005/8/layout/venn1"/>
    <dgm:cxn modelId="{8F092F3C-A1C8-494F-BDAD-34AAB05F2A4F}" type="presParOf" srcId="{FB45792D-00F4-44A5-A722-DF150407248C}" destId="{6041EFC8-2500-43CB-B96C-4BBDD1E2E243}" srcOrd="2" destOrd="0" presId="urn:microsoft.com/office/officeart/2005/8/layout/venn1"/>
    <dgm:cxn modelId="{4269016C-01F8-4226-B1D8-125A56F338AE}" type="presParOf" srcId="{FB45792D-00F4-44A5-A722-DF150407248C}" destId="{32D13C2F-5BA8-44A7-AD28-A713DD1A796E}" srcOrd="3" destOrd="0" presId="urn:microsoft.com/office/officeart/2005/8/layout/venn1"/>
    <dgm:cxn modelId="{8B6B060A-C2A6-410D-8E5F-2C82FEB7ED35}" type="presParOf" srcId="{FB45792D-00F4-44A5-A722-DF150407248C}" destId="{6E4E7F57-4F94-4FFB-B6E3-60FF713B1F6D}" srcOrd="4" destOrd="0" presId="urn:microsoft.com/office/officeart/2005/8/layout/venn1"/>
    <dgm:cxn modelId="{362F5D0A-AD29-449C-B9DD-CF4095F1FA7B}" type="presParOf" srcId="{FB45792D-00F4-44A5-A722-DF150407248C}" destId="{44B2634A-5A6A-4383-AA3A-16D6909A570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D89863-9CCB-4E68-866F-F2FFF5B073F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957B279-F19C-4344-BC21-E9B0DC03A2DA}">
      <dgm:prSet phldrT="[Text]"/>
      <dgm:spPr/>
      <dgm:t>
        <a:bodyPr/>
        <a:lstStyle/>
        <a:p>
          <a:r>
            <a:rPr lang="en-US" dirty="0" smtClean="0">
              <a:solidFill>
                <a:srgbClr val="FFCC66"/>
              </a:solidFill>
            </a:rPr>
            <a:t>1. Provide Leadership &amp; Capacity</a:t>
          </a:r>
          <a:endParaRPr lang="en-US" dirty="0">
            <a:solidFill>
              <a:srgbClr val="FFCC66"/>
            </a:solidFill>
          </a:endParaRPr>
        </a:p>
      </dgm:t>
    </dgm:pt>
    <dgm:pt modelId="{D61CEF34-3896-4878-8736-5DAA6FE8E8D9}" type="parTrans" cxnId="{4D225BE0-9139-42C2-8041-3244B66AAD85}">
      <dgm:prSet/>
      <dgm:spPr/>
      <dgm:t>
        <a:bodyPr/>
        <a:lstStyle/>
        <a:p>
          <a:endParaRPr lang="en-US"/>
        </a:p>
      </dgm:t>
    </dgm:pt>
    <dgm:pt modelId="{2BD9C618-EFC6-470D-86FC-3E00AE4810C6}" type="sibTrans" cxnId="{4D225BE0-9139-42C2-8041-3244B66AAD85}">
      <dgm:prSet/>
      <dgm:spPr/>
      <dgm:t>
        <a:bodyPr/>
        <a:lstStyle/>
        <a:p>
          <a:endParaRPr lang="en-US"/>
        </a:p>
      </dgm:t>
    </dgm:pt>
    <dgm:pt modelId="{FD33F0C6-F69B-455F-8009-55F54479EE68}">
      <dgm:prSet phldrT="[Text]"/>
      <dgm:spPr/>
      <dgm:t>
        <a:bodyPr/>
        <a:lstStyle/>
        <a:p>
          <a:r>
            <a:rPr lang="en-US" dirty="0" smtClean="0">
              <a:solidFill>
                <a:srgbClr val="FFCC66"/>
              </a:solidFill>
            </a:rPr>
            <a:t>2. Focus Public Support &amp; Political Will</a:t>
          </a:r>
          <a:endParaRPr lang="en-US" dirty="0">
            <a:solidFill>
              <a:srgbClr val="FFCC66"/>
            </a:solidFill>
          </a:endParaRPr>
        </a:p>
      </dgm:t>
    </dgm:pt>
    <dgm:pt modelId="{CE693CD6-46ED-4E5D-AF7C-30BF5D045F6A}" type="parTrans" cxnId="{839528ED-0FDD-43AD-857E-B904EE68114E}">
      <dgm:prSet/>
      <dgm:spPr/>
      <dgm:t>
        <a:bodyPr/>
        <a:lstStyle/>
        <a:p>
          <a:endParaRPr lang="en-US"/>
        </a:p>
      </dgm:t>
    </dgm:pt>
    <dgm:pt modelId="{5502498B-0495-4871-A535-4901EDF06AD1}" type="sibTrans" cxnId="{839528ED-0FDD-43AD-857E-B904EE68114E}">
      <dgm:prSet/>
      <dgm:spPr/>
      <dgm:t>
        <a:bodyPr/>
        <a:lstStyle/>
        <a:p>
          <a:endParaRPr lang="en-US"/>
        </a:p>
      </dgm:t>
    </dgm:pt>
    <dgm:pt modelId="{EFE872AC-6206-42C8-A350-67CC6D88235F}">
      <dgm:prSet phldrT="[Text]"/>
      <dgm:spPr/>
      <dgm:t>
        <a:bodyPr/>
        <a:lstStyle/>
        <a:p>
          <a:r>
            <a:rPr lang="en-US" dirty="0" smtClean="0">
              <a:solidFill>
                <a:srgbClr val="FFCC66"/>
              </a:solidFill>
            </a:rPr>
            <a:t>3. Create Products &amp; Services</a:t>
          </a:r>
          <a:endParaRPr lang="en-US" dirty="0">
            <a:solidFill>
              <a:srgbClr val="FFCC66"/>
            </a:solidFill>
          </a:endParaRPr>
        </a:p>
      </dgm:t>
    </dgm:pt>
    <dgm:pt modelId="{D5D1EFEB-C809-484D-A102-3305BE287119}" type="parTrans" cxnId="{A742B1F6-5A47-4B6A-8C25-32754051CA42}">
      <dgm:prSet/>
      <dgm:spPr/>
      <dgm:t>
        <a:bodyPr/>
        <a:lstStyle/>
        <a:p>
          <a:endParaRPr lang="en-US"/>
        </a:p>
      </dgm:t>
    </dgm:pt>
    <dgm:pt modelId="{0E7A4F58-F9E6-48B4-8394-1BE91C614543}" type="sibTrans" cxnId="{A742B1F6-5A47-4B6A-8C25-32754051CA42}">
      <dgm:prSet/>
      <dgm:spPr/>
      <dgm:t>
        <a:bodyPr/>
        <a:lstStyle/>
        <a:p>
          <a:endParaRPr lang="en-US"/>
        </a:p>
      </dgm:t>
    </dgm:pt>
    <dgm:pt modelId="{FB45792D-00F4-44A5-A722-DF150407248C}" type="pres">
      <dgm:prSet presAssocID="{A8D89863-9CCB-4E68-866F-F2FFF5B073F5}" presName="compositeShape" presStyleCnt="0">
        <dgm:presLayoutVars>
          <dgm:chMax val="7"/>
          <dgm:dir/>
          <dgm:resizeHandles val="exact"/>
        </dgm:presLayoutVars>
      </dgm:prSet>
      <dgm:spPr/>
    </dgm:pt>
    <dgm:pt modelId="{FC1DE089-099F-48E5-B1DC-D43A39B61B70}" type="pres">
      <dgm:prSet presAssocID="{7957B279-F19C-4344-BC21-E9B0DC03A2DA}" presName="circ1" presStyleLbl="vennNode1" presStyleIdx="0" presStyleCnt="3"/>
      <dgm:spPr/>
      <dgm:t>
        <a:bodyPr/>
        <a:lstStyle/>
        <a:p>
          <a:endParaRPr lang="en-US"/>
        </a:p>
      </dgm:t>
    </dgm:pt>
    <dgm:pt modelId="{C7828E7B-B6AF-46A4-850F-0F98B6598EFD}" type="pres">
      <dgm:prSet presAssocID="{7957B279-F19C-4344-BC21-E9B0DC03A2D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1EFC8-2500-43CB-B96C-4BBDD1E2E243}" type="pres">
      <dgm:prSet presAssocID="{FD33F0C6-F69B-455F-8009-55F54479EE68}" presName="circ2" presStyleLbl="vennNode1" presStyleIdx="1" presStyleCnt="3"/>
      <dgm:spPr/>
      <dgm:t>
        <a:bodyPr/>
        <a:lstStyle/>
        <a:p>
          <a:endParaRPr lang="en-US"/>
        </a:p>
      </dgm:t>
    </dgm:pt>
    <dgm:pt modelId="{32D13C2F-5BA8-44A7-AD28-A713DD1A796E}" type="pres">
      <dgm:prSet presAssocID="{FD33F0C6-F69B-455F-8009-55F54479EE6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E7F57-4F94-4FFB-B6E3-60FF713B1F6D}" type="pres">
      <dgm:prSet presAssocID="{EFE872AC-6206-42C8-A350-67CC6D88235F}" presName="circ3" presStyleLbl="vennNode1" presStyleIdx="2" presStyleCnt="3"/>
      <dgm:spPr/>
      <dgm:t>
        <a:bodyPr/>
        <a:lstStyle/>
        <a:p>
          <a:endParaRPr lang="en-US"/>
        </a:p>
      </dgm:t>
    </dgm:pt>
    <dgm:pt modelId="{44B2634A-5A6A-4383-AA3A-16D6909A5707}" type="pres">
      <dgm:prSet presAssocID="{EFE872AC-6206-42C8-A350-67CC6D88235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9528ED-0FDD-43AD-857E-B904EE68114E}" srcId="{A8D89863-9CCB-4E68-866F-F2FFF5B073F5}" destId="{FD33F0C6-F69B-455F-8009-55F54479EE68}" srcOrd="1" destOrd="0" parTransId="{CE693CD6-46ED-4E5D-AF7C-30BF5D045F6A}" sibTransId="{5502498B-0495-4871-A535-4901EDF06AD1}"/>
    <dgm:cxn modelId="{A742B1F6-5A47-4B6A-8C25-32754051CA42}" srcId="{A8D89863-9CCB-4E68-866F-F2FFF5B073F5}" destId="{EFE872AC-6206-42C8-A350-67CC6D88235F}" srcOrd="2" destOrd="0" parTransId="{D5D1EFEB-C809-484D-A102-3305BE287119}" sibTransId="{0E7A4F58-F9E6-48B4-8394-1BE91C614543}"/>
    <dgm:cxn modelId="{9C277C4F-BF04-4374-8202-37F120005464}" type="presOf" srcId="{FD33F0C6-F69B-455F-8009-55F54479EE68}" destId="{32D13C2F-5BA8-44A7-AD28-A713DD1A796E}" srcOrd="1" destOrd="0" presId="urn:microsoft.com/office/officeart/2005/8/layout/venn1"/>
    <dgm:cxn modelId="{37083CD5-6022-4B93-9F98-1F99718A2C46}" type="presOf" srcId="{A8D89863-9CCB-4E68-866F-F2FFF5B073F5}" destId="{FB45792D-00F4-44A5-A722-DF150407248C}" srcOrd="0" destOrd="0" presId="urn:microsoft.com/office/officeart/2005/8/layout/venn1"/>
    <dgm:cxn modelId="{4212652E-D049-4B43-8EFF-AF6E6F3134E1}" type="presOf" srcId="{EFE872AC-6206-42C8-A350-67CC6D88235F}" destId="{44B2634A-5A6A-4383-AA3A-16D6909A5707}" srcOrd="1" destOrd="0" presId="urn:microsoft.com/office/officeart/2005/8/layout/venn1"/>
    <dgm:cxn modelId="{4D225BE0-9139-42C2-8041-3244B66AAD85}" srcId="{A8D89863-9CCB-4E68-866F-F2FFF5B073F5}" destId="{7957B279-F19C-4344-BC21-E9B0DC03A2DA}" srcOrd="0" destOrd="0" parTransId="{D61CEF34-3896-4878-8736-5DAA6FE8E8D9}" sibTransId="{2BD9C618-EFC6-470D-86FC-3E00AE4810C6}"/>
    <dgm:cxn modelId="{F7B66B4F-DCC9-4174-A0D0-8E20916BCF8F}" type="presOf" srcId="{EFE872AC-6206-42C8-A350-67CC6D88235F}" destId="{6E4E7F57-4F94-4FFB-B6E3-60FF713B1F6D}" srcOrd="0" destOrd="0" presId="urn:microsoft.com/office/officeart/2005/8/layout/venn1"/>
    <dgm:cxn modelId="{5DD5CD7B-860C-4713-9B2D-B47E83CD693A}" type="presOf" srcId="{FD33F0C6-F69B-455F-8009-55F54479EE68}" destId="{6041EFC8-2500-43CB-B96C-4BBDD1E2E243}" srcOrd="0" destOrd="0" presId="urn:microsoft.com/office/officeart/2005/8/layout/venn1"/>
    <dgm:cxn modelId="{38849A07-FBED-4501-BD02-CFED3817EC0C}" type="presOf" srcId="{7957B279-F19C-4344-BC21-E9B0DC03A2DA}" destId="{FC1DE089-099F-48E5-B1DC-D43A39B61B70}" srcOrd="0" destOrd="0" presId="urn:microsoft.com/office/officeart/2005/8/layout/venn1"/>
    <dgm:cxn modelId="{75D4DD33-A418-42C2-B519-F262F3FA014C}" type="presOf" srcId="{7957B279-F19C-4344-BC21-E9B0DC03A2DA}" destId="{C7828E7B-B6AF-46A4-850F-0F98B6598EFD}" srcOrd="1" destOrd="0" presId="urn:microsoft.com/office/officeart/2005/8/layout/venn1"/>
    <dgm:cxn modelId="{0B02BB11-538D-46D1-9EC3-32859C77205D}" type="presParOf" srcId="{FB45792D-00F4-44A5-A722-DF150407248C}" destId="{FC1DE089-099F-48E5-B1DC-D43A39B61B70}" srcOrd="0" destOrd="0" presId="urn:microsoft.com/office/officeart/2005/8/layout/venn1"/>
    <dgm:cxn modelId="{EDBFD275-25C2-459D-A6A3-31CAC81CDBBC}" type="presParOf" srcId="{FB45792D-00F4-44A5-A722-DF150407248C}" destId="{C7828E7B-B6AF-46A4-850F-0F98B6598EFD}" srcOrd="1" destOrd="0" presId="urn:microsoft.com/office/officeart/2005/8/layout/venn1"/>
    <dgm:cxn modelId="{BA92E12B-F71E-44C5-A04C-EDC111D3DE01}" type="presParOf" srcId="{FB45792D-00F4-44A5-A722-DF150407248C}" destId="{6041EFC8-2500-43CB-B96C-4BBDD1E2E243}" srcOrd="2" destOrd="0" presId="urn:microsoft.com/office/officeart/2005/8/layout/venn1"/>
    <dgm:cxn modelId="{CEB97D60-13F4-4DD6-9757-A4A17A4DFBC9}" type="presParOf" srcId="{FB45792D-00F4-44A5-A722-DF150407248C}" destId="{32D13C2F-5BA8-44A7-AD28-A713DD1A796E}" srcOrd="3" destOrd="0" presId="urn:microsoft.com/office/officeart/2005/8/layout/venn1"/>
    <dgm:cxn modelId="{C4656DFF-3B7B-4709-9E64-8206C878598E}" type="presParOf" srcId="{FB45792D-00F4-44A5-A722-DF150407248C}" destId="{6E4E7F57-4F94-4FFB-B6E3-60FF713B1F6D}" srcOrd="4" destOrd="0" presId="urn:microsoft.com/office/officeart/2005/8/layout/venn1"/>
    <dgm:cxn modelId="{DAF502B8-18C4-4397-8959-84903879E63F}" type="presParOf" srcId="{FB45792D-00F4-44A5-A722-DF150407248C}" destId="{44B2634A-5A6A-4383-AA3A-16D6909A570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DE089-099F-48E5-B1DC-D43A39B61B70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FFCC66"/>
              </a:solidFill>
            </a:rPr>
            <a:t>1. Provide Leadership &amp; Capacity</a:t>
          </a:r>
          <a:endParaRPr lang="en-US" sz="3000" kern="1200" dirty="0">
            <a:solidFill>
              <a:srgbClr val="FFCC66"/>
            </a:solidFill>
          </a:endParaRPr>
        </a:p>
      </dsp:txBody>
      <dsp:txXfrm>
        <a:off x="2871893" y="636693"/>
        <a:ext cx="2384213" cy="1463040"/>
      </dsp:txXfrm>
    </dsp:sp>
    <dsp:sp modelId="{6041EFC8-2500-43CB-B96C-4BBDD1E2E243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FFCC66"/>
              </a:solidFill>
            </a:rPr>
            <a:t>2. Focus Public Support &amp; Political Will</a:t>
          </a:r>
          <a:endParaRPr lang="en-US" sz="3000" kern="1200" dirty="0">
            <a:solidFill>
              <a:srgbClr val="FFCC66"/>
            </a:solidFill>
          </a:endParaRPr>
        </a:p>
      </dsp:txBody>
      <dsp:txXfrm>
        <a:off x="4605866" y="2939626"/>
        <a:ext cx="1950720" cy="1788160"/>
      </dsp:txXfrm>
    </dsp:sp>
    <dsp:sp modelId="{6E4E7F57-4F94-4FFB-B6E3-60FF713B1F6D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FFCC66"/>
              </a:solidFill>
            </a:rPr>
            <a:t>3. Create Products &amp; Services</a:t>
          </a:r>
          <a:endParaRPr lang="en-US" sz="3000" kern="1200" dirty="0">
            <a:solidFill>
              <a:srgbClr val="FFCC66"/>
            </a:solidFill>
          </a:endParaRPr>
        </a:p>
      </dsp:txBody>
      <dsp:txXfrm>
        <a:off x="1571413" y="2939626"/>
        <a:ext cx="1950720" cy="1788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DE089-099F-48E5-B1DC-D43A39B61B70}">
      <dsp:nvSpPr>
        <dsp:cNvPr id="0" name=""/>
        <dsp:cNvSpPr/>
      </dsp:nvSpPr>
      <dsp:spPr>
        <a:xfrm>
          <a:off x="1780022" y="49445"/>
          <a:ext cx="2373363" cy="23733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CC66"/>
              </a:solidFill>
            </a:rPr>
            <a:t>1. Provide Leadership &amp; Capacity</a:t>
          </a:r>
          <a:endParaRPr lang="en-US" sz="2200" kern="1200" dirty="0">
            <a:solidFill>
              <a:srgbClr val="FFCC66"/>
            </a:solidFill>
          </a:endParaRPr>
        </a:p>
      </dsp:txBody>
      <dsp:txXfrm>
        <a:off x="2096471" y="464783"/>
        <a:ext cx="1740466" cy="1068013"/>
      </dsp:txXfrm>
    </dsp:sp>
    <dsp:sp modelId="{6041EFC8-2500-43CB-B96C-4BBDD1E2E243}">
      <dsp:nvSpPr>
        <dsp:cNvPr id="0" name=""/>
        <dsp:cNvSpPr/>
      </dsp:nvSpPr>
      <dsp:spPr>
        <a:xfrm>
          <a:off x="2636411" y="1532797"/>
          <a:ext cx="2373363" cy="23733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CC66"/>
              </a:solidFill>
            </a:rPr>
            <a:t>2. Focus Public Support &amp; Political Will</a:t>
          </a:r>
          <a:endParaRPr lang="en-US" sz="2200" kern="1200" dirty="0">
            <a:solidFill>
              <a:srgbClr val="FFCC66"/>
            </a:solidFill>
          </a:endParaRPr>
        </a:p>
      </dsp:txBody>
      <dsp:txXfrm>
        <a:off x="3362265" y="2145916"/>
        <a:ext cx="1424018" cy="1305349"/>
      </dsp:txXfrm>
    </dsp:sp>
    <dsp:sp modelId="{6E4E7F57-4F94-4FFB-B6E3-60FF713B1F6D}">
      <dsp:nvSpPr>
        <dsp:cNvPr id="0" name=""/>
        <dsp:cNvSpPr/>
      </dsp:nvSpPr>
      <dsp:spPr>
        <a:xfrm>
          <a:off x="923634" y="1532797"/>
          <a:ext cx="2373363" cy="23733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CC66"/>
              </a:solidFill>
            </a:rPr>
            <a:t>3. Create Products &amp; Services</a:t>
          </a:r>
          <a:endParaRPr lang="en-US" sz="2200" kern="1200" dirty="0">
            <a:solidFill>
              <a:srgbClr val="FFCC66"/>
            </a:solidFill>
          </a:endParaRPr>
        </a:p>
      </dsp:txBody>
      <dsp:txXfrm>
        <a:off x="1147125" y="2145916"/>
        <a:ext cx="1424018" cy="1305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DE089-099F-48E5-B1DC-D43A39B61B70}">
      <dsp:nvSpPr>
        <dsp:cNvPr id="0" name=""/>
        <dsp:cNvSpPr/>
      </dsp:nvSpPr>
      <dsp:spPr>
        <a:xfrm>
          <a:off x="1780022" y="49445"/>
          <a:ext cx="2373363" cy="23733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CC66"/>
              </a:solidFill>
            </a:rPr>
            <a:t>1. Provide Leadership &amp; Capacity</a:t>
          </a:r>
          <a:endParaRPr lang="en-US" sz="2200" kern="1200" dirty="0">
            <a:solidFill>
              <a:srgbClr val="FFCC66"/>
            </a:solidFill>
          </a:endParaRPr>
        </a:p>
      </dsp:txBody>
      <dsp:txXfrm>
        <a:off x="2096471" y="464783"/>
        <a:ext cx="1740466" cy="1068013"/>
      </dsp:txXfrm>
    </dsp:sp>
    <dsp:sp modelId="{6041EFC8-2500-43CB-B96C-4BBDD1E2E243}">
      <dsp:nvSpPr>
        <dsp:cNvPr id="0" name=""/>
        <dsp:cNvSpPr/>
      </dsp:nvSpPr>
      <dsp:spPr>
        <a:xfrm>
          <a:off x="2636411" y="1532797"/>
          <a:ext cx="2373363" cy="23733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CC66"/>
              </a:solidFill>
            </a:rPr>
            <a:t>2. Focus Public Support &amp; Political Will</a:t>
          </a:r>
          <a:endParaRPr lang="en-US" sz="2200" kern="1200" dirty="0">
            <a:solidFill>
              <a:srgbClr val="FFCC66"/>
            </a:solidFill>
          </a:endParaRPr>
        </a:p>
      </dsp:txBody>
      <dsp:txXfrm>
        <a:off x="3362265" y="2145916"/>
        <a:ext cx="1424018" cy="1305349"/>
      </dsp:txXfrm>
    </dsp:sp>
    <dsp:sp modelId="{6E4E7F57-4F94-4FFB-B6E3-60FF713B1F6D}">
      <dsp:nvSpPr>
        <dsp:cNvPr id="0" name=""/>
        <dsp:cNvSpPr/>
      </dsp:nvSpPr>
      <dsp:spPr>
        <a:xfrm>
          <a:off x="923634" y="1532797"/>
          <a:ext cx="2373363" cy="23733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CC66"/>
              </a:solidFill>
            </a:rPr>
            <a:t>3. Create Products &amp; Services</a:t>
          </a:r>
          <a:endParaRPr lang="en-US" sz="2200" kern="1200" dirty="0">
            <a:solidFill>
              <a:srgbClr val="FFCC66"/>
            </a:solidFill>
          </a:endParaRPr>
        </a:p>
      </dsp:txBody>
      <dsp:txXfrm>
        <a:off x="1147125" y="2145916"/>
        <a:ext cx="1424018" cy="1305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382302-B4B4-4A61-B939-EB6902B5CCD4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BEAF76-C236-477A-8D6B-4499423F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47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ADCFF7-4F35-4A77-BC4E-3C3BB8BF1CA7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552F68-B018-4609-917C-BB291A41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DC6-4261-48D6-8BBB-A4CEF88A44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52F68-B018-4609-917C-BB291A414E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41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52F68-B018-4609-917C-BB291A414E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27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52F68-B018-4609-917C-BB291A414E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72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52F68-B018-4609-917C-BB291A414E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80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52F68-B018-4609-917C-BB291A414E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57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52F68-B018-4609-917C-BB291A414E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9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52F68-B018-4609-917C-BB291A414E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33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52F68-B018-4609-917C-BB291A414E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1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52F68-B018-4609-917C-BB291A414E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8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52F68-B018-4609-917C-BB291A414E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52F68-B018-4609-917C-BB291A414E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53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52F68-B018-4609-917C-BB291A414E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81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urgency to address the greenhouse gas emissions that are causing climate change. That, however, was not the focus of this study.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52F68-B018-4609-917C-BB291A414E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3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urgency to address the greenhouse gas emissions that are causing climate change. That, however, was not the focus of this study.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52F68-B018-4609-917C-BB291A414E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68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urgency to address the greenhouse gas emissions that are causing climate change. That, however, was not the focus of this study.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52F68-B018-4609-917C-BB291A414E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urgency to address the greenhouse gas emissions that are causing climate change. That, however, was not the focus of this study.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52F68-B018-4609-917C-BB291A414E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54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52F68-B018-4609-917C-BB291A414E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7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BCA1-1FF9-436F-818F-A53555D49E5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406F-096A-46AB-AF87-DD2A1F49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BCA1-1FF9-436F-818F-A53555D49E5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406F-096A-46AB-AF87-DD2A1F49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5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BCA1-1FF9-436F-818F-A53555D49E5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406F-096A-46AB-AF87-DD2A1F49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BCA1-1FF9-436F-818F-A53555D49E5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406F-096A-46AB-AF87-DD2A1F49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1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BCA1-1FF9-436F-818F-A53555D49E5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406F-096A-46AB-AF87-DD2A1F49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8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BCA1-1FF9-436F-818F-A53555D49E5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406F-096A-46AB-AF87-DD2A1F49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1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BCA1-1FF9-436F-818F-A53555D49E5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406F-096A-46AB-AF87-DD2A1F49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9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BCA1-1FF9-436F-818F-A53555D49E5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406F-096A-46AB-AF87-DD2A1F49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8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BCA1-1FF9-436F-818F-A53555D49E5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406F-096A-46AB-AF87-DD2A1F49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7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BCA1-1FF9-436F-818F-A53555D49E5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406F-096A-46AB-AF87-DD2A1F49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4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BCA1-1FF9-436F-818F-A53555D49E5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406F-096A-46AB-AF87-DD2A1F49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2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6BCA1-1FF9-436F-818F-A53555D49E5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E406F-096A-46AB-AF87-DD2A1F49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9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1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13.gif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11" Type="http://schemas.openxmlformats.org/officeDocument/2006/relationships/image" Target="../media/image17.jpeg"/><Relationship Id="rId5" Type="http://schemas.openxmlformats.org/officeDocument/2006/relationships/image" Target="../media/image11.gif"/><Relationship Id="rId15" Type="http://schemas.openxmlformats.org/officeDocument/2006/relationships/image" Target="../media/image21.jpeg"/><Relationship Id="rId10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4094922"/>
            <a:ext cx="12192000" cy="2763078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34678"/>
            <a:ext cx="12192000" cy="1258367"/>
          </a:xfrm>
        </p:spPr>
        <p:txBody>
          <a:bodyPr anchor="ctr">
            <a:noAutofit/>
          </a:bodyPr>
          <a:lstStyle/>
          <a:p>
            <a:r>
              <a:rPr lang="en-US" sz="3600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Local Approaches to Climate </a:t>
            </a:r>
            <a:r>
              <a:rPr lang="en-US" sz="3600" dirty="0">
                <a:solidFill>
                  <a:srgbClr val="FFCC66"/>
                </a:solidFill>
                <a:latin typeface="Century Gothic" panose="020B0502020202020204" pitchFamily="34" charset="0"/>
              </a:rPr>
              <a:t>Resilience </a:t>
            </a:r>
            <a:r>
              <a:rPr lang="en-US" sz="3600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&amp; </a:t>
            </a:r>
            <a:br>
              <a:rPr lang="en-US" sz="3600" dirty="0" smtClean="0">
                <a:solidFill>
                  <a:srgbClr val="FFCC66"/>
                </a:solidFill>
                <a:latin typeface="Century Gothic" panose="020B0502020202020204" pitchFamily="34" charset="0"/>
              </a:rPr>
            </a:br>
            <a:r>
              <a:rPr lang="en-US" sz="3600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Adaptation on </a:t>
            </a:r>
            <a:r>
              <a:rPr lang="en-US" sz="3600" dirty="0">
                <a:solidFill>
                  <a:srgbClr val="FFCC66"/>
                </a:solidFill>
                <a:latin typeface="Century Gothic" panose="020B0502020202020204" pitchFamily="34" charset="0"/>
              </a:rPr>
              <a:t>the </a:t>
            </a:r>
            <a:r>
              <a:rPr lang="en-US" sz="3600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Eastern </a:t>
            </a:r>
            <a:r>
              <a:rPr lang="en-US" sz="3600" dirty="0">
                <a:solidFill>
                  <a:srgbClr val="FFCC66"/>
                </a:solidFill>
                <a:latin typeface="Century Gothic" panose="020B0502020202020204" pitchFamily="34" charset="0"/>
              </a:rPr>
              <a:t>Shore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518" y="5383465"/>
            <a:ext cx="5063455" cy="1190399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rgbClr val="A6CDBC"/>
                </a:solidFill>
                <a:latin typeface="Century Gothic" panose="020B0502020202020204" pitchFamily="34" charset="0"/>
              </a:rPr>
              <a:t>November 16, 2016</a:t>
            </a:r>
          </a:p>
          <a:p>
            <a:pPr algn="l"/>
            <a:r>
              <a:rPr lang="en-US" sz="2000" dirty="0" smtClean="0">
                <a:solidFill>
                  <a:srgbClr val="A6CDBC"/>
                </a:solidFill>
                <a:latin typeface="Century Gothic" panose="020B0502020202020204" pitchFamily="34" charset="0"/>
              </a:rPr>
              <a:t>Citizens Advisory Committee</a:t>
            </a:r>
          </a:p>
          <a:p>
            <a:pPr algn="l"/>
            <a:r>
              <a:rPr lang="en-US" sz="2000" dirty="0" smtClean="0">
                <a:solidFill>
                  <a:srgbClr val="A6CDBC"/>
                </a:solidFill>
                <a:latin typeface="Century Gothic" panose="020B0502020202020204" pitchFamily="34" charset="0"/>
              </a:rPr>
              <a:t>Brian Ambrette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61" y="5306305"/>
            <a:ext cx="3626636" cy="13233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084904" y="6573864"/>
            <a:ext cx="1347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Photo: David Harp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80661" y="5303657"/>
            <a:ext cx="10336696" cy="0"/>
          </a:xfrm>
          <a:prstGeom prst="line">
            <a:avLst/>
          </a:prstGeom>
          <a:ln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3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C66"/>
                </a:solidFill>
                <a:latin typeface="Century Gothic" panose="020B0502020202020204" pitchFamily="34" charset="0"/>
              </a:rPr>
              <a:t>R</a:t>
            </a:r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ecommendations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52515"/>
            <a:ext cx="12192000" cy="416634"/>
            <a:chOff x="0" y="6452515"/>
            <a:chExt cx="12192000" cy="416634"/>
          </a:xfrm>
          <a:solidFill>
            <a:schemeClr val="tx1"/>
          </a:solidFill>
        </p:grpSpPr>
        <p:sp>
          <p:nvSpPr>
            <p:cNvPr id="5" name="Rectangle 4"/>
            <p:cNvSpPr/>
            <p:nvPr/>
          </p:nvSpPr>
          <p:spPr>
            <a:xfrm>
              <a:off x="0" y="6463665"/>
              <a:ext cx="12192000" cy="394335"/>
            </a:xfrm>
            <a:prstGeom prst="rect">
              <a:avLst/>
            </a:prstGeom>
            <a:solidFill>
              <a:srgbClr val="4B86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46848" y="6452515"/>
              <a:ext cx="3898303" cy="416634"/>
              <a:chOff x="3787958" y="6450720"/>
              <a:chExt cx="3898303" cy="416634"/>
            </a:xfrm>
            <a:grpFill/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87958" y="6450720"/>
                <a:ext cx="415192" cy="416634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203150" y="6513522"/>
                <a:ext cx="34831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cap="small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EASTERN SHORE LAND CONSERVANCY</a:t>
                </a:r>
                <a:endParaRPr lang="en-US" sz="1400" cap="small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424069" y="1701838"/>
            <a:ext cx="5499652" cy="4698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Cooperation &amp; Collaboration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Community Resilience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Education, Information, and Outreach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Emergency Management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Infrastructure &amp; Maintenance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Planning &amp; Decision-making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Land Use &amp; Land Management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Research &amp; Data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80920" y="1708466"/>
            <a:ext cx="5499652" cy="4698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 categories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21 recommendations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48 actions recommended by stakeholders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17 additional actions</a:t>
            </a:r>
          </a:p>
        </p:txBody>
      </p:sp>
    </p:spTree>
    <p:extLst>
      <p:ext uri="{BB962C8B-B14F-4D97-AF65-F5344CB8AC3E}">
        <p14:creationId xmlns:p14="http://schemas.microsoft.com/office/powerpoint/2010/main" val="361450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Outcomes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52515"/>
            <a:ext cx="12192000" cy="416634"/>
            <a:chOff x="0" y="6452515"/>
            <a:chExt cx="12192000" cy="416634"/>
          </a:xfrm>
          <a:solidFill>
            <a:schemeClr val="tx1"/>
          </a:solidFill>
        </p:grpSpPr>
        <p:sp>
          <p:nvSpPr>
            <p:cNvPr id="5" name="Rectangle 4"/>
            <p:cNvSpPr/>
            <p:nvPr/>
          </p:nvSpPr>
          <p:spPr>
            <a:xfrm>
              <a:off x="0" y="6463665"/>
              <a:ext cx="12192000" cy="394335"/>
            </a:xfrm>
            <a:prstGeom prst="rect">
              <a:avLst/>
            </a:prstGeom>
            <a:solidFill>
              <a:srgbClr val="4B86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46848" y="6452515"/>
              <a:ext cx="3898303" cy="416634"/>
              <a:chOff x="3787958" y="6450720"/>
              <a:chExt cx="3898303" cy="416634"/>
            </a:xfrm>
            <a:grpFill/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87958" y="6450720"/>
                <a:ext cx="415192" cy="416634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203150" y="6513522"/>
                <a:ext cx="34831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cap="small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EASTERN SHORE LAND CONSERVANCY</a:t>
                </a:r>
                <a:endParaRPr lang="en-US" sz="1400" cap="small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424068" y="1753553"/>
            <a:ext cx="7063409" cy="4423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Report </a:t>
            </a:r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adopted by County Commissioners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and Planning Commission in September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Influencing the concurrent </a:t>
            </a:r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Comprehensive Plan update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2019 Hazard Mitigation Plan update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Options for strengthening floodplain ordinance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Common language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 shared understanding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of climate impacts across county government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621" y="1504408"/>
            <a:ext cx="3601278" cy="467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59109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Voices from Kent County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52515"/>
            <a:ext cx="12192000" cy="416634"/>
            <a:chOff x="0" y="6452515"/>
            <a:chExt cx="12192000" cy="416634"/>
          </a:xfrm>
          <a:solidFill>
            <a:schemeClr val="tx1"/>
          </a:solidFill>
        </p:grpSpPr>
        <p:sp>
          <p:nvSpPr>
            <p:cNvPr id="5" name="Rectangle 4"/>
            <p:cNvSpPr/>
            <p:nvPr/>
          </p:nvSpPr>
          <p:spPr>
            <a:xfrm>
              <a:off x="0" y="6463665"/>
              <a:ext cx="12192000" cy="394335"/>
            </a:xfrm>
            <a:prstGeom prst="rect">
              <a:avLst/>
            </a:prstGeom>
            <a:solidFill>
              <a:srgbClr val="4B86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46848" y="6452515"/>
              <a:ext cx="3898303" cy="416634"/>
              <a:chOff x="3787958" y="6450720"/>
              <a:chExt cx="3898303" cy="416634"/>
            </a:xfrm>
            <a:grpFill/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87958" y="6450720"/>
                <a:ext cx="415192" cy="416634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203150" y="6513522"/>
                <a:ext cx="34831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cap="small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EASTERN SHORE LAND CONSERVANCY</a:t>
                </a:r>
                <a:endParaRPr lang="en-US" sz="1400" cap="small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172278" y="1478413"/>
            <a:ext cx="11873948" cy="5041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“The 2 to 4 inch rainstorms are more common</a:t>
            </a:r>
            <a:r>
              <a:rPr lang="en-US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.”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i="1" dirty="0">
                <a:solidFill>
                  <a:srgbClr val="FFCC66"/>
                </a:solidFill>
                <a:latin typeface="Century Gothic" panose="020B0502020202020204" pitchFamily="34" charset="0"/>
              </a:rPr>
              <a:t>“It </a:t>
            </a:r>
            <a:r>
              <a:rPr lang="en-US" i="1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seems </a:t>
            </a:r>
            <a:r>
              <a:rPr lang="en-US" i="1" dirty="0">
                <a:solidFill>
                  <a:srgbClr val="FFCC66"/>
                </a:solidFill>
                <a:latin typeface="Century Gothic" panose="020B0502020202020204" pitchFamily="34" charset="0"/>
              </a:rPr>
              <a:t>like all we have now is 100-year events.”</a:t>
            </a:r>
            <a:endParaRPr lang="en-US" dirty="0">
              <a:solidFill>
                <a:srgbClr val="FFCC66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“The 100-year event is much more </a:t>
            </a:r>
            <a:r>
              <a:rPr lang="en-US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frequent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and unrelated to growth or development.”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i="1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“</a:t>
            </a:r>
            <a:r>
              <a:rPr lang="en-US" i="1" dirty="0">
                <a:solidFill>
                  <a:srgbClr val="FFCC66"/>
                </a:solidFill>
                <a:latin typeface="Century Gothic" panose="020B0502020202020204" pitchFamily="34" charset="0"/>
              </a:rPr>
              <a:t>The Chester River floods more frequently at high tide, particularly in the summer.”</a:t>
            </a:r>
            <a:endParaRPr lang="en-US" dirty="0">
              <a:solidFill>
                <a:srgbClr val="FFCC66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Now every storm is a serious concern for life and property.”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i="1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“</a:t>
            </a:r>
            <a:r>
              <a:rPr lang="en-US" i="1" dirty="0">
                <a:solidFill>
                  <a:srgbClr val="FFCC66"/>
                </a:solidFill>
                <a:latin typeface="Century Gothic" panose="020B0502020202020204" pitchFamily="34" charset="0"/>
              </a:rPr>
              <a:t>It doesn’t freeze like it used to. There’s no more skating on the ponds.”</a:t>
            </a:r>
            <a:endParaRPr lang="en-US" dirty="0">
              <a:solidFill>
                <a:srgbClr val="FFCC66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“Summers are becoming like Florida</a:t>
            </a:r>
            <a:r>
              <a:rPr lang="en-US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.”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i="1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“</a:t>
            </a:r>
            <a:r>
              <a:rPr lang="en-US" i="1" dirty="0">
                <a:solidFill>
                  <a:srgbClr val="FFCC66"/>
                </a:solidFill>
                <a:latin typeface="Century Gothic" panose="020B0502020202020204" pitchFamily="34" charset="0"/>
              </a:rPr>
              <a:t>As a teen I remember being hired to work in dry fields during school vacation in March. Now we’re not able to work in the fields until April because they stay wet longer</a:t>
            </a:r>
            <a:r>
              <a:rPr lang="en-US" i="1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.”</a:t>
            </a:r>
            <a:endParaRPr lang="en-US" dirty="0">
              <a:solidFill>
                <a:srgbClr val="FFCC6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Projects and Initiatives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52515"/>
            <a:ext cx="12192000" cy="416634"/>
            <a:chOff x="0" y="6452515"/>
            <a:chExt cx="12192000" cy="416634"/>
          </a:xfrm>
          <a:solidFill>
            <a:schemeClr val="tx1"/>
          </a:solidFill>
        </p:grpSpPr>
        <p:sp>
          <p:nvSpPr>
            <p:cNvPr id="5" name="Rectangle 4"/>
            <p:cNvSpPr/>
            <p:nvPr/>
          </p:nvSpPr>
          <p:spPr>
            <a:xfrm>
              <a:off x="0" y="6463665"/>
              <a:ext cx="12192000" cy="394335"/>
            </a:xfrm>
            <a:prstGeom prst="rect">
              <a:avLst/>
            </a:prstGeom>
            <a:solidFill>
              <a:srgbClr val="4B86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46848" y="6452515"/>
              <a:ext cx="3898303" cy="416634"/>
              <a:chOff x="3787958" y="6450720"/>
              <a:chExt cx="3898303" cy="416634"/>
            </a:xfrm>
            <a:grpFill/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87958" y="6450720"/>
                <a:ext cx="415192" cy="416634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203150" y="6513522"/>
                <a:ext cx="34831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cap="small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EASTERN SHORE LAND CONSERVANCY</a:t>
                </a:r>
                <a:endParaRPr lang="en-US" sz="1400" cap="small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622852" y="1781440"/>
            <a:ext cx="6096000" cy="4636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Kent County climate vulnerability study                     (completed September 2016)</a:t>
            </a:r>
          </a:p>
          <a:p>
            <a:pPr>
              <a:spcBef>
                <a:spcPts val="600"/>
              </a:spcBef>
              <a:buClr>
                <a:srgbClr val="4B866D"/>
              </a:buClr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buClr>
                <a:srgbClr val="4B866D"/>
              </a:buClr>
            </a:pPr>
            <a:r>
              <a:rPr lang="en-US" b="1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Eastern Shore regional climate adaptation collaborative 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(launched March 2016)</a:t>
            </a:r>
          </a:p>
          <a:p>
            <a:pPr>
              <a:spcBef>
                <a:spcPts val="600"/>
              </a:spcBef>
              <a:buClr>
                <a:srgbClr val="4B866D"/>
              </a:buClr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Coastal Resilience Chapter for comprehensive plans 			    (Cambridge - November kickoff)</a:t>
            </a:r>
          </a:p>
          <a:p>
            <a:pPr>
              <a:spcBef>
                <a:spcPts val="600"/>
              </a:spcBef>
              <a:buClr>
                <a:srgbClr val="4B866D"/>
              </a:buClr>
            </a:pPr>
            <a:endParaRPr lang="en-US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Outreach (ongoing)</a:t>
            </a: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6096000" y="1735385"/>
            <a:ext cx="5933409" cy="3955606"/>
            <a:chOff x="2238008" y="998942"/>
            <a:chExt cx="8128000" cy="5418667"/>
          </a:xfrm>
        </p:grpSpPr>
        <p:graphicFrame>
          <p:nvGraphicFramePr>
            <p:cNvPr id="16" name="Diagram 15"/>
            <p:cNvGraphicFramePr/>
            <p:nvPr>
              <p:extLst>
                <p:ext uri="{D42A27DB-BD31-4B8C-83A1-F6EECF244321}">
                  <p14:modId xmlns:p14="http://schemas.microsoft.com/office/powerpoint/2010/main" val="3939099516"/>
                </p:ext>
              </p:extLst>
            </p:nvPr>
          </p:nvGraphicFramePr>
          <p:xfrm>
            <a:off x="2238008" y="998942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5082228" y="3260070"/>
              <a:ext cx="1018418" cy="69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Lower barriers to local action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87370" y="3352835"/>
              <a:ext cx="1616747" cy="50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Create new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opportunities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27245" y="4602460"/>
              <a:ext cx="1149524" cy="50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Demonstrate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progress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2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Eastern Shore Climate </a:t>
            </a:r>
            <a:r>
              <a:rPr lang="en-US" sz="3600" dirty="0">
                <a:solidFill>
                  <a:srgbClr val="FFCC66"/>
                </a:solidFill>
                <a:latin typeface="Century Gothic" panose="020B0502020202020204" pitchFamily="34" charset="0"/>
              </a:rPr>
              <a:t>A</a:t>
            </a:r>
            <a:r>
              <a:rPr lang="en-US" sz="3600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daptation Partnership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52515"/>
            <a:ext cx="12192000" cy="416634"/>
            <a:chOff x="0" y="6452515"/>
            <a:chExt cx="12192000" cy="416634"/>
          </a:xfrm>
          <a:solidFill>
            <a:schemeClr val="tx1"/>
          </a:solidFill>
        </p:grpSpPr>
        <p:sp>
          <p:nvSpPr>
            <p:cNvPr id="5" name="Rectangle 4"/>
            <p:cNvSpPr/>
            <p:nvPr/>
          </p:nvSpPr>
          <p:spPr>
            <a:xfrm>
              <a:off x="0" y="6463665"/>
              <a:ext cx="12192000" cy="394335"/>
            </a:xfrm>
            <a:prstGeom prst="rect">
              <a:avLst/>
            </a:prstGeom>
            <a:solidFill>
              <a:srgbClr val="4B86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46848" y="6452515"/>
              <a:ext cx="3898303" cy="416634"/>
              <a:chOff x="3787958" y="6450720"/>
              <a:chExt cx="3898303" cy="416634"/>
            </a:xfrm>
            <a:grpFill/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87958" y="6450720"/>
                <a:ext cx="415192" cy="416634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203150" y="6513522"/>
                <a:ext cx="34831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cap="small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EASTERN SHORE LAND CONSERVANCY</a:t>
                </a:r>
                <a:endParaRPr lang="en-US" sz="1400" cap="small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503582" y="2100147"/>
            <a:ext cx="6162261" cy="3786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4B866D"/>
              </a:buClr>
            </a:pPr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5 counties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– Caroline, Dorchester, Kent, Queen Anne’s, Talbot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4B866D"/>
              </a:buClr>
            </a:pPr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2 towns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– Cambridge, Oxford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4B866D"/>
              </a:buClr>
            </a:pPr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3 state agencies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– DNR, MDE, MEMA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4B866D"/>
              </a:buClr>
            </a:pPr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4 academic institutions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– UMCES, UMD Sea Grant Extension, Chesapeake College </a:t>
            </a:r>
            <a:r>
              <a:rPr lang="en-US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CLEEn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Washington College Shore Power Project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4B866D"/>
              </a:buClr>
            </a:pPr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1 nonprofit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ESLC</a:t>
            </a:r>
            <a:endParaRPr lang="en-US" dirty="0">
              <a:solidFill>
                <a:srgbClr val="FFCC66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7127836" y="1808600"/>
            <a:ext cx="4225964" cy="4278265"/>
            <a:chOff x="6957986" y="1490796"/>
            <a:chExt cx="4879906" cy="4940301"/>
          </a:xfrm>
        </p:grpSpPr>
        <p:pic>
          <p:nvPicPr>
            <p:cNvPr id="1026" name="Picture 2" descr="Image result for caroline county md se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4627" y="1490796"/>
              <a:ext cx="680065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dorchester county md se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752" y="1490796"/>
              <a:ext cx="907366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6387" y="2495117"/>
              <a:ext cx="909852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kent county md sea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8897" y="1490796"/>
              <a:ext cx="918995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talbot county md sea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0009" y="1519884"/>
              <a:ext cx="920558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Image result for queen anne's county md sea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986" y="1519884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Image result for oxford md sea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167" y="251538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Image result for dnr logo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5165" y="3551773"/>
              <a:ext cx="2110151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Image result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5771" y="3558512"/>
              <a:ext cx="1600201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Image result for maryland mema log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3121" y="3381521"/>
              <a:ext cx="910982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Image result for umces log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9080" y="4378026"/>
              <a:ext cx="1008529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Image result for md sea grant log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7829" y="4371505"/>
              <a:ext cx="1316736" cy="914400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1060" name="Picture 36" descr="Image result for chesapeake college logo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2823" y="4378026"/>
              <a:ext cx="17145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0" descr="Image result for washington college ces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307" y="5472078"/>
              <a:ext cx="993913" cy="9144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6519" y="5414891"/>
              <a:ext cx="2784896" cy="1016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25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732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Why regional collaboration?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52515"/>
            <a:ext cx="12192000" cy="416634"/>
            <a:chOff x="0" y="6452515"/>
            <a:chExt cx="12192000" cy="416634"/>
          </a:xfrm>
          <a:solidFill>
            <a:schemeClr val="tx1"/>
          </a:solidFill>
        </p:grpSpPr>
        <p:sp>
          <p:nvSpPr>
            <p:cNvPr id="5" name="Rectangle 4"/>
            <p:cNvSpPr/>
            <p:nvPr/>
          </p:nvSpPr>
          <p:spPr>
            <a:xfrm>
              <a:off x="0" y="6463665"/>
              <a:ext cx="12192000" cy="394335"/>
            </a:xfrm>
            <a:prstGeom prst="rect">
              <a:avLst/>
            </a:prstGeom>
            <a:solidFill>
              <a:srgbClr val="4B86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46848" y="6452515"/>
              <a:ext cx="3898303" cy="416634"/>
              <a:chOff x="3787958" y="6450720"/>
              <a:chExt cx="3898303" cy="416634"/>
            </a:xfrm>
            <a:grpFill/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87958" y="6450720"/>
                <a:ext cx="415192" cy="416634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203150" y="6513522"/>
                <a:ext cx="34831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cap="small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EASTERN SHORE LAND CONSERVANCY</a:t>
                </a:r>
                <a:endParaRPr lang="en-US" sz="1400" cap="small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569843" y="1673331"/>
            <a:ext cx="5526157" cy="4744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Professional support community</a:t>
            </a:r>
          </a:p>
          <a:p>
            <a:pPr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Shared risks and vulnerabilities</a:t>
            </a:r>
          </a:p>
          <a:p>
            <a:pPr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Knowledge sharing, avoid reinventing the wheel</a:t>
            </a:r>
          </a:p>
          <a:p>
            <a:pPr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Communication across departmental and jurisdictional lines</a:t>
            </a:r>
          </a:p>
          <a:p>
            <a:pPr>
              <a:spcBef>
                <a:spcPts val="600"/>
              </a:spcBef>
              <a:buClr>
                <a:srgbClr val="4B866D"/>
              </a:buClr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Increase regional adaptive capacity</a:t>
            </a:r>
          </a:p>
          <a:p>
            <a:pPr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Economies of scale</a:t>
            </a:r>
          </a:p>
          <a:p>
            <a:pPr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Greater funding opportunities</a:t>
            </a:r>
          </a:p>
          <a:p>
            <a:pPr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Exposure and influence at state and federal levels</a:t>
            </a:r>
            <a:endParaRPr lang="en-US" sz="1800" dirty="0" smtClean="0">
              <a:solidFill>
                <a:srgbClr val="FFCC66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6555386" y="1583316"/>
            <a:ext cx="5061837" cy="4058961"/>
            <a:chOff x="5988569" y="1563757"/>
            <a:chExt cx="5937741" cy="4761326"/>
          </a:xfrm>
        </p:grpSpPr>
        <p:pic>
          <p:nvPicPr>
            <p:cNvPr id="2052" name="Picture 4" descr="Image result for southeast florida regional climate change compac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3845" y="1563757"/>
              <a:ext cx="2852465" cy="144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New Hampshire Coastal Adaptation Workgrou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124" y="4653729"/>
              <a:ext cx="3573067" cy="78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www.arccacalifornia.org/wp-content/uploads/2016/02/ARCCA-small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257" y="5696432"/>
              <a:ext cx="4114800" cy="628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Sierra CA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203" y="3387611"/>
              <a:ext cx="2855921" cy="98108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060" name="Picture 12" descr="Bay Area Climate Collaborativ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2753" y="3388511"/>
              <a:ext cx="2328801" cy="97809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062" name="Picture 14" descr="http://sdclimatecollaborative.org/wp-content/themes/SDCC_Theme/img/cc_logo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8569" y="1912705"/>
              <a:ext cx="2744610" cy="947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703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384314" y="1742340"/>
            <a:ext cx="11423374" cy="4658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600"/>
              </a:spcBef>
              <a:buClr>
                <a:srgbClr val="4B866D"/>
              </a:buClr>
              <a:buNone/>
            </a:pPr>
            <a:r>
              <a:rPr lang="en-US" sz="2400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Vision</a:t>
            </a:r>
            <a:endParaRPr lang="en-US" u="sng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4B866D"/>
              </a:buClr>
              <a:buNone/>
            </a:pPr>
            <a:endParaRPr lang="en-US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just">
              <a:spcBef>
                <a:spcPts val="600"/>
              </a:spcBef>
              <a:buClr>
                <a:srgbClr val="4B866D"/>
              </a:buClr>
              <a:buNone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Eastern Shore communities are </a:t>
            </a:r>
            <a:r>
              <a:rPr lang="en-US" dirty="0">
                <a:solidFill>
                  <a:srgbClr val="FFCC66"/>
                </a:solidFill>
                <a:latin typeface="Century Gothic" panose="020B0502020202020204" pitchFamily="34" charset="0"/>
              </a:rPr>
              <a:t>prepared, resilient, and able to adapt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to flooding, extreme weather, and changing conditions. </a:t>
            </a:r>
          </a:p>
          <a:p>
            <a:pPr>
              <a:spcBef>
                <a:spcPts val="600"/>
              </a:spcBef>
              <a:buClr>
                <a:srgbClr val="4B866D"/>
              </a:buClr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600"/>
              </a:spcBef>
              <a:buClr>
                <a:srgbClr val="4B866D"/>
              </a:buClr>
              <a:buNone/>
            </a:pPr>
            <a:r>
              <a:rPr lang="en-US" sz="2400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Purpose</a:t>
            </a:r>
            <a:endParaRPr lang="en-US" u="sng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4B866D"/>
              </a:buClr>
              <a:buNone/>
            </a:pPr>
            <a:endParaRPr lang="en-US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just">
              <a:spcBef>
                <a:spcPts val="600"/>
              </a:spcBef>
              <a:buClr>
                <a:srgbClr val="4B866D"/>
              </a:buClr>
              <a:buNone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The Eastern Shore Climate Adaptation Partnership </a:t>
            </a:r>
            <a:r>
              <a:rPr lang="en-US" dirty="0">
                <a:solidFill>
                  <a:srgbClr val="FFCC66"/>
                </a:solidFill>
                <a:latin typeface="Century Gothic" panose="020B0502020202020204" pitchFamily="34" charset="0"/>
              </a:rPr>
              <a:t>promotes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rgbClr val="FFCC66"/>
                </a:solidFill>
                <a:latin typeface="Century Gothic" panose="020B0502020202020204" pitchFamily="34" charset="0"/>
              </a:rPr>
              <a:t>learning and collaboration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among Eastern Shore communities to prepare for changes in weather patterns, flooding, and other environmental conditions. The ESCAP is a </a:t>
            </a:r>
            <a:r>
              <a:rPr lang="en-US" dirty="0">
                <a:solidFill>
                  <a:srgbClr val="FFCC66"/>
                </a:solidFill>
                <a:latin typeface="Century Gothic" panose="020B0502020202020204" pitchFamily="34" charset="0"/>
              </a:rPr>
              <a:t>venue for partners to provide support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, education, technical assistance, and resources to help member communities build resilience.</a:t>
            </a:r>
          </a:p>
          <a:p>
            <a:pPr>
              <a:spcBef>
                <a:spcPts val="600"/>
              </a:spcBef>
              <a:buClr>
                <a:srgbClr val="4B866D"/>
              </a:buClr>
            </a:pPr>
            <a:endParaRPr lang="en-US" dirty="0">
              <a:solidFill>
                <a:srgbClr val="FFCC66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CC66"/>
                </a:solidFill>
                <a:latin typeface="Century Gothic" panose="020B0502020202020204" pitchFamily="34" charset="0"/>
              </a:rPr>
              <a:t>Eastern Shore </a:t>
            </a:r>
            <a:r>
              <a:rPr lang="en-US" sz="3600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Climate Adaptation Partnership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52515"/>
            <a:ext cx="12192000" cy="416634"/>
            <a:chOff x="0" y="6452515"/>
            <a:chExt cx="12192000" cy="416634"/>
          </a:xfrm>
          <a:solidFill>
            <a:schemeClr val="tx1"/>
          </a:solidFill>
        </p:grpSpPr>
        <p:sp>
          <p:nvSpPr>
            <p:cNvPr id="5" name="Rectangle 4"/>
            <p:cNvSpPr/>
            <p:nvPr/>
          </p:nvSpPr>
          <p:spPr>
            <a:xfrm>
              <a:off x="0" y="6463665"/>
              <a:ext cx="12192000" cy="394335"/>
            </a:xfrm>
            <a:prstGeom prst="rect">
              <a:avLst/>
            </a:prstGeom>
            <a:solidFill>
              <a:srgbClr val="4B86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46848" y="6452515"/>
              <a:ext cx="3898303" cy="416634"/>
              <a:chOff x="3787958" y="6450720"/>
              <a:chExt cx="3898303" cy="416634"/>
            </a:xfrm>
            <a:grpFill/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87958" y="6450720"/>
                <a:ext cx="415192" cy="416634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203150" y="6513522"/>
                <a:ext cx="34831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cap="small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EASTERN SHORE LAND CONSERVANCY</a:t>
                </a:r>
                <a:endParaRPr lang="en-US" sz="1400" cap="small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315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397566" y="1742340"/>
            <a:ext cx="11423374" cy="4658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600"/>
              </a:spcBef>
              <a:buClr>
                <a:srgbClr val="4B866D"/>
              </a:buClr>
              <a:buNone/>
            </a:pPr>
            <a:r>
              <a:rPr lang="en-US" sz="2400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Goals</a:t>
            </a:r>
            <a:endParaRPr lang="en-US" sz="2400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4B866D"/>
              </a:buClr>
              <a:buNone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4B866D"/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Assist </a:t>
            </a:r>
            <a:r>
              <a:rPr lang="en-US" dirty="0">
                <a:solidFill>
                  <a:srgbClr val="FFCC66"/>
                </a:solidFill>
                <a:latin typeface="Century Gothic" panose="020B0502020202020204" pitchFamily="34" charset="0"/>
              </a:rPr>
              <a:t>members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in utilizing existing resources, expanding capacities, and locating additional assistance to </a:t>
            </a:r>
            <a:r>
              <a:rPr lang="en-US" dirty="0">
                <a:solidFill>
                  <a:srgbClr val="FFCC66"/>
                </a:solidFill>
                <a:latin typeface="Century Gothic" panose="020B0502020202020204" pitchFamily="34" charset="0"/>
              </a:rPr>
              <a:t>reduce risk, and prepare and protect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their communities’ human, economic, and environmental health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indent="-457200" algn="just">
              <a:spcBef>
                <a:spcPts val="600"/>
              </a:spcBef>
              <a:buClr>
                <a:srgbClr val="4B866D"/>
              </a:buClr>
              <a:buSzPct val="100000"/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4B866D"/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Collect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, house, and </a:t>
            </a:r>
            <a:r>
              <a:rPr lang="en-US" dirty="0">
                <a:solidFill>
                  <a:srgbClr val="FFCC66"/>
                </a:solidFill>
                <a:latin typeface="Century Gothic" panose="020B0502020202020204" pitchFamily="34" charset="0"/>
              </a:rPr>
              <a:t>share information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among members. </a:t>
            </a:r>
            <a:endParaRPr 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4B866D"/>
              </a:buClr>
              <a:buSzPct val="100000"/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4B866D"/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Educate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members, residents, and elected leaders on changing risks, potential adaptation strategies, and the ESCAP’s work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CC66"/>
                </a:solidFill>
                <a:latin typeface="Century Gothic" panose="020B0502020202020204" pitchFamily="34" charset="0"/>
              </a:rPr>
              <a:t>Eastern Shore </a:t>
            </a:r>
            <a:r>
              <a:rPr lang="en-US" sz="3600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Climate Adaptation Partnership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52515"/>
            <a:ext cx="12192000" cy="416634"/>
            <a:chOff x="0" y="6452515"/>
            <a:chExt cx="12192000" cy="416634"/>
          </a:xfrm>
          <a:solidFill>
            <a:schemeClr val="tx1"/>
          </a:solidFill>
        </p:grpSpPr>
        <p:sp>
          <p:nvSpPr>
            <p:cNvPr id="5" name="Rectangle 4"/>
            <p:cNvSpPr/>
            <p:nvPr/>
          </p:nvSpPr>
          <p:spPr>
            <a:xfrm>
              <a:off x="0" y="6463665"/>
              <a:ext cx="12192000" cy="394335"/>
            </a:xfrm>
            <a:prstGeom prst="rect">
              <a:avLst/>
            </a:prstGeom>
            <a:solidFill>
              <a:srgbClr val="4B86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46848" y="6452515"/>
              <a:ext cx="3898303" cy="416634"/>
              <a:chOff x="3787958" y="6450720"/>
              <a:chExt cx="3898303" cy="416634"/>
            </a:xfrm>
            <a:grpFill/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87958" y="6450720"/>
                <a:ext cx="415192" cy="416634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203150" y="6513522"/>
                <a:ext cx="34831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cap="small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EASTERN SHORE LAND CONSERVANCY</a:t>
                </a:r>
                <a:endParaRPr lang="en-US" sz="1400" cap="small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420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Eastern Shore Climate Adaptation Partnership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52515"/>
            <a:ext cx="12192000" cy="416634"/>
            <a:chOff x="0" y="6452515"/>
            <a:chExt cx="12192000" cy="416634"/>
          </a:xfrm>
          <a:solidFill>
            <a:schemeClr val="tx1"/>
          </a:solidFill>
        </p:grpSpPr>
        <p:sp>
          <p:nvSpPr>
            <p:cNvPr id="5" name="Rectangle 4"/>
            <p:cNvSpPr/>
            <p:nvPr/>
          </p:nvSpPr>
          <p:spPr>
            <a:xfrm>
              <a:off x="0" y="6463665"/>
              <a:ext cx="12192000" cy="394335"/>
            </a:xfrm>
            <a:prstGeom prst="rect">
              <a:avLst/>
            </a:prstGeom>
            <a:solidFill>
              <a:srgbClr val="4B86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46848" y="6452515"/>
              <a:ext cx="3898303" cy="416634"/>
              <a:chOff x="3787958" y="6450720"/>
              <a:chExt cx="3898303" cy="416634"/>
            </a:xfrm>
            <a:grpFill/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87958" y="6450720"/>
                <a:ext cx="415192" cy="416634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203150" y="6513522"/>
                <a:ext cx="34831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cap="small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EASTERN SHORE LAND CONSERVANCY</a:t>
                </a:r>
                <a:endParaRPr lang="en-US" sz="1400" cap="small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503582" y="1821855"/>
            <a:ext cx="6705601" cy="4101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4B866D"/>
              </a:buClr>
              <a:buNone/>
            </a:pPr>
            <a:r>
              <a:rPr lang="en-US" sz="2400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Work in progress</a:t>
            </a:r>
            <a:endParaRPr lang="en-US" sz="2400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4B866D"/>
              </a:buClr>
            </a:pPr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Adaptation work plans for members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4B866D"/>
              </a:buClr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White Paper: </a:t>
            </a:r>
            <a:r>
              <a:rPr lang="en-US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case for local climate adaptation and regional collaboration on the Eastern Shore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4B866D"/>
              </a:buClr>
              <a:buNone/>
            </a:pPr>
            <a:endParaRPr 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4B866D"/>
              </a:buClr>
              <a:buNone/>
            </a:pPr>
            <a:r>
              <a:rPr lang="en-US" sz="2400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Work concepts in development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4B866D"/>
              </a:buClr>
            </a:pPr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Extreme Rainfall Study (NOAA grant pending)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4B866D"/>
              </a:buClr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FEMA Community Rating System collaboration and assistance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4B866D"/>
              </a:buClr>
            </a:pPr>
            <a:endParaRPr lang="en-US" dirty="0" smtClean="0">
              <a:solidFill>
                <a:srgbClr val="FFCC66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4B866D"/>
              </a:buClr>
            </a:pPr>
            <a:endParaRPr lang="en-US" dirty="0" smtClean="0">
              <a:solidFill>
                <a:srgbClr val="FFCC6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7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A6CDBC"/>
                </a:solidFill>
                <a:latin typeface="Century Gothic" panose="020B0502020202020204" pitchFamily="34" charset="0"/>
              </a:rPr>
              <a:t>Thank you</a:t>
            </a:r>
            <a:endParaRPr lang="en-US" dirty="0">
              <a:solidFill>
                <a:srgbClr val="A6CDB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52515"/>
            <a:ext cx="12192000" cy="416634"/>
            <a:chOff x="0" y="6452515"/>
            <a:chExt cx="12192000" cy="416634"/>
          </a:xfrm>
          <a:solidFill>
            <a:schemeClr val="tx1"/>
          </a:solidFill>
        </p:grpSpPr>
        <p:sp>
          <p:nvSpPr>
            <p:cNvPr id="5" name="Rectangle 4"/>
            <p:cNvSpPr/>
            <p:nvPr/>
          </p:nvSpPr>
          <p:spPr>
            <a:xfrm>
              <a:off x="0" y="6463665"/>
              <a:ext cx="12192000" cy="394335"/>
            </a:xfrm>
            <a:prstGeom prst="rect">
              <a:avLst/>
            </a:prstGeom>
            <a:solidFill>
              <a:srgbClr val="4B86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46848" y="6452515"/>
              <a:ext cx="3898303" cy="416634"/>
              <a:chOff x="3787958" y="6450720"/>
              <a:chExt cx="3898303" cy="416634"/>
            </a:xfrm>
            <a:grpFill/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87958" y="6450720"/>
                <a:ext cx="415192" cy="416634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203150" y="6513522"/>
                <a:ext cx="34831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cap="small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EASTERN SHORE LAND CONSERVANCY</a:t>
                </a:r>
                <a:endParaRPr lang="en-US" sz="1400" cap="small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609600" y="1701838"/>
            <a:ext cx="11118574" cy="4698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endParaRPr lang="en-US" dirty="0">
              <a:solidFill>
                <a:srgbClr val="FFCC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1781440"/>
            <a:ext cx="12192000" cy="2896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600"/>
              </a:spcBef>
              <a:buClr>
                <a:srgbClr val="4B866D"/>
              </a:buClr>
              <a:buNone/>
            </a:pPr>
            <a:endParaRPr lang="en-US" u="sng" dirty="0" smtClean="0">
              <a:solidFill>
                <a:srgbClr val="FFCC66"/>
              </a:solidFill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600"/>
              </a:spcBef>
              <a:buClr>
                <a:srgbClr val="4B866D"/>
              </a:buClr>
              <a:buNone/>
            </a:pPr>
            <a:endParaRPr lang="en-US" u="sng" dirty="0" smtClean="0">
              <a:solidFill>
                <a:srgbClr val="FFCC66"/>
              </a:solidFill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600"/>
              </a:spcBef>
              <a:buClr>
                <a:srgbClr val="4B866D"/>
              </a:buClr>
              <a:buNone/>
            </a:pPr>
            <a:r>
              <a:rPr lang="en-US" sz="2400" b="1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Brian Ambrette</a:t>
            </a:r>
          </a:p>
          <a:p>
            <a:pPr marL="0" indent="0" algn="ctr">
              <a:spcBef>
                <a:spcPts val="600"/>
              </a:spcBef>
              <a:buClr>
                <a:srgbClr val="4B866D"/>
              </a:buClr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Coastal Resilience Program Manager</a:t>
            </a:r>
          </a:p>
          <a:p>
            <a:pPr marL="0" indent="0" algn="ctr">
              <a:spcBef>
                <a:spcPts val="600"/>
              </a:spcBef>
              <a:buClr>
                <a:srgbClr val="4B866D"/>
              </a:buClr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Eastern Shore Land Conservancy</a:t>
            </a:r>
          </a:p>
          <a:p>
            <a:pPr marL="0" indent="0" algn="ctr">
              <a:spcBef>
                <a:spcPts val="600"/>
              </a:spcBef>
              <a:buClr>
                <a:srgbClr val="4B866D"/>
              </a:buClr>
              <a:buNone/>
            </a:pPr>
            <a:r>
              <a:rPr lang="en-US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BAmbrette@eslc.org</a:t>
            </a:r>
          </a:p>
          <a:p>
            <a:pPr marL="0" indent="0" algn="ctr">
              <a:spcBef>
                <a:spcPts val="600"/>
              </a:spcBef>
              <a:buClr>
                <a:srgbClr val="4B866D"/>
              </a:buClr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410-690-4603 ext. 151</a:t>
            </a:r>
          </a:p>
        </p:txBody>
      </p:sp>
    </p:spTree>
    <p:extLst>
      <p:ext uri="{BB962C8B-B14F-4D97-AF65-F5344CB8AC3E}">
        <p14:creationId xmlns:p14="http://schemas.microsoft.com/office/powerpoint/2010/main" val="269043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6111" y="365125"/>
            <a:ext cx="10707689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ESLC: What we do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52515"/>
            <a:ext cx="12192000" cy="416634"/>
            <a:chOff x="0" y="6452515"/>
            <a:chExt cx="12192000" cy="416634"/>
          </a:xfrm>
          <a:solidFill>
            <a:schemeClr val="tx1"/>
          </a:solidFill>
        </p:grpSpPr>
        <p:sp>
          <p:nvSpPr>
            <p:cNvPr id="5" name="Rectangle 4"/>
            <p:cNvSpPr/>
            <p:nvPr/>
          </p:nvSpPr>
          <p:spPr>
            <a:xfrm>
              <a:off x="0" y="6463665"/>
              <a:ext cx="12192000" cy="394335"/>
            </a:xfrm>
            <a:prstGeom prst="rect">
              <a:avLst/>
            </a:prstGeom>
            <a:solidFill>
              <a:srgbClr val="4B86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46848" y="6452515"/>
              <a:ext cx="3898303" cy="416634"/>
              <a:chOff x="3787958" y="6450720"/>
              <a:chExt cx="3898303" cy="416634"/>
            </a:xfrm>
            <a:grpFill/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87958" y="6450720"/>
                <a:ext cx="415192" cy="416634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203150" y="6513522"/>
                <a:ext cx="34831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cap="small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EASTERN SHORE LAND CONSERVANCY</a:t>
                </a:r>
                <a:endParaRPr lang="en-US" sz="1400" cap="small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646111" y="2060575"/>
            <a:ext cx="4999776" cy="41957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4B866D"/>
              </a:buClr>
              <a:buFont typeface="Wingdings 3" panose="05040102010807070707" pitchFamily="18" charset="2"/>
              <a:buChar char=""/>
            </a:pP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Land Preservation &amp; Stewardship</a:t>
            </a:r>
          </a:p>
          <a:p>
            <a:pPr marL="347663" indent="-347663">
              <a:buClr>
                <a:srgbClr val="4B866D"/>
              </a:buClr>
              <a:buFont typeface="Wingdings 3" panose="05040102010807070707" pitchFamily="18" charset="2"/>
              <a:buChar char=""/>
            </a:pP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Center for Towns</a:t>
            </a:r>
          </a:p>
          <a:p>
            <a:pPr marL="347663" indent="-347663">
              <a:buClr>
                <a:srgbClr val="4B866D"/>
              </a:buClr>
              <a:buFont typeface="Wingdings 3" panose="05040102010807070707" pitchFamily="18" charset="2"/>
              <a:buChar char=""/>
            </a:pPr>
            <a:r>
              <a:rPr lang="en-US" sz="2000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Coastal Resilience Program</a:t>
            </a:r>
          </a:p>
          <a:p>
            <a:pPr marL="347663" indent="-347663">
              <a:buClr>
                <a:srgbClr val="4B866D"/>
              </a:buClr>
              <a:buFont typeface="Wingdings 3" panose="05040102010807070707" pitchFamily="18" charset="2"/>
              <a:buChar char=""/>
            </a:pP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Policy Advocacy</a:t>
            </a:r>
          </a:p>
          <a:p>
            <a:pPr marL="347663" indent="-347663">
              <a:buClr>
                <a:srgbClr val="4B866D"/>
              </a:buClr>
              <a:buFont typeface="Wingdings 3" panose="05040102010807070707" pitchFamily="18" charset="2"/>
              <a:buChar char=""/>
            </a:pP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Eastern Shore Conservation Center</a:t>
            </a:r>
          </a:p>
          <a:p>
            <a:pPr marL="347663" indent="-347663">
              <a:buClr>
                <a:srgbClr val="4B866D"/>
              </a:buClr>
              <a:buFont typeface="Wingdings 3" panose="05040102010807070707" pitchFamily="18" charset="2"/>
              <a:buChar char="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Clr>
                <a:srgbClr val="4B866D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Where we work</a:t>
            </a:r>
          </a:p>
          <a:p>
            <a:pPr marL="622300" lvl="1">
              <a:buClr>
                <a:srgbClr val="4B866D"/>
              </a:buClr>
              <a:buFont typeface="Wingdings 3" panose="05040102010807070707" pitchFamily="18" charset="2"/>
              <a:buChar char=""/>
            </a:pP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C&amp;D Canal to the Nanticoke River</a:t>
            </a:r>
          </a:p>
          <a:p>
            <a:pPr marL="622300" lvl="1">
              <a:buClr>
                <a:srgbClr val="4B866D"/>
              </a:buClr>
              <a:buFont typeface="Wingdings 3" panose="05040102010807070707" pitchFamily="18" charset="2"/>
              <a:buChar char=""/>
            </a:pP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Caroline, Cecil, Dorchester, Kent,     Queen Anne’s, Talbot counties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56217" y="5823506"/>
            <a:ext cx="16105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Photo: Brian Ambrette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Content Placeholder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595" y="1918567"/>
            <a:ext cx="5191718" cy="3893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217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7321"/>
            <a:ext cx="12192000" cy="117039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Coastal Resilience Program Goals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52515"/>
            <a:ext cx="12192000" cy="416634"/>
            <a:chOff x="0" y="6452515"/>
            <a:chExt cx="12192000" cy="416634"/>
          </a:xfrm>
          <a:solidFill>
            <a:schemeClr val="tx1"/>
          </a:solidFill>
        </p:grpSpPr>
        <p:sp>
          <p:nvSpPr>
            <p:cNvPr id="5" name="Rectangle 4"/>
            <p:cNvSpPr/>
            <p:nvPr/>
          </p:nvSpPr>
          <p:spPr>
            <a:xfrm>
              <a:off x="0" y="6463665"/>
              <a:ext cx="12192000" cy="394335"/>
            </a:xfrm>
            <a:prstGeom prst="rect">
              <a:avLst/>
            </a:prstGeom>
            <a:solidFill>
              <a:srgbClr val="4B86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46848" y="6452515"/>
              <a:ext cx="3898303" cy="416634"/>
              <a:chOff x="3787958" y="6450720"/>
              <a:chExt cx="3898303" cy="416634"/>
            </a:xfrm>
            <a:grpFill/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87958" y="6450720"/>
                <a:ext cx="415192" cy="416634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203150" y="6513522"/>
                <a:ext cx="34831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cap="small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EASTERN SHORE LAND CONSERVANCY</a:t>
                </a:r>
                <a:endParaRPr lang="en-US" sz="1400" cap="small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622852" y="1781440"/>
            <a:ext cx="10959548" cy="4636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4B866D"/>
              </a:buClr>
              <a:buNone/>
            </a:pPr>
            <a:endParaRPr 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23899636"/>
              </p:ext>
            </p:extLst>
          </p:nvPr>
        </p:nvGraphicFramePr>
        <p:xfrm>
          <a:off x="2032000" y="93558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15977" y="3143702"/>
            <a:ext cx="1018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Lower barriers to local action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1362" y="3249719"/>
            <a:ext cx="1616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Create new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opportunities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1238" y="4539100"/>
            <a:ext cx="11495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Demonstrate</a:t>
            </a:r>
          </a:p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progress</a:t>
            </a:r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Projects and Initiatives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52515"/>
            <a:ext cx="12192000" cy="416634"/>
            <a:chOff x="0" y="6452515"/>
            <a:chExt cx="12192000" cy="416634"/>
          </a:xfrm>
          <a:solidFill>
            <a:schemeClr val="tx1"/>
          </a:solidFill>
        </p:grpSpPr>
        <p:sp>
          <p:nvSpPr>
            <p:cNvPr id="5" name="Rectangle 4"/>
            <p:cNvSpPr/>
            <p:nvPr/>
          </p:nvSpPr>
          <p:spPr>
            <a:xfrm>
              <a:off x="0" y="6463665"/>
              <a:ext cx="12192000" cy="394335"/>
            </a:xfrm>
            <a:prstGeom prst="rect">
              <a:avLst/>
            </a:prstGeom>
            <a:solidFill>
              <a:srgbClr val="4B86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46848" y="6452515"/>
              <a:ext cx="3898303" cy="416634"/>
              <a:chOff x="3787958" y="6450720"/>
              <a:chExt cx="3898303" cy="416634"/>
            </a:xfrm>
            <a:grpFill/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87958" y="6450720"/>
                <a:ext cx="415192" cy="416634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203150" y="6513522"/>
                <a:ext cx="34831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cap="small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EASTERN SHORE LAND CONSERVANCY</a:t>
                </a:r>
                <a:endParaRPr lang="en-US" sz="1400" cap="small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622852" y="1781440"/>
            <a:ext cx="6096000" cy="4636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600"/>
              </a:spcBef>
              <a:buClr>
                <a:srgbClr val="4B866D"/>
              </a:buClr>
            </a:pPr>
            <a:r>
              <a:rPr lang="en-US" b="1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Kent County climate vulnerability study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              (completed September 2016)</a:t>
            </a:r>
          </a:p>
          <a:p>
            <a:pPr>
              <a:spcBef>
                <a:spcPts val="600"/>
              </a:spcBef>
              <a:buClr>
                <a:srgbClr val="4B866D"/>
              </a:buClr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Eastern Shore regional climate adaptation collaborative (launched March 2016)</a:t>
            </a:r>
          </a:p>
          <a:p>
            <a:pPr>
              <a:spcBef>
                <a:spcPts val="600"/>
              </a:spcBef>
              <a:buClr>
                <a:srgbClr val="4B866D"/>
              </a:buClr>
            </a:pPr>
            <a:endParaRPr lang="en-US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Coastal Resilience Chapter for comprehensive plans 			    (Cambridge - November kickoff)</a:t>
            </a:r>
          </a:p>
          <a:p>
            <a:pPr>
              <a:spcBef>
                <a:spcPts val="600"/>
              </a:spcBef>
              <a:buClr>
                <a:srgbClr val="4B866D"/>
              </a:buClr>
            </a:pPr>
            <a:endParaRPr lang="en-US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Outreach(ongoing)</a:t>
            </a: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6096000" y="1735385"/>
            <a:ext cx="5933409" cy="3955606"/>
            <a:chOff x="2238008" y="998942"/>
            <a:chExt cx="8128000" cy="5418667"/>
          </a:xfrm>
        </p:grpSpPr>
        <p:graphicFrame>
          <p:nvGraphicFramePr>
            <p:cNvPr id="18" name="Diagram 17"/>
            <p:cNvGraphicFramePr/>
            <p:nvPr>
              <p:extLst>
                <p:ext uri="{D42A27DB-BD31-4B8C-83A1-F6EECF244321}">
                  <p14:modId xmlns:p14="http://schemas.microsoft.com/office/powerpoint/2010/main" val="2278658026"/>
                </p:ext>
              </p:extLst>
            </p:nvPr>
          </p:nvGraphicFramePr>
          <p:xfrm>
            <a:off x="2238008" y="998942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5082228" y="3260070"/>
              <a:ext cx="1018418" cy="69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Lower barriers to local action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87370" y="3352835"/>
              <a:ext cx="1616747" cy="50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Create new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opportunities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27245" y="4602460"/>
              <a:ext cx="1149524" cy="50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Demonstrate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progress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2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Kent County Climate &amp; Sea Level Rise Vulnerability Study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52515"/>
            <a:ext cx="12192000" cy="416634"/>
            <a:chOff x="0" y="6452515"/>
            <a:chExt cx="12192000" cy="416634"/>
          </a:xfrm>
          <a:solidFill>
            <a:schemeClr val="tx1"/>
          </a:solidFill>
        </p:grpSpPr>
        <p:sp>
          <p:nvSpPr>
            <p:cNvPr id="5" name="Rectangle 4"/>
            <p:cNvSpPr/>
            <p:nvPr/>
          </p:nvSpPr>
          <p:spPr>
            <a:xfrm>
              <a:off x="0" y="6463665"/>
              <a:ext cx="12192000" cy="394335"/>
            </a:xfrm>
            <a:prstGeom prst="rect">
              <a:avLst/>
            </a:prstGeom>
            <a:solidFill>
              <a:srgbClr val="4B86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46848" y="6452515"/>
              <a:ext cx="3898303" cy="416634"/>
              <a:chOff x="3787958" y="6450720"/>
              <a:chExt cx="3898303" cy="416634"/>
            </a:xfrm>
            <a:grpFill/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87958" y="6450720"/>
                <a:ext cx="415192" cy="416634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203150" y="6513522"/>
                <a:ext cx="34831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cap="small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EASTERN SHORE LAND CONSERVANCY</a:t>
                </a:r>
                <a:endParaRPr lang="en-US" sz="1400" cap="small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622852" y="1913960"/>
            <a:ext cx="10959548" cy="3916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4B866D"/>
              </a:buClr>
              <a:buNone/>
            </a:pPr>
            <a:r>
              <a:rPr lang="en-US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Goal 1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  <a:r>
              <a:rPr lang="en-US" dirty="0">
                <a:solidFill>
                  <a:srgbClr val="FFCC66"/>
                </a:solidFill>
                <a:latin typeface="Century Gothic" panose="020B0502020202020204" pitchFamily="34" charset="0"/>
              </a:rPr>
              <a:t>Identify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the natural hazards that will be exacerbated by climate change and sea level rise and </a:t>
            </a:r>
            <a:r>
              <a:rPr lang="en-US" dirty="0">
                <a:solidFill>
                  <a:srgbClr val="FFCC66"/>
                </a:solidFill>
                <a:latin typeface="Century Gothic" panose="020B0502020202020204" pitchFamily="34" charset="0"/>
              </a:rPr>
              <a:t>understand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how those impacts will affect the residents, economy, and natural resources of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county.</a:t>
            </a:r>
          </a:p>
          <a:p>
            <a:pPr marL="0" indent="0">
              <a:spcBef>
                <a:spcPts val="600"/>
              </a:spcBef>
              <a:buClr>
                <a:srgbClr val="4B866D"/>
              </a:buClr>
              <a:buNone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4B866D"/>
              </a:buClr>
              <a:buNone/>
            </a:pPr>
            <a:r>
              <a:rPr lang="en-US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Goal 2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  <a:r>
              <a:rPr lang="en-US" dirty="0">
                <a:solidFill>
                  <a:srgbClr val="FFCC66"/>
                </a:solidFill>
                <a:latin typeface="Century Gothic" panose="020B0502020202020204" pitchFamily="34" charset="0"/>
              </a:rPr>
              <a:t>Engage stakeholders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in dialogue about natural hazards, the effects of climate change, and potential actions for mitigation or adaptation. </a:t>
            </a:r>
            <a:endParaRPr 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4B866D"/>
              </a:buClr>
              <a:buNone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4B866D"/>
              </a:buClr>
              <a:buNone/>
            </a:pPr>
            <a:r>
              <a:rPr lang="en-US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Goal 3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  <a:r>
              <a:rPr lang="en-US" dirty="0">
                <a:solidFill>
                  <a:srgbClr val="FFCC66"/>
                </a:solidFill>
                <a:latin typeface="Century Gothic" panose="020B0502020202020204" pitchFamily="34" charset="0"/>
              </a:rPr>
              <a:t>Communicate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the study’s findings and recommendations to the public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spcBef>
                <a:spcPts val="600"/>
              </a:spcBef>
              <a:buClr>
                <a:srgbClr val="4B866D"/>
              </a:buClr>
              <a:buNone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4B866D"/>
              </a:buClr>
              <a:buNone/>
            </a:pPr>
            <a:r>
              <a:rPr lang="en-US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Goal 4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– </a:t>
            </a:r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Train a team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 Maryland on the “VCAPS” method for assessing vulnerabilities.</a:t>
            </a:r>
          </a:p>
        </p:txBody>
      </p:sp>
    </p:spTree>
    <p:extLst>
      <p:ext uri="{BB962C8B-B14F-4D97-AF65-F5344CB8AC3E}">
        <p14:creationId xmlns:p14="http://schemas.microsoft.com/office/powerpoint/2010/main" val="18180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The VCAPS Method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52515"/>
            <a:ext cx="12192000" cy="416634"/>
            <a:chOff x="0" y="6452515"/>
            <a:chExt cx="12192000" cy="416634"/>
          </a:xfrm>
          <a:solidFill>
            <a:schemeClr val="tx1"/>
          </a:solidFill>
        </p:grpSpPr>
        <p:sp>
          <p:nvSpPr>
            <p:cNvPr id="5" name="Rectangle 4"/>
            <p:cNvSpPr/>
            <p:nvPr/>
          </p:nvSpPr>
          <p:spPr>
            <a:xfrm>
              <a:off x="0" y="6463665"/>
              <a:ext cx="12192000" cy="394335"/>
            </a:xfrm>
            <a:prstGeom prst="rect">
              <a:avLst/>
            </a:prstGeom>
            <a:solidFill>
              <a:srgbClr val="4B86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46848" y="6452515"/>
              <a:ext cx="3898303" cy="416634"/>
              <a:chOff x="3787958" y="6450720"/>
              <a:chExt cx="3898303" cy="416634"/>
            </a:xfrm>
            <a:grpFill/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87958" y="6450720"/>
                <a:ext cx="415192" cy="416634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203150" y="6513522"/>
                <a:ext cx="34831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cap="small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EASTERN SHORE LAND CONSERVANCY</a:t>
                </a:r>
                <a:endParaRPr lang="en-US" sz="1400" cap="small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415192" y="1900618"/>
            <a:ext cx="5163974" cy="4698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  <a:buNone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Benefits</a:t>
            </a:r>
            <a:endParaRPr 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A participatory process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Uncovers data needs, responsibility gaps, and planning requirements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Strengthens collaboration across departments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Improves public awareness and participation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297761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u="sng" dirty="0" smtClean="0">
                <a:solidFill>
                  <a:prstClr val="white"/>
                </a:solidFill>
                <a:latin typeface="Century Gothic" panose="020B0502020202020204"/>
              </a:rPr>
              <a:t>V</a:t>
            </a:r>
            <a:r>
              <a:rPr lang="en-US" sz="2000" dirty="0" smtClean="0">
                <a:solidFill>
                  <a:prstClr val="white"/>
                </a:solidFill>
                <a:latin typeface="Century Gothic" panose="020B0502020202020204"/>
              </a:rPr>
              <a:t>ulnerability, </a:t>
            </a:r>
            <a:r>
              <a:rPr lang="en-US" sz="2000" u="sng" dirty="0" smtClean="0">
                <a:solidFill>
                  <a:prstClr val="white"/>
                </a:solidFill>
                <a:latin typeface="Century Gothic" panose="020B0502020202020204"/>
              </a:rPr>
              <a:t>C</a:t>
            </a:r>
            <a:r>
              <a:rPr lang="en-US" sz="2000" dirty="0" smtClean="0">
                <a:solidFill>
                  <a:prstClr val="white"/>
                </a:solidFill>
                <a:latin typeface="Century Gothic" panose="020B0502020202020204"/>
              </a:rPr>
              <a:t>onsequences, and </a:t>
            </a:r>
            <a:r>
              <a:rPr lang="en-US" sz="2000" u="sng" dirty="0" smtClean="0">
                <a:solidFill>
                  <a:prstClr val="white"/>
                </a:solidFill>
                <a:latin typeface="Century Gothic" panose="020B0502020202020204"/>
              </a:rPr>
              <a:t>A</a:t>
            </a:r>
            <a:r>
              <a:rPr lang="en-US" sz="2000" dirty="0" smtClean="0">
                <a:solidFill>
                  <a:prstClr val="white"/>
                </a:solidFill>
                <a:latin typeface="Century Gothic" panose="020B0502020202020204"/>
              </a:rPr>
              <a:t>daptation </a:t>
            </a:r>
            <a:r>
              <a:rPr lang="en-US" sz="2000" u="sng" dirty="0" smtClean="0">
                <a:solidFill>
                  <a:prstClr val="white"/>
                </a:solidFill>
                <a:latin typeface="Century Gothic" panose="020B0502020202020204"/>
              </a:rPr>
              <a:t>P</a:t>
            </a:r>
            <a:r>
              <a:rPr lang="en-US" sz="2000" dirty="0" smtClean="0">
                <a:solidFill>
                  <a:prstClr val="white"/>
                </a:solidFill>
                <a:latin typeface="Century Gothic" panose="020B0502020202020204"/>
              </a:rPr>
              <a:t>lanning </a:t>
            </a:r>
            <a:r>
              <a:rPr lang="en-US" sz="2000" u="sng" dirty="0" smtClean="0">
                <a:solidFill>
                  <a:prstClr val="white"/>
                </a:solidFill>
                <a:latin typeface="Century Gothic" panose="020B0502020202020204"/>
              </a:rPr>
              <a:t>S</a:t>
            </a:r>
            <a:r>
              <a:rPr lang="en-US" sz="2000" dirty="0" smtClean="0">
                <a:solidFill>
                  <a:prstClr val="white"/>
                </a:solidFill>
                <a:latin typeface="Century Gothic" panose="020B0502020202020204"/>
              </a:rPr>
              <a:t>cenarios</a:t>
            </a:r>
            <a:endParaRPr lang="en-US" sz="20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165" y="2411894"/>
            <a:ext cx="6317463" cy="32475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79165" y="5670189"/>
            <a:ext cx="6317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A6CDBC"/>
                </a:solidFill>
              </a:rPr>
              <a:t>www.vcapsforplanning.org</a:t>
            </a:r>
            <a:endParaRPr lang="en-US" sz="1600" dirty="0">
              <a:solidFill>
                <a:srgbClr val="A6C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The VCAPS Workshops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52515"/>
            <a:ext cx="12192000" cy="416634"/>
            <a:chOff x="0" y="6452515"/>
            <a:chExt cx="12192000" cy="416634"/>
          </a:xfrm>
          <a:solidFill>
            <a:schemeClr val="tx1"/>
          </a:solidFill>
        </p:grpSpPr>
        <p:sp>
          <p:nvSpPr>
            <p:cNvPr id="5" name="Rectangle 4"/>
            <p:cNvSpPr/>
            <p:nvPr/>
          </p:nvSpPr>
          <p:spPr>
            <a:xfrm>
              <a:off x="0" y="6463665"/>
              <a:ext cx="12192000" cy="394335"/>
            </a:xfrm>
            <a:prstGeom prst="rect">
              <a:avLst/>
            </a:prstGeom>
            <a:solidFill>
              <a:srgbClr val="4B86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46848" y="6452515"/>
              <a:ext cx="3898303" cy="416634"/>
              <a:chOff x="3787958" y="6450720"/>
              <a:chExt cx="3898303" cy="416634"/>
            </a:xfrm>
            <a:grpFill/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87958" y="6450720"/>
                <a:ext cx="415192" cy="416634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203150" y="6513522"/>
                <a:ext cx="34831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cap="small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EASTERN SHORE LAND CONSERVANCY</a:t>
                </a:r>
                <a:endParaRPr lang="en-US" sz="1400" cap="small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583096" y="1701838"/>
            <a:ext cx="5986738" cy="4698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  <a:buNone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How it works</a:t>
            </a:r>
            <a:endParaRPr 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facilitated conversation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Aided by real-time “conversation mapping”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Produces cause-and-effect linkages between natural hazards and community impacts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4B866D"/>
              </a:buClr>
            </a:pPr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Integrates science with local context and experiences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74631" y="1791921"/>
            <a:ext cx="470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white"/>
                </a:solidFill>
                <a:latin typeface="Century Gothic" panose="020B0502020202020204"/>
              </a:rPr>
              <a:t>Causal diagramming</a:t>
            </a:r>
            <a:endParaRPr lang="en-US" sz="28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631" y="2416374"/>
            <a:ext cx="47053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C66"/>
                </a:solidFill>
                <a:latin typeface="Century Gothic" panose="020B0502020202020204" pitchFamily="34" charset="0"/>
              </a:rPr>
              <a:t>The VCAPS Process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52515"/>
            <a:ext cx="12192000" cy="416634"/>
            <a:chOff x="0" y="6452515"/>
            <a:chExt cx="12192000" cy="416634"/>
          </a:xfrm>
          <a:solidFill>
            <a:schemeClr val="tx1"/>
          </a:solidFill>
        </p:grpSpPr>
        <p:sp>
          <p:nvSpPr>
            <p:cNvPr id="5" name="Rectangle 4"/>
            <p:cNvSpPr/>
            <p:nvPr/>
          </p:nvSpPr>
          <p:spPr>
            <a:xfrm>
              <a:off x="0" y="6463665"/>
              <a:ext cx="12192000" cy="394335"/>
            </a:xfrm>
            <a:prstGeom prst="rect">
              <a:avLst/>
            </a:prstGeom>
            <a:solidFill>
              <a:srgbClr val="4B86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46848" y="6452515"/>
              <a:ext cx="3898303" cy="416634"/>
              <a:chOff x="3787958" y="6450720"/>
              <a:chExt cx="3898303" cy="416634"/>
            </a:xfrm>
            <a:grpFill/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87958" y="6450720"/>
                <a:ext cx="415192" cy="416634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203150" y="6513522"/>
                <a:ext cx="34831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cap="small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EASTERN SHORE LAND CONSERVANCY</a:t>
                </a:r>
                <a:endParaRPr lang="en-US" sz="1400" cap="small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87" y="1465396"/>
            <a:ext cx="117824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452515"/>
            <a:ext cx="12192000" cy="416634"/>
            <a:chOff x="0" y="6452515"/>
            <a:chExt cx="12192000" cy="416634"/>
          </a:xfrm>
          <a:solidFill>
            <a:schemeClr val="tx1"/>
          </a:solidFill>
        </p:grpSpPr>
        <p:sp>
          <p:nvSpPr>
            <p:cNvPr id="5" name="Rectangle 4"/>
            <p:cNvSpPr/>
            <p:nvPr/>
          </p:nvSpPr>
          <p:spPr>
            <a:xfrm>
              <a:off x="0" y="6463665"/>
              <a:ext cx="12192000" cy="394335"/>
            </a:xfrm>
            <a:prstGeom prst="rect">
              <a:avLst/>
            </a:prstGeom>
            <a:solidFill>
              <a:srgbClr val="4B86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46848" y="6452515"/>
              <a:ext cx="3898303" cy="416634"/>
              <a:chOff x="3787958" y="6450720"/>
              <a:chExt cx="3898303" cy="416634"/>
            </a:xfrm>
            <a:grpFill/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87958" y="6450720"/>
                <a:ext cx="415192" cy="416634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203150" y="6513522"/>
                <a:ext cx="34831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cap="small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EASTERN SHORE LAND CONSERVANCY</a:t>
                </a:r>
                <a:endParaRPr lang="en-US" sz="1400" cap="small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15" y="0"/>
            <a:ext cx="5162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4508</TotalTime>
  <Words>1118</Words>
  <Application>Microsoft Office PowerPoint</Application>
  <PresentationFormat>Widescreen</PresentationFormat>
  <Paragraphs>196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 3</vt:lpstr>
      <vt:lpstr>Office Theme</vt:lpstr>
      <vt:lpstr>Local Approaches to Climate Resilience &amp;  Adaptation on the Eastern Shore</vt:lpstr>
      <vt:lpstr>ESLC: What we do</vt:lpstr>
      <vt:lpstr>Coastal Resilience Program Goals</vt:lpstr>
      <vt:lpstr>Projects and Initiatives</vt:lpstr>
      <vt:lpstr>Kent County Climate &amp; Sea Level Rise Vulnerability Study</vt:lpstr>
      <vt:lpstr>The VCAPS Method</vt:lpstr>
      <vt:lpstr>The VCAPS Workshops</vt:lpstr>
      <vt:lpstr>The VCAPS Process</vt:lpstr>
      <vt:lpstr>PowerPoint Presentation</vt:lpstr>
      <vt:lpstr>Recommendations</vt:lpstr>
      <vt:lpstr>Outcomes</vt:lpstr>
      <vt:lpstr>Voices from Kent County</vt:lpstr>
      <vt:lpstr>Projects and Initiatives</vt:lpstr>
      <vt:lpstr>Eastern Shore Climate Adaptation Partnership</vt:lpstr>
      <vt:lpstr>Why regional collaboration?</vt:lpstr>
      <vt:lpstr>Eastern Shore Climate Adaptation Partnership</vt:lpstr>
      <vt:lpstr>Eastern Shore Climate Adaptation Partnership</vt:lpstr>
      <vt:lpstr>Eastern Shore Climate Adaptation Partnership</vt:lpstr>
      <vt:lpstr>Thank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ESLC: What we do</dc:title>
  <dc:creator>Brian Ambrette</dc:creator>
  <cp:lastModifiedBy>jstarr</cp:lastModifiedBy>
  <cp:revision>100</cp:revision>
  <cp:lastPrinted>2016-08-24T15:57:48Z</cp:lastPrinted>
  <dcterms:created xsi:type="dcterms:W3CDTF">2016-04-08T13:41:20Z</dcterms:created>
  <dcterms:modified xsi:type="dcterms:W3CDTF">2016-11-14T17:43:59Z</dcterms:modified>
</cp:coreProperties>
</file>