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7"/>
  </p:sldMasterIdLst>
  <p:sldIdLst>
    <p:sldId id="256" r:id="rId48"/>
    <p:sldId id="270" r:id="rId49"/>
    <p:sldId id="257" r:id="rId50"/>
    <p:sldId id="259" r:id="rId51"/>
    <p:sldId id="260" r:id="rId52"/>
    <p:sldId id="262" r:id="rId53"/>
    <p:sldId id="264" r:id="rId54"/>
    <p:sldId id="265" r:id="rId55"/>
    <p:sldId id="261" r:id="rId56"/>
    <p:sldId id="266" r:id="rId57"/>
    <p:sldId id="267" r:id="rId58"/>
    <p:sldId id="263" r:id="rId59"/>
    <p:sldId id="268" r:id="rId60"/>
    <p:sldId id="272" r:id="rId61"/>
    <p:sldId id="269" r:id="rId62"/>
    <p:sldId id="273" r:id="rId6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customXml" Target="../customXml/item13.xml"/><Relationship Id="rId18" Type="http://schemas.openxmlformats.org/officeDocument/2006/relationships/customXml" Target="../customXml/item18.xml"/><Relationship Id="rId26" Type="http://schemas.openxmlformats.org/officeDocument/2006/relationships/customXml" Target="../customXml/item26.xml"/><Relationship Id="rId39" Type="http://schemas.openxmlformats.org/officeDocument/2006/relationships/customXml" Target="../customXml/item39.xml"/><Relationship Id="rId21" Type="http://schemas.openxmlformats.org/officeDocument/2006/relationships/customXml" Target="../customXml/item21.xml"/><Relationship Id="rId34" Type="http://schemas.openxmlformats.org/officeDocument/2006/relationships/customXml" Target="../customXml/item34.xml"/><Relationship Id="rId42" Type="http://schemas.openxmlformats.org/officeDocument/2006/relationships/customXml" Target="../customXml/item42.xml"/><Relationship Id="rId47" Type="http://schemas.openxmlformats.org/officeDocument/2006/relationships/slideMaster" Target="slideMasters/slideMaster1.xml"/><Relationship Id="rId50" Type="http://schemas.openxmlformats.org/officeDocument/2006/relationships/slide" Target="slides/slide3.xml"/><Relationship Id="rId55" Type="http://schemas.openxmlformats.org/officeDocument/2006/relationships/slide" Target="slides/slide8.xml"/><Relationship Id="rId63" Type="http://schemas.openxmlformats.org/officeDocument/2006/relationships/slide" Target="slides/slide16.xml"/><Relationship Id="rId7" Type="http://schemas.openxmlformats.org/officeDocument/2006/relationships/customXml" Target="../customXml/item7.xml"/><Relationship Id="rId2" Type="http://schemas.openxmlformats.org/officeDocument/2006/relationships/customXml" Target="../customXml/item2.xml"/><Relationship Id="rId16" Type="http://schemas.openxmlformats.org/officeDocument/2006/relationships/customXml" Target="../customXml/item16.xml"/><Relationship Id="rId29" Type="http://schemas.openxmlformats.org/officeDocument/2006/relationships/customXml" Target="../customXml/item29.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customXml" Target="../customXml/item24.xml"/><Relationship Id="rId32" Type="http://schemas.openxmlformats.org/officeDocument/2006/relationships/customXml" Target="../customXml/item32.xml"/><Relationship Id="rId37" Type="http://schemas.openxmlformats.org/officeDocument/2006/relationships/customXml" Target="../customXml/item37.xml"/><Relationship Id="rId40" Type="http://schemas.openxmlformats.org/officeDocument/2006/relationships/customXml" Target="../customXml/item40.xml"/><Relationship Id="rId45" Type="http://schemas.openxmlformats.org/officeDocument/2006/relationships/customXml" Target="../customXml/item45.xml"/><Relationship Id="rId53" Type="http://schemas.openxmlformats.org/officeDocument/2006/relationships/slide" Target="slides/slide6.xml"/><Relationship Id="rId58" Type="http://schemas.openxmlformats.org/officeDocument/2006/relationships/slide" Target="slides/slide11.xml"/><Relationship Id="rId66"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customXml" Target="../customXml/item36.xml"/><Relationship Id="rId49" Type="http://schemas.openxmlformats.org/officeDocument/2006/relationships/slide" Target="slides/slide2.xml"/><Relationship Id="rId57" Type="http://schemas.openxmlformats.org/officeDocument/2006/relationships/slide" Target="slides/slide10.xml"/><Relationship Id="rId61" Type="http://schemas.openxmlformats.org/officeDocument/2006/relationships/slide" Target="slides/slide14.xml"/><Relationship Id="rId10" Type="http://schemas.openxmlformats.org/officeDocument/2006/relationships/customXml" Target="../customXml/item10.xml"/><Relationship Id="rId19" Type="http://schemas.openxmlformats.org/officeDocument/2006/relationships/customXml" Target="../customXml/item19.xml"/><Relationship Id="rId31" Type="http://schemas.openxmlformats.org/officeDocument/2006/relationships/customXml" Target="../customXml/item31.xml"/><Relationship Id="rId44" Type="http://schemas.openxmlformats.org/officeDocument/2006/relationships/customXml" Target="../customXml/item44.xml"/><Relationship Id="rId52" Type="http://schemas.openxmlformats.org/officeDocument/2006/relationships/slide" Target="slides/slide5.xml"/><Relationship Id="rId60" Type="http://schemas.openxmlformats.org/officeDocument/2006/relationships/slide" Target="slides/slide13.xml"/><Relationship Id="rId65"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customXml" Target="../customXml/item22.xml"/><Relationship Id="rId27" Type="http://schemas.openxmlformats.org/officeDocument/2006/relationships/customXml" Target="../customXml/item27.xml"/><Relationship Id="rId30" Type="http://schemas.openxmlformats.org/officeDocument/2006/relationships/customXml" Target="../customXml/item30.xml"/><Relationship Id="rId35" Type="http://schemas.openxmlformats.org/officeDocument/2006/relationships/customXml" Target="../customXml/item35.xml"/><Relationship Id="rId43" Type="http://schemas.openxmlformats.org/officeDocument/2006/relationships/customXml" Target="../customXml/item43.xml"/><Relationship Id="rId48" Type="http://schemas.openxmlformats.org/officeDocument/2006/relationships/slide" Target="slides/slide1.xml"/><Relationship Id="rId56" Type="http://schemas.openxmlformats.org/officeDocument/2006/relationships/slide" Target="slides/slide9.xml"/><Relationship Id="rId64" Type="http://schemas.openxmlformats.org/officeDocument/2006/relationships/presProps" Target="presProps.xml"/><Relationship Id="rId8" Type="http://schemas.openxmlformats.org/officeDocument/2006/relationships/customXml" Target="../customXml/item8.xml"/><Relationship Id="rId51"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customXml" Target="../customXml/item33.xml"/><Relationship Id="rId38" Type="http://schemas.openxmlformats.org/officeDocument/2006/relationships/customXml" Target="../customXml/item38.xml"/><Relationship Id="rId46" Type="http://schemas.openxmlformats.org/officeDocument/2006/relationships/customXml" Target="../customXml/item46.xml"/><Relationship Id="rId59" Type="http://schemas.openxmlformats.org/officeDocument/2006/relationships/slide" Target="slides/slide12.xml"/><Relationship Id="rId67" Type="http://schemas.openxmlformats.org/officeDocument/2006/relationships/tableStyles" Target="tableStyles.xml"/><Relationship Id="rId20" Type="http://schemas.openxmlformats.org/officeDocument/2006/relationships/customXml" Target="../customXml/item20.xml"/><Relationship Id="rId41" Type="http://schemas.openxmlformats.org/officeDocument/2006/relationships/customXml" Target="../customXml/item41.xml"/><Relationship Id="rId54" Type="http://schemas.openxmlformats.org/officeDocument/2006/relationships/slide" Target="slides/slide7.xml"/><Relationship Id="rId62" Type="http://schemas.openxmlformats.org/officeDocument/2006/relationships/slide" Target="slides/slide1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2EF07-2C0C-4EEC-807F-39DB49F31B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C456125-4498-4939-88EE-C022F7FA7D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A57C1B6-BB62-42DB-BB4F-2BD358AD8691}"/>
              </a:ext>
            </a:extLst>
          </p:cNvPr>
          <p:cNvSpPr>
            <a:spLocks noGrp="1"/>
          </p:cNvSpPr>
          <p:nvPr>
            <p:ph type="dt" sz="half" idx="10"/>
          </p:nvPr>
        </p:nvSpPr>
        <p:spPr/>
        <p:txBody>
          <a:bodyPr/>
          <a:lstStyle/>
          <a:p>
            <a:fld id="{5D4725BF-92D4-4C92-8370-CA9AD2138F18}" type="datetimeFigureOut">
              <a:rPr lang="en-US" smtClean="0"/>
              <a:t>7/2/2020</a:t>
            </a:fld>
            <a:endParaRPr lang="en-US" dirty="0"/>
          </a:p>
        </p:txBody>
      </p:sp>
      <p:sp>
        <p:nvSpPr>
          <p:cNvPr id="5" name="Footer Placeholder 4">
            <a:extLst>
              <a:ext uri="{FF2B5EF4-FFF2-40B4-BE49-F238E27FC236}">
                <a16:creationId xmlns:a16="http://schemas.microsoft.com/office/drawing/2014/main" id="{E35E16FE-B99F-40E7-82D1-F24BB0EDB38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F3FB85A-FACF-4819-922A-7F62BBD3AF39}"/>
              </a:ext>
            </a:extLst>
          </p:cNvPr>
          <p:cNvSpPr>
            <a:spLocks noGrp="1"/>
          </p:cNvSpPr>
          <p:nvPr>
            <p:ph type="sldNum" sz="quarter" idx="12"/>
          </p:nvPr>
        </p:nvSpPr>
        <p:spPr/>
        <p:txBody>
          <a:bodyPr/>
          <a:lstStyle/>
          <a:p>
            <a:fld id="{7CF521B7-CFB3-49D3-9CE9-5EE2B8D69C98}" type="slidenum">
              <a:rPr lang="en-US" smtClean="0"/>
              <a:t>‹#›</a:t>
            </a:fld>
            <a:endParaRPr lang="en-US" dirty="0"/>
          </a:p>
        </p:txBody>
      </p:sp>
    </p:spTree>
    <p:extLst>
      <p:ext uri="{BB962C8B-B14F-4D97-AF65-F5344CB8AC3E}">
        <p14:creationId xmlns:p14="http://schemas.microsoft.com/office/powerpoint/2010/main" val="3121101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68919-B022-463C-8A3F-22416978A8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F7602F3-1106-4D16-90E7-AFA4CC2258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4F7722-2D26-468D-9E89-CB7764B52CD0}"/>
              </a:ext>
            </a:extLst>
          </p:cNvPr>
          <p:cNvSpPr>
            <a:spLocks noGrp="1"/>
          </p:cNvSpPr>
          <p:nvPr>
            <p:ph type="dt" sz="half" idx="10"/>
          </p:nvPr>
        </p:nvSpPr>
        <p:spPr/>
        <p:txBody>
          <a:bodyPr/>
          <a:lstStyle/>
          <a:p>
            <a:fld id="{5D4725BF-92D4-4C92-8370-CA9AD2138F18}" type="datetimeFigureOut">
              <a:rPr lang="en-US" smtClean="0"/>
              <a:t>7/2/2020</a:t>
            </a:fld>
            <a:endParaRPr lang="en-US" dirty="0"/>
          </a:p>
        </p:txBody>
      </p:sp>
      <p:sp>
        <p:nvSpPr>
          <p:cNvPr id="5" name="Footer Placeholder 4">
            <a:extLst>
              <a:ext uri="{FF2B5EF4-FFF2-40B4-BE49-F238E27FC236}">
                <a16:creationId xmlns:a16="http://schemas.microsoft.com/office/drawing/2014/main" id="{AC5E31F6-EB68-4364-81AC-FABF65606C4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7D509F5-0F70-44AD-AB95-390DB1711065}"/>
              </a:ext>
            </a:extLst>
          </p:cNvPr>
          <p:cNvSpPr>
            <a:spLocks noGrp="1"/>
          </p:cNvSpPr>
          <p:nvPr>
            <p:ph type="sldNum" sz="quarter" idx="12"/>
          </p:nvPr>
        </p:nvSpPr>
        <p:spPr/>
        <p:txBody>
          <a:bodyPr/>
          <a:lstStyle/>
          <a:p>
            <a:fld id="{7CF521B7-CFB3-49D3-9CE9-5EE2B8D69C98}" type="slidenum">
              <a:rPr lang="en-US" smtClean="0"/>
              <a:t>‹#›</a:t>
            </a:fld>
            <a:endParaRPr lang="en-US" dirty="0"/>
          </a:p>
        </p:txBody>
      </p:sp>
    </p:spTree>
    <p:extLst>
      <p:ext uri="{BB962C8B-B14F-4D97-AF65-F5344CB8AC3E}">
        <p14:creationId xmlns:p14="http://schemas.microsoft.com/office/powerpoint/2010/main" val="3009800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E718E4-4868-450D-A6BB-0FA70B1B49C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AC1719F-3CDF-4B58-99B6-B780EA4078D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21D29D-1D03-4CA8-B7B3-2748FBD9F7EA}"/>
              </a:ext>
            </a:extLst>
          </p:cNvPr>
          <p:cNvSpPr>
            <a:spLocks noGrp="1"/>
          </p:cNvSpPr>
          <p:nvPr>
            <p:ph type="dt" sz="half" idx="10"/>
          </p:nvPr>
        </p:nvSpPr>
        <p:spPr/>
        <p:txBody>
          <a:bodyPr/>
          <a:lstStyle/>
          <a:p>
            <a:fld id="{5D4725BF-92D4-4C92-8370-CA9AD2138F18}" type="datetimeFigureOut">
              <a:rPr lang="en-US" smtClean="0"/>
              <a:t>7/2/2020</a:t>
            </a:fld>
            <a:endParaRPr lang="en-US" dirty="0"/>
          </a:p>
        </p:txBody>
      </p:sp>
      <p:sp>
        <p:nvSpPr>
          <p:cNvPr id="5" name="Footer Placeholder 4">
            <a:extLst>
              <a:ext uri="{FF2B5EF4-FFF2-40B4-BE49-F238E27FC236}">
                <a16:creationId xmlns:a16="http://schemas.microsoft.com/office/drawing/2014/main" id="{742A6209-BE80-4F5B-95CA-AC45497C70E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50B3B01-AA64-4D18-8680-A2B45DEBE56C}"/>
              </a:ext>
            </a:extLst>
          </p:cNvPr>
          <p:cNvSpPr>
            <a:spLocks noGrp="1"/>
          </p:cNvSpPr>
          <p:nvPr>
            <p:ph type="sldNum" sz="quarter" idx="12"/>
          </p:nvPr>
        </p:nvSpPr>
        <p:spPr/>
        <p:txBody>
          <a:bodyPr/>
          <a:lstStyle/>
          <a:p>
            <a:fld id="{7CF521B7-CFB3-49D3-9CE9-5EE2B8D69C98}" type="slidenum">
              <a:rPr lang="en-US" smtClean="0"/>
              <a:t>‹#›</a:t>
            </a:fld>
            <a:endParaRPr lang="en-US" dirty="0"/>
          </a:p>
        </p:txBody>
      </p:sp>
    </p:spTree>
    <p:extLst>
      <p:ext uri="{BB962C8B-B14F-4D97-AF65-F5344CB8AC3E}">
        <p14:creationId xmlns:p14="http://schemas.microsoft.com/office/powerpoint/2010/main" val="2960264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4B9F5-78BF-4F7B-BEDC-088832CC87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9A2B05-9587-4F2F-B611-C54BA3F309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761441-FAB2-4CD4-8C66-63EC8DEF380E}"/>
              </a:ext>
            </a:extLst>
          </p:cNvPr>
          <p:cNvSpPr>
            <a:spLocks noGrp="1"/>
          </p:cNvSpPr>
          <p:nvPr>
            <p:ph type="dt" sz="half" idx="10"/>
          </p:nvPr>
        </p:nvSpPr>
        <p:spPr/>
        <p:txBody>
          <a:bodyPr/>
          <a:lstStyle/>
          <a:p>
            <a:fld id="{5D4725BF-92D4-4C92-8370-CA9AD2138F18}" type="datetimeFigureOut">
              <a:rPr lang="en-US" smtClean="0"/>
              <a:t>7/2/2020</a:t>
            </a:fld>
            <a:endParaRPr lang="en-US" dirty="0"/>
          </a:p>
        </p:txBody>
      </p:sp>
      <p:sp>
        <p:nvSpPr>
          <p:cNvPr id="5" name="Footer Placeholder 4">
            <a:extLst>
              <a:ext uri="{FF2B5EF4-FFF2-40B4-BE49-F238E27FC236}">
                <a16:creationId xmlns:a16="http://schemas.microsoft.com/office/drawing/2014/main" id="{A9B61166-2B9D-4C11-B39B-45D5F5BFDD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CCF6D2C-0F44-4B2D-82F9-535174D87744}"/>
              </a:ext>
            </a:extLst>
          </p:cNvPr>
          <p:cNvSpPr>
            <a:spLocks noGrp="1"/>
          </p:cNvSpPr>
          <p:nvPr>
            <p:ph type="sldNum" sz="quarter" idx="12"/>
          </p:nvPr>
        </p:nvSpPr>
        <p:spPr/>
        <p:txBody>
          <a:bodyPr/>
          <a:lstStyle/>
          <a:p>
            <a:fld id="{7CF521B7-CFB3-49D3-9CE9-5EE2B8D69C98}" type="slidenum">
              <a:rPr lang="en-US" smtClean="0"/>
              <a:t>‹#›</a:t>
            </a:fld>
            <a:endParaRPr lang="en-US" dirty="0"/>
          </a:p>
        </p:txBody>
      </p:sp>
    </p:spTree>
    <p:extLst>
      <p:ext uri="{BB962C8B-B14F-4D97-AF65-F5344CB8AC3E}">
        <p14:creationId xmlns:p14="http://schemas.microsoft.com/office/powerpoint/2010/main" val="718770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D9D80-8542-45A7-9109-65859BE9A3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BD11837-B8E6-4121-B905-32A66B70B80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759D5D-4627-4E52-8CF3-DD3C1A9B2ED1}"/>
              </a:ext>
            </a:extLst>
          </p:cNvPr>
          <p:cNvSpPr>
            <a:spLocks noGrp="1"/>
          </p:cNvSpPr>
          <p:nvPr>
            <p:ph type="dt" sz="half" idx="10"/>
          </p:nvPr>
        </p:nvSpPr>
        <p:spPr/>
        <p:txBody>
          <a:bodyPr/>
          <a:lstStyle/>
          <a:p>
            <a:fld id="{5D4725BF-92D4-4C92-8370-CA9AD2138F18}" type="datetimeFigureOut">
              <a:rPr lang="en-US" smtClean="0"/>
              <a:t>7/2/2020</a:t>
            </a:fld>
            <a:endParaRPr lang="en-US" dirty="0"/>
          </a:p>
        </p:txBody>
      </p:sp>
      <p:sp>
        <p:nvSpPr>
          <p:cNvPr id="5" name="Footer Placeholder 4">
            <a:extLst>
              <a:ext uri="{FF2B5EF4-FFF2-40B4-BE49-F238E27FC236}">
                <a16:creationId xmlns:a16="http://schemas.microsoft.com/office/drawing/2014/main" id="{520EAB2B-1E45-49C1-8CFD-827EC1A8999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DF99A8-F11B-42D8-97D2-773C3867E55B}"/>
              </a:ext>
            </a:extLst>
          </p:cNvPr>
          <p:cNvSpPr>
            <a:spLocks noGrp="1"/>
          </p:cNvSpPr>
          <p:nvPr>
            <p:ph type="sldNum" sz="quarter" idx="12"/>
          </p:nvPr>
        </p:nvSpPr>
        <p:spPr/>
        <p:txBody>
          <a:bodyPr/>
          <a:lstStyle/>
          <a:p>
            <a:fld id="{7CF521B7-CFB3-49D3-9CE9-5EE2B8D69C98}" type="slidenum">
              <a:rPr lang="en-US" smtClean="0"/>
              <a:t>‹#›</a:t>
            </a:fld>
            <a:endParaRPr lang="en-US" dirty="0"/>
          </a:p>
        </p:txBody>
      </p:sp>
    </p:spTree>
    <p:extLst>
      <p:ext uri="{BB962C8B-B14F-4D97-AF65-F5344CB8AC3E}">
        <p14:creationId xmlns:p14="http://schemas.microsoft.com/office/powerpoint/2010/main" val="689808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9697-DE78-41FE-B35D-B94C6F2539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67F872-08F3-48B7-8D77-5613F4ED93B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82305B3-8DBA-4093-BD21-0A08EC403B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D0F182B-F724-4596-85D1-BE11C1F8A21F}"/>
              </a:ext>
            </a:extLst>
          </p:cNvPr>
          <p:cNvSpPr>
            <a:spLocks noGrp="1"/>
          </p:cNvSpPr>
          <p:nvPr>
            <p:ph type="dt" sz="half" idx="10"/>
          </p:nvPr>
        </p:nvSpPr>
        <p:spPr/>
        <p:txBody>
          <a:bodyPr/>
          <a:lstStyle/>
          <a:p>
            <a:fld id="{5D4725BF-92D4-4C92-8370-CA9AD2138F18}" type="datetimeFigureOut">
              <a:rPr lang="en-US" smtClean="0"/>
              <a:t>7/2/2020</a:t>
            </a:fld>
            <a:endParaRPr lang="en-US" dirty="0"/>
          </a:p>
        </p:txBody>
      </p:sp>
      <p:sp>
        <p:nvSpPr>
          <p:cNvPr id="6" name="Footer Placeholder 5">
            <a:extLst>
              <a:ext uri="{FF2B5EF4-FFF2-40B4-BE49-F238E27FC236}">
                <a16:creationId xmlns:a16="http://schemas.microsoft.com/office/drawing/2014/main" id="{8AF802C3-BE92-44F7-8E07-51C682A3A0B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82BB5EF-5956-44D1-B1A0-6F72F95E43A9}"/>
              </a:ext>
            </a:extLst>
          </p:cNvPr>
          <p:cNvSpPr>
            <a:spLocks noGrp="1"/>
          </p:cNvSpPr>
          <p:nvPr>
            <p:ph type="sldNum" sz="quarter" idx="12"/>
          </p:nvPr>
        </p:nvSpPr>
        <p:spPr/>
        <p:txBody>
          <a:bodyPr/>
          <a:lstStyle/>
          <a:p>
            <a:fld id="{7CF521B7-CFB3-49D3-9CE9-5EE2B8D69C98}" type="slidenum">
              <a:rPr lang="en-US" smtClean="0"/>
              <a:t>‹#›</a:t>
            </a:fld>
            <a:endParaRPr lang="en-US" dirty="0"/>
          </a:p>
        </p:txBody>
      </p:sp>
    </p:spTree>
    <p:extLst>
      <p:ext uri="{BB962C8B-B14F-4D97-AF65-F5344CB8AC3E}">
        <p14:creationId xmlns:p14="http://schemas.microsoft.com/office/powerpoint/2010/main" val="3909914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498A3-DDE3-4E83-AB0C-0BE9FD7E21B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8F50701-C250-435A-93F5-B5A45F4134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87B6ABF-DF95-416C-8D69-047ACBF559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1ECA255-2C94-4424-9D7E-B5083929A3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2C6534-7924-4E14-A95C-C1550A5FC81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00948B6-CDCF-40F5-ABE7-CF928B8040FB}"/>
              </a:ext>
            </a:extLst>
          </p:cNvPr>
          <p:cNvSpPr>
            <a:spLocks noGrp="1"/>
          </p:cNvSpPr>
          <p:nvPr>
            <p:ph type="dt" sz="half" idx="10"/>
          </p:nvPr>
        </p:nvSpPr>
        <p:spPr/>
        <p:txBody>
          <a:bodyPr/>
          <a:lstStyle/>
          <a:p>
            <a:fld id="{5D4725BF-92D4-4C92-8370-CA9AD2138F18}" type="datetimeFigureOut">
              <a:rPr lang="en-US" smtClean="0"/>
              <a:t>7/2/2020</a:t>
            </a:fld>
            <a:endParaRPr lang="en-US" dirty="0"/>
          </a:p>
        </p:txBody>
      </p:sp>
      <p:sp>
        <p:nvSpPr>
          <p:cNvPr id="8" name="Footer Placeholder 7">
            <a:extLst>
              <a:ext uri="{FF2B5EF4-FFF2-40B4-BE49-F238E27FC236}">
                <a16:creationId xmlns:a16="http://schemas.microsoft.com/office/drawing/2014/main" id="{B5D10DC2-2E0D-4EA4-949E-0E36519BAEA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E4497E3-8FED-4176-A461-4C7DA698B39E}"/>
              </a:ext>
            </a:extLst>
          </p:cNvPr>
          <p:cNvSpPr>
            <a:spLocks noGrp="1"/>
          </p:cNvSpPr>
          <p:nvPr>
            <p:ph type="sldNum" sz="quarter" idx="12"/>
          </p:nvPr>
        </p:nvSpPr>
        <p:spPr/>
        <p:txBody>
          <a:bodyPr/>
          <a:lstStyle/>
          <a:p>
            <a:fld id="{7CF521B7-CFB3-49D3-9CE9-5EE2B8D69C98}" type="slidenum">
              <a:rPr lang="en-US" smtClean="0"/>
              <a:t>‹#›</a:t>
            </a:fld>
            <a:endParaRPr lang="en-US" dirty="0"/>
          </a:p>
        </p:txBody>
      </p:sp>
    </p:spTree>
    <p:extLst>
      <p:ext uri="{BB962C8B-B14F-4D97-AF65-F5344CB8AC3E}">
        <p14:creationId xmlns:p14="http://schemas.microsoft.com/office/powerpoint/2010/main" val="2766569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B8781-6D58-47C7-A3C4-5B3BB2575F4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3B3C3C1-7078-402C-A4E8-69279C50F20C}"/>
              </a:ext>
            </a:extLst>
          </p:cNvPr>
          <p:cNvSpPr>
            <a:spLocks noGrp="1"/>
          </p:cNvSpPr>
          <p:nvPr>
            <p:ph type="dt" sz="half" idx="10"/>
          </p:nvPr>
        </p:nvSpPr>
        <p:spPr/>
        <p:txBody>
          <a:bodyPr/>
          <a:lstStyle/>
          <a:p>
            <a:fld id="{5D4725BF-92D4-4C92-8370-CA9AD2138F18}" type="datetimeFigureOut">
              <a:rPr lang="en-US" smtClean="0"/>
              <a:t>7/2/2020</a:t>
            </a:fld>
            <a:endParaRPr lang="en-US" dirty="0"/>
          </a:p>
        </p:txBody>
      </p:sp>
      <p:sp>
        <p:nvSpPr>
          <p:cNvPr id="4" name="Footer Placeholder 3">
            <a:extLst>
              <a:ext uri="{FF2B5EF4-FFF2-40B4-BE49-F238E27FC236}">
                <a16:creationId xmlns:a16="http://schemas.microsoft.com/office/drawing/2014/main" id="{387981F0-1AC8-4E83-8836-31FF5DC3F9D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91D5ACF-A53B-4B61-94B0-63406324D3D4}"/>
              </a:ext>
            </a:extLst>
          </p:cNvPr>
          <p:cNvSpPr>
            <a:spLocks noGrp="1"/>
          </p:cNvSpPr>
          <p:nvPr>
            <p:ph type="sldNum" sz="quarter" idx="12"/>
          </p:nvPr>
        </p:nvSpPr>
        <p:spPr/>
        <p:txBody>
          <a:bodyPr/>
          <a:lstStyle/>
          <a:p>
            <a:fld id="{7CF521B7-CFB3-49D3-9CE9-5EE2B8D69C98}" type="slidenum">
              <a:rPr lang="en-US" smtClean="0"/>
              <a:t>‹#›</a:t>
            </a:fld>
            <a:endParaRPr lang="en-US" dirty="0"/>
          </a:p>
        </p:txBody>
      </p:sp>
    </p:spTree>
    <p:extLst>
      <p:ext uri="{BB962C8B-B14F-4D97-AF65-F5344CB8AC3E}">
        <p14:creationId xmlns:p14="http://schemas.microsoft.com/office/powerpoint/2010/main" val="1432192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F6E6D3-E8EF-4DB7-BA61-846DECDF8E8E}"/>
              </a:ext>
            </a:extLst>
          </p:cNvPr>
          <p:cNvSpPr>
            <a:spLocks noGrp="1"/>
          </p:cNvSpPr>
          <p:nvPr>
            <p:ph type="dt" sz="half" idx="10"/>
          </p:nvPr>
        </p:nvSpPr>
        <p:spPr/>
        <p:txBody>
          <a:bodyPr/>
          <a:lstStyle/>
          <a:p>
            <a:fld id="{5D4725BF-92D4-4C92-8370-CA9AD2138F18}" type="datetimeFigureOut">
              <a:rPr lang="en-US" smtClean="0"/>
              <a:t>7/2/2020</a:t>
            </a:fld>
            <a:endParaRPr lang="en-US" dirty="0"/>
          </a:p>
        </p:txBody>
      </p:sp>
      <p:sp>
        <p:nvSpPr>
          <p:cNvPr id="3" name="Footer Placeholder 2">
            <a:extLst>
              <a:ext uri="{FF2B5EF4-FFF2-40B4-BE49-F238E27FC236}">
                <a16:creationId xmlns:a16="http://schemas.microsoft.com/office/drawing/2014/main" id="{9DC7980E-6035-4987-B9DA-F2340C2F233D}"/>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D5ABE-AD01-4397-8CEC-DC5CDC29C085}"/>
              </a:ext>
            </a:extLst>
          </p:cNvPr>
          <p:cNvSpPr>
            <a:spLocks noGrp="1"/>
          </p:cNvSpPr>
          <p:nvPr>
            <p:ph type="sldNum" sz="quarter" idx="12"/>
          </p:nvPr>
        </p:nvSpPr>
        <p:spPr/>
        <p:txBody>
          <a:bodyPr/>
          <a:lstStyle/>
          <a:p>
            <a:fld id="{7CF521B7-CFB3-49D3-9CE9-5EE2B8D69C98}" type="slidenum">
              <a:rPr lang="en-US" smtClean="0"/>
              <a:t>‹#›</a:t>
            </a:fld>
            <a:endParaRPr lang="en-US" dirty="0"/>
          </a:p>
        </p:txBody>
      </p:sp>
    </p:spTree>
    <p:extLst>
      <p:ext uri="{BB962C8B-B14F-4D97-AF65-F5344CB8AC3E}">
        <p14:creationId xmlns:p14="http://schemas.microsoft.com/office/powerpoint/2010/main" val="2919176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05215-4853-482A-8E5C-8BFFA85B18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80C7E20-E368-492B-8CEB-BFFB8F7027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1CC3570-1933-4E50-A586-F6E9045EA1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EC2F1C-A331-4AB0-99DC-D24C5AAD1D25}"/>
              </a:ext>
            </a:extLst>
          </p:cNvPr>
          <p:cNvSpPr>
            <a:spLocks noGrp="1"/>
          </p:cNvSpPr>
          <p:nvPr>
            <p:ph type="dt" sz="half" idx="10"/>
          </p:nvPr>
        </p:nvSpPr>
        <p:spPr/>
        <p:txBody>
          <a:bodyPr/>
          <a:lstStyle/>
          <a:p>
            <a:fld id="{5D4725BF-92D4-4C92-8370-CA9AD2138F18}" type="datetimeFigureOut">
              <a:rPr lang="en-US" smtClean="0"/>
              <a:t>7/2/2020</a:t>
            </a:fld>
            <a:endParaRPr lang="en-US" dirty="0"/>
          </a:p>
        </p:txBody>
      </p:sp>
      <p:sp>
        <p:nvSpPr>
          <p:cNvPr id="6" name="Footer Placeholder 5">
            <a:extLst>
              <a:ext uri="{FF2B5EF4-FFF2-40B4-BE49-F238E27FC236}">
                <a16:creationId xmlns:a16="http://schemas.microsoft.com/office/drawing/2014/main" id="{9A04D32C-C29A-4DC3-80E0-A86B967DF5C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B8CC74B-9945-41C9-9E26-5F996EE07CC8}"/>
              </a:ext>
            </a:extLst>
          </p:cNvPr>
          <p:cNvSpPr>
            <a:spLocks noGrp="1"/>
          </p:cNvSpPr>
          <p:nvPr>
            <p:ph type="sldNum" sz="quarter" idx="12"/>
          </p:nvPr>
        </p:nvSpPr>
        <p:spPr/>
        <p:txBody>
          <a:bodyPr/>
          <a:lstStyle/>
          <a:p>
            <a:fld id="{7CF521B7-CFB3-49D3-9CE9-5EE2B8D69C98}" type="slidenum">
              <a:rPr lang="en-US" smtClean="0"/>
              <a:t>‹#›</a:t>
            </a:fld>
            <a:endParaRPr lang="en-US" dirty="0"/>
          </a:p>
        </p:txBody>
      </p:sp>
    </p:spTree>
    <p:extLst>
      <p:ext uri="{BB962C8B-B14F-4D97-AF65-F5344CB8AC3E}">
        <p14:creationId xmlns:p14="http://schemas.microsoft.com/office/powerpoint/2010/main" val="3830891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7F244-70ED-4323-8C41-F9820470E4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5E0D8CE-10E4-4128-AC66-EE4861623E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ABE64E5-C73E-4290-9A86-3C74B930DF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C668D8-20A8-4368-AB2A-D2C2876A4443}"/>
              </a:ext>
            </a:extLst>
          </p:cNvPr>
          <p:cNvSpPr>
            <a:spLocks noGrp="1"/>
          </p:cNvSpPr>
          <p:nvPr>
            <p:ph type="dt" sz="half" idx="10"/>
          </p:nvPr>
        </p:nvSpPr>
        <p:spPr/>
        <p:txBody>
          <a:bodyPr/>
          <a:lstStyle/>
          <a:p>
            <a:fld id="{5D4725BF-92D4-4C92-8370-CA9AD2138F18}" type="datetimeFigureOut">
              <a:rPr lang="en-US" smtClean="0"/>
              <a:t>7/2/2020</a:t>
            </a:fld>
            <a:endParaRPr lang="en-US" dirty="0"/>
          </a:p>
        </p:txBody>
      </p:sp>
      <p:sp>
        <p:nvSpPr>
          <p:cNvPr id="6" name="Footer Placeholder 5">
            <a:extLst>
              <a:ext uri="{FF2B5EF4-FFF2-40B4-BE49-F238E27FC236}">
                <a16:creationId xmlns:a16="http://schemas.microsoft.com/office/drawing/2014/main" id="{78304174-ABD1-4343-BBB3-93918D02D16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3083102-3B78-4FA4-B35B-0512952BBC02}"/>
              </a:ext>
            </a:extLst>
          </p:cNvPr>
          <p:cNvSpPr>
            <a:spLocks noGrp="1"/>
          </p:cNvSpPr>
          <p:nvPr>
            <p:ph type="sldNum" sz="quarter" idx="12"/>
          </p:nvPr>
        </p:nvSpPr>
        <p:spPr/>
        <p:txBody>
          <a:bodyPr/>
          <a:lstStyle/>
          <a:p>
            <a:fld id="{7CF521B7-CFB3-49D3-9CE9-5EE2B8D69C98}" type="slidenum">
              <a:rPr lang="en-US" smtClean="0"/>
              <a:t>‹#›</a:t>
            </a:fld>
            <a:endParaRPr lang="en-US" dirty="0"/>
          </a:p>
        </p:txBody>
      </p:sp>
    </p:spTree>
    <p:extLst>
      <p:ext uri="{BB962C8B-B14F-4D97-AF65-F5344CB8AC3E}">
        <p14:creationId xmlns:p14="http://schemas.microsoft.com/office/powerpoint/2010/main" val="4156395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1154E9-6986-4610-B0CD-5B5CB85FB5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421CE0C-0872-4EAF-9B60-6B897524DD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6F3AF8-F3A8-418A-978A-6F7A661B14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4725BF-92D4-4C92-8370-CA9AD2138F18}" type="datetimeFigureOut">
              <a:rPr lang="en-US" smtClean="0"/>
              <a:t>7/2/2020</a:t>
            </a:fld>
            <a:endParaRPr lang="en-US" dirty="0"/>
          </a:p>
        </p:txBody>
      </p:sp>
      <p:sp>
        <p:nvSpPr>
          <p:cNvPr id="5" name="Footer Placeholder 4">
            <a:extLst>
              <a:ext uri="{FF2B5EF4-FFF2-40B4-BE49-F238E27FC236}">
                <a16:creationId xmlns:a16="http://schemas.microsoft.com/office/drawing/2014/main" id="{90D595AF-491E-40CB-A096-8457729474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B893280-F0DA-4F00-96AA-4DD8FA0768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F521B7-CFB3-49D3-9CE9-5EE2B8D69C98}" type="slidenum">
              <a:rPr lang="en-US" smtClean="0"/>
              <a:t>‹#›</a:t>
            </a:fld>
            <a:endParaRPr lang="en-US" dirty="0"/>
          </a:p>
        </p:txBody>
      </p:sp>
    </p:spTree>
    <p:extLst>
      <p:ext uri="{BB962C8B-B14F-4D97-AF65-F5344CB8AC3E}">
        <p14:creationId xmlns:p14="http://schemas.microsoft.com/office/powerpoint/2010/main" val="8648528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19E42-68B0-43B3-B4B5-FFE67FAB0DB7}"/>
              </a:ext>
            </a:extLst>
          </p:cNvPr>
          <p:cNvSpPr>
            <a:spLocks noGrp="1"/>
          </p:cNvSpPr>
          <p:nvPr>
            <p:ph type="ctrTitle"/>
          </p:nvPr>
        </p:nvSpPr>
        <p:spPr/>
        <p:txBody>
          <a:bodyPr/>
          <a:lstStyle/>
          <a:p>
            <a:r>
              <a:rPr lang="en-US" dirty="0"/>
              <a:t>Finalizing CAST 2019</a:t>
            </a:r>
          </a:p>
        </p:txBody>
      </p:sp>
      <p:sp>
        <p:nvSpPr>
          <p:cNvPr id="3" name="Subtitle 2">
            <a:extLst>
              <a:ext uri="{FF2B5EF4-FFF2-40B4-BE49-F238E27FC236}">
                <a16:creationId xmlns:a16="http://schemas.microsoft.com/office/drawing/2014/main" id="{6BEC6550-1ACF-4C5E-A9F2-633C2A2A2829}"/>
              </a:ext>
            </a:extLst>
          </p:cNvPr>
          <p:cNvSpPr>
            <a:spLocks noGrp="1"/>
          </p:cNvSpPr>
          <p:nvPr>
            <p:ph type="subTitle" idx="1"/>
          </p:nvPr>
        </p:nvSpPr>
        <p:spPr>
          <a:xfrm>
            <a:off x="1524000" y="3800820"/>
            <a:ext cx="9144000" cy="1655762"/>
          </a:xfrm>
        </p:spPr>
        <p:txBody>
          <a:bodyPr/>
          <a:lstStyle/>
          <a:p>
            <a:r>
              <a:rPr lang="en-US" dirty="0"/>
              <a:t>James Martin and Ed Dunne, WQGIT Co-Chairs</a:t>
            </a:r>
          </a:p>
          <a:p>
            <a:r>
              <a:rPr lang="en-US" dirty="0"/>
              <a:t>June 9, 2020 Management Board Conference Call </a:t>
            </a:r>
          </a:p>
        </p:txBody>
      </p:sp>
    </p:spTree>
    <p:extLst>
      <p:ext uri="{BB962C8B-B14F-4D97-AF65-F5344CB8AC3E}">
        <p14:creationId xmlns:p14="http://schemas.microsoft.com/office/powerpoint/2010/main" val="4189945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1CB03-F052-4190-8217-E8ADFEF407F1}"/>
              </a:ext>
            </a:extLst>
          </p:cNvPr>
          <p:cNvSpPr>
            <a:spLocks noGrp="1"/>
          </p:cNvSpPr>
          <p:nvPr>
            <p:ph type="title"/>
          </p:nvPr>
        </p:nvSpPr>
        <p:spPr>
          <a:xfrm>
            <a:off x="838200" y="171933"/>
            <a:ext cx="10515600" cy="1325563"/>
          </a:xfrm>
        </p:spPr>
        <p:txBody>
          <a:bodyPr/>
          <a:lstStyle/>
          <a:p>
            <a:pPr algn="ctr"/>
            <a:r>
              <a:rPr lang="en-US" b="1" dirty="0"/>
              <a:t>Updates to CAST 2019</a:t>
            </a:r>
          </a:p>
        </p:txBody>
      </p:sp>
      <p:sp>
        <p:nvSpPr>
          <p:cNvPr id="3" name="Content Placeholder 2">
            <a:extLst>
              <a:ext uri="{FF2B5EF4-FFF2-40B4-BE49-F238E27FC236}">
                <a16:creationId xmlns:a16="http://schemas.microsoft.com/office/drawing/2014/main" id="{8ADBC50D-B2EF-4B3E-9A4F-3E14313241B2}"/>
              </a:ext>
            </a:extLst>
          </p:cNvPr>
          <p:cNvSpPr>
            <a:spLocks noGrp="1"/>
          </p:cNvSpPr>
          <p:nvPr>
            <p:ph idx="1"/>
          </p:nvPr>
        </p:nvSpPr>
        <p:spPr>
          <a:xfrm>
            <a:off x="1060175" y="1497496"/>
            <a:ext cx="10933043" cy="5168347"/>
          </a:xfrm>
        </p:spPr>
        <p:txBody>
          <a:bodyPr>
            <a:normAutofit fontScale="70000" lnSpcReduction="20000"/>
          </a:bodyPr>
          <a:lstStyle/>
          <a:p>
            <a:pPr marL="342900" marR="0" lvl="0" indent="-342900">
              <a:lnSpc>
                <a:spcPct val="107000"/>
              </a:lnSpc>
              <a:spcBef>
                <a:spcPts val="0"/>
              </a:spcBef>
              <a:spcAft>
                <a:spcPts val="0"/>
              </a:spcAft>
              <a:buFont typeface="+mj-lt"/>
              <a:buAutoNum type="arabicPeriod"/>
            </a:pPr>
            <a:r>
              <a:rPr lang="en-US" sz="3100" dirty="0">
                <a:latin typeface="Calibri" panose="020F0502020204030204" pitchFamily="34" charset="0"/>
                <a:ea typeface="Calibri" panose="020F0502020204030204" pitchFamily="34" charset="0"/>
                <a:cs typeface="Times New Roman" panose="02020603050405020304" pitchFamily="18" charset="0"/>
              </a:rPr>
              <a:t>2017 Agricultural Census data incorporated into the land use, crop yields, and animal numbers. </a:t>
            </a:r>
          </a:p>
          <a:p>
            <a:pPr marL="342900" marR="0" lvl="0" indent="-342900">
              <a:lnSpc>
                <a:spcPct val="107000"/>
              </a:lnSpc>
              <a:spcBef>
                <a:spcPts val="0"/>
              </a:spcBef>
              <a:spcAft>
                <a:spcPts val="0"/>
              </a:spcAft>
              <a:buFont typeface="+mj-lt"/>
              <a:buAutoNum type="arabicPeriod"/>
            </a:pPr>
            <a:r>
              <a:rPr lang="en-US" sz="3100" dirty="0">
                <a:latin typeface="Calibri" panose="020F0502020204030204" pitchFamily="34" charset="0"/>
                <a:ea typeface="Calibri" panose="020F0502020204030204" pitchFamily="34" charset="0"/>
                <a:cs typeface="Times New Roman" panose="02020603050405020304" pitchFamily="18" charset="0"/>
              </a:rPr>
              <a:t>2013 – 2015 land use acres, septic systems, sewer service areas, MS4 areas (VA only)</a:t>
            </a:r>
          </a:p>
          <a:p>
            <a:pPr marL="342900" marR="0" lvl="0" indent="-342900">
              <a:lnSpc>
                <a:spcPct val="107000"/>
              </a:lnSpc>
              <a:spcBef>
                <a:spcPts val="0"/>
              </a:spcBef>
              <a:spcAft>
                <a:spcPts val="0"/>
              </a:spcAft>
              <a:buFont typeface="+mj-lt"/>
              <a:buAutoNum type="arabicPeriod"/>
            </a:pPr>
            <a:r>
              <a:rPr lang="en-US" sz="3100" dirty="0">
                <a:latin typeface="Calibri" panose="020F0502020204030204" pitchFamily="34" charset="0"/>
                <a:ea typeface="Calibri" panose="020F0502020204030204" pitchFamily="34" charset="0"/>
                <a:cs typeface="Times New Roman" panose="02020603050405020304" pitchFamily="18" charset="0"/>
              </a:rPr>
              <a:t>Agricultural and urban fertilizer sales data</a:t>
            </a:r>
          </a:p>
          <a:p>
            <a:pPr marL="342900" marR="0" lvl="0" indent="-342900">
              <a:lnSpc>
                <a:spcPct val="107000"/>
              </a:lnSpc>
              <a:spcBef>
                <a:spcPts val="0"/>
              </a:spcBef>
              <a:spcAft>
                <a:spcPts val="0"/>
              </a:spcAft>
              <a:buFont typeface="+mj-lt"/>
              <a:buAutoNum type="arabicPeriod"/>
            </a:pPr>
            <a:r>
              <a:rPr lang="en-US" sz="3100" dirty="0">
                <a:latin typeface="Calibri" panose="020F0502020204030204" pitchFamily="34" charset="0"/>
                <a:ea typeface="Calibri" panose="020F0502020204030204" pitchFamily="34" charset="0"/>
                <a:cs typeface="Times New Roman" panose="02020603050405020304" pitchFamily="18" charset="0"/>
              </a:rPr>
              <a:t>Wastewater year for all states except VA</a:t>
            </a:r>
          </a:p>
          <a:p>
            <a:pPr marL="342900" marR="0" lvl="0" indent="-342900">
              <a:lnSpc>
                <a:spcPct val="107000"/>
              </a:lnSpc>
              <a:spcBef>
                <a:spcPts val="0"/>
              </a:spcBef>
              <a:spcAft>
                <a:spcPts val="0"/>
              </a:spcAft>
              <a:buFont typeface="+mj-lt"/>
              <a:buAutoNum type="arabicPeriod"/>
            </a:pPr>
            <a:r>
              <a:rPr lang="en-US" sz="3100" dirty="0">
                <a:latin typeface="Calibri" panose="020F0502020204030204" pitchFamily="34" charset="0"/>
                <a:ea typeface="Calibri" panose="020F0502020204030204" pitchFamily="34" charset="0"/>
                <a:cs typeface="Times New Roman" panose="02020603050405020304" pitchFamily="18" charset="0"/>
              </a:rPr>
              <a:t>Stream bed and bank loads are now credited by agency</a:t>
            </a:r>
          </a:p>
          <a:p>
            <a:pPr marL="342900" marR="0" lvl="0" indent="-342900">
              <a:lnSpc>
                <a:spcPct val="107000"/>
              </a:lnSpc>
              <a:spcBef>
                <a:spcPts val="0"/>
              </a:spcBef>
              <a:spcAft>
                <a:spcPts val="0"/>
              </a:spcAft>
              <a:buFont typeface="+mj-lt"/>
              <a:buAutoNum type="arabicPeriod"/>
            </a:pPr>
            <a:r>
              <a:rPr lang="en-US" sz="3100" dirty="0">
                <a:latin typeface="Calibri" panose="020F0502020204030204" pitchFamily="34" charset="0"/>
                <a:ea typeface="Calibri" panose="020F0502020204030204" pitchFamily="34" charset="0"/>
                <a:cs typeface="Times New Roman" panose="02020603050405020304" pitchFamily="18" charset="0"/>
              </a:rPr>
              <a:t>Nitrogen fixation rate for “other haylage; grass silage and green chop” </a:t>
            </a:r>
          </a:p>
          <a:p>
            <a:pPr marL="342900" marR="0" lvl="0" indent="-342900">
              <a:lnSpc>
                <a:spcPct val="107000"/>
              </a:lnSpc>
              <a:spcBef>
                <a:spcPts val="0"/>
              </a:spcBef>
              <a:spcAft>
                <a:spcPts val="0"/>
              </a:spcAft>
              <a:buFont typeface="+mj-lt"/>
              <a:buAutoNum type="arabicPeriod"/>
            </a:pPr>
            <a:r>
              <a:rPr lang="en-US" sz="3100" dirty="0">
                <a:latin typeface="Calibri" panose="020F0502020204030204" pitchFamily="34" charset="0"/>
                <a:ea typeface="Calibri" panose="020F0502020204030204" pitchFamily="34" charset="0"/>
                <a:cs typeface="Times New Roman" panose="02020603050405020304" pitchFamily="18" charset="0"/>
              </a:rPr>
              <a:t>Nitrogen fixation inputs for over-winter crops. </a:t>
            </a:r>
          </a:p>
          <a:p>
            <a:pPr marL="342900" marR="0" lvl="0" indent="-342900">
              <a:lnSpc>
                <a:spcPct val="107000"/>
              </a:lnSpc>
              <a:spcBef>
                <a:spcPts val="0"/>
              </a:spcBef>
              <a:spcAft>
                <a:spcPts val="0"/>
              </a:spcAft>
              <a:buFont typeface="+mj-lt"/>
              <a:buAutoNum type="arabicPeriod"/>
            </a:pPr>
            <a:r>
              <a:rPr lang="en-US" sz="3100" dirty="0">
                <a:latin typeface="Calibri" panose="020F0502020204030204" pitchFamily="34" charset="0"/>
                <a:ea typeface="Calibri" panose="020F0502020204030204" pitchFamily="34" charset="0"/>
                <a:cs typeface="Times New Roman" panose="02020603050405020304" pitchFamily="18" charset="0"/>
              </a:rPr>
              <a:t>Projections are for 2018 and beyond. Previously the projected years were 2013 and beyond.</a:t>
            </a:r>
          </a:p>
          <a:p>
            <a:pPr marL="342900" marR="0" lvl="0" indent="-342900">
              <a:lnSpc>
                <a:spcPct val="107000"/>
              </a:lnSpc>
              <a:spcBef>
                <a:spcPts val="0"/>
              </a:spcBef>
              <a:spcAft>
                <a:spcPts val="0"/>
              </a:spcAft>
              <a:buFont typeface="+mj-lt"/>
              <a:buAutoNum type="arabicPeriod"/>
            </a:pPr>
            <a:r>
              <a:rPr lang="en-US" sz="3100" dirty="0">
                <a:latin typeface="Calibri" panose="020F0502020204030204" pitchFamily="34" charset="0"/>
                <a:ea typeface="Calibri" panose="020F0502020204030204" pitchFamily="34" charset="0"/>
                <a:cs typeface="Times New Roman" panose="02020603050405020304" pitchFamily="18" charset="0"/>
              </a:rPr>
              <a:t>Planning BMPs that are now Official</a:t>
            </a:r>
          </a:p>
          <a:p>
            <a:pPr marL="800100" lvl="1" indent="-342900">
              <a:lnSpc>
                <a:spcPct val="107000"/>
              </a:lnSpc>
              <a:spcBef>
                <a:spcPts val="0"/>
              </a:spcBef>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Agricultural Stormwater Management </a:t>
            </a:r>
          </a:p>
          <a:p>
            <a:pPr marL="800100" lvl="1" indent="-342900">
              <a:lnSpc>
                <a:spcPct val="107000"/>
              </a:lnSpc>
              <a:spcBef>
                <a:spcPts val="0"/>
              </a:spcBef>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Conservation Landscaping Practices </a:t>
            </a:r>
          </a:p>
          <a:p>
            <a:pPr marL="800100" lvl="1" indent="-342900">
              <a:lnSpc>
                <a:spcPct val="107000"/>
              </a:lnSpc>
              <a:spcBef>
                <a:spcPts val="0"/>
              </a:spcBef>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Septic Effluent - Advanced </a:t>
            </a:r>
          </a:p>
          <a:p>
            <a:pPr marL="800100" lvl="1" indent="-342900">
              <a:lnSpc>
                <a:spcPct val="107000"/>
              </a:lnSpc>
              <a:spcBef>
                <a:spcPts val="0"/>
              </a:spcBef>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Septic Secondary Treatment - Advanced </a:t>
            </a:r>
          </a:p>
          <a:p>
            <a:pPr marL="800100" lvl="1" indent="-342900">
              <a:lnSpc>
                <a:spcPct val="107000"/>
              </a:lnSpc>
              <a:spcBef>
                <a:spcPts val="0"/>
              </a:spcBef>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Septic Denitrification - Advanced </a:t>
            </a:r>
          </a:p>
          <a:p>
            <a:pPr marL="342900" marR="0" lvl="0" indent="-342900">
              <a:lnSpc>
                <a:spcPct val="107000"/>
              </a:lnSpc>
              <a:spcBef>
                <a:spcPts val="0"/>
              </a:spcBef>
              <a:spcAft>
                <a:spcPts val="0"/>
              </a:spcAft>
              <a:buFont typeface="+mj-lt"/>
              <a:buAutoNum type="arabicPeriod"/>
            </a:pPr>
            <a:r>
              <a:rPr lang="en-US" sz="3100" dirty="0">
                <a:latin typeface="Calibri" panose="020F0502020204030204" pitchFamily="34" charset="0"/>
                <a:ea typeface="Calibri" panose="020F0502020204030204" pitchFamily="34" charset="0"/>
                <a:cs typeface="Times New Roman" panose="02020603050405020304" pitchFamily="18" charset="0"/>
              </a:rPr>
              <a:t>BMPs submitted, including in the TMDL critical period</a:t>
            </a:r>
          </a:p>
          <a:p>
            <a:pPr marL="342900" marR="0" lvl="0" indent="-342900">
              <a:lnSpc>
                <a:spcPct val="107000"/>
              </a:lnSpc>
              <a:spcBef>
                <a:spcPts val="0"/>
              </a:spcBef>
              <a:spcAft>
                <a:spcPts val="0"/>
              </a:spcAft>
              <a:buFont typeface="+mj-lt"/>
              <a:buAutoNum type="arabicPeriod"/>
            </a:pPr>
            <a:r>
              <a:rPr lang="en-US" sz="3100" dirty="0">
                <a:latin typeface="Calibri" panose="020F0502020204030204" pitchFamily="34" charset="0"/>
                <a:ea typeface="Calibri" panose="020F0502020204030204" pitchFamily="34" charset="0"/>
                <a:cs typeface="Times New Roman" panose="02020603050405020304" pitchFamily="18" charset="0"/>
              </a:rPr>
              <a:t>BMP costs</a:t>
            </a:r>
          </a:p>
          <a:p>
            <a:pPr marL="342900" marR="0" lvl="0" indent="-342900">
              <a:lnSpc>
                <a:spcPct val="107000"/>
              </a:lnSpc>
              <a:spcBef>
                <a:spcPts val="0"/>
              </a:spcBef>
              <a:spcAft>
                <a:spcPts val="800"/>
              </a:spcAft>
              <a:buFont typeface="+mj-lt"/>
              <a:buAutoNum type="arabicPeriod"/>
            </a:pPr>
            <a:r>
              <a:rPr lang="en-US" sz="3100" dirty="0">
                <a:latin typeface="Calibri" panose="020F0502020204030204" pitchFamily="34" charset="0"/>
                <a:ea typeface="Calibri" panose="020F0502020204030204" pitchFamily="34" charset="0"/>
                <a:cs typeface="Times New Roman" panose="02020603050405020304" pitchFamily="18" charset="0"/>
              </a:rPr>
              <a:t>Biofilter credit</a:t>
            </a:r>
          </a:p>
          <a:p>
            <a:endParaRPr lang="en-US" dirty="0"/>
          </a:p>
        </p:txBody>
      </p:sp>
    </p:spTree>
    <p:extLst>
      <p:ext uri="{BB962C8B-B14F-4D97-AF65-F5344CB8AC3E}">
        <p14:creationId xmlns:p14="http://schemas.microsoft.com/office/powerpoint/2010/main" val="931730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2F79B-2DF9-43F7-8C77-B1261DC9F654}"/>
              </a:ext>
            </a:extLst>
          </p:cNvPr>
          <p:cNvSpPr>
            <a:spLocks noGrp="1"/>
          </p:cNvSpPr>
          <p:nvPr>
            <p:ph type="title"/>
          </p:nvPr>
        </p:nvSpPr>
        <p:spPr/>
        <p:txBody>
          <a:bodyPr/>
          <a:lstStyle/>
          <a:p>
            <a:pPr algn="ctr"/>
            <a:r>
              <a:rPr lang="en-US" b="1" dirty="0"/>
              <a:t>Transitioning to CAST 2019</a:t>
            </a:r>
          </a:p>
        </p:txBody>
      </p:sp>
      <p:sp>
        <p:nvSpPr>
          <p:cNvPr id="3" name="Content Placeholder 2">
            <a:extLst>
              <a:ext uri="{FF2B5EF4-FFF2-40B4-BE49-F238E27FC236}">
                <a16:creationId xmlns:a16="http://schemas.microsoft.com/office/drawing/2014/main" id="{06706008-9D1C-44DA-A53F-879AD81C57A3}"/>
              </a:ext>
            </a:extLst>
          </p:cNvPr>
          <p:cNvSpPr>
            <a:spLocks noGrp="1"/>
          </p:cNvSpPr>
          <p:nvPr>
            <p:ph idx="1"/>
          </p:nvPr>
        </p:nvSpPr>
        <p:spPr/>
        <p:txBody>
          <a:bodyPr>
            <a:normAutofit/>
          </a:bodyPr>
          <a:lstStyle/>
          <a:p>
            <a:r>
              <a:rPr lang="en-US" b="1" dirty="0"/>
              <a:t>2018</a:t>
            </a:r>
            <a:r>
              <a:rPr lang="en-US" dirty="0"/>
              <a:t>: Planning for CAST 2019 updates began </a:t>
            </a:r>
          </a:p>
          <a:p>
            <a:endParaRPr lang="en-US" dirty="0"/>
          </a:p>
          <a:p>
            <a:r>
              <a:rPr lang="en-US" b="1" dirty="0"/>
              <a:t>Summer 2019</a:t>
            </a:r>
            <a:r>
              <a:rPr lang="en-US" dirty="0"/>
              <a:t>: The partnership’s Agriculture Workgroup, Watershed Technical Workgroup (WTWG), and the WQGIT had the first chance to review new and updated data inputs (e.g., 2017 Ag Census data)</a:t>
            </a:r>
          </a:p>
          <a:p>
            <a:endParaRPr lang="en-US" dirty="0"/>
          </a:p>
          <a:p>
            <a:r>
              <a:rPr lang="en-US" b="1" dirty="0"/>
              <a:t>September 9 and 30, 2019</a:t>
            </a:r>
            <a:r>
              <a:rPr lang="en-US" dirty="0"/>
              <a:t>: The list of updates explaining the effects was presented and approved by the WQGIT</a:t>
            </a:r>
          </a:p>
          <a:p>
            <a:endParaRPr lang="en-US" dirty="0"/>
          </a:p>
        </p:txBody>
      </p:sp>
    </p:spTree>
    <p:extLst>
      <p:ext uri="{BB962C8B-B14F-4D97-AF65-F5344CB8AC3E}">
        <p14:creationId xmlns:p14="http://schemas.microsoft.com/office/powerpoint/2010/main" val="741638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2F79B-2DF9-43F7-8C77-B1261DC9F654}"/>
              </a:ext>
            </a:extLst>
          </p:cNvPr>
          <p:cNvSpPr>
            <a:spLocks noGrp="1"/>
          </p:cNvSpPr>
          <p:nvPr>
            <p:ph type="title"/>
          </p:nvPr>
        </p:nvSpPr>
        <p:spPr>
          <a:xfrm>
            <a:off x="838200" y="165653"/>
            <a:ext cx="10515600" cy="1325563"/>
          </a:xfrm>
        </p:spPr>
        <p:txBody>
          <a:bodyPr/>
          <a:lstStyle/>
          <a:p>
            <a:pPr algn="ctr"/>
            <a:r>
              <a:rPr lang="en-US" b="1" dirty="0"/>
              <a:t>Transitioning to CAST 2019, Cont’d</a:t>
            </a:r>
          </a:p>
        </p:txBody>
      </p:sp>
      <p:sp>
        <p:nvSpPr>
          <p:cNvPr id="3" name="Content Placeholder 2">
            <a:extLst>
              <a:ext uri="{FF2B5EF4-FFF2-40B4-BE49-F238E27FC236}">
                <a16:creationId xmlns:a16="http://schemas.microsoft.com/office/drawing/2014/main" id="{06706008-9D1C-44DA-A53F-879AD81C57A3}"/>
              </a:ext>
            </a:extLst>
          </p:cNvPr>
          <p:cNvSpPr>
            <a:spLocks noGrp="1"/>
          </p:cNvSpPr>
          <p:nvPr>
            <p:ph idx="1"/>
          </p:nvPr>
        </p:nvSpPr>
        <p:spPr>
          <a:xfrm>
            <a:off x="437321" y="1587085"/>
            <a:ext cx="11542643" cy="4866723"/>
          </a:xfrm>
        </p:spPr>
        <p:txBody>
          <a:bodyPr>
            <a:normAutofit/>
          </a:bodyPr>
          <a:lstStyle/>
          <a:p>
            <a:r>
              <a:rPr lang="en-US" b="1" dirty="0"/>
              <a:t>February 21, 2020</a:t>
            </a:r>
            <a:r>
              <a:rPr lang="en-US" dirty="0"/>
              <a:t>: A review of CAST 2019 was initiated with a request for the WQGIT and the WTWG to provide comments. </a:t>
            </a:r>
          </a:p>
          <a:p>
            <a:endParaRPr lang="en-US" b="1" dirty="0"/>
          </a:p>
          <a:p>
            <a:r>
              <a:rPr lang="en-US" b="1" dirty="0"/>
              <a:t>March 5, 2020 and April 2, 2020</a:t>
            </a:r>
            <a:r>
              <a:rPr lang="en-US" dirty="0"/>
              <a:t>: Presentations on the changes between CAST-17d and CAST-19 were made to the WTWG</a:t>
            </a:r>
          </a:p>
          <a:p>
            <a:endParaRPr lang="en-US" b="1" dirty="0"/>
          </a:p>
          <a:p>
            <a:r>
              <a:rPr lang="en-US" b="1" dirty="0"/>
              <a:t>March 23, 2020 and April 27, 2020</a:t>
            </a:r>
            <a:r>
              <a:rPr lang="en-US" dirty="0"/>
              <a:t>: Presentations were made to the WQGIT </a:t>
            </a:r>
          </a:p>
          <a:p>
            <a:pPr>
              <a:buFont typeface="Wingdings" panose="05000000000000000000" pitchFamily="2" charset="2"/>
              <a:buChar char="Ø"/>
            </a:pPr>
            <a:endParaRPr lang="en-US" dirty="0"/>
          </a:p>
          <a:p>
            <a:pPr>
              <a:buFont typeface="Wingdings" panose="05000000000000000000" pitchFamily="2" charset="2"/>
              <a:buChar char="Ø"/>
            </a:pPr>
            <a:r>
              <a:rPr lang="en-US" dirty="0"/>
              <a:t>Meetings/calls were held with jurisdictions to address comments received.  </a:t>
            </a:r>
          </a:p>
          <a:p>
            <a:endParaRPr lang="en-US" dirty="0"/>
          </a:p>
        </p:txBody>
      </p:sp>
    </p:spTree>
    <p:extLst>
      <p:ext uri="{BB962C8B-B14F-4D97-AF65-F5344CB8AC3E}">
        <p14:creationId xmlns:p14="http://schemas.microsoft.com/office/powerpoint/2010/main" val="44540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DB0DC-338A-4460-AB64-3DA21D515698}"/>
              </a:ext>
            </a:extLst>
          </p:cNvPr>
          <p:cNvSpPr>
            <a:spLocks noGrp="1"/>
          </p:cNvSpPr>
          <p:nvPr>
            <p:ph type="title"/>
          </p:nvPr>
        </p:nvSpPr>
        <p:spPr>
          <a:xfrm>
            <a:off x="838202" y="0"/>
            <a:ext cx="10515600" cy="1325563"/>
          </a:xfrm>
        </p:spPr>
        <p:txBody>
          <a:bodyPr/>
          <a:lstStyle/>
          <a:p>
            <a:pPr algn="ctr"/>
            <a:r>
              <a:rPr lang="en-US" b="1" dirty="0"/>
              <a:t>WQGIT Polling Results, Consensus Continuum </a:t>
            </a:r>
          </a:p>
        </p:txBody>
      </p:sp>
      <p:sp>
        <p:nvSpPr>
          <p:cNvPr id="3" name="Content Placeholder 2">
            <a:extLst>
              <a:ext uri="{FF2B5EF4-FFF2-40B4-BE49-F238E27FC236}">
                <a16:creationId xmlns:a16="http://schemas.microsoft.com/office/drawing/2014/main" id="{234E7012-B030-427F-B3AE-9FA0E5ED9FBF}"/>
              </a:ext>
            </a:extLst>
          </p:cNvPr>
          <p:cNvSpPr>
            <a:spLocks noGrp="1"/>
          </p:cNvSpPr>
          <p:nvPr>
            <p:ph sz="half" idx="1"/>
          </p:nvPr>
        </p:nvSpPr>
        <p:spPr>
          <a:xfrm>
            <a:off x="838200" y="1825625"/>
            <a:ext cx="5181600" cy="4667250"/>
          </a:xfrm>
        </p:spPr>
        <p:txBody>
          <a:bodyPr>
            <a:noAutofit/>
          </a:bodyPr>
          <a:lstStyle/>
          <a:p>
            <a:r>
              <a:rPr lang="en-US" dirty="0"/>
              <a:t>Consensus approval was requested at the April 27 and May 26 WQGIT calls. </a:t>
            </a:r>
          </a:p>
          <a:p>
            <a:r>
              <a:rPr lang="en-US" dirty="0"/>
              <a:t>Additional discussions were held with those WQGIT members that registered a “hold” position. </a:t>
            </a:r>
          </a:p>
          <a:p>
            <a:r>
              <a:rPr lang="en-US" dirty="0">
                <a:effectLst/>
              </a:rPr>
              <a:t>Consensus was not reached during the May 26 </a:t>
            </a:r>
            <a:r>
              <a:rPr lang="en-US" dirty="0"/>
              <a:t>WQGIT call so it is now elevated to the Management Board for decision. </a:t>
            </a:r>
            <a:endParaRPr lang="en-US" dirty="0">
              <a:effectLst/>
            </a:endParaRPr>
          </a:p>
        </p:txBody>
      </p:sp>
      <p:sp>
        <p:nvSpPr>
          <p:cNvPr id="4" name="Content Placeholder 3">
            <a:extLst>
              <a:ext uri="{FF2B5EF4-FFF2-40B4-BE49-F238E27FC236}">
                <a16:creationId xmlns:a16="http://schemas.microsoft.com/office/drawing/2014/main" id="{E7EB494C-F857-4D13-AFE3-4F27E9C2D466}"/>
              </a:ext>
            </a:extLst>
          </p:cNvPr>
          <p:cNvSpPr>
            <a:spLocks noGrp="1"/>
          </p:cNvSpPr>
          <p:nvPr>
            <p:ph sz="half" idx="2"/>
          </p:nvPr>
        </p:nvSpPr>
        <p:spPr>
          <a:xfrm>
            <a:off x="6172202" y="1012055"/>
            <a:ext cx="5181600" cy="5845946"/>
          </a:xfrm>
        </p:spPr>
        <p:txBody>
          <a:bodyPr>
            <a:noAutofit/>
          </a:bodyPr>
          <a:lstStyle/>
          <a:p>
            <a:pPr marL="0" indent="0">
              <a:buNone/>
            </a:pPr>
            <a:r>
              <a:rPr lang="en-US" sz="1800" b="1" u="sng" dirty="0"/>
              <a:t>May 26</a:t>
            </a:r>
            <a:r>
              <a:rPr lang="en-US" sz="1800" b="1" u="sng" baseline="30000" dirty="0"/>
              <a:t>th</a:t>
            </a:r>
            <a:r>
              <a:rPr lang="en-US" sz="1800" b="1" u="sng" dirty="0"/>
              <a:t> WQGIT Polling Results</a:t>
            </a:r>
          </a:p>
          <a:p>
            <a:r>
              <a:rPr lang="en-US" sz="1800" i="1" dirty="0"/>
              <a:t>MD:</a:t>
            </a:r>
            <a:r>
              <a:rPr lang="en-US" sz="1800" dirty="0"/>
              <a:t> Endorse</a:t>
            </a:r>
            <a:endParaRPr lang="en-US" sz="1800" dirty="0">
              <a:effectLst/>
            </a:endParaRPr>
          </a:p>
          <a:p>
            <a:r>
              <a:rPr lang="en-US" sz="1800" i="1" dirty="0"/>
              <a:t>DC:</a:t>
            </a:r>
            <a:r>
              <a:rPr lang="en-US" sz="1800" dirty="0"/>
              <a:t> Endorse</a:t>
            </a:r>
            <a:endParaRPr lang="en-US" sz="1800" dirty="0">
              <a:effectLst/>
            </a:endParaRPr>
          </a:p>
          <a:p>
            <a:r>
              <a:rPr lang="en-US" sz="1800" i="1" dirty="0"/>
              <a:t>NY</a:t>
            </a:r>
            <a:r>
              <a:rPr lang="en-US" sz="1800" dirty="0"/>
              <a:t>: Endorse</a:t>
            </a:r>
            <a:endParaRPr lang="en-US" sz="1800" dirty="0">
              <a:effectLst/>
            </a:endParaRPr>
          </a:p>
          <a:p>
            <a:r>
              <a:rPr lang="en-US" sz="1800" i="1" dirty="0"/>
              <a:t>EPA:</a:t>
            </a:r>
            <a:r>
              <a:rPr lang="en-US" sz="1800" dirty="0"/>
              <a:t> Endorse</a:t>
            </a:r>
            <a:endParaRPr lang="en-US" sz="1800" dirty="0">
              <a:effectLst/>
            </a:endParaRPr>
          </a:p>
          <a:p>
            <a:r>
              <a:rPr lang="en-US" sz="1800" i="1" dirty="0"/>
              <a:t>DoD:</a:t>
            </a:r>
            <a:r>
              <a:rPr lang="en-US" sz="1800" dirty="0"/>
              <a:t> Endorse</a:t>
            </a:r>
            <a:endParaRPr lang="en-US" sz="1800" dirty="0">
              <a:effectLst/>
            </a:endParaRPr>
          </a:p>
          <a:p>
            <a:r>
              <a:rPr lang="en-US" sz="1800" i="1" dirty="0"/>
              <a:t>CBF:</a:t>
            </a:r>
            <a:r>
              <a:rPr lang="en-US" sz="1800" dirty="0"/>
              <a:t> Endorse</a:t>
            </a:r>
            <a:endParaRPr lang="en-US" sz="1800" dirty="0">
              <a:effectLst/>
            </a:endParaRPr>
          </a:p>
          <a:p>
            <a:r>
              <a:rPr lang="en-US" sz="1800" i="1" dirty="0"/>
              <a:t>VA:</a:t>
            </a:r>
            <a:r>
              <a:rPr lang="en-US" sz="1800" dirty="0"/>
              <a:t> Agreement with reservations</a:t>
            </a:r>
          </a:p>
          <a:p>
            <a:r>
              <a:rPr lang="en-US" sz="1800" i="1" dirty="0"/>
              <a:t>CBC:</a:t>
            </a:r>
            <a:r>
              <a:rPr lang="en-US" sz="1800" dirty="0"/>
              <a:t> Agreement with reservations</a:t>
            </a:r>
            <a:endParaRPr lang="en-US" sz="1800" dirty="0">
              <a:effectLst/>
            </a:endParaRPr>
          </a:p>
          <a:p>
            <a:r>
              <a:rPr lang="en-US" sz="1800" i="1" dirty="0"/>
              <a:t>PA</a:t>
            </a:r>
            <a:r>
              <a:rPr lang="en-US" sz="1800" dirty="0"/>
              <a:t>: Stand aside </a:t>
            </a:r>
            <a:endParaRPr lang="en-US" sz="1800" dirty="0">
              <a:effectLst/>
            </a:endParaRPr>
          </a:p>
          <a:p>
            <a:r>
              <a:rPr lang="en-US" sz="1800" i="1" dirty="0"/>
              <a:t>UDel:</a:t>
            </a:r>
            <a:r>
              <a:rPr lang="en-US" sz="1800" dirty="0"/>
              <a:t> Stand aside</a:t>
            </a:r>
          </a:p>
          <a:p>
            <a:r>
              <a:rPr lang="en-US" sz="1800" i="1" dirty="0"/>
              <a:t>DE-MD Agribusiness Association:</a:t>
            </a:r>
            <a:r>
              <a:rPr lang="en-US" sz="1800" dirty="0"/>
              <a:t> Stand aside with reservations </a:t>
            </a:r>
          </a:p>
          <a:p>
            <a:r>
              <a:rPr lang="en-US" sz="1800" i="1" dirty="0"/>
              <a:t>DE:</a:t>
            </a:r>
            <a:r>
              <a:rPr lang="en-US" sz="1800" dirty="0"/>
              <a:t> Hold</a:t>
            </a:r>
          </a:p>
          <a:p>
            <a:r>
              <a:rPr lang="en-US" sz="1800" i="1" dirty="0"/>
              <a:t>WV:</a:t>
            </a:r>
            <a:r>
              <a:rPr lang="en-US" sz="1800" dirty="0"/>
              <a:t> Hold</a:t>
            </a:r>
          </a:p>
          <a:p>
            <a:r>
              <a:rPr lang="en-US" sz="1800" i="1" dirty="0"/>
              <a:t>PA Farm Bureau:</a:t>
            </a:r>
            <a:r>
              <a:rPr lang="en-US" sz="1800" dirty="0"/>
              <a:t> Hold </a:t>
            </a:r>
            <a:endParaRPr lang="en-US" sz="1800" dirty="0">
              <a:effectLst/>
            </a:endParaRPr>
          </a:p>
        </p:txBody>
      </p:sp>
    </p:spTree>
    <p:extLst>
      <p:ext uri="{BB962C8B-B14F-4D97-AF65-F5344CB8AC3E}">
        <p14:creationId xmlns:p14="http://schemas.microsoft.com/office/powerpoint/2010/main" val="3418052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06ADD-FB90-4EEE-8D84-3EA764699431}"/>
              </a:ext>
            </a:extLst>
          </p:cNvPr>
          <p:cNvSpPr>
            <a:spLocks noGrp="1"/>
          </p:cNvSpPr>
          <p:nvPr>
            <p:ph type="title"/>
          </p:nvPr>
        </p:nvSpPr>
        <p:spPr/>
        <p:txBody>
          <a:bodyPr/>
          <a:lstStyle/>
          <a:p>
            <a:pPr algn="ctr"/>
            <a:r>
              <a:rPr lang="en-US" b="1" dirty="0"/>
              <a:t>Efforts to Build Consensus</a:t>
            </a:r>
            <a:br>
              <a:rPr lang="en-US" b="1" dirty="0"/>
            </a:br>
            <a:endParaRPr lang="en-US" b="1" dirty="0"/>
          </a:p>
        </p:txBody>
      </p:sp>
      <p:sp>
        <p:nvSpPr>
          <p:cNvPr id="3" name="Content Placeholder 2">
            <a:extLst>
              <a:ext uri="{FF2B5EF4-FFF2-40B4-BE49-F238E27FC236}">
                <a16:creationId xmlns:a16="http://schemas.microsoft.com/office/drawing/2014/main" id="{76DA6B39-CDB9-4BBF-867A-232ED10AB0D6}"/>
              </a:ext>
            </a:extLst>
          </p:cNvPr>
          <p:cNvSpPr>
            <a:spLocks noGrp="1"/>
          </p:cNvSpPr>
          <p:nvPr>
            <p:ph idx="1"/>
          </p:nvPr>
        </p:nvSpPr>
        <p:spPr>
          <a:xfrm>
            <a:off x="838200" y="1253330"/>
            <a:ext cx="10515600" cy="5478774"/>
          </a:xfrm>
        </p:spPr>
        <p:txBody>
          <a:bodyPr>
            <a:normAutofit fontScale="92500" lnSpcReduction="20000"/>
          </a:bodyPr>
          <a:lstStyle/>
          <a:p>
            <a:r>
              <a:rPr lang="en-US" dirty="0"/>
              <a:t>Jurisdictions-specific responses to questions concerning changes in loads and progress (i.e., Response to Comments document)</a:t>
            </a:r>
          </a:p>
          <a:p>
            <a:endParaRPr lang="en-US" dirty="0"/>
          </a:p>
          <a:p>
            <a:r>
              <a:rPr lang="en-US" dirty="0"/>
              <a:t>Development of a loads comparison tool between CAST 2017 and CAST 2019</a:t>
            </a:r>
          </a:p>
          <a:p>
            <a:endParaRPr lang="en-US" dirty="0"/>
          </a:p>
          <a:p>
            <a:r>
              <a:rPr lang="en-US" dirty="0"/>
              <a:t>Technical documentation of changes between model versions </a:t>
            </a:r>
          </a:p>
          <a:p>
            <a:endParaRPr lang="en-US" dirty="0"/>
          </a:p>
          <a:p>
            <a:r>
              <a:rPr lang="en-US" dirty="0"/>
              <a:t>Enhancing communications</a:t>
            </a:r>
          </a:p>
          <a:p>
            <a:pPr lvl="1"/>
            <a:r>
              <a:rPr lang="en-US" dirty="0"/>
              <a:t>Preparing a communication piece for </a:t>
            </a:r>
            <a:r>
              <a:rPr lang="en-US"/>
              <a:t>the partnership </a:t>
            </a:r>
            <a:r>
              <a:rPr lang="en-US" dirty="0"/>
              <a:t>to help explain model changes and the effects on restoration work done to date</a:t>
            </a:r>
          </a:p>
          <a:p>
            <a:pPr lvl="1"/>
            <a:r>
              <a:rPr lang="en-US" dirty="0"/>
              <a:t>Developed CAST 2019 Factsheet</a:t>
            </a:r>
          </a:p>
          <a:p>
            <a:endParaRPr lang="en-US" dirty="0"/>
          </a:p>
          <a:p>
            <a:r>
              <a:rPr lang="en-US" dirty="0"/>
              <a:t>Workplan for CAST 2021</a:t>
            </a:r>
          </a:p>
          <a:p>
            <a:pPr lvl="1"/>
            <a:endParaRPr lang="en-US" dirty="0"/>
          </a:p>
        </p:txBody>
      </p:sp>
    </p:spTree>
    <p:extLst>
      <p:ext uri="{BB962C8B-B14F-4D97-AF65-F5344CB8AC3E}">
        <p14:creationId xmlns:p14="http://schemas.microsoft.com/office/powerpoint/2010/main" val="3174018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7F9E1-CB7B-4B63-B765-FAD6C90CF5EB}"/>
              </a:ext>
            </a:extLst>
          </p:cNvPr>
          <p:cNvSpPr>
            <a:spLocks noGrp="1"/>
          </p:cNvSpPr>
          <p:nvPr>
            <p:ph type="title"/>
          </p:nvPr>
        </p:nvSpPr>
        <p:spPr/>
        <p:txBody>
          <a:bodyPr/>
          <a:lstStyle/>
          <a:p>
            <a:pPr algn="ctr"/>
            <a:r>
              <a:rPr lang="en-US" b="1" dirty="0"/>
              <a:t>Issues for Further Exploration – CAST 2021</a:t>
            </a:r>
          </a:p>
        </p:txBody>
      </p:sp>
      <p:sp>
        <p:nvSpPr>
          <p:cNvPr id="3" name="Content Placeholder 2">
            <a:extLst>
              <a:ext uri="{FF2B5EF4-FFF2-40B4-BE49-F238E27FC236}">
                <a16:creationId xmlns:a16="http://schemas.microsoft.com/office/drawing/2014/main" id="{4B766904-F215-49DA-878A-085081533EB0}"/>
              </a:ext>
            </a:extLst>
          </p:cNvPr>
          <p:cNvSpPr>
            <a:spLocks noGrp="1"/>
          </p:cNvSpPr>
          <p:nvPr>
            <p:ph idx="1"/>
          </p:nvPr>
        </p:nvSpPr>
        <p:spPr>
          <a:xfrm>
            <a:off x="530088" y="1520825"/>
            <a:ext cx="11357112" cy="4840218"/>
          </a:xfrm>
        </p:spPr>
        <p:txBody>
          <a:bodyPr>
            <a:normAutofit fontScale="92500" lnSpcReduction="10000"/>
          </a:bodyPr>
          <a:lstStyle/>
          <a:p>
            <a:pPr lvl="0"/>
            <a:r>
              <a:rPr lang="en-US" b="1" dirty="0"/>
              <a:t>Ag Census </a:t>
            </a:r>
            <a:r>
              <a:rPr lang="en-US" dirty="0"/>
              <a:t>- Determine alternative or supplemental source of data. The data we use are crop land acres, harvested acres, and crop yields (bushels per acre, for example).</a:t>
            </a:r>
          </a:p>
          <a:p>
            <a:pPr lvl="1"/>
            <a:r>
              <a:rPr lang="en-US" dirty="0"/>
              <a:t>The Agriculture Workgroup has already begun discussions on the purpose and use of the Ag Census data</a:t>
            </a:r>
          </a:p>
          <a:p>
            <a:pPr lvl="0"/>
            <a:r>
              <a:rPr lang="en-US" b="1" dirty="0"/>
              <a:t>Soybeans</a:t>
            </a:r>
            <a:r>
              <a:rPr lang="en-US" dirty="0"/>
              <a:t> - The nutrient management expert panel did not consider that the Nutrient Management BMP could be applied to full season soybeans' nitrogen load. That should be reevaluated since there is a minimal amount of nitrogen applied to the full season soybean crop. </a:t>
            </a:r>
          </a:p>
          <a:p>
            <a:pPr lvl="0"/>
            <a:r>
              <a:rPr lang="en-US" b="1" dirty="0"/>
              <a:t>Double Cropping </a:t>
            </a:r>
            <a:r>
              <a:rPr lang="en-US" dirty="0"/>
              <a:t>- There are unexpected effects from the current methodology. The method for determining double cropped acres and the crops that are matched with each other in a year should be reevaluated. In addition, there is an existing glitch that could be corrected by using a more robust way of determining the total vegetable acres. </a:t>
            </a:r>
          </a:p>
          <a:p>
            <a:endParaRPr lang="en-US" dirty="0"/>
          </a:p>
        </p:txBody>
      </p:sp>
    </p:spTree>
    <p:extLst>
      <p:ext uri="{BB962C8B-B14F-4D97-AF65-F5344CB8AC3E}">
        <p14:creationId xmlns:p14="http://schemas.microsoft.com/office/powerpoint/2010/main" val="3430508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72D71-B28D-4884-8BD7-5B3C93FACC3A}"/>
              </a:ext>
            </a:extLst>
          </p:cNvPr>
          <p:cNvSpPr>
            <a:spLocks noGrp="1"/>
          </p:cNvSpPr>
          <p:nvPr>
            <p:ph type="title"/>
          </p:nvPr>
        </p:nvSpPr>
        <p:spPr/>
        <p:txBody>
          <a:bodyPr/>
          <a:lstStyle/>
          <a:p>
            <a:pPr algn="ctr"/>
            <a:r>
              <a:rPr lang="en-US" b="1" dirty="0"/>
              <a:t>Decisions Requested</a:t>
            </a:r>
          </a:p>
        </p:txBody>
      </p:sp>
      <p:sp>
        <p:nvSpPr>
          <p:cNvPr id="3" name="Content Placeholder 2">
            <a:extLst>
              <a:ext uri="{FF2B5EF4-FFF2-40B4-BE49-F238E27FC236}">
                <a16:creationId xmlns:a16="http://schemas.microsoft.com/office/drawing/2014/main" id="{623894EA-4FF4-4F81-9995-43C60A73F3DD}"/>
              </a:ext>
            </a:extLst>
          </p:cNvPr>
          <p:cNvSpPr>
            <a:spLocks noGrp="1"/>
          </p:cNvSpPr>
          <p:nvPr>
            <p:ph idx="1"/>
          </p:nvPr>
        </p:nvSpPr>
        <p:spPr>
          <a:xfrm>
            <a:off x="437322" y="1811045"/>
            <a:ext cx="11463130" cy="4828294"/>
          </a:xfrm>
        </p:spPr>
        <p:txBody>
          <a:bodyPr>
            <a:normAutofit lnSpcReduction="10000"/>
          </a:bodyPr>
          <a:lstStyle/>
          <a:p>
            <a:r>
              <a:rPr lang="en-US" dirty="0"/>
              <a:t>Do you approve moving forward with the release of CAST 2019 for use and the development of CAST 2021?</a:t>
            </a:r>
          </a:p>
          <a:p>
            <a:pPr algn="ctr"/>
            <a:endParaRPr lang="en-US" sz="500" dirty="0"/>
          </a:p>
          <a:p>
            <a:r>
              <a:rPr lang="en-US" dirty="0"/>
              <a:t>Some members of the WQGIT believe that certain aspects of past decisions seem open to interpretation, including the need of the WQGIT to </a:t>
            </a:r>
            <a:r>
              <a:rPr lang="en-US" b="1" u="sng" dirty="0"/>
              <a:t>approve</a:t>
            </a:r>
            <a:r>
              <a:rPr lang="en-US" dirty="0"/>
              <a:t> new versions of CAST before releasing them for use by the partnership</a:t>
            </a:r>
          </a:p>
          <a:p>
            <a:endParaRPr lang="en-US" dirty="0"/>
          </a:p>
          <a:p>
            <a:pPr>
              <a:buFont typeface="Wingdings" panose="05000000000000000000" pitchFamily="2" charset="2"/>
              <a:buChar char="Ø"/>
            </a:pPr>
            <a:r>
              <a:rPr lang="en-US" dirty="0"/>
              <a:t>Does the MB expect that future versions of the model will need approval by the WQGIT? Or is it the intent of the MB that if updates are made following partnership-approved rules and that the partnership has the opportunity to review all input data, the updated version of the model will be released and available for use without formal approval? </a:t>
            </a:r>
          </a:p>
        </p:txBody>
      </p:sp>
    </p:spTree>
    <p:extLst>
      <p:ext uri="{BB962C8B-B14F-4D97-AF65-F5344CB8AC3E}">
        <p14:creationId xmlns:p14="http://schemas.microsoft.com/office/powerpoint/2010/main" val="4030972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49671-A6C9-4AA3-96AF-75245DC6EAEB}"/>
              </a:ext>
            </a:extLst>
          </p:cNvPr>
          <p:cNvSpPr>
            <a:spLocks noGrp="1"/>
          </p:cNvSpPr>
          <p:nvPr>
            <p:ph type="title"/>
          </p:nvPr>
        </p:nvSpPr>
        <p:spPr/>
        <p:txBody>
          <a:bodyPr/>
          <a:lstStyle/>
          <a:p>
            <a:pPr algn="ctr"/>
            <a:r>
              <a:rPr lang="en-US" b="1" dirty="0"/>
              <a:t>Purpose of Today’s Discussion </a:t>
            </a:r>
          </a:p>
        </p:txBody>
      </p:sp>
      <p:sp>
        <p:nvSpPr>
          <p:cNvPr id="3" name="Content Placeholder 2">
            <a:extLst>
              <a:ext uri="{FF2B5EF4-FFF2-40B4-BE49-F238E27FC236}">
                <a16:creationId xmlns:a16="http://schemas.microsoft.com/office/drawing/2014/main" id="{4202759F-D486-4D22-9883-033E2C5322FF}"/>
              </a:ext>
            </a:extLst>
          </p:cNvPr>
          <p:cNvSpPr>
            <a:spLocks noGrp="1"/>
          </p:cNvSpPr>
          <p:nvPr>
            <p:ph idx="1"/>
          </p:nvPr>
        </p:nvSpPr>
        <p:spPr>
          <a:xfrm>
            <a:off x="838200" y="1921564"/>
            <a:ext cx="10515600" cy="4936435"/>
          </a:xfrm>
        </p:spPr>
        <p:txBody>
          <a:bodyPr>
            <a:normAutofit/>
          </a:bodyPr>
          <a:lstStyle/>
          <a:p>
            <a:pPr marL="0" indent="0">
              <a:buNone/>
            </a:pPr>
            <a:r>
              <a:rPr lang="en-US" dirty="0"/>
              <a:t>Approval of CAST 2019, which has been developed consistent with existing partnership decisions on updating the model: </a:t>
            </a:r>
          </a:p>
          <a:p>
            <a:pPr marL="0" indent="0">
              <a:buNone/>
            </a:pPr>
            <a:endParaRPr lang="en-US" dirty="0"/>
          </a:p>
          <a:p>
            <a:pPr marL="0" indent="0">
              <a:buNone/>
            </a:pPr>
            <a:r>
              <a:rPr lang="en-US" dirty="0"/>
              <a:t>(1) hold the assumptions set at the beginning of the milestone period constant over the two-year period, and </a:t>
            </a:r>
          </a:p>
          <a:p>
            <a:pPr marL="0" indent="0">
              <a:buNone/>
            </a:pPr>
            <a:endParaRPr lang="en-US" dirty="0"/>
          </a:p>
          <a:p>
            <a:pPr marL="0" indent="0">
              <a:buNone/>
            </a:pPr>
            <a:r>
              <a:rPr lang="en-US" dirty="0"/>
              <a:t>(2) at the end of the milestone period, factoring in the information, BMP efficiencies, and data previously approved by the partnership into the present and past history of progress runs, back through 2009. </a:t>
            </a:r>
            <a:endParaRPr lang="en-US" sz="1000" dirty="0"/>
          </a:p>
          <a:p>
            <a:pPr marL="457200" lvl="1" indent="0">
              <a:buNone/>
            </a:pPr>
            <a:endParaRPr lang="en-US" dirty="0"/>
          </a:p>
        </p:txBody>
      </p:sp>
    </p:spTree>
    <p:extLst>
      <p:ext uri="{BB962C8B-B14F-4D97-AF65-F5344CB8AC3E}">
        <p14:creationId xmlns:p14="http://schemas.microsoft.com/office/powerpoint/2010/main" val="4262804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6A904-D1E9-432E-88E3-5F14518FD2A8}"/>
              </a:ext>
            </a:extLst>
          </p:cNvPr>
          <p:cNvSpPr>
            <a:spLocks noGrp="1"/>
          </p:cNvSpPr>
          <p:nvPr>
            <p:ph type="title"/>
          </p:nvPr>
        </p:nvSpPr>
        <p:spPr/>
        <p:txBody>
          <a:bodyPr/>
          <a:lstStyle/>
          <a:p>
            <a:pPr algn="ctr"/>
            <a:r>
              <a:rPr lang="en-US" b="1" dirty="0"/>
              <a:t>Commitment to Adaptive Management </a:t>
            </a:r>
          </a:p>
        </p:txBody>
      </p:sp>
      <p:sp>
        <p:nvSpPr>
          <p:cNvPr id="3" name="Content Placeholder 2">
            <a:extLst>
              <a:ext uri="{FF2B5EF4-FFF2-40B4-BE49-F238E27FC236}">
                <a16:creationId xmlns:a16="http://schemas.microsoft.com/office/drawing/2014/main" id="{F5741A9A-081F-4A7C-B33B-F8557F3F5C3F}"/>
              </a:ext>
            </a:extLst>
          </p:cNvPr>
          <p:cNvSpPr>
            <a:spLocks noGrp="1"/>
          </p:cNvSpPr>
          <p:nvPr>
            <p:ph idx="1"/>
          </p:nvPr>
        </p:nvSpPr>
        <p:spPr>
          <a:xfrm>
            <a:off x="225287" y="1825625"/>
            <a:ext cx="11728174" cy="4840218"/>
          </a:xfrm>
        </p:spPr>
        <p:txBody>
          <a:bodyPr>
            <a:normAutofit/>
          </a:bodyPr>
          <a:lstStyle/>
          <a:p>
            <a:r>
              <a:rPr lang="en-US" dirty="0"/>
              <a:t>Through the 2014 Chesapeake Watershed Agreement, the partnership committed to “Adaptively manage at all levels of the Partnership to foster continuous improvement.” </a:t>
            </a:r>
          </a:p>
          <a:p>
            <a:pPr marL="0" indent="0">
              <a:buNone/>
            </a:pPr>
            <a:endParaRPr lang="en-US" dirty="0"/>
          </a:p>
          <a:p>
            <a:r>
              <a:rPr lang="en-US" dirty="0"/>
              <a:t>This commitment includes using adaptive management principles to ensure that knowledge of science, improvements in technology, and knowledge of changing practices and land uses are continuously improving the models’ capability to estimate pollutant loads entering the Bay and the impacts of those loads on attaining water quality standards. </a:t>
            </a:r>
          </a:p>
          <a:p>
            <a:endParaRPr lang="en-US" dirty="0"/>
          </a:p>
        </p:txBody>
      </p:sp>
    </p:spTree>
    <p:extLst>
      <p:ext uri="{BB962C8B-B14F-4D97-AF65-F5344CB8AC3E}">
        <p14:creationId xmlns:p14="http://schemas.microsoft.com/office/powerpoint/2010/main" val="1333350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95729-66EC-42E9-B3B3-E2F289EE8C65}"/>
              </a:ext>
            </a:extLst>
          </p:cNvPr>
          <p:cNvSpPr>
            <a:spLocks noGrp="1"/>
          </p:cNvSpPr>
          <p:nvPr>
            <p:ph type="title"/>
          </p:nvPr>
        </p:nvSpPr>
        <p:spPr/>
        <p:txBody>
          <a:bodyPr/>
          <a:lstStyle/>
          <a:p>
            <a:pPr algn="ctr"/>
            <a:r>
              <a:rPr lang="en-US" b="1" dirty="0"/>
              <a:t>Partnership Decisions to Update the Chesapeake Bay Program Models </a:t>
            </a:r>
          </a:p>
        </p:txBody>
      </p:sp>
      <p:sp>
        <p:nvSpPr>
          <p:cNvPr id="3" name="Content Placeholder 2">
            <a:extLst>
              <a:ext uri="{FF2B5EF4-FFF2-40B4-BE49-F238E27FC236}">
                <a16:creationId xmlns:a16="http://schemas.microsoft.com/office/drawing/2014/main" id="{CFC7B8EB-8CD0-494D-AB64-F1406AA6C0B3}"/>
              </a:ext>
            </a:extLst>
          </p:cNvPr>
          <p:cNvSpPr>
            <a:spLocks noGrp="1"/>
          </p:cNvSpPr>
          <p:nvPr>
            <p:ph idx="1"/>
          </p:nvPr>
        </p:nvSpPr>
        <p:spPr>
          <a:xfrm>
            <a:off x="185529" y="1825624"/>
            <a:ext cx="11767931" cy="4893227"/>
          </a:xfrm>
        </p:spPr>
        <p:txBody>
          <a:bodyPr>
            <a:normAutofit fontScale="92500" lnSpcReduction="10000"/>
          </a:bodyPr>
          <a:lstStyle/>
          <a:p>
            <a:r>
              <a:rPr lang="en-US" dirty="0"/>
              <a:t>The partnership, while recognizing the importance of continuing to evolve with new information and knowledge, also recognizes the need for a level of stability in the management of this complex ecosystem.</a:t>
            </a:r>
          </a:p>
          <a:p>
            <a:endParaRPr lang="en-US" dirty="0"/>
          </a:p>
          <a:p>
            <a:r>
              <a:rPr lang="en-US" dirty="0"/>
              <a:t>Beginning in 2014, the Milestone Workgroup conducted a year-long investigation and deliberation into how best to introduce new data and methods to the accounting tools.  </a:t>
            </a:r>
          </a:p>
          <a:p>
            <a:pPr lvl="1"/>
            <a:r>
              <a:rPr lang="en-US" dirty="0"/>
              <a:t>The impetus for the investigation was new data from the 2012 Agricultural Census, the 2011 National Land Cover Dataset, and human population projection data from states.</a:t>
            </a:r>
          </a:p>
          <a:p>
            <a:endParaRPr lang="en-US" dirty="0"/>
          </a:p>
          <a:p>
            <a:r>
              <a:rPr lang="en-US" dirty="0"/>
              <a:t>The Milestone Workgroup recommended to the WQGIT that jurisdictions be evaluated with the same model over a two-year milestone period that they used to develop their 2-year plans.    </a:t>
            </a:r>
            <a:r>
              <a:rPr lang="en-US" dirty="0">
                <a:effectLst/>
              </a:rPr>
              <a:t> </a:t>
            </a:r>
            <a:r>
              <a:rPr lang="en-US" dirty="0"/>
              <a:t> </a:t>
            </a:r>
          </a:p>
        </p:txBody>
      </p:sp>
    </p:spTree>
    <p:extLst>
      <p:ext uri="{BB962C8B-B14F-4D97-AF65-F5344CB8AC3E}">
        <p14:creationId xmlns:p14="http://schemas.microsoft.com/office/powerpoint/2010/main" val="1437764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95729-66EC-42E9-B3B3-E2F289EE8C65}"/>
              </a:ext>
            </a:extLst>
          </p:cNvPr>
          <p:cNvSpPr>
            <a:spLocks noGrp="1"/>
          </p:cNvSpPr>
          <p:nvPr>
            <p:ph type="title"/>
          </p:nvPr>
        </p:nvSpPr>
        <p:spPr/>
        <p:txBody>
          <a:bodyPr/>
          <a:lstStyle/>
          <a:p>
            <a:pPr algn="ctr"/>
            <a:r>
              <a:rPr lang="en-US" b="1" dirty="0"/>
              <a:t>Partnership Decisions to Update the Chesapeake Bay Program Models, Cont’d</a:t>
            </a:r>
          </a:p>
        </p:txBody>
      </p:sp>
      <p:sp>
        <p:nvSpPr>
          <p:cNvPr id="3" name="Content Placeholder 2">
            <a:extLst>
              <a:ext uri="{FF2B5EF4-FFF2-40B4-BE49-F238E27FC236}">
                <a16:creationId xmlns:a16="http://schemas.microsoft.com/office/drawing/2014/main" id="{CFC7B8EB-8CD0-494D-AB64-F1406AA6C0B3}"/>
              </a:ext>
            </a:extLst>
          </p:cNvPr>
          <p:cNvSpPr>
            <a:spLocks noGrp="1"/>
          </p:cNvSpPr>
          <p:nvPr>
            <p:ph idx="1"/>
          </p:nvPr>
        </p:nvSpPr>
        <p:spPr>
          <a:xfrm>
            <a:off x="185529" y="1825624"/>
            <a:ext cx="11767931" cy="4893227"/>
          </a:xfrm>
        </p:spPr>
        <p:txBody>
          <a:bodyPr>
            <a:normAutofit lnSpcReduction="10000"/>
          </a:bodyPr>
          <a:lstStyle/>
          <a:p>
            <a:pPr marL="0" indent="0">
              <a:buNone/>
            </a:pPr>
            <a:r>
              <a:rPr lang="en-US" dirty="0"/>
              <a:t>In December 2015 and January 2016, the WQGIT and the Management Board, respectively, reached consensus on the Milestone Workgroup recommendations:  </a:t>
            </a:r>
          </a:p>
          <a:p>
            <a:pPr marL="0" indent="0">
              <a:buNone/>
            </a:pPr>
            <a:endParaRPr lang="en-US" sz="1500" dirty="0"/>
          </a:p>
          <a:p>
            <a:pPr marL="0" indent="0">
              <a:buNone/>
            </a:pPr>
            <a:r>
              <a:rPr lang="en-US" dirty="0"/>
              <a:t>“Starting with the jurisdictions’ development of their 2017 milestones, the partnership will:</a:t>
            </a:r>
          </a:p>
          <a:p>
            <a:pPr marL="0" indent="0">
              <a:buNone/>
            </a:pPr>
            <a:endParaRPr lang="en-US" sz="1100" dirty="0"/>
          </a:p>
          <a:p>
            <a:pPr marL="514350" indent="-514350">
              <a:buFont typeface="+mj-lt"/>
              <a:buAutoNum type="arabicPeriod"/>
            </a:pPr>
            <a:r>
              <a:rPr lang="en-US" dirty="0"/>
              <a:t>hold the assumptions set at the beginning of the milestone period constant over the two-year period and </a:t>
            </a:r>
          </a:p>
          <a:p>
            <a:pPr marL="514350" indent="-514350">
              <a:buFont typeface="+mj-lt"/>
              <a:buAutoNum type="arabicPeriod"/>
            </a:pPr>
            <a:r>
              <a:rPr lang="en-US" dirty="0"/>
              <a:t>at the end of the milestone period, the partners will factor in the new information, BMP efficiencies, and data previously approved by the partnership into the present and past history of progress runs, back through 2009.”</a:t>
            </a:r>
          </a:p>
        </p:txBody>
      </p:sp>
    </p:spTree>
    <p:extLst>
      <p:ext uri="{BB962C8B-B14F-4D97-AF65-F5344CB8AC3E}">
        <p14:creationId xmlns:p14="http://schemas.microsoft.com/office/powerpoint/2010/main" val="4007322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6E657-C210-4A8C-911C-CF06E4F0CE3D}"/>
              </a:ext>
            </a:extLst>
          </p:cNvPr>
          <p:cNvSpPr>
            <a:spLocks noGrp="1"/>
          </p:cNvSpPr>
          <p:nvPr>
            <p:ph type="title"/>
          </p:nvPr>
        </p:nvSpPr>
        <p:spPr/>
        <p:txBody>
          <a:bodyPr/>
          <a:lstStyle/>
          <a:p>
            <a:pPr algn="ctr"/>
            <a:r>
              <a:rPr lang="en-US" b="1" dirty="0"/>
              <a:t>Why Update the Model? </a:t>
            </a:r>
          </a:p>
        </p:txBody>
      </p:sp>
      <p:sp>
        <p:nvSpPr>
          <p:cNvPr id="3" name="Content Placeholder 2">
            <a:extLst>
              <a:ext uri="{FF2B5EF4-FFF2-40B4-BE49-F238E27FC236}">
                <a16:creationId xmlns:a16="http://schemas.microsoft.com/office/drawing/2014/main" id="{4AB98A82-4563-4E12-A11C-6B7BE350A60A}"/>
              </a:ext>
            </a:extLst>
          </p:cNvPr>
          <p:cNvSpPr>
            <a:spLocks noGrp="1"/>
          </p:cNvSpPr>
          <p:nvPr>
            <p:ph idx="1"/>
          </p:nvPr>
        </p:nvSpPr>
        <p:spPr>
          <a:xfrm>
            <a:off x="278295" y="1825624"/>
            <a:ext cx="11661913" cy="4866723"/>
          </a:xfrm>
        </p:spPr>
        <p:txBody>
          <a:bodyPr>
            <a:normAutofit lnSpcReduction="10000"/>
          </a:bodyPr>
          <a:lstStyle/>
          <a:p>
            <a:r>
              <a:rPr lang="en-US" dirty="0"/>
              <a:t>Updating the model helps ensure that it’s more accurately measuring and capturing changes in the landscape over a two-year period, as well as historical progress. </a:t>
            </a:r>
          </a:p>
          <a:p>
            <a:pPr lvl="1"/>
            <a:r>
              <a:rPr lang="en-US" dirty="0"/>
              <a:t>This leads to a better understanding of how those changes impact water quality and living resources at the regional and local levels. </a:t>
            </a:r>
          </a:p>
          <a:p>
            <a:endParaRPr lang="en-US" dirty="0"/>
          </a:p>
          <a:p>
            <a:r>
              <a:rPr lang="en-US" dirty="0"/>
              <a:t>The process for these model updates and transitions is approved and directed by the partnership, and the partnership has the opportunity to review and approve any new data sets. </a:t>
            </a:r>
          </a:p>
          <a:p>
            <a:pPr marL="0" indent="0">
              <a:buNone/>
            </a:pPr>
            <a:endParaRPr lang="en-US" dirty="0"/>
          </a:p>
          <a:p>
            <a:r>
              <a:rPr lang="en-US" dirty="0"/>
              <a:t>Any changes to the decision to update the model every two years would need formal review and approval by the CBP partnership.  </a:t>
            </a:r>
          </a:p>
          <a:p>
            <a:endParaRPr lang="en-US" dirty="0"/>
          </a:p>
        </p:txBody>
      </p:sp>
    </p:spTree>
    <p:extLst>
      <p:ext uri="{BB962C8B-B14F-4D97-AF65-F5344CB8AC3E}">
        <p14:creationId xmlns:p14="http://schemas.microsoft.com/office/powerpoint/2010/main" val="3492319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251F7-E1CB-4DC3-9CF2-AC764BF359A8}"/>
              </a:ext>
            </a:extLst>
          </p:cNvPr>
          <p:cNvSpPr>
            <a:spLocks noGrp="1"/>
          </p:cNvSpPr>
          <p:nvPr>
            <p:ph type="title"/>
          </p:nvPr>
        </p:nvSpPr>
        <p:spPr/>
        <p:txBody>
          <a:bodyPr/>
          <a:lstStyle/>
          <a:p>
            <a:pPr algn="ctr"/>
            <a:r>
              <a:rPr lang="en-US" b="1" dirty="0"/>
              <a:t>Impacts of Updating the Model </a:t>
            </a:r>
          </a:p>
        </p:txBody>
      </p:sp>
      <p:sp>
        <p:nvSpPr>
          <p:cNvPr id="3" name="Content Placeholder 2">
            <a:extLst>
              <a:ext uri="{FF2B5EF4-FFF2-40B4-BE49-F238E27FC236}">
                <a16:creationId xmlns:a16="http://schemas.microsoft.com/office/drawing/2014/main" id="{0E34ED62-BCE6-45B6-BEBE-ACBC589B4848}"/>
              </a:ext>
            </a:extLst>
          </p:cNvPr>
          <p:cNvSpPr>
            <a:spLocks noGrp="1"/>
          </p:cNvSpPr>
          <p:nvPr>
            <p:ph idx="1"/>
          </p:nvPr>
        </p:nvSpPr>
        <p:spPr>
          <a:xfrm>
            <a:off x="278296" y="1825624"/>
            <a:ext cx="11622156" cy="4866723"/>
          </a:xfrm>
        </p:spPr>
        <p:txBody>
          <a:bodyPr>
            <a:normAutofit fontScale="92500" lnSpcReduction="10000"/>
          </a:bodyPr>
          <a:lstStyle/>
          <a:p>
            <a:r>
              <a:rPr lang="en-US" dirty="0"/>
              <a:t>Updates to the model can change the pollutant loads (i.e., nitrogen, phosphorus, and sediment loads) that are coming off the landscape. </a:t>
            </a:r>
          </a:p>
          <a:p>
            <a:pPr lvl="1"/>
            <a:r>
              <a:rPr lang="en-US" dirty="0"/>
              <a:t>For example, if data shows there are more chickens in a given geographic area than previously reported and reflected in the model, that may mean an increase in nutrient loads because of more manure. </a:t>
            </a:r>
          </a:p>
          <a:p>
            <a:endParaRPr lang="en-US" dirty="0"/>
          </a:p>
          <a:p>
            <a:r>
              <a:rPr lang="en-US" dirty="0"/>
              <a:t>This could mean that jurisdictions may have to adjust implementation efforts to account for any pollutant loads not accounted for in earlier projections. </a:t>
            </a:r>
          </a:p>
          <a:p>
            <a:endParaRPr lang="en-US" dirty="0"/>
          </a:p>
          <a:p>
            <a:r>
              <a:rPr lang="en-US" dirty="0"/>
              <a:t>However, potential changes in loads do not mean that the WIP or local action plans need to change. The two-year milestones are in place in order to make any necessary adjustments to planning and implementation efforts, as part of the partnership’s adaptive management framework. </a:t>
            </a:r>
          </a:p>
        </p:txBody>
      </p:sp>
    </p:spTree>
    <p:extLst>
      <p:ext uri="{BB962C8B-B14F-4D97-AF65-F5344CB8AC3E}">
        <p14:creationId xmlns:p14="http://schemas.microsoft.com/office/powerpoint/2010/main" val="2029088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251F7-E1CB-4DC3-9CF2-AC764BF359A8}"/>
              </a:ext>
            </a:extLst>
          </p:cNvPr>
          <p:cNvSpPr>
            <a:spLocks noGrp="1"/>
          </p:cNvSpPr>
          <p:nvPr>
            <p:ph type="title"/>
          </p:nvPr>
        </p:nvSpPr>
        <p:spPr/>
        <p:txBody>
          <a:bodyPr/>
          <a:lstStyle/>
          <a:p>
            <a:pPr algn="ctr"/>
            <a:r>
              <a:rPr lang="en-US" b="1" dirty="0"/>
              <a:t>Impacts of Updating the Model, cont’d</a:t>
            </a:r>
          </a:p>
        </p:txBody>
      </p:sp>
      <p:sp>
        <p:nvSpPr>
          <p:cNvPr id="3" name="Content Placeholder 2">
            <a:extLst>
              <a:ext uri="{FF2B5EF4-FFF2-40B4-BE49-F238E27FC236}">
                <a16:creationId xmlns:a16="http://schemas.microsoft.com/office/drawing/2014/main" id="{0E34ED62-BCE6-45B6-BEBE-ACBC589B4848}"/>
              </a:ext>
            </a:extLst>
          </p:cNvPr>
          <p:cNvSpPr>
            <a:spLocks noGrp="1"/>
          </p:cNvSpPr>
          <p:nvPr>
            <p:ph idx="1"/>
          </p:nvPr>
        </p:nvSpPr>
        <p:spPr>
          <a:xfrm>
            <a:off x="278296" y="1825624"/>
            <a:ext cx="11622156" cy="4866723"/>
          </a:xfrm>
        </p:spPr>
        <p:txBody>
          <a:bodyPr>
            <a:normAutofit/>
          </a:bodyPr>
          <a:lstStyle/>
          <a:p>
            <a:r>
              <a:rPr lang="en-US" dirty="0"/>
              <a:t>In addition, the 2025 Phase III WIP planning targets </a:t>
            </a:r>
            <a:r>
              <a:rPr lang="en-US" b="1" u="sng" dirty="0"/>
              <a:t>do not change</a:t>
            </a:r>
            <a:r>
              <a:rPr lang="en-US" dirty="0"/>
              <a:t>. </a:t>
            </a:r>
          </a:p>
          <a:p>
            <a:pPr lvl="1"/>
            <a:endParaRPr lang="en-US" dirty="0"/>
          </a:p>
          <a:p>
            <a:pPr lvl="1"/>
            <a:r>
              <a:rPr lang="en-US" dirty="0"/>
              <a:t>The Principals’ Staff Committee made the decision at their July 2018 meeting that these planning targets would not change between now and 2025, even if new scientific data and information is added to the model over that seven-year period. </a:t>
            </a:r>
          </a:p>
          <a:p>
            <a:pPr lvl="1"/>
            <a:endParaRPr lang="en-US" dirty="0"/>
          </a:p>
          <a:p>
            <a:pPr lvl="1"/>
            <a:r>
              <a:rPr lang="en-US" dirty="0"/>
              <a:t>Keeping the 2025 goals fixed is intended to provide stability to the state and local jurisdictions while also allowing for the incorporation of best available data into the model. </a:t>
            </a:r>
          </a:p>
          <a:p>
            <a:pPr marL="457200" lvl="1" indent="0">
              <a:buNone/>
            </a:pPr>
            <a:endParaRPr lang="en-US" dirty="0"/>
          </a:p>
        </p:txBody>
      </p:sp>
    </p:spTree>
    <p:extLst>
      <p:ext uri="{BB962C8B-B14F-4D97-AF65-F5344CB8AC3E}">
        <p14:creationId xmlns:p14="http://schemas.microsoft.com/office/powerpoint/2010/main" val="4157072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3874F-893B-4F2D-A3EC-92AE64C7E307}"/>
              </a:ext>
            </a:extLst>
          </p:cNvPr>
          <p:cNvSpPr>
            <a:spLocks noGrp="1"/>
          </p:cNvSpPr>
          <p:nvPr>
            <p:ph type="title"/>
          </p:nvPr>
        </p:nvSpPr>
        <p:spPr>
          <a:xfrm>
            <a:off x="838200" y="100082"/>
            <a:ext cx="10515600" cy="1325563"/>
          </a:xfrm>
        </p:spPr>
        <p:txBody>
          <a:bodyPr/>
          <a:lstStyle/>
          <a:p>
            <a:pPr algn="ctr"/>
            <a:r>
              <a:rPr lang="en-US" b="1" dirty="0"/>
              <a:t>Key Updates to CAST</a:t>
            </a:r>
          </a:p>
        </p:txBody>
      </p:sp>
      <p:sp>
        <p:nvSpPr>
          <p:cNvPr id="3" name="Content Placeholder 2">
            <a:extLst>
              <a:ext uri="{FF2B5EF4-FFF2-40B4-BE49-F238E27FC236}">
                <a16:creationId xmlns:a16="http://schemas.microsoft.com/office/drawing/2014/main" id="{20E63088-0FFF-48B5-8518-D24D6617103D}"/>
              </a:ext>
            </a:extLst>
          </p:cNvPr>
          <p:cNvSpPr>
            <a:spLocks noGrp="1"/>
          </p:cNvSpPr>
          <p:nvPr>
            <p:ph idx="1"/>
          </p:nvPr>
        </p:nvSpPr>
        <p:spPr>
          <a:xfrm>
            <a:off x="251791" y="1639404"/>
            <a:ext cx="11688418" cy="4853471"/>
          </a:xfrm>
        </p:spPr>
        <p:txBody>
          <a:bodyPr>
            <a:normAutofit lnSpcReduction="10000"/>
          </a:bodyPr>
          <a:lstStyle/>
          <a:p>
            <a:pPr marL="0" indent="0">
              <a:buNone/>
            </a:pPr>
            <a:r>
              <a:rPr lang="en-US" dirty="0"/>
              <a:t>If CAST 2019 is not released, these key improved datasets will not be included in future versions of CAST: </a:t>
            </a:r>
          </a:p>
          <a:p>
            <a:pPr marL="0" indent="0">
              <a:buNone/>
            </a:pPr>
            <a:endParaRPr lang="en-US" sz="1200" dirty="0"/>
          </a:p>
          <a:p>
            <a:pPr lvl="1"/>
            <a:r>
              <a:rPr lang="en-US" dirty="0"/>
              <a:t>New or updated BMP efficiencies (e.g., agricultural stormwater management or the second oyster BMP panel report)</a:t>
            </a:r>
          </a:p>
          <a:p>
            <a:pPr lvl="1"/>
            <a:endParaRPr lang="en-US" dirty="0"/>
          </a:p>
          <a:p>
            <a:pPr lvl="1"/>
            <a:r>
              <a:rPr lang="en-US" dirty="0"/>
              <a:t>Latest high resolution land cover data, led by the Chesapeake Conservancy  </a:t>
            </a:r>
          </a:p>
          <a:p>
            <a:pPr lvl="1"/>
            <a:endParaRPr lang="en-US" dirty="0"/>
          </a:p>
          <a:p>
            <a:pPr lvl="1"/>
            <a:r>
              <a:rPr lang="en-US" dirty="0"/>
              <a:t>State-specific land use data </a:t>
            </a:r>
          </a:p>
          <a:p>
            <a:pPr lvl="1"/>
            <a:endParaRPr lang="en-US" dirty="0"/>
          </a:p>
          <a:p>
            <a:pPr lvl="1"/>
            <a:r>
              <a:rPr lang="en-US" dirty="0"/>
              <a:t>Census zone and human population </a:t>
            </a:r>
          </a:p>
          <a:p>
            <a:pPr lvl="1"/>
            <a:endParaRPr lang="en-US" dirty="0"/>
          </a:p>
          <a:p>
            <a:pPr lvl="1"/>
            <a:r>
              <a:rPr lang="en-US" dirty="0"/>
              <a:t>Agricultural data (e.g., updated animal populations and crop acres and soil phosphorus data)</a:t>
            </a:r>
          </a:p>
        </p:txBody>
      </p:sp>
    </p:spTree>
    <p:extLst>
      <p:ext uri="{BB962C8B-B14F-4D97-AF65-F5344CB8AC3E}">
        <p14:creationId xmlns:p14="http://schemas.microsoft.com/office/powerpoint/2010/main" val="32304579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mso-contentType ?>
<FormTemplates xmlns="http://schemas.microsoft.com/sharepoint/v3/contenttype/forms">
  <Display>DocumentLibraryForm</Display>
  <Edit>DocumentLibraryForm</Edit>
  <New>DocumentLibraryForm</New>
</FormTemplates>
</file>

<file path=customXml/item11.xml><?xml version="1.0" encoding="utf-8"?>
<EsriMapsInfo xmlns="ESRI.ArcGIS.Mapping.OfficeIntegration.PowerPointInfo">
  <Version>Version1</Version>
  <RequiresSignIn>False</RequiresSignIn>
</EsriMapsInfo>
</file>

<file path=customXml/item12.xml><?xml version="1.0" encoding="utf-8"?>
<EsriMapsInfo xmlns="ESRI.ArcGIS.Mapping.OfficeIntegration.PowerPointInfo">
  <Version>Version1</Version>
  <RequiresSignIn>False</RequiresSignIn>
</EsriMapsInfo>
</file>

<file path=customXml/item13.xml><?xml version="1.0" encoding="utf-8"?>
<EsriMapsInfo xmlns="ESRI.ArcGIS.Mapping.OfficeIntegration.PowerPointInfo">
  <Version>Version1</Version>
  <RequiresSignIn>False</RequiresSignIn>
</EsriMapsInfo>
</file>

<file path=customXml/item14.xml><?xml version="1.0" encoding="utf-8"?>
<EsriMapsInfo xmlns="ESRI.ArcGIS.Mapping.OfficeIntegration.PowerPointInfo">
  <Version>Version1</Version>
  <RequiresSignIn>False</RequiresSignIn>
</EsriMapsInfo>
</file>

<file path=customXml/item15.xml><?xml version="1.0" encoding="utf-8"?>
<EsriMapsInfo xmlns="ESRI.ArcGIS.Mapping.OfficeIntegration.PowerPointInfo">
  <Version>Version1</Version>
  <RequiresSignIn>False</RequiresSignIn>
</EsriMapsInfo>
</file>

<file path=customXml/item16.xml><?xml version="1.0" encoding="utf-8"?>
<EsriMapsInfo xmlns="ESRI.ArcGIS.Mapping.OfficeIntegration.PowerPointInfo">
  <Version>Version1</Version>
  <RequiresSignIn>False</RequiresSignIn>
</EsriMapsInfo>
</file>

<file path=customXml/item17.xml><?xml version="1.0" encoding="utf-8"?>
<EsriMapsInfo xmlns="ESRI.ArcGIS.Mapping.OfficeIntegration.PowerPointInfo">
  <Version>Version1</Version>
  <RequiresSignIn>False</RequiresSignIn>
</EsriMapsInfo>
</file>

<file path=customXml/item18.xml><?xml version="1.0" encoding="utf-8"?>
<EsriMapsInfo xmlns="ESRI.ArcGIS.Mapping.OfficeIntegration.PowerPointInfo">
  <Version>Version1</Version>
  <RequiresSignIn>False</RequiresSignIn>
</EsriMapsInfo>
</file>

<file path=customXml/item19.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20.xml><?xml version="1.0" encoding="utf-8"?>
<EsriMapsInfo xmlns="ESRI.ArcGIS.Mapping.OfficeIntegration.PowerPointInfo">
  <Version>Version1</Version>
  <RequiresSignIn>False</RequiresSignIn>
</EsriMapsInfo>
</file>

<file path=customXml/item21.xml><?xml version="1.0" encoding="utf-8"?>
<EsriMapsInfo xmlns="ESRI.ArcGIS.Mapping.OfficeIntegration.PowerPointInfo">
  <Version>Version1</Version>
  <RequiresSignIn>False</RequiresSignIn>
</EsriMapsInfo>
</file>

<file path=customXml/item22.xml><?xml version="1.0" encoding="utf-8"?>
<EsriMapsInfo xmlns="ESRI.ArcGIS.Mapping.OfficeIntegration.PowerPointInfo">
  <Version>Version1</Version>
  <RequiresSignIn>False</RequiresSignIn>
</EsriMapsInfo>
</file>

<file path=customXml/item23.xml><?xml version="1.0" encoding="utf-8"?>
<EsriMapsInfo xmlns="ESRI.ArcGIS.Mapping.OfficeIntegration.PowerPointInfo">
  <Version>Version1</Version>
  <RequiresSignIn>False</RequiresSignIn>
</EsriMapsInfo>
</file>

<file path=customXml/item24.xml><?xml version="1.0" encoding="utf-8"?>
<EsriMapsInfo xmlns="ESRI.ArcGIS.Mapping.OfficeIntegration.PowerPointInfo">
  <Version>Version1</Version>
  <RequiresSignIn>False</RequiresSignIn>
</EsriMapsInfo>
</file>

<file path=customXml/item25.xml><?xml version="1.0" encoding="utf-8"?>
<EsriMapsInfo xmlns="ESRI.ArcGIS.Mapping.OfficeIntegration.PowerPointInfo">
  <Version>Version1</Version>
  <RequiresSignIn>False</RequiresSignIn>
</EsriMapsInfo>
</file>

<file path=customXml/item26.xml><?xml version="1.0" encoding="utf-8"?>
<EsriMapsInfo xmlns="ESRI.ArcGIS.Mapping.OfficeIntegration.PowerPointInfo">
  <Version>Version1</Version>
  <RequiresSignIn>False</RequiresSignIn>
</EsriMapsInfo>
</file>

<file path=customXml/item27.xml><?xml version="1.0" encoding="utf-8"?>
<EsriMapsInfo xmlns="ESRI.ArcGIS.Mapping.OfficeIntegration.PowerPointInfo">
  <Version>Version1</Version>
  <RequiresSignIn>False</RequiresSignIn>
</EsriMapsInfo>
</file>

<file path=customXml/item28.xml><?xml version="1.0" encoding="utf-8"?>
<EsriMapsInfo xmlns="ESRI.ArcGIS.Mapping.OfficeIntegration.PowerPointInfo">
  <Version>Version1</Version>
  <RequiresSignIn>False</RequiresSignIn>
</EsriMapsInfo>
</file>

<file path=customXml/item29.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30.xml><?xml version="1.0" encoding="utf-8"?>
<EsriMapsInfo xmlns="ESRI.ArcGIS.Mapping.OfficeIntegration.PowerPointInfo">
  <Version>Version1</Version>
  <RequiresSignIn>False</RequiresSignIn>
</EsriMapsInfo>
</file>

<file path=customXml/item31.xml><?xml version="1.0" encoding="utf-8"?>
<EsriMapsInfo xmlns="ESRI.ArcGIS.Mapping.OfficeIntegration.PowerPointInfo">
  <Version>Version1</Version>
  <RequiresSignIn>False</RequiresSignIn>
</EsriMapsInfo>
</file>

<file path=customXml/item32.xml><?xml version="1.0" encoding="utf-8"?>
<EsriMapsInfo xmlns="ESRI.ArcGIS.Mapping.OfficeIntegration.PowerPointInfo">
  <Version>Version1</Version>
  <RequiresSignIn>False</RequiresSignIn>
</EsriMapsInfo>
</file>

<file path=customXml/item33.xml><?xml version="1.0" encoding="utf-8"?>
<EsriMapsInfo xmlns="ESRI.ArcGIS.Mapping.OfficeIntegration.PowerPointInfo">
  <Version>Version1</Version>
  <RequiresSignIn>False</RequiresSignIn>
</EsriMapsInfo>
</file>

<file path=customXml/item34.xml><?xml version="1.0" encoding="utf-8"?>
<EsriMapsInfo xmlns="ESRI.ArcGIS.Mapping.OfficeIntegration.PowerPointInfo">
  <Version>Version1</Version>
  <RequiresSignIn>False</RequiresSignIn>
</EsriMapsInfo>
</file>

<file path=customXml/item35.xml><?xml version="1.0" encoding="utf-8"?>
<EsriMapsInfo xmlns="ESRI.ArcGIS.Mapping.OfficeIntegration.PowerPointInfo">
  <Version>Version1</Version>
  <RequiresSignIn>False</RequiresSignIn>
</EsriMapsInfo>
</file>

<file path=customXml/item36.xml><?xml version="1.0" encoding="utf-8"?>
<EsriMapsInfo xmlns="ESRI.ArcGIS.Mapping.OfficeIntegration.PowerPointInfo">
  <Version>Version1</Version>
  <RequiresSignIn>False</RequiresSignIn>
</EsriMapsInfo>
</file>

<file path=customXml/item37.xml><?xml version="1.0" encoding="utf-8"?>
<EsriMapsInfo xmlns="ESRI.ArcGIS.Mapping.OfficeIntegration.PowerPointInfo">
  <Version>Version1</Version>
  <RequiresSignIn>False</RequiresSignIn>
</EsriMapsInfo>
</file>

<file path=customXml/item38.xml><?xml version="1.0" encoding="utf-8"?>
<EsriMapsInfo xmlns="ESRI.ArcGIS.Mapping.OfficeIntegration.PowerPointInfo">
  <Version>Version1</Version>
  <RequiresSignIn>False</RequiresSignIn>
</EsriMapsInfo>
</file>

<file path=customXml/item39.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40.xml><?xml version="1.0" encoding="utf-8"?>
<EsriMapsInfo xmlns="ESRI.ArcGIS.Mapping.OfficeIntegration.PowerPointInfo">
  <Version>Version1</Version>
  <RequiresSignIn>False</RequiresSignIn>
</EsriMapsInfo>
</file>

<file path=customXml/item41.xml><?xml version="1.0" encoding="utf-8"?>
<EsriMapsInfo xmlns="ESRI.ArcGIS.Mapping.OfficeIntegration.PowerPointInfo">
  <Version>Version1</Version>
  <RequiresSignIn>False</RequiresSignIn>
</EsriMapsInfo>
</file>

<file path=customXml/item42.xml><?xml version="1.0" encoding="utf-8"?>
<p:properties xmlns:p="http://schemas.microsoft.com/office/2006/metadata/properties" xmlns:xsi="http://www.w3.org/2001/XMLSchema-instance" xmlns:pc="http://schemas.microsoft.com/office/infopath/2007/PartnerControls">
  <documentManagement>
    <_Source xmlns="http://schemas.microsoft.com/sharepoint/v3/fields" xsi:nil="true"/>
    <Language xmlns="http://schemas.microsoft.com/sharepoint/v3">English</Language>
    <Records_x0020_Status xmlns="e6a24c90-44af-41d9-85a9-2b66b61f7e25">Pending</Records_x0020_Status>
    <j747ac98061d40f0aa7bd47e1db5675d xmlns="4ffa91fb-a0ff-4ac5-b2db-65c790d184a4">
      <Terms xmlns="http://schemas.microsoft.com/office/infopath/2007/PartnerControls"/>
    </j747ac98061d40f0aa7bd47e1db5675d>
    <External_x0020_Contributor xmlns="4ffa91fb-a0ff-4ac5-b2db-65c790d184a4" xsi:nil="true"/>
    <TaxKeywordTaxHTField xmlns="4ffa91fb-a0ff-4ac5-b2db-65c790d184a4">
      <Terms xmlns="http://schemas.microsoft.com/office/infopath/2007/PartnerControls"/>
    </TaxKeywordTaxHTField>
    <Record xmlns="4ffa91fb-a0ff-4ac5-b2db-65c790d184a4">Shared</Record>
    <Rights xmlns="4ffa91fb-a0ff-4ac5-b2db-65c790d184a4" xsi:nil="true"/>
    <Document_x0020_Creation_x0020_Date xmlns="4ffa91fb-a0ff-4ac5-b2db-65c790d184a4">2020-07-01T15:05:58+00:00</Document_x0020_Creation_x0020_Date>
    <EPA_x0020_Office xmlns="4ffa91fb-a0ff-4ac5-b2db-65c790d184a4" xsi:nil="true"/>
    <CategoryDescription xmlns="http://schemas.microsoft.com/sharepoint.v3" xsi:nil="true"/>
    <Identifier xmlns="4ffa91fb-a0ff-4ac5-b2db-65c790d184a4" xsi:nil="true"/>
    <_Coverage xmlns="http://schemas.microsoft.com/sharepoint/v3/fields" xsi:nil="true"/>
    <Creator xmlns="4ffa91fb-a0ff-4ac5-b2db-65c790d184a4">
      <UserInfo>
        <DisplayName/>
        <AccountId xsi:nil="true"/>
        <AccountType/>
      </UserInfo>
    </Creator>
    <EPA_x0020_Related_x0020_Documents xmlns="4ffa91fb-a0ff-4ac5-b2db-65c790d184a4" xsi:nil="true"/>
    <EPA_x0020_Contributor xmlns="4ffa91fb-a0ff-4ac5-b2db-65c790d184a4">
      <UserInfo>
        <DisplayName/>
        <AccountId xsi:nil="true"/>
        <AccountType/>
      </UserInfo>
    </EPA_x0020_Contributor>
    <TaxCatchAll xmlns="4ffa91fb-a0ff-4ac5-b2db-65c790d184a4"/>
    <Records_x0020_Date xmlns="e6a24c90-44af-41d9-85a9-2b66b61f7e25" xsi:nil="true"/>
  </documentManagement>
</p:properties>
</file>

<file path=customXml/item43.xml><?xml version="1.0" encoding="utf-8"?>
<EsriMapsInfo xmlns="ESRI.ArcGIS.Mapping.OfficeIntegration.PowerPointInfo">
  <Version>Version1</Version>
  <RequiresSignIn>False</RequiresSignIn>
</EsriMapsInfo>
</file>

<file path=customXml/item44.xml><?xml version="1.0" encoding="utf-8"?>
<EsriMapsInfo xmlns="ESRI.ArcGIS.Mapping.OfficeIntegration.PowerPointInfo">
  <Version>Version1</Version>
  <RequiresSignIn>False</RequiresSignIn>
</EsriMapsInfo>
</file>

<file path=customXml/item45.xml><?xml version="1.0" encoding="utf-8"?>
<EsriMapsInfo xmlns="ESRI.ArcGIS.Mapping.OfficeIntegration.PowerPointInfo">
  <Version>Version1</Version>
  <RequiresSignIn>False</RequiresSignIn>
</EsriMapsInfo>
</file>

<file path=customXml/item46.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ct:contentTypeSchema xmlns:ct="http://schemas.microsoft.com/office/2006/metadata/contentType" xmlns:ma="http://schemas.microsoft.com/office/2006/metadata/properties/metaAttributes" ct:_="" ma:_="" ma:contentTypeName="Document" ma:contentTypeID="0x010100372C4E347A507241B8B11EBD4686FD6C" ma:contentTypeVersion="11" ma:contentTypeDescription="Create a new document." ma:contentTypeScope="" ma:versionID="7af34aef5fff91a7c146d36afb4209f2">
  <xsd:schema xmlns:xsd="http://www.w3.org/2001/XMLSchema" xmlns:xs="http://www.w3.org/2001/XMLSchema" xmlns:p="http://schemas.microsoft.com/office/2006/metadata/properties" xmlns:ns1="http://schemas.microsoft.com/sharepoint/v3" xmlns:ns3="4ffa91fb-a0ff-4ac5-b2db-65c790d184a4" xmlns:ns4="http://schemas.microsoft.com/sharepoint.v3" xmlns:ns5="http://schemas.microsoft.com/sharepoint/v3/fields" xmlns:ns6="e6a24c90-44af-41d9-85a9-2b66b61f7e25" xmlns:ns7="f63a0048-9464-475b-ab06-d92eb106d06d" targetNamespace="http://schemas.microsoft.com/office/2006/metadata/properties" ma:root="true" ma:fieldsID="a26908f7a5fe20efe6bf6a3de79a34ff" ns1:_="" ns3:_="" ns4:_="" ns5:_="" ns6:_="" ns7:_="">
    <xsd:import namespace="http://schemas.microsoft.com/sharepoint/v3"/>
    <xsd:import namespace="4ffa91fb-a0ff-4ac5-b2db-65c790d184a4"/>
    <xsd:import namespace="http://schemas.microsoft.com/sharepoint.v3"/>
    <xsd:import namespace="http://schemas.microsoft.com/sharepoint/v3/fields"/>
    <xsd:import namespace="e6a24c90-44af-41d9-85a9-2b66b61f7e25"/>
    <xsd:import namespace="f63a0048-9464-475b-ab06-d92eb106d06d"/>
    <xsd:element name="properties">
      <xsd:complexType>
        <xsd:sequence>
          <xsd:element name="documentManagement">
            <xsd:complexType>
              <xsd:all>
                <xsd:element ref="ns3:Document_x0020_Creation_x0020_Date" minOccurs="0"/>
                <xsd:element ref="ns3:Creator" minOccurs="0"/>
                <xsd:element ref="ns3:EPA_x0020_Office" minOccurs="0"/>
                <xsd:element ref="ns3:Record" minOccurs="0"/>
                <xsd:element ref="ns4:CategoryDescription" minOccurs="0"/>
                <xsd:element ref="ns3:Identifier" minOccurs="0"/>
                <xsd:element ref="ns3:EPA_x0020_Contributor" minOccurs="0"/>
                <xsd:element ref="ns3:External_x0020_Contributor" minOccurs="0"/>
                <xsd:element ref="ns5:_Coverage" minOccurs="0"/>
                <xsd:element ref="ns3:EPA_x0020_Related_x0020_Documents" minOccurs="0"/>
                <xsd:element ref="ns5:_Source" minOccurs="0"/>
                <xsd:element ref="ns3:Rights" minOccurs="0"/>
                <xsd:element ref="ns1:Language" minOccurs="0"/>
                <xsd:element ref="ns3:j747ac98061d40f0aa7bd47e1db5675d" minOccurs="0"/>
                <xsd:element ref="ns3:TaxKeywordTaxHTField" minOccurs="0"/>
                <xsd:element ref="ns3:TaxCatchAllLabel" minOccurs="0"/>
                <xsd:element ref="ns3:TaxCatchAll" minOccurs="0"/>
                <xsd:element ref="ns6:Records_x0020_Status" minOccurs="0"/>
                <xsd:element ref="ns6:Records_x0020_Date" minOccurs="0"/>
                <xsd:element ref="ns7:MediaServiceMetadata" minOccurs="0"/>
                <xsd:element ref="ns7:MediaServiceFastMetadata" minOccurs="0"/>
                <xsd:element ref="ns7:MediaServiceAutoKeyPoints" minOccurs="0"/>
                <xsd:element ref="ns7:MediaServiceKeyPoints" minOccurs="0"/>
                <xsd:element ref="ns6:SharedWithUsers" minOccurs="0"/>
                <xsd:element ref="ns6:SharedWithDetails" minOccurs="0"/>
                <xsd:element ref="ns6: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Language" ma:index="17" nillable="true" ma:displayName="Language" ma:default="English" ma:description="Select the document language from the drop down." ma:format="Dropdown" ma:internalName="Language" ma:readOnly="false">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element>
  </xsd:schema>
  <xsd:schema xmlns:xsd="http://www.w3.org/2001/XMLSchema" xmlns:xs="http://www.w3.org/2001/XMLSchema" xmlns:dms="http://schemas.microsoft.com/office/2006/documentManagement/types" xmlns:pc="http://schemas.microsoft.com/office/infopath/2007/PartnerControls" targetNamespace="4ffa91fb-a0ff-4ac5-b2db-65c790d184a4" elementFormDefault="qualified">
    <xsd:import namespace="http://schemas.microsoft.com/office/2006/documentManagement/types"/>
    <xsd:import namespace="http://schemas.microsoft.com/office/infopath/2007/PartnerControls"/>
    <xsd:element name="Document_x0020_Creation_x0020_Date" ma:index="2" nillable="true" ma:displayName="Document Date" ma:default="[today]" ma:description="Enter the date this document was last modified. The upload date has been entered by default." ma:format="DateOnly" ma:internalName="Document_x0020_Creation_x0020_Date" ma:readOnly="false">
      <xsd:simpleType>
        <xsd:restriction base="dms:DateTime"/>
      </xsd:simpleType>
    </xsd:element>
    <xsd:element name="Creator" ma:index="3" nillable="true" ma:displayName="Creator" ma:description="Enter the person primarily responsible for the document. The name of the person uploading the document has been entered by default." ma:list="UserInfo" ma:SharePointGroup="0" ma:internalName="Crea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PA_x0020_Office" ma:index="4" nillable="true" ma:displayName="EPA Office" ma:description="Enter the EPA organization primarily responsible for the document. The office of the person uploading the document has been entered by default." ma:internalName="EPA_x0020_Office" ma:readOnly="false">
      <xsd:simpleType>
        <xsd:restriction base="dms:Text">
          <xsd:maxLength value="255"/>
        </xsd:restriction>
      </xsd:simpleType>
    </xsd:element>
    <xsd:element name="Record" ma:index="5" nillable="true" ma:displayName="Record" ma:default="Shared" ma:description="For documents that provide evidence of EPA decisions and actions, select &quot;Shared&quot; (open access) or &quot;Private&quot; (restricted access)." ma:format="Dropdown" ma:internalName="Record">
      <xsd:simpleType>
        <xsd:restriction base="dms:Choice">
          <xsd:enumeration value="None"/>
          <xsd:enumeration value="Shared"/>
          <xsd:enumeration value="Private"/>
        </xsd:restriction>
      </xsd:simpleType>
    </xsd:element>
    <xsd:element name="Identifier" ma:index="9" nillable="true" ma:displayName="Identifier" ma:description="Enter all EPA identification numbers applicable to this document, one on each line." ma:internalName="Identifier" ma:readOnly="false">
      <xsd:simpleType>
        <xsd:restriction base="dms:Note">
          <xsd:maxLength value="255"/>
        </xsd:restriction>
      </xsd:simpleType>
    </xsd:element>
    <xsd:element name="EPA_x0020_Contributor" ma:index="11" nillable="true" ma:displayName="EPA Contributor" ma:description="Enter an EPA person who contributed to the creation of the document but is not the primary author." ma:list="UserInfo" ma:SharePointGroup="0" ma:internalName="EPA_x0020_Contribu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xternal_x0020_Contributor" ma:index="12" nillable="true" ma:displayName="External Contributor" ma:description="Enter a non-EPA person who contributed to the creation of the document but is not the primary author." ma:internalName="External_x0020_Contributor" ma:readOnly="false">
      <xsd:simpleType>
        <xsd:restriction base="dms:Note">
          <xsd:maxLength value="255"/>
        </xsd:restriction>
      </xsd:simpleType>
    </xsd:element>
    <xsd:element name="EPA_x0020_Related_x0020_Documents" ma:index="14" nillable="true" ma:displayName="Other Related Documents" ma:description="Enter any related document." ma:internalName="EPA_x0020_Related_x0020_Documents" ma:readOnly="false">
      <xsd:simpleType>
        <xsd:restriction base="dms:Note">
          <xsd:maxLength value="255"/>
        </xsd:restriction>
      </xsd:simpleType>
    </xsd:element>
    <xsd:element name="Rights" ma:index="16" nillable="true" ma:displayName="Rights" ma:description="Enter information about intellectual property rights held over the document (e.g. copyright, patent, trademark)." ma:internalName="Rights" ma:readOnly="false">
      <xsd:simpleType>
        <xsd:restriction base="dms:Note">
          <xsd:maxLength value="255"/>
        </xsd:restriction>
      </xsd:simpleType>
    </xsd:element>
    <xsd:element name="j747ac98061d40f0aa7bd47e1db5675d" ma:index="19" nillable="true" ma:taxonomy="true" ma:internalName="j747ac98061d40f0aa7bd47e1db5675d" ma:taxonomyFieldName="Document_x0020_Type" ma:displayName="Document Type" ma:readOnly="false" ma:default="" ma:fieldId="{3747ac98-061d-40f0-aa7b-d47e1db5675d}" ma:sspId="29f62856-1543-49d4-a736-4569d363f533" ma:termSetId="e06cd6a9-a175-4da0-81cb-8dba7aa394ab" ma:anchorId="00000000-0000-0000-0000-000000000000" ma:open="false" ma:isKeyword="false">
      <xsd:complexType>
        <xsd:sequence>
          <xsd:element ref="pc:Terms" minOccurs="0" maxOccurs="1"/>
        </xsd:sequence>
      </xsd:complexType>
    </xsd:element>
    <xsd:element name="TaxKeywordTaxHTField" ma:index="21" nillable="true" ma:taxonomy="true" ma:internalName="TaxKeywordTaxHTField" ma:taxonomyFieldName="TaxKeyword" ma:displayName="Enterprise Keywords" ma:readOnly="false" ma:fieldId="{23f27201-bee3-471e-b2e7-b64fd8b7ca38}" ma:taxonomyMulti="true" ma:sspId="29f62856-1543-49d4-a736-4569d363f533" ma:termSetId="00000000-0000-0000-0000-000000000000" ma:anchorId="00000000-0000-0000-0000-000000000000" ma:open="true" ma:isKeyword="true">
      <xsd:complexType>
        <xsd:sequence>
          <xsd:element ref="pc:Terms" minOccurs="0" maxOccurs="1"/>
        </xsd:sequence>
      </xsd:complexType>
    </xsd:element>
    <xsd:element name="TaxCatchAllLabel" ma:index="23" nillable="true" ma:displayName="Taxonomy Catch All Column1" ma:hidden="true" ma:list="{9853f427-9439-42a7-9206-19a0af914ad7}" ma:internalName="TaxCatchAllLabel" ma:readOnly="true" ma:showField="CatchAllDataLabel" ma:web="e6a24c90-44af-41d9-85a9-2b66b61f7e25">
      <xsd:complexType>
        <xsd:complexContent>
          <xsd:extension base="dms:MultiChoiceLookup">
            <xsd:sequence>
              <xsd:element name="Value" type="dms:Lookup" maxOccurs="unbounded" minOccurs="0" nillable="true"/>
            </xsd:sequence>
          </xsd:extension>
        </xsd:complexContent>
      </xsd:complexType>
    </xsd:element>
    <xsd:element name="TaxCatchAll" ma:index="24" nillable="true" ma:displayName="Taxonomy Catch All Column" ma:hidden="true" ma:list="{9853f427-9439-42a7-9206-19a0af914ad7}" ma:internalName="TaxCatchAll" ma:showField="CatchAllData" ma:web="e6a24c90-44af-41d9-85a9-2b66b61f7e25">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description="Enter a brief description." ma:internalName="CategoryDescription"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verage" ma:index="13" nillable="true" ma:displayName="Coverage" ma:description="Enter the geographic location, jurisdiction, or time period for which the document is relevant." ma:internalName="_Coverage" ma:readOnly="false">
      <xsd:simpleType>
        <xsd:restriction base="dms:Text">
          <xsd:maxLength value="255"/>
        </xsd:restriction>
      </xsd:simpleType>
    </xsd:element>
    <xsd:element name="_Source" ma:index="15" nillable="true" ma:displayName="Source" ma:description="Enter a source from which the document is derived." ma:internalName="_Source"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6a24c90-44af-41d9-85a9-2b66b61f7e25" elementFormDefault="qualified">
    <xsd:import namespace="http://schemas.microsoft.com/office/2006/documentManagement/types"/>
    <xsd:import namespace="http://schemas.microsoft.com/office/infopath/2007/PartnerControls"/>
    <xsd:element name="Records_x0020_Status" ma:index="28" nillable="true" ma:displayName="Records Status" ma:default="Pending" ma:internalName="Records_x0020_Status">
      <xsd:simpleType>
        <xsd:restriction base="dms:Text"/>
      </xsd:simpleType>
    </xsd:element>
    <xsd:element name="Records_x0020_Date" ma:index="29" nillable="true" ma:displayName="Records Date" ma:hidden="true" ma:internalName="Records_x0020_Date">
      <xsd:simpleType>
        <xsd:restriction base="dms:DateTime"/>
      </xsd:simpleType>
    </xsd:element>
    <xsd:element name="SharedWithUsers" ma:index="3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5" nillable="true" ma:displayName="Shared With Details" ma:internalName="SharedWithDetails" ma:readOnly="true">
      <xsd:simpleType>
        <xsd:restriction base="dms:Note">
          <xsd:maxLength value="255"/>
        </xsd:restriction>
      </xsd:simpleType>
    </xsd:element>
    <xsd:element name="SharingHintHash" ma:index="36"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63a0048-9464-475b-ab06-d92eb106d06d" elementFormDefault="qualified">
    <xsd:import namespace="http://schemas.microsoft.com/office/2006/documentManagement/types"/>
    <xsd:import namespace="http://schemas.microsoft.com/office/infopath/2007/PartnerControls"/>
    <xsd:element name="MediaServiceMetadata" ma:index="30" nillable="true" ma:displayName="MediaServiceMetadata" ma:hidden="true" ma:internalName="MediaServiceMetadata" ma:readOnly="true">
      <xsd:simpleType>
        <xsd:restriction base="dms:Note"/>
      </xsd:simpleType>
    </xsd:element>
    <xsd:element name="MediaServiceFastMetadata" ma:index="31" nillable="true" ma:displayName="MediaServiceFastMetadata" ma:hidden="true" ma:internalName="MediaServiceFastMetadata" ma:readOnly="true">
      <xsd:simpleType>
        <xsd:restriction base="dms:Note"/>
      </xsd:simpleType>
    </xsd:element>
    <xsd:element name="MediaServiceAutoKeyPoints" ma:index="32" nillable="true" ma:displayName="MediaServiceAutoKeyPoints" ma:hidden="true" ma:internalName="MediaServiceAutoKeyPoints" ma:readOnly="true">
      <xsd:simpleType>
        <xsd:restriction base="dms:Note"/>
      </xsd:simpleType>
    </xsd:element>
    <xsd:element name="MediaServiceKeyPoints" ma:index="33"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7.xml><?xml version="1.0" encoding="utf-8"?>
<EsriMapsInfo xmlns="ESRI.ArcGIS.Mapping.OfficeIntegration.PowerPointInfo">
  <Version>Version1</Version>
  <RequiresSignIn>False</RequiresSignIn>
</EsriMapsInfo>
</file>

<file path=customXml/item8.xml><?xml version="1.0" encoding="utf-8"?>
<?mso-contentType ?>
<SharedContentType xmlns="Microsoft.SharePoint.Taxonomy.ContentTypeSync" SourceId="29f62856-1543-49d4-a736-4569d363f533" ContentTypeId="0x0101" PreviousValue="false"/>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6371FEFD-416C-45C8-B502-5D7CA3D517B0}">
  <ds:schemaRefs>
    <ds:schemaRef ds:uri="ESRI.ArcGIS.Mapping.OfficeIntegration.PowerPointInfo"/>
  </ds:schemaRefs>
</ds:datastoreItem>
</file>

<file path=customXml/itemProps10.xml><?xml version="1.0" encoding="utf-8"?>
<ds:datastoreItem xmlns:ds="http://schemas.openxmlformats.org/officeDocument/2006/customXml" ds:itemID="{C75AFDFF-069C-41DA-BA27-36BC5ADA6725}">
  <ds:schemaRefs>
    <ds:schemaRef ds:uri="http://schemas.microsoft.com/sharepoint/v3/contenttype/forms"/>
  </ds:schemaRefs>
</ds:datastoreItem>
</file>

<file path=customXml/itemProps11.xml><?xml version="1.0" encoding="utf-8"?>
<ds:datastoreItem xmlns:ds="http://schemas.openxmlformats.org/officeDocument/2006/customXml" ds:itemID="{97B468A5-2450-46B8-B2D3-C509C1EEE36B}">
  <ds:schemaRefs>
    <ds:schemaRef ds:uri="ESRI.ArcGIS.Mapping.OfficeIntegration.PowerPointInfo"/>
  </ds:schemaRefs>
</ds:datastoreItem>
</file>

<file path=customXml/itemProps12.xml><?xml version="1.0" encoding="utf-8"?>
<ds:datastoreItem xmlns:ds="http://schemas.openxmlformats.org/officeDocument/2006/customXml" ds:itemID="{4B9F1DC0-D286-41BA-BD8A-300216BE0427}">
  <ds:schemaRefs>
    <ds:schemaRef ds:uri="ESRI.ArcGIS.Mapping.OfficeIntegration.PowerPointInfo"/>
  </ds:schemaRefs>
</ds:datastoreItem>
</file>

<file path=customXml/itemProps13.xml><?xml version="1.0" encoding="utf-8"?>
<ds:datastoreItem xmlns:ds="http://schemas.openxmlformats.org/officeDocument/2006/customXml" ds:itemID="{E3DA0434-9B2F-4CC1-8578-50AF696100BB}">
  <ds:schemaRefs>
    <ds:schemaRef ds:uri="ESRI.ArcGIS.Mapping.OfficeIntegration.PowerPointInfo"/>
  </ds:schemaRefs>
</ds:datastoreItem>
</file>

<file path=customXml/itemProps14.xml><?xml version="1.0" encoding="utf-8"?>
<ds:datastoreItem xmlns:ds="http://schemas.openxmlformats.org/officeDocument/2006/customXml" ds:itemID="{10750271-9CD9-418F-B1B8-5A1462565FE7}">
  <ds:schemaRefs>
    <ds:schemaRef ds:uri="ESRI.ArcGIS.Mapping.OfficeIntegration.PowerPointInfo"/>
  </ds:schemaRefs>
</ds:datastoreItem>
</file>

<file path=customXml/itemProps15.xml><?xml version="1.0" encoding="utf-8"?>
<ds:datastoreItem xmlns:ds="http://schemas.openxmlformats.org/officeDocument/2006/customXml" ds:itemID="{9606C0BF-5CD4-4FEE-A043-E332FEB369D4}">
  <ds:schemaRefs>
    <ds:schemaRef ds:uri="ESRI.ArcGIS.Mapping.OfficeIntegration.PowerPointInfo"/>
  </ds:schemaRefs>
</ds:datastoreItem>
</file>

<file path=customXml/itemProps16.xml><?xml version="1.0" encoding="utf-8"?>
<ds:datastoreItem xmlns:ds="http://schemas.openxmlformats.org/officeDocument/2006/customXml" ds:itemID="{7C20D57E-3091-4012-B5EA-5DEE8E0CEAEB}">
  <ds:schemaRefs>
    <ds:schemaRef ds:uri="ESRI.ArcGIS.Mapping.OfficeIntegration.PowerPointInfo"/>
  </ds:schemaRefs>
</ds:datastoreItem>
</file>

<file path=customXml/itemProps17.xml><?xml version="1.0" encoding="utf-8"?>
<ds:datastoreItem xmlns:ds="http://schemas.openxmlformats.org/officeDocument/2006/customXml" ds:itemID="{0A8353F3-6192-494B-8F38-FEE81CEB9187}">
  <ds:schemaRefs>
    <ds:schemaRef ds:uri="ESRI.ArcGIS.Mapping.OfficeIntegration.PowerPointInfo"/>
  </ds:schemaRefs>
</ds:datastoreItem>
</file>

<file path=customXml/itemProps18.xml><?xml version="1.0" encoding="utf-8"?>
<ds:datastoreItem xmlns:ds="http://schemas.openxmlformats.org/officeDocument/2006/customXml" ds:itemID="{814D39DB-3B45-4F4E-9A27-99AD50ABC1F8}">
  <ds:schemaRefs>
    <ds:schemaRef ds:uri="ESRI.ArcGIS.Mapping.OfficeIntegration.PowerPointInfo"/>
  </ds:schemaRefs>
</ds:datastoreItem>
</file>

<file path=customXml/itemProps19.xml><?xml version="1.0" encoding="utf-8"?>
<ds:datastoreItem xmlns:ds="http://schemas.openxmlformats.org/officeDocument/2006/customXml" ds:itemID="{C442A6D7-023F-4E97-8A17-A71054C277B0}">
  <ds:schemaRefs>
    <ds:schemaRef ds:uri="ESRI.ArcGIS.Mapping.OfficeIntegration.PowerPointInfo"/>
  </ds:schemaRefs>
</ds:datastoreItem>
</file>

<file path=customXml/itemProps2.xml><?xml version="1.0" encoding="utf-8"?>
<ds:datastoreItem xmlns:ds="http://schemas.openxmlformats.org/officeDocument/2006/customXml" ds:itemID="{B1BB45AA-308F-403E-9201-E9F7833BCEE3}">
  <ds:schemaRefs>
    <ds:schemaRef ds:uri="ESRI.ArcGIS.Mapping.OfficeIntegration.PowerPointInfo"/>
  </ds:schemaRefs>
</ds:datastoreItem>
</file>

<file path=customXml/itemProps20.xml><?xml version="1.0" encoding="utf-8"?>
<ds:datastoreItem xmlns:ds="http://schemas.openxmlformats.org/officeDocument/2006/customXml" ds:itemID="{0ABA3040-2B70-45C1-8F0C-CEBD0C23915F}">
  <ds:schemaRefs>
    <ds:schemaRef ds:uri="ESRI.ArcGIS.Mapping.OfficeIntegration.PowerPointInfo"/>
  </ds:schemaRefs>
</ds:datastoreItem>
</file>

<file path=customXml/itemProps21.xml><?xml version="1.0" encoding="utf-8"?>
<ds:datastoreItem xmlns:ds="http://schemas.openxmlformats.org/officeDocument/2006/customXml" ds:itemID="{0048BC69-2879-45C2-8FF1-E4F4D3097D4D}">
  <ds:schemaRefs>
    <ds:schemaRef ds:uri="ESRI.ArcGIS.Mapping.OfficeIntegration.PowerPointInfo"/>
  </ds:schemaRefs>
</ds:datastoreItem>
</file>

<file path=customXml/itemProps22.xml><?xml version="1.0" encoding="utf-8"?>
<ds:datastoreItem xmlns:ds="http://schemas.openxmlformats.org/officeDocument/2006/customXml" ds:itemID="{ABA3A870-48AB-4FDB-A3EE-CCD2BA3A990B}">
  <ds:schemaRefs>
    <ds:schemaRef ds:uri="ESRI.ArcGIS.Mapping.OfficeIntegration.PowerPointInfo"/>
  </ds:schemaRefs>
</ds:datastoreItem>
</file>

<file path=customXml/itemProps23.xml><?xml version="1.0" encoding="utf-8"?>
<ds:datastoreItem xmlns:ds="http://schemas.openxmlformats.org/officeDocument/2006/customXml" ds:itemID="{2B384FBC-0EC0-4D44-8A3C-F5CBC31CBEC2}">
  <ds:schemaRefs>
    <ds:schemaRef ds:uri="ESRI.ArcGIS.Mapping.OfficeIntegration.PowerPointInfo"/>
  </ds:schemaRefs>
</ds:datastoreItem>
</file>

<file path=customXml/itemProps24.xml><?xml version="1.0" encoding="utf-8"?>
<ds:datastoreItem xmlns:ds="http://schemas.openxmlformats.org/officeDocument/2006/customXml" ds:itemID="{E8AA980D-1134-4C97-A6C8-D95E41C959C5}">
  <ds:schemaRefs>
    <ds:schemaRef ds:uri="ESRI.ArcGIS.Mapping.OfficeIntegration.PowerPointInfo"/>
  </ds:schemaRefs>
</ds:datastoreItem>
</file>

<file path=customXml/itemProps25.xml><?xml version="1.0" encoding="utf-8"?>
<ds:datastoreItem xmlns:ds="http://schemas.openxmlformats.org/officeDocument/2006/customXml" ds:itemID="{15B6813B-B869-425A-B472-A15E9BF19F97}">
  <ds:schemaRefs>
    <ds:schemaRef ds:uri="ESRI.ArcGIS.Mapping.OfficeIntegration.PowerPointInfo"/>
  </ds:schemaRefs>
</ds:datastoreItem>
</file>

<file path=customXml/itemProps26.xml><?xml version="1.0" encoding="utf-8"?>
<ds:datastoreItem xmlns:ds="http://schemas.openxmlformats.org/officeDocument/2006/customXml" ds:itemID="{A7F312DF-28B1-4C0D-9AA3-8FCBDFF02A9E}">
  <ds:schemaRefs>
    <ds:schemaRef ds:uri="ESRI.ArcGIS.Mapping.OfficeIntegration.PowerPointInfo"/>
  </ds:schemaRefs>
</ds:datastoreItem>
</file>

<file path=customXml/itemProps27.xml><?xml version="1.0" encoding="utf-8"?>
<ds:datastoreItem xmlns:ds="http://schemas.openxmlformats.org/officeDocument/2006/customXml" ds:itemID="{F3405754-A96C-4973-88FD-52B04C93DAD4}">
  <ds:schemaRefs>
    <ds:schemaRef ds:uri="ESRI.ArcGIS.Mapping.OfficeIntegration.PowerPointInfo"/>
  </ds:schemaRefs>
</ds:datastoreItem>
</file>

<file path=customXml/itemProps28.xml><?xml version="1.0" encoding="utf-8"?>
<ds:datastoreItem xmlns:ds="http://schemas.openxmlformats.org/officeDocument/2006/customXml" ds:itemID="{BFD0631E-E420-4F95-8618-5831997DA2EE}">
  <ds:schemaRefs>
    <ds:schemaRef ds:uri="ESRI.ArcGIS.Mapping.OfficeIntegration.PowerPointInfo"/>
  </ds:schemaRefs>
</ds:datastoreItem>
</file>

<file path=customXml/itemProps29.xml><?xml version="1.0" encoding="utf-8"?>
<ds:datastoreItem xmlns:ds="http://schemas.openxmlformats.org/officeDocument/2006/customXml" ds:itemID="{B8FD28F7-5F9B-41D1-A56B-28EC3DEE110C}">
  <ds:schemaRefs>
    <ds:schemaRef ds:uri="ESRI.ArcGIS.Mapping.OfficeIntegration.PowerPointInfo"/>
  </ds:schemaRefs>
</ds:datastoreItem>
</file>

<file path=customXml/itemProps3.xml><?xml version="1.0" encoding="utf-8"?>
<ds:datastoreItem xmlns:ds="http://schemas.openxmlformats.org/officeDocument/2006/customXml" ds:itemID="{C30565DC-211F-4C36-BD36-83DD86626F13}">
  <ds:schemaRefs>
    <ds:schemaRef ds:uri="ESRI.ArcGIS.Mapping.OfficeIntegration.PowerPointInfo"/>
  </ds:schemaRefs>
</ds:datastoreItem>
</file>

<file path=customXml/itemProps30.xml><?xml version="1.0" encoding="utf-8"?>
<ds:datastoreItem xmlns:ds="http://schemas.openxmlformats.org/officeDocument/2006/customXml" ds:itemID="{114B0877-A280-4E0F-9C04-AFA43BB6FAED}">
  <ds:schemaRefs>
    <ds:schemaRef ds:uri="ESRI.ArcGIS.Mapping.OfficeIntegration.PowerPointInfo"/>
  </ds:schemaRefs>
</ds:datastoreItem>
</file>

<file path=customXml/itemProps31.xml><?xml version="1.0" encoding="utf-8"?>
<ds:datastoreItem xmlns:ds="http://schemas.openxmlformats.org/officeDocument/2006/customXml" ds:itemID="{15602D2C-8B0A-4A4E-8458-D488E1BAD7B8}">
  <ds:schemaRefs>
    <ds:schemaRef ds:uri="ESRI.ArcGIS.Mapping.OfficeIntegration.PowerPointInfo"/>
  </ds:schemaRefs>
</ds:datastoreItem>
</file>

<file path=customXml/itemProps32.xml><?xml version="1.0" encoding="utf-8"?>
<ds:datastoreItem xmlns:ds="http://schemas.openxmlformats.org/officeDocument/2006/customXml" ds:itemID="{EAD54293-FCEB-41DB-9CF9-75A39D467E4E}">
  <ds:schemaRefs>
    <ds:schemaRef ds:uri="ESRI.ArcGIS.Mapping.OfficeIntegration.PowerPointInfo"/>
  </ds:schemaRefs>
</ds:datastoreItem>
</file>

<file path=customXml/itemProps33.xml><?xml version="1.0" encoding="utf-8"?>
<ds:datastoreItem xmlns:ds="http://schemas.openxmlformats.org/officeDocument/2006/customXml" ds:itemID="{8FF287FF-BEE0-4B5C-8D20-E82C7A93F012}">
  <ds:schemaRefs>
    <ds:schemaRef ds:uri="ESRI.ArcGIS.Mapping.OfficeIntegration.PowerPointInfo"/>
  </ds:schemaRefs>
</ds:datastoreItem>
</file>

<file path=customXml/itemProps34.xml><?xml version="1.0" encoding="utf-8"?>
<ds:datastoreItem xmlns:ds="http://schemas.openxmlformats.org/officeDocument/2006/customXml" ds:itemID="{55F810D2-C618-4C71-B0F3-AEB409161323}">
  <ds:schemaRefs>
    <ds:schemaRef ds:uri="ESRI.ArcGIS.Mapping.OfficeIntegration.PowerPointInfo"/>
  </ds:schemaRefs>
</ds:datastoreItem>
</file>

<file path=customXml/itemProps35.xml><?xml version="1.0" encoding="utf-8"?>
<ds:datastoreItem xmlns:ds="http://schemas.openxmlformats.org/officeDocument/2006/customXml" ds:itemID="{0A9F9A17-D4B4-4533-BC0B-E9D93DA7C458}">
  <ds:schemaRefs>
    <ds:schemaRef ds:uri="ESRI.ArcGIS.Mapping.OfficeIntegration.PowerPointInfo"/>
  </ds:schemaRefs>
</ds:datastoreItem>
</file>

<file path=customXml/itemProps36.xml><?xml version="1.0" encoding="utf-8"?>
<ds:datastoreItem xmlns:ds="http://schemas.openxmlformats.org/officeDocument/2006/customXml" ds:itemID="{55E3B2C1-4601-4D4D-A22A-20403FDA79AE}">
  <ds:schemaRefs>
    <ds:schemaRef ds:uri="ESRI.ArcGIS.Mapping.OfficeIntegration.PowerPointInfo"/>
  </ds:schemaRefs>
</ds:datastoreItem>
</file>

<file path=customXml/itemProps37.xml><?xml version="1.0" encoding="utf-8"?>
<ds:datastoreItem xmlns:ds="http://schemas.openxmlformats.org/officeDocument/2006/customXml" ds:itemID="{BD81947E-C9F1-4475-B6BA-D38E7F2F4BDD}">
  <ds:schemaRefs>
    <ds:schemaRef ds:uri="ESRI.ArcGIS.Mapping.OfficeIntegration.PowerPointInfo"/>
  </ds:schemaRefs>
</ds:datastoreItem>
</file>

<file path=customXml/itemProps38.xml><?xml version="1.0" encoding="utf-8"?>
<ds:datastoreItem xmlns:ds="http://schemas.openxmlformats.org/officeDocument/2006/customXml" ds:itemID="{BE34FB5F-15E2-4508-8FB8-E9582CBCDB22}">
  <ds:schemaRefs>
    <ds:schemaRef ds:uri="ESRI.ArcGIS.Mapping.OfficeIntegration.PowerPointInfo"/>
  </ds:schemaRefs>
</ds:datastoreItem>
</file>

<file path=customXml/itemProps39.xml><?xml version="1.0" encoding="utf-8"?>
<ds:datastoreItem xmlns:ds="http://schemas.openxmlformats.org/officeDocument/2006/customXml" ds:itemID="{2B723D56-223D-41A1-884A-DE2F9BA89A6D}">
  <ds:schemaRefs>
    <ds:schemaRef ds:uri="ESRI.ArcGIS.Mapping.OfficeIntegration.PowerPointInfo"/>
  </ds:schemaRefs>
</ds:datastoreItem>
</file>

<file path=customXml/itemProps4.xml><?xml version="1.0" encoding="utf-8"?>
<ds:datastoreItem xmlns:ds="http://schemas.openxmlformats.org/officeDocument/2006/customXml" ds:itemID="{B522FAB5-1333-494A-8907-27535B0EAA92}">
  <ds:schemaRefs>
    <ds:schemaRef ds:uri="ESRI.ArcGIS.Mapping.OfficeIntegration.PowerPointInfo"/>
  </ds:schemaRefs>
</ds:datastoreItem>
</file>

<file path=customXml/itemProps40.xml><?xml version="1.0" encoding="utf-8"?>
<ds:datastoreItem xmlns:ds="http://schemas.openxmlformats.org/officeDocument/2006/customXml" ds:itemID="{DAACB18D-3678-4D8C-B117-5362B404D3A9}">
  <ds:schemaRefs>
    <ds:schemaRef ds:uri="ESRI.ArcGIS.Mapping.OfficeIntegration.PowerPointInfo"/>
  </ds:schemaRefs>
</ds:datastoreItem>
</file>

<file path=customXml/itemProps41.xml><?xml version="1.0" encoding="utf-8"?>
<ds:datastoreItem xmlns:ds="http://schemas.openxmlformats.org/officeDocument/2006/customXml" ds:itemID="{E943372D-5E31-4186-A139-82BC9437C0A5}">
  <ds:schemaRefs>
    <ds:schemaRef ds:uri="ESRI.ArcGIS.Mapping.OfficeIntegration.PowerPointInfo"/>
  </ds:schemaRefs>
</ds:datastoreItem>
</file>

<file path=customXml/itemProps42.xml><?xml version="1.0" encoding="utf-8"?>
<ds:datastoreItem xmlns:ds="http://schemas.openxmlformats.org/officeDocument/2006/customXml" ds:itemID="{2D3A5CCF-8324-4FBD-AAE1-72B3F987438F}">
  <ds:schemaRefs>
    <ds:schemaRef ds:uri="4ffa91fb-a0ff-4ac5-b2db-65c790d184a4"/>
    <ds:schemaRef ds:uri="http://schemas.microsoft.com/office/2006/metadata/properties"/>
    <ds:schemaRef ds:uri="http://schemas.microsoft.com/office/2006/documentManagement/types"/>
    <ds:schemaRef ds:uri="http://schemas.microsoft.com/sharepoint/v3"/>
    <ds:schemaRef ds:uri="http://schemas.microsoft.com/sharepoint/v3/fields"/>
    <ds:schemaRef ds:uri="http://schemas.openxmlformats.org/package/2006/metadata/core-properties"/>
    <ds:schemaRef ds:uri="http://purl.org/dc/terms/"/>
    <ds:schemaRef ds:uri="http://schemas.microsoft.com/office/infopath/2007/PartnerControls"/>
    <ds:schemaRef ds:uri="e6a24c90-44af-41d9-85a9-2b66b61f7e25"/>
    <ds:schemaRef ds:uri="http://purl.org/dc/dcmitype/"/>
    <ds:schemaRef ds:uri="f63a0048-9464-475b-ab06-d92eb106d06d"/>
    <ds:schemaRef ds:uri="http://schemas.microsoft.com/sharepoint.v3"/>
    <ds:schemaRef ds:uri="http://www.w3.org/XML/1998/namespace"/>
    <ds:schemaRef ds:uri="http://purl.org/dc/elements/1.1/"/>
  </ds:schemaRefs>
</ds:datastoreItem>
</file>

<file path=customXml/itemProps43.xml><?xml version="1.0" encoding="utf-8"?>
<ds:datastoreItem xmlns:ds="http://schemas.openxmlformats.org/officeDocument/2006/customXml" ds:itemID="{8AD628C9-8DF1-4F4C-B648-9B1ECCFE342E}">
  <ds:schemaRefs>
    <ds:schemaRef ds:uri="ESRI.ArcGIS.Mapping.OfficeIntegration.PowerPointInfo"/>
  </ds:schemaRefs>
</ds:datastoreItem>
</file>

<file path=customXml/itemProps44.xml><?xml version="1.0" encoding="utf-8"?>
<ds:datastoreItem xmlns:ds="http://schemas.openxmlformats.org/officeDocument/2006/customXml" ds:itemID="{4EC24382-3E0C-4E66-B332-4321AE3CB8D2}">
  <ds:schemaRefs>
    <ds:schemaRef ds:uri="ESRI.ArcGIS.Mapping.OfficeIntegration.PowerPointInfo"/>
  </ds:schemaRefs>
</ds:datastoreItem>
</file>

<file path=customXml/itemProps45.xml><?xml version="1.0" encoding="utf-8"?>
<ds:datastoreItem xmlns:ds="http://schemas.openxmlformats.org/officeDocument/2006/customXml" ds:itemID="{5F579DDF-294B-48B2-9412-BB59BF4DB4AF}">
  <ds:schemaRefs>
    <ds:schemaRef ds:uri="ESRI.ArcGIS.Mapping.OfficeIntegration.PowerPointInfo"/>
  </ds:schemaRefs>
</ds:datastoreItem>
</file>

<file path=customXml/itemProps46.xml><?xml version="1.0" encoding="utf-8"?>
<ds:datastoreItem xmlns:ds="http://schemas.openxmlformats.org/officeDocument/2006/customXml" ds:itemID="{9A111EF2-B4C8-4C57-A8BD-7E9BB104036D}">
  <ds:schemaRefs>
    <ds:schemaRef ds:uri="ESRI.ArcGIS.Mapping.OfficeIntegration.PowerPointInfo"/>
  </ds:schemaRefs>
</ds:datastoreItem>
</file>

<file path=customXml/itemProps5.xml><?xml version="1.0" encoding="utf-8"?>
<ds:datastoreItem xmlns:ds="http://schemas.openxmlformats.org/officeDocument/2006/customXml" ds:itemID="{47847B55-95C4-45DB-913B-A39893BA797B}">
  <ds:schemaRefs>
    <ds:schemaRef ds:uri="ESRI.ArcGIS.Mapping.OfficeIntegration.PowerPointInfo"/>
  </ds:schemaRefs>
</ds:datastoreItem>
</file>

<file path=customXml/itemProps6.xml><?xml version="1.0" encoding="utf-8"?>
<ds:datastoreItem xmlns:ds="http://schemas.openxmlformats.org/officeDocument/2006/customXml" ds:itemID="{734EC7D5-8032-4035-B7AE-6747632A30F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ffa91fb-a0ff-4ac5-b2db-65c790d184a4"/>
    <ds:schemaRef ds:uri="http://schemas.microsoft.com/sharepoint.v3"/>
    <ds:schemaRef ds:uri="http://schemas.microsoft.com/sharepoint/v3/fields"/>
    <ds:schemaRef ds:uri="e6a24c90-44af-41d9-85a9-2b66b61f7e25"/>
    <ds:schemaRef ds:uri="f63a0048-9464-475b-ab06-d92eb106d0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7.xml><?xml version="1.0" encoding="utf-8"?>
<ds:datastoreItem xmlns:ds="http://schemas.openxmlformats.org/officeDocument/2006/customXml" ds:itemID="{D0B2A354-F8F1-4479-AEB7-B7415237567E}">
  <ds:schemaRefs>
    <ds:schemaRef ds:uri="ESRI.ArcGIS.Mapping.OfficeIntegration.PowerPointInfo"/>
  </ds:schemaRefs>
</ds:datastoreItem>
</file>

<file path=customXml/itemProps8.xml><?xml version="1.0" encoding="utf-8"?>
<ds:datastoreItem xmlns:ds="http://schemas.openxmlformats.org/officeDocument/2006/customXml" ds:itemID="{02280DDF-6677-4964-B5DB-A75D458AF84C}">
  <ds:schemaRefs>
    <ds:schemaRef ds:uri="Microsoft.SharePoint.Taxonomy.ContentTypeSync"/>
  </ds:schemaRefs>
</ds:datastoreItem>
</file>

<file path=customXml/itemProps9.xml><?xml version="1.0" encoding="utf-8"?>
<ds:datastoreItem xmlns:ds="http://schemas.openxmlformats.org/officeDocument/2006/customXml" ds:itemID="{A2442D9C-35B4-40C3-8061-B9B1252C2E79}">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1586</TotalTime>
  <Words>1621</Words>
  <Application>Microsoft Office PowerPoint</Application>
  <PresentationFormat>Widescreen</PresentationFormat>
  <Paragraphs>133</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Symbol</vt:lpstr>
      <vt:lpstr>Wingdings</vt:lpstr>
      <vt:lpstr>Office Theme</vt:lpstr>
      <vt:lpstr>Finalizing CAST 2019</vt:lpstr>
      <vt:lpstr>Purpose of Today’s Discussion </vt:lpstr>
      <vt:lpstr>Commitment to Adaptive Management </vt:lpstr>
      <vt:lpstr>Partnership Decisions to Update the Chesapeake Bay Program Models </vt:lpstr>
      <vt:lpstr>Partnership Decisions to Update the Chesapeake Bay Program Models, Cont’d</vt:lpstr>
      <vt:lpstr>Why Update the Model? </vt:lpstr>
      <vt:lpstr>Impacts of Updating the Model </vt:lpstr>
      <vt:lpstr>Impacts of Updating the Model, cont’d</vt:lpstr>
      <vt:lpstr>Key Updates to CAST</vt:lpstr>
      <vt:lpstr>Updates to CAST 2019</vt:lpstr>
      <vt:lpstr>Transitioning to CAST 2019</vt:lpstr>
      <vt:lpstr>Transitioning to CAST 2019, Cont’d</vt:lpstr>
      <vt:lpstr>WQGIT Polling Results, Consensus Continuum </vt:lpstr>
      <vt:lpstr>Efforts to Build Consensus </vt:lpstr>
      <vt:lpstr>Issues for Further Exploration – CAST 2021</vt:lpstr>
      <vt:lpstr>Decisions Requested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Finalizing CAST 2019</dc:title>
  <dc:creator>Power, Lucinda</dc:creator>
  <cp:lastModifiedBy>McDonnell, Lee</cp:lastModifiedBy>
  <cp:revision>63</cp:revision>
  <dcterms:created xsi:type="dcterms:W3CDTF">2020-06-29T12:45:30Z</dcterms:created>
  <dcterms:modified xsi:type="dcterms:W3CDTF">2020-07-02T18:06:22Z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0x010100372C4E347A507241B8B11EBD4686FD6C</vt:lpwstr>
  </property>
</Properties>
</file>