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image27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1" r:id="rId3"/>
  </p:sldMasterIdLst>
  <p:notesMasterIdLst>
    <p:notesMasterId r:id="rId24"/>
  </p:notesMasterIdLst>
  <p:sldIdLst>
    <p:sldId id="524" r:id="rId4"/>
    <p:sldId id="525" r:id="rId5"/>
    <p:sldId id="526" r:id="rId6"/>
    <p:sldId id="527" r:id="rId7"/>
    <p:sldId id="328" r:id="rId8"/>
    <p:sldId id="292" r:id="rId9"/>
    <p:sldId id="293" r:id="rId10"/>
    <p:sldId id="294" r:id="rId11"/>
    <p:sldId id="262" r:id="rId12"/>
    <p:sldId id="263" r:id="rId13"/>
    <p:sldId id="264" r:id="rId14"/>
    <p:sldId id="325" r:id="rId15"/>
    <p:sldId id="528" r:id="rId16"/>
    <p:sldId id="329" r:id="rId17"/>
    <p:sldId id="269" r:id="rId18"/>
    <p:sldId id="326" r:id="rId19"/>
    <p:sldId id="327" r:id="rId20"/>
    <p:sldId id="256" r:id="rId21"/>
    <p:sldId id="422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49" autoAdjust="0"/>
    <p:restoredTop sz="94660"/>
  </p:normalViewPr>
  <p:slideViewPr>
    <p:cSldViewPr snapToGrid="0">
      <p:cViewPr>
        <p:scale>
          <a:sx n="84" d="100"/>
          <a:sy n="84" d="100"/>
        </p:scale>
        <p:origin x="1476" y="6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0F5C8-A927-475E-B700-21DE9F21B8A8}" type="datetimeFigureOut">
              <a:rPr lang="en-US" smtClean="0"/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7F644-F202-40FF-ABF7-366A5D66D9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88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D68B24-33CB-4833-9000-27CAAA3735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4988"/>
            <a:ext cx="5032375" cy="4113212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Bank</a:t>
            </a:r>
            <a:r>
              <a:rPr lang="en-US" baseline="0" dirty="0"/>
              <a:t> locations are calculated purely on slope break threshold.  Assumes minimum elevation is within channel, increases in intervals searching for some horizontal distance within that vertical distance.  This is a parameter!!  Here “Depth” = “Bank Height”.  And actually “Elevation” on y-axis should be “Depth”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3177" tIns="46589" rIns="93177" bIns="46589"/>
          <a:lstStyle/>
          <a:p>
            <a:pPr eaLnBrk="0" hangingPunct="0"/>
            <a:fld id="{1F4986E6-26D4-4EF6-9A65-32636C04E423}" type="slidenum">
              <a:rPr lang="en-US" sz="4000">
                <a:solidFill>
                  <a:prstClr val="black"/>
                </a:solidFill>
                <a:latin typeface="Adobe Garamond Pro" pitchFamily="18" charset="0"/>
                <a:ea typeface="+mn-ea"/>
              </a:rPr>
              <a:pPr eaLnBrk="0" hangingPunct="0"/>
              <a:t>19</a:t>
            </a:fld>
            <a:endParaRPr lang="en-US" sz="4000">
              <a:solidFill>
                <a:prstClr val="black"/>
              </a:solidFill>
              <a:latin typeface="Adobe Garamond Pro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6952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080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601" y="1604631"/>
            <a:ext cx="10972364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601" y="3682177"/>
            <a:ext cx="10972364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196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2146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32146" y="3682177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09600" y="3682177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2004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564" y="1604631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527" y="1604631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029527" y="3682177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564" y="3682177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9600" y="3682177"/>
            <a:ext cx="3532800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9018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87793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99533" y="6080127"/>
            <a:ext cx="2035814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8900" tIns="44450" rIns="88900" bIns="44450">
            <a:spAutoFit/>
          </a:bodyPr>
          <a:lstStyle/>
          <a:p>
            <a:pPr defTabSz="885825" eaLnBrk="0" hangingPunct="0"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</a:rPr>
              <a:t>U.S. Department of the Interior</a:t>
            </a:r>
          </a:p>
          <a:p>
            <a:pPr defTabSz="885825" eaLnBrk="0" hangingPunct="0">
              <a:defRPr/>
            </a:pPr>
            <a:r>
              <a:rPr lang="en-US" sz="1000" b="1" dirty="0">
                <a:solidFill>
                  <a:srgbClr val="FFFFFF"/>
                </a:solidFill>
                <a:latin typeface="Arial"/>
              </a:rPr>
              <a:t>U.S. Geological Survey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8951" y="2286000"/>
            <a:ext cx="11074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8951" y="3886200"/>
            <a:ext cx="1107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9375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06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873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1170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5201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5810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601" y="1604631"/>
            <a:ext cx="10972364" cy="3977308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9072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eog banner HR for P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9888"/>
            <a:ext cx="121920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99534" y="6080125"/>
            <a:ext cx="2035814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88900" tIns="44450" rIns="88900" bIns="44450">
            <a:spAutoFit/>
          </a:bodyPr>
          <a:lstStyle/>
          <a:p>
            <a:pPr defTabSz="885825" eaLnBrk="0" hangingPunct="0">
              <a:buFontTx/>
              <a:buNone/>
            </a:pPr>
            <a:r>
              <a:rPr lang="en-US" sz="1000" b="1" dirty="0">
                <a:solidFill>
                  <a:srgbClr val="FFFFFF"/>
                </a:solidFill>
              </a:rPr>
              <a:t>U.S. Department of the Interior</a:t>
            </a:r>
          </a:p>
          <a:p>
            <a:pPr defTabSz="885825" eaLnBrk="0" hangingPunct="0">
              <a:buFontTx/>
              <a:buNone/>
            </a:pPr>
            <a:r>
              <a:rPr lang="en-US" sz="1000" b="1" dirty="0">
                <a:solidFill>
                  <a:srgbClr val="FFFFFF"/>
                </a:solidFill>
              </a:rPr>
              <a:t>U.S. Geological Survey</a:t>
            </a:r>
          </a:p>
        </p:txBody>
      </p:sp>
      <p:pic>
        <p:nvPicPr>
          <p:cNvPr id="6" name="Picture 6" descr="VisID for Geography P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718" y="434976"/>
            <a:ext cx="278976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88951" y="2286000"/>
            <a:ext cx="11074400" cy="1143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88951" y="3886200"/>
            <a:ext cx="1107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5391521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21158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41286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71600"/>
            <a:ext cx="5435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435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0473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16742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733361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235441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085297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39386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28856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601" y="1604631"/>
            <a:ext cx="10972364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3175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3800" y="152400"/>
            <a:ext cx="27686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0" y="152400"/>
            <a:ext cx="81026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913552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52400"/>
            <a:ext cx="11074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35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371600"/>
            <a:ext cx="54356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22727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5354181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2146" y="1604631"/>
            <a:ext cx="5354181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621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53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914619" y="2130508"/>
            <a:ext cx="10362764" cy="681396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9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48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09600" y="3682177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32146" y="1604631"/>
            <a:ext cx="5354181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921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5354181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2146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2146" y="3682177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4274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273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600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2146" y="1604631"/>
            <a:ext cx="5354181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601" y="3682177"/>
            <a:ext cx="10972364" cy="189706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32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914619" y="2130508"/>
            <a:ext cx="10362764" cy="1469838"/>
          </a:xfrm>
          <a:prstGeom prst="rect">
            <a:avLst/>
          </a:prstGeom>
        </p:spPr>
        <p:txBody>
          <a:bodyPr lIns="125280" tIns="62640" rIns="125280" bIns="62640" anchor="ctr"/>
          <a:lstStyle/>
          <a:p>
            <a:pPr algn="ctr">
              <a:lnSpc>
                <a:spcPct val="100000"/>
              </a:lnSpc>
            </a:pPr>
            <a:r>
              <a:rPr lang="en-US" sz="5455" b="0" strike="noStrike" spc="-1">
                <a:solidFill>
                  <a:srgbClr val="000000"/>
                </a:solidFill>
                <a:latin typeface="Calibri"/>
              </a:rPr>
              <a:t>Click to edit Master title style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dt"/>
          </p:nvPr>
        </p:nvSpPr>
        <p:spPr>
          <a:xfrm>
            <a:off x="609600" y="6356423"/>
            <a:ext cx="2844219" cy="364915"/>
          </a:xfrm>
          <a:prstGeom prst="rect">
            <a:avLst/>
          </a:prstGeom>
        </p:spPr>
        <p:txBody>
          <a:bodyPr lIns="125280" tIns="62640" rIns="125280" bIns="62640" anchor="ctr"/>
          <a:lstStyle/>
          <a:p>
            <a:pPr>
              <a:lnSpc>
                <a:spcPct val="100000"/>
              </a:lnSpc>
            </a:pPr>
            <a:fld id="{2F61E1B8-2BEA-4021-BB6D-57564565C683}" type="datetime">
              <a:rPr lang="en-US" sz="1454" b="0" strike="noStrike" spc="-1">
                <a:solidFill>
                  <a:srgbClr val="8B8B8B"/>
                </a:solidFill>
                <a:latin typeface="Calibri"/>
              </a:rPr>
              <a:t>6/6/2019</a:t>
            </a:fld>
            <a:endParaRPr lang="en-US" sz="1454" b="0" strike="noStrike" spc="-1"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165527" y="6356423"/>
            <a:ext cx="3860509" cy="364915"/>
          </a:xfrm>
          <a:prstGeom prst="rect">
            <a:avLst/>
          </a:prstGeom>
        </p:spPr>
        <p:txBody>
          <a:bodyPr lIns="125280" tIns="62640" rIns="125280" bIns="62640" anchor="ctr"/>
          <a:lstStyle/>
          <a:p>
            <a:endParaRPr lang="en-US" sz="2182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737745" y="6356423"/>
            <a:ext cx="2844219" cy="364915"/>
          </a:xfrm>
          <a:prstGeom prst="rect">
            <a:avLst/>
          </a:prstGeom>
        </p:spPr>
        <p:txBody>
          <a:bodyPr lIns="125280" tIns="62640" rIns="125280" bIns="62640" anchor="ctr"/>
          <a:lstStyle/>
          <a:p>
            <a:pPr algn="r">
              <a:lnSpc>
                <a:spcPct val="100000"/>
              </a:lnSpc>
            </a:pPr>
            <a:fld id="{439B06D8-A9E7-4424-B628-2EB4C5C7A4BC}" type="slidenum">
              <a:rPr lang="en-US" sz="1454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US" sz="1454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09601" y="1604631"/>
            <a:ext cx="10972364" cy="397730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85444" lvl="1" indent="-294541">
              <a:spcBef>
                <a:spcPts val="103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3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78167" lvl="2" indent="-261815">
              <a:spcBef>
                <a:spcPts val="772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55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570888" lvl="3" indent="-196361">
              <a:spcBef>
                <a:spcPts val="51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455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1963611" lvl="4" indent="-196361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8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356333" lvl="5" indent="-196361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8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749055" lvl="6" indent="-196361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8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448560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831262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9221" indent="-186916" algn="l" defTabSz="831262" rtl="0" eaLnBrk="1" latinLnBrk="0" hangingPunct="1">
        <a:lnSpc>
          <a:spcPct val="90000"/>
        </a:lnSpc>
        <a:spcBef>
          <a:spcPts val="817"/>
        </a:spcBef>
        <a:buClr>
          <a:srgbClr val="000000"/>
        </a:buClr>
        <a:buSzPct val="45000"/>
        <a:buFont typeface="Wingdings" charset="2"/>
        <a:buChar char=""/>
        <a:defRPr sz="2545" kern="1200">
          <a:solidFill>
            <a:schemeClr val="tx1"/>
          </a:solidFill>
          <a:latin typeface="+mn-lt"/>
          <a:ea typeface="+mn-ea"/>
          <a:cs typeface="+mn-cs"/>
        </a:defRPr>
      </a:lvl1pPr>
      <a:lvl2pPr marL="623447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2182" kern="1200">
          <a:solidFill>
            <a:schemeClr val="tx1"/>
          </a:solidFill>
          <a:latin typeface="+mn-lt"/>
          <a:ea typeface="+mn-ea"/>
          <a:cs typeface="+mn-cs"/>
        </a:defRPr>
      </a:lvl2pPr>
      <a:lvl3pPr marL="1039077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818" kern="1200">
          <a:solidFill>
            <a:schemeClr val="tx1"/>
          </a:solidFill>
          <a:latin typeface="+mn-lt"/>
          <a:ea typeface="+mn-ea"/>
          <a:cs typeface="+mn-cs"/>
        </a:defRPr>
      </a:lvl3pPr>
      <a:lvl4pPr marL="1454708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4pPr>
      <a:lvl5pPr marL="1870339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0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6pPr>
      <a:lvl7pPr marL="2701601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7pPr>
      <a:lvl8pPr marL="3117232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8pPr>
      <a:lvl9pPr marL="3532863" indent="-207816" algn="l" defTabSz="831262" rtl="0" eaLnBrk="1" latinLnBrk="0" hangingPunct="1">
        <a:lnSpc>
          <a:spcPct val="90000"/>
        </a:lnSpc>
        <a:spcBef>
          <a:spcPts val="455"/>
        </a:spcBef>
        <a:buFont typeface="Arial" panose="020B0604020202020204" pitchFamily="34" charset="0"/>
        <a:buChar char="•"/>
        <a:defRPr sz="1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1pPr>
      <a:lvl2pPr marL="415631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2pPr>
      <a:lvl3pPr marL="831262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3pPr>
      <a:lvl4pPr marL="1246893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4pPr>
      <a:lvl5pPr marL="1662524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5pPr>
      <a:lvl6pPr marL="2078155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6pPr>
      <a:lvl7pPr marL="2493786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7pPr>
      <a:lvl8pPr marL="2909416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8pPr>
      <a:lvl9pPr marL="3325047" algn="l" defTabSz="831262" rtl="0" eaLnBrk="1" latinLnBrk="0" hangingPunct="1">
        <a:defRPr sz="16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0780776" y="41148"/>
            <a:ext cx="1362455" cy="11094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1528" y="2428113"/>
            <a:ext cx="11908942" cy="521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6/6/2019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572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60429"/>
            </a:gs>
            <a:gs pos="50000">
              <a:srgbClr val="180F9B"/>
            </a:gs>
            <a:gs pos="100000">
              <a:srgbClr val="06042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08000" y="152400"/>
            <a:ext cx="110744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</a:t>
            </a:r>
          </a:p>
        </p:txBody>
      </p:sp>
      <p:sp>
        <p:nvSpPr>
          <p:cNvPr id="819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1371600"/>
            <a:ext cx="110744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196" name="Picture 5" descr="ident-small_4_onscreen_png"/>
          <p:cNvPicPr>
            <a:picLocks noChangeAspect="1" noChangeArrowheads="1"/>
          </p:cNvPicPr>
          <p:nvPr/>
        </p:nvPicPr>
        <p:blipFill>
          <a:blip r:embed="rId14" cstate="print">
            <a:lum bright="100000"/>
          </a:blip>
          <a:srcRect/>
          <a:stretch>
            <a:fillRect/>
          </a:stretch>
        </p:blipFill>
        <p:spPr bwMode="black">
          <a:xfrm>
            <a:off x="508000" y="6500814"/>
            <a:ext cx="10160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121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+mj-lt"/>
          <a:ea typeface="ＭＳ Ｐゴシック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ea typeface="ＭＳ Ｐゴシック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ea typeface="ＭＳ Ｐゴシック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ea typeface="ＭＳ Ｐゴシック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  <a:ea typeface="ＭＳ Ｐゴシック" pitchFamily="3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CC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800" b="1">
          <a:solidFill>
            <a:schemeClr val="bg1"/>
          </a:solidFill>
          <a:latin typeface="+mn-lt"/>
          <a:ea typeface="ＭＳ Ｐゴシック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400" b="1">
          <a:solidFill>
            <a:schemeClr val="bg1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sz="2000" b="1">
          <a:solidFill>
            <a:schemeClr val="bg1"/>
          </a:solidFill>
          <a:latin typeface="+mn-lt"/>
          <a:ea typeface="ＭＳ Ｐゴシック" pitchFamily="34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FF99"/>
        </a:buClr>
        <a:buSzPct val="125000"/>
        <a:buFont typeface="Wingdings" pitchFamily="2" charset="2"/>
        <a:buChar char="§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mailto:pclaggett@usgs.gov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1963" y="1352910"/>
            <a:ext cx="11260346" cy="4780471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Land Use, Hydrography, and Healthy Watersheds</a:t>
            </a:r>
            <a:br>
              <a:rPr lang="en-US" sz="40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Peter Claggett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Labeeb Ahmed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Fred Irani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Michaella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Kuykendall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Sarah McDonald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Renee Thompson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Allie Wagner</a:t>
            </a: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U.S. Geological Survey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Attain Corporation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Chesapeake Research Consortium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June 6, 2019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CBP Healthy Watersheds Goal Implementation Team</a:t>
            </a:r>
          </a:p>
        </p:txBody>
      </p:sp>
    </p:spTree>
    <p:extLst>
      <p:ext uri="{BB962C8B-B14F-4D97-AF65-F5344CB8AC3E}">
        <p14:creationId xmlns:p14="http://schemas.microsoft.com/office/powerpoint/2010/main" val="1576501426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887"/>
            <a:ext cx="9144000" cy="6436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909" y="4157932"/>
            <a:ext cx="2398343" cy="27000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48046" y="76201"/>
            <a:ext cx="40959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Binghamton, New York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Phase 6 Land Cover (2013 conditions)</a:t>
            </a:r>
          </a:p>
        </p:txBody>
      </p:sp>
    </p:spTree>
    <p:extLst>
      <p:ext uri="{BB962C8B-B14F-4D97-AF65-F5344CB8AC3E}">
        <p14:creationId xmlns:p14="http://schemas.microsoft.com/office/powerpoint/2010/main" val="3342618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6561" y="732027"/>
            <a:ext cx="6015329" cy="6405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83881" y="732027"/>
            <a:ext cx="1907159" cy="493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44461" y="1958467"/>
            <a:ext cx="2682074" cy="335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59326" y="1799082"/>
            <a:ext cx="4348480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Potential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secondary</a:t>
            </a:r>
            <a:r>
              <a:rPr kumimoji="0" sz="20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classes: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050925" marR="0" lvl="0" indent="-1238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5092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Aquaculture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055370" marR="0" lvl="0" indent="-12827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5600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Submerged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Aquatic</a:t>
            </a:r>
            <a:r>
              <a:rPr kumimoji="0" sz="2000" b="0" i="0" u="none" strike="noStrike" kern="120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Vegetation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062990" marR="0" lvl="0" indent="-1358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6362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Deciduous vs.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Evergreen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062990" marR="0" lvl="0" indent="-1358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06362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Nursery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174107" y="3323335"/>
            <a:ext cx="2035175" cy="2160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7160" marR="0" lvl="0" indent="-12446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3779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Orchard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37160" marR="0" lvl="0" indent="-124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3779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Center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Pivot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37160" marR="0" lvl="0" indent="-12446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37795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Grass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Filter</a:t>
            </a:r>
            <a:r>
              <a:rPr kumimoji="0" sz="20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Strips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29539" marR="0" lvl="0" indent="-11683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3017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Vineyard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47955" marR="0" lvl="0" indent="-13525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85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Pasture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-Greenhouses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-Animal</a:t>
            </a:r>
            <a:r>
              <a:rPr kumimoji="0" sz="20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operations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74107" y="5457240"/>
            <a:ext cx="38614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-Wetlands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(additional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classifications)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8200" y="2436876"/>
            <a:ext cx="3086100" cy="33954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2192" y="3563111"/>
            <a:ext cx="4444365" cy="631190"/>
          </a:xfrm>
          <a:prstGeom prst="rect">
            <a:avLst/>
          </a:prstGeom>
          <a:solidFill>
            <a:srgbClr val="D3EEF4"/>
          </a:solidFill>
          <a:ln w="12192">
            <a:solidFill>
              <a:srgbClr val="2C7E89"/>
            </a:solidFill>
          </a:ln>
        </p:spPr>
        <p:txBody>
          <a:bodyPr vert="horz" wrap="square" lIns="0" tIns="74930" rIns="0" bIns="0" rtlCol="0">
            <a:spAutoFit/>
          </a:bodyPr>
          <a:lstStyle/>
          <a:p>
            <a:pPr marL="142240" marR="0" lvl="0" indent="0" algn="l" defTabSz="914400" rtl="0" eaLnBrk="1" fontAlgn="auto" latinLnBrk="0" hangingPunct="1">
              <a:lnSpc>
                <a:spcPct val="10000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What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classes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matter to</a:t>
            </a:r>
            <a:r>
              <a:rPr kumimoji="0" sz="2800" b="0" i="0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/>
                <a:ea typeface="+mn-ea"/>
                <a:cs typeface="Corbel"/>
              </a:rPr>
              <a:t>you?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Corbe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>
            <a:extLst>
              <a:ext uri="{FF2B5EF4-FFF2-40B4-BE49-F238E27FC236}">
                <a16:creationId xmlns:a16="http://schemas.microsoft.com/office/drawing/2014/main" id="{E9091552-D9F1-497A-A7E5-15312FA4FCA0}"/>
              </a:ext>
            </a:extLst>
          </p:cNvPr>
          <p:cNvSpPr/>
          <p:nvPr/>
        </p:nvSpPr>
        <p:spPr>
          <a:xfrm>
            <a:off x="344424" y="716280"/>
            <a:ext cx="8474964" cy="58521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4CE9EBC-1CAA-4FCB-BFA4-1A9F368EF77D}"/>
              </a:ext>
            </a:extLst>
          </p:cNvPr>
          <p:cNvSpPr txBox="1"/>
          <p:nvPr/>
        </p:nvSpPr>
        <p:spPr>
          <a:xfrm>
            <a:off x="8899017" y="1361059"/>
            <a:ext cx="29019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6385">
              <a:lnSpc>
                <a:spcPct val="100000"/>
              </a:lnSpc>
              <a:spcBef>
                <a:spcPts val="100"/>
              </a:spcBef>
              <a:buChar char="•"/>
              <a:tabLst>
                <a:tab pos="299085" algn="l"/>
                <a:tab pos="299720" algn="l"/>
              </a:tabLst>
            </a:pPr>
            <a:r>
              <a:rPr sz="1800" dirty="0">
                <a:latin typeface="Arial"/>
                <a:cs typeface="Arial"/>
              </a:rPr>
              <a:t>What: </a:t>
            </a:r>
            <a:r>
              <a:rPr sz="1800" spc="-5" dirty="0">
                <a:latin typeface="Arial"/>
                <a:cs typeface="Arial"/>
              </a:rPr>
              <a:t>Full </a:t>
            </a:r>
            <a:r>
              <a:rPr sz="1800" spc="-10" dirty="0">
                <a:latin typeface="Arial"/>
                <a:cs typeface="Arial"/>
              </a:rPr>
              <a:t>wall-to-wall  </a:t>
            </a:r>
            <a:r>
              <a:rPr sz="1800" spc="-5" dirty="0">
                <a:latin typeface="Arial"/>
                <a:cs typeface="Arial"/>
              </a:rPr>
              <a:t>2013/14 </a:t>
            </a:r>
            <a:r>
              <a:rPr sz="1800" spc="-10" dirty="0">
                <a:latin typeface="Arial"/>
                <a:cs typeface="Arial"/>
              </a:rPr>
              <a:t>land </a:t>
            </a:r>
            <a:r>
              <a:rPr sz="1800" spc="-5" dirty="0">
                <a:latin typeface="Arial"/>
                <a:cs typeface="Arial"/>
              </a:rPr>
              <a:t>cover </a:t>
            </a:r>
            <a:r>
              <a:rPr sz="1800" spc="-15" dirty="0">
                <a:latin typeface="Arial"/>
                <a:cs typeface="Arial"/>
              </a:rPr>
              <a:t>with  </a:t>
            </a:r>
            <a:r>
              <a:rPr sz="1800" spc="-5" dirty="0">
                <a:latin typeface="Arial"/>
                <a:cs typeface="Arial"/>
              </a:rPr>
              <a:t>hot spots updated </a:t>
            </a:r>
            <a:r>
              <a:rPr sz="1800" dirty="0">
                <a:latin typeface="Arial"/>
                <a:cs typeface="Arial"/>
              </a:rPr>
              <a:t>for  </a:t>
            </a:r>
            <a:r>
              <a:rPr sz="1800" spc="-5" dirty="0">
                <a:latin typeface="Arial"/>
                <a:cs typeface="Arial"/>
              </a:rPr>
              <a:t>2017/18, hot spot (filtered  LCMAP)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boundaries</a:t>
            </a:r>
            <a:endParaRPr sz="1800" dirty="0">
              <a:latin typeface="Arial"/>
              <a:cs typeface="Arial"/>
            </a:endParaRPr>
          </a:p>
          <a:p>
            <a:pPr marL="299085" marR="248920" indent="-286385">
              <a:lnSpc>
                <a:spcPct val="100000"/>
              </a:lnSpc>
              <a:buChar char="•"/>
              <a:tabLst>
                <a:tab pos="299085" algn="l"/>
                <a:tab pos="299720" algn="l"/>
              </a:tabLst>
            </a:pPr>
            <a:r>
              <a:rPr sz="1800" spc="-5" dirty="0">
                <a:latin typeface="Arial"/>
                <a:cs typeface="Arial"/>
              </a:rPr>
              <a:t>When: June </a:t>
            </a:r>
            <a:r>
              <a:rPr sz="1800" dirty="0">
                <a:latin typeface="Arial"/>
                <a:cs typeface="Arial"/>
              </a:rPr>
              <a:t>– </a:t>
            </a:r>
            <a:r>
              <a:rPr sz="1800" spc="-5" dirty="0">
                <a:latin typeface="Arial"/>
                <a:cs typeface="Arial"/>
              </a:rPr>
              <a:t>August  (missing </a:t>
            </a:r>
            <a:r>
              <a:rPr sz="1800" spc="-10" dirty="0">
                <a:latin typeface="Arial"/>
                <a:cs typeface="Arial"/>
              </a:rPr>
              <a:t>2018 </a:t>
            </a:r>
            <a:r>
              <a:rPr sz="1800" spc="-5" dirty="0">
                <a:latin typeface="Arial"/>
                <a:cs typeface="Arial"/>
              </a:rPr>
              <a:t>NAIP for  </a:t>
            </a:r>
            <a:r>
              <a:rPr sz="1800" spc="-70" dirty="0">
                <a:latin typeface="Arial"/>
                <a:cs typeface="Arial"/>
              </a:rPr>
              <a:t>VA </a:t>
            </a:r>
            <a:r>
              <a:rPr sz="1800" spc="-5" dirty="0">
                <a:latin typeface="Arial"/>
                <a:cs typeface="Arial"/>
              </a:rPr>
              <a:t>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WV)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7ED1AD-B6F1-413B-8EDD-8887EB14C60B}"/>
              </a:ext>
            </a:extLst>
          </p:cNvPr>
          <p:cNvSpPr txBox="1"/>
          <p:nvPr/>
        </p:nvSpPr>
        <p:spPr>
          <a:xfrm>
            <a:off x="344424" y="163830"/>
            <a:ext cx="114565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Two-year Hot-Spot Updates: 2013, 2015 (skipped), 2017, 2019, 2021, 2023</a:t>
            </a:r>
          </a:p>
        </p:txBody>
      </p:sp>
    </p:spTree>
    <p:extLst>
      <p:ext uri="{BB962C8B-B14F-4D97-AF65-F5344CB8AC3E}">
        <p14:creationId xmlns:p14="http://schemas.microsoft.com/office/powerpoint/2010/main" val="3469044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6DF64C-7398-452C-8B3D-F69BB27B1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410" y="1020892"/>
            <a:ext cx="9144000" cy="5181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29B495-96A9-4073-9E10-D279C6C924C7}"/>
              </a:ext>
            </a:extLst>
          </p:cNvPr>
          <p:cNvSpPr txBox="1"/>
          <p:nvPr/>
        </p:nvSpPr>
        <p:spPr>
          <a:xfrm>
            <a:off x="2887918" y="189895"/>
            <a:ext cx="61189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Annual Land Cover Change: 1985 – 2015</a:t>
            </a:r>
          </a:p>
          <a:p>
            <a:pPr algn="ctr"/>
            <a:r>
              <a:rPr lang="en-US" sz="2400" b="1" dirty="0"/>
              <a:t>(USGS - LCMAP)</a:t>
            </a:r>
          </a:p>
        </p:txBody>
      </p:sp>
    </p:spTree>
    <p:extLst>
      <p:ext uri="{BB962C8B-B14F-4D97-AF65-F5344CB8AC3E}">
        <p14:creationId xmlns:p14="http://schemas.microsoft.com/office/powerpoint/2010/main" val="275813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A48A-FF21-4E33-A5A7-BE2624CEE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98" y="155098"/>
            <a:ext cx="11246901" cy="942182"/>
          </a:xfrm>
        </p:spPr>
        <p:txBody>
          <a:bodyPr/>
          <a:lstStyle/>
          <a:p>
            <a:pPr algn="ctr"/>
            <a:r>
              <a:rPr lang="en-US" sz="3200" b="1" dirty="0"/>
              <a:t>Mapping High-Resolution Streams (1:2K scale)</a:t>
            </a:r>
          </a:p>
        </p:txBody>
      </p:sp>
      <p:sp>
        <p:nvSpPr>
          <p:cNvPr id="3" name="object 17">
            <a:extLst>
              <a:ext uri="{FF2B5EF4-FFF2-40B4-BE49-F238E27FC236}">
                <a16:creationId xmlns:a16="http://schemas.microsoft.com/office/drawing/2014/main" id="{912F661C-CA98-4400-AC5B-78165297A97C}"/>
              </a:ext>
            </a:extLst>
          </p:cNvPr>
          <p:cNvSpPr/>
          <p:nvPr/>
        </p:nvSpPr>
        <p:spPr>
          <a:xfrm>
            <a:off x="1747626" y="2468880"/>
            <a:ext cx="8767973" cy="37391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923ED-02AD-4E52-A35D-2E20EA77CABD}"/>
              </a:ext>
            </a:extLst>
          </p:cNvPr>
          <p:cNvSpPr txBox="1"/>
          <p:nvPr/>
        </p:nvSpPr>
        <p:spPr>
          <a:xfrm>
            <a:off x="3828392" y="1062990"/>
            <a:ext cx="4535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Using</a:t>
            </a:r>
            <a:r>
              <a:rPr lang="en-US" sz="3200" dirty="0"/>
              <a:t> landform analysis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AFFB91-A059-4AC3-89B1-6695A4A5634A}"/>
              </a:ext>
            </a:extLst>
          </p:cNvPr>
          <p:cNvSpPr txBox="1"/>
          <p:nvPr/>
        </p:nvSpPr>
        <p:spPr>
          <a:xfrm>
            <a:off x="3087253" y="6126480"/>
            <a:ext cx="1723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r.geomorphons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6B3F1-E570-4975-9303-E699E95164D5}"/>
              </a:ext>
            </a:extLst>
          </p:cNvPr>
          <p:cNvSpPr txBox="1"/>
          <p:nvPr/>
        </p:nvSpPr>
        <p:spPr>
          <a:xfrm>
            <a:off x="7018128" y="6244089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Jasiewicz</a:t>
            </a:r>
            <a:r>
              <a:rPr lang="en-US" dirty="0"/>
              <a:t> and </a:t>
            </a:r>
            <a:r>
              <a:rPr lang="en-US" dirty="0" err="1"/>
              <a:t>Stepinski</a:t>
            </a:r>
            <a:r>
              <a:rPr lang="en-US" dirty="0"/>
              <a:t>, 2013</a:t>
            </a:r>
          </a:p>
        </p:txBody>
      </p:sp>
    </p:spTree>
    <p:extLst>
      <p:ext uri="{BB962C8B-B14F-4D97-AF65-F5344CB8AC3E}">
        <p14:creationId xmlns:p14="http://schemas.microsoft.com/office/powerpoint/2010/main" val="1198261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09567" y="6702255"/>
            <a:ext cx="1184275" cy="0"/>
          </a:xfrm>
          <a:custGeom>
            <a:avLst/>
            <a:gdLst/>
            <a:ahLst/>
            <a:cxnLst/>
            <a:rect l="l" t="t" r="r" b="b"/>
            <a:pathLst>
              <a:path w="1184275">
                <a:moveTo>
                  <a:pt x="0" y="0"/>
                </a:moveTo>
                <a:lnTo>
                  <a:pt x="1183806" y="0"/>
                </a:lnTo>
              </a:path>
            </a:pathLst>
          </a:custGeom>
          <a:ln w="2442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09634" y="4138987"/>
            <a:ext cx="0" cy="234315"/>
          </a:xfrm>
          <a:custGeom>
            <a:avLst/>
            <a:gdLst/>
            <a:ahLst/>
            <a:cxnLst/>
            <a:rect l="l" t="t" r="r" b="b"/>
            <a:pathLst>
              <a:path h="234314">
                <a:moveTo>
                  <a:pt x="0" y="0"/>
                </a:moveTo>
                <a:lnTo>
                  <a:pt x="0" y="234317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28442" y="4516007"/>
            <a:ext cx="12700" cy="0"/>
          </a:xfrm>
          <a:custGeom>
            <a:avLst/>
            <a:gdLst/>
            <a:ahLst/>
            <a:cxnLst/>
            <a:rect l="l" t="t" r="r" b="b"/>
            <a:pathLst>
              <a:path w="12700">
                <a:moveTo>
                  <a:pt x="0" y="0"/>
                </a:moveTo>
                <a:lnTo>
                  <a:pt x="12204" y="0"/>
                </a:lnTo>
              </a:path>
            </a:pathLst>
          </a:custGeom>
          <a:ln w="12722">
            <a:solidFill>
              <a:srgbClr val="03030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032513" y="4516007"/>
            <a:ext cx="9525" cy="0"/>
          </a:xfrm>
          <a:custGeom>
            <a:avLst/>
            <a:gdLst/>
            <a:ahLst/>
            <a:cxnLst/>
            <a:rect l="l" t="t" r="r" b="b"/>
            <a:pathLst>
              <a:path w="9525">
                <a:moveTo>
                  <a:pt x="0" y="0"/>
                </a:moveTo>
                <a:lnTo>
                  <a:pt x="9153" y="0"/>
                </a:lnTo>
              </a:path>
            </a:pathLst>
          </a:custGeom>
          <a:ln w="12722">
            <a:solidFill>
              <a:srgbClr val="030303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15742" y="4115267"/>
            <a:ext cx="546735" cy="4914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>
                <a:tab pos="495300" algn="l"/>
              </a:tabLst>
              <a:defRPr/>
            </a:pPr>
            <a:r>
              <a:rPr kumimoji="0" sz="1750" b="0" i="0" u="none" strike="noStrike" kern="1200" cap="none" spc="-285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3050" b="0" i="0" u="heavy" strike="noStrike" kern="1200" cap="none" spc="-285" normalizeH="0" baseline="0" noProof="0" dirty="0">
                <a:ln>
                  <a:noFill/>
                </a:ln>
                <a:solidFill>
                  <a:srgbClr val="380000"/>
                </a:solidFill>
                <a:effectLst/>
                <a:uLnTx/>
                <a:uFill>
                  <a:solidFill>
                    <a:srgbClr val="380000"/>
                  </a:solidFill>
                </a:uFill>
                <a:latin typeface="Arial"/>
                <a:ea typeface="+mn-ea"/>
                <a:cs typeface="Arial"/>
              </a:rPr>
              <a:t>■</a:t>
            </a:r>
            <a:r>
              <a:rPr kumimoji="0" sz="1750" b="0" i="0" u="none" strike="noStrike" kern="1200" cap="none" spc="-285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	</a:t>
            </a:r>
            <a:r>
              <a:rPr kumimoji="0" sz="1750" b="0" i="0" u="none" strike="noStrike" kern="1200" cap="none" spc="-3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953184" y="4463104"/>
            <a:ext cx="9525" cy="68580"/>
          </a:xfrm>
          <a:custGeom>
            <a:avLst/>
            <a:gdLst/>
            <a:ahLst/>
            <a:cxnLst/>
            <a:rect l="l" t="t" r="r" b="b"/>
            <a:pathLst>
              <a:path w="9525" h="68579">
                <a:moveTo>
                  <a:pt x="0" y="0"/>
                </a:moveTo>
                <a:lnTo>
                  <a:pt x="9153" y="0"/>
                </a:lnTo>
                <a:lnTo>
                  <a:pt x="9153" y="68508"/>
                </a:lnTo>
                <a:lnTo>
                  <a:pt x="0" y="68508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978457" y="4463104"/>
            <a:ext cx="6350" cy="68580"/>
          </a:xfrm>
          <a:custGeom>
            <a:avLst/>
            <a:gdLst/>
            <a:ahLst/>
            <a:cxnLst/>
            <a:rect l="l" t="t" r="r" b="b"/>
            <a:pathLst>
              <a:path w="6350" h="68579">
                <a:moveTo>
                  <a:pt x="0" y="0"/>
                </a:moveTo>
                <a:lnTo>
                  <a:pt x="6102" y="0"/>
                </a:lnTo>
                <a:lnTo>
                  <a:pt x="6102" y="68508"/>
                </a:lnTo>
                <a:lnTo>
                  <a:pt x="0" y="68508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358777" y="4463627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325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948820" y="4408571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0"/>
                </a:moveTo>
                <a:lnTo>
                  <a:pt x="0" y="191313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815813" y="4600338"/>
            <a:ext cx="0" cy="246379"/>
          </a:xfrm>
          <a:custGeom>
            <a:avLst/>
            <a:gdLst/>
            <a:ahLst/>
            <a:cxnLst/>
            <a:rect l="l" t="t" r="r" b="b"/>
            <a:pathLst>
              <a:path h="246379">
                <a:moveTo>
                  <a:pt x="0" y="0"/>
                </a:moveTo>
                <a:lnTo>
                  <a:pt x="0" y="245975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792179" y="4773788"/>
            <a:ext cx="31559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50" b="0" i="0" u="none" strike="noStrike" kern="1200" cap="none" spc="-45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□</a:t>
            </a: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792179" y="5002794"/>
            <a:ext cx="31559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50" b="0" i="0" u="none" strike="noStrike" kern="1200" cap="none" spc="-45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□</a:t>
            </a: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792179" y="5231800"/>
            <a:ext cx="31559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50" b="0" i="0" u="none" strike="noStrike" kern="1200" cap="none" spc="-45" normalizeH="0" baseline="0" noProof="0" dirty="0">
                <a:ln>
                  <a:noFill/>
                </a:ln>
                <a:solidFill>
                  <a:srgbClr val="3D4D0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□</a:t>
            </a: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792179" y="5463860"/>
            <a:ext cx="57277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50" b="0" i="0" u="none" strike="noStrike" kern="1200" cap="none" spc="-45" normalizeH="0" baseline="0" noProof="0" dirty="0">
                <a:ln>
                  <a:noFill/>
                </a:ln>
                <a:solidFill>
                  <a:srgbClr val="1D70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□</a:t>
            </a:r>
            <a:r>
              <a:rPr kumimoji="0" sz="3850" b="0" i="0" u="none" strike="noStrike" kern="1200" cap="none" spc="-400" normalizeH="0" baseline="0" noProof="0" dirty="0">
                <a:ln>
                  <a:noFill/>
                </a:ln>
                <a:solidFill>
                  <a:srgbClr val="1D7044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550" b="0" i="0" u="none" strike="noStrike" kern="1200" cap="none" spc="-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8)</a:t>
            </a:r>
            <a:endParaRPr kumimoji="0" sz="15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792034" y="5692867"/>
            <a:ext cx="312420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850" b="0" i="0" u="none" strike="noStrike" kern="1200" cap="none" spc="-7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■</a:t>
            </a:r>
            <a:endParaRPr kumimoji="0" sz="38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182377" y="5991847"/>
            <a:ext cx="17970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00" b="0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9)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92034" y="5891339"/>
            <a:ext cx="620395" cy="6134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6705" marR="0" lvl="0" indent="-294005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>
                <a:srgbClr val="00002A"/>
              </a:buClr>
              <a:buSzPct val="250000"/>
              <a:buFont typeface="Arial"/>
              <a:buChar char="■"/>
              <a:tabLst>
                <a:tab pos="307340" algn="l"/>
              </a:tabLst>
              <a:defRPr/>
            </a:pPr>
            <a:r>
              <a:rPr kumimoji="0" sz="1500" b="1" i="0" u="none" strike="noStrike" kern="1200" cap="none" spc="7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</a:t>
            </a:r>
            <a:r>
              <a:rPr kumimoji="0" sz="1500" b="1" i="0" u="none" strike="noStrike" kern="1200" cap="none" spc="4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819830" y="6219260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864"/>
                </a:lnTo>
              </a:path>
            </a:pathLst>
          </a:custGeom>
          <a:ln w="6102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0932718" y="6219260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864"/>
                </a:lnTo>
              </a:path>
            </a:pathLst>
          </a:custGeom>
          <a:ln w="6102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307914" y="6219260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864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810854" y="5084518"/>
            <a:ext cx="0" cy="200025"/>
          </a:xfrm>
          <a:custGeom>
            <a:avLst/>
            <a:gdLst/>
            <a:ahLst/>
            <a:cxnLst/>
            <a:rect l="l" t="t" r="r" b="b"/>
            <a:pathLst>
              <a:path h="200025">
                <a:moveTo>
                  <a:pt x="0" y="0"/>
                </a:moveTo>
                <a:lnTo>
                  <a:pt x="0" y="199604"/>
                </a:lnTo>
              </a:path>
            </a:pathLst>
          </a:custGeom>
          <a:ln w="9153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0924862" y="5297127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864"/>
                </a:lnTo>
              </a:path>
            </a:pathLst>
          </a:custGeom>
          <a:ln w="6102">
            <a:solidFill>
              <a:srgbClr val="DDDDD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1344407" y="5748424"/>
            <a:ext cx="0" cy="246379"/>
          </a:xfrm>
          <a:custGeom>
            <a:avLst/>
            <a:gdLst/>
            <a:ahLst/>
            <a:cxnLst/>
            <a:rect l="l" t="t" r="r" b="b"/>
            <a:pathLst>
              <a:path h="246379">
                <a:moveTo>
                  <a:pt x="0" y="0"/>
                </a:moveTo>
                <a:lnTo>
                  <a:pt x="0" y="245975"/>
                </a:lnTo>
              </a:path>
            </a:pathLst>
          </a:custGeom>
          <a:ln w="6102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36254" y="3927736"/>
            <a:ext cx="1801495" cy="20491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2660" marR="0" lvl="0" indent="0" algn="l" defTabSz="914400" rtl="0" eaLnBrk="1" fontAlgn="auto" latinLnBrk="0" hangingPunct="1">
              <a:lnSpc>
                <a:spcPts val="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234440" algn="l"/>
                <a:tab pos="1409700" algn="l"/>
              </a:tabLst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9DF3A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DFB3B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900" b="0" i="0" u="none" strike="noStrike" kern="1200" cap="none" spc="10" normalizeH="0" baseline="0" noProof="0" dirty="0">
                <a:ln>
                  <a:noFill/>
                </a:ln>
                <a:solidFill>
                  <a:srgbClr val="0A0E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'--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A0E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-._</a:t>
            </a:r>
            <a:r>
              <a:rPr kumimoji="0" sz="900" b="0" i="0" u="none" strike="noStrike" kern="1200" cap="none" spc="15" normalizeH="0" baseline="0" noProof="0" dirty="0">
                <a:ln>
                  <a:noFill/>
                </a:ln>
                <a:solidFill>
                  <a:srgbClr val="0A0E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0A0EE8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5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7359" algn="l"/>
                <a:tab pos="818515" algn="l"/>
              </a:tabLst>
              <a:defRPr/>
            </a:pPr>
            <a:r>
              <a:rPr kumimoji="0" sz="2300" b="0" i="0" u="none" strike="noStrike" kern="1200" cap="none" spc="5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	</a:t>
            </a:r>
            <a:r>
              <a:rPr kumimoji="0" sz="1550" b="0" i="0" u="none" strike="noStrike" kern="1200" cap="none" spc="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1)	</a:t>
            </a:r>
            <a:r>
              <a:rPr kumimoji="0" sz="1350" b="0" i="0" u="none" strike="noStrike" kern="1200" cap="none" spc="-5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 </a:t>
            </a:r>
            <a:r>
              <a:rPr kumimoji="0" sz="1350" b="0" i="0" u="none" strike="noStrike" kern="1200" cap="none" spc="-4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350" b="0" i="0" u="none" strike="noStrike" kern="1200" cap="none" spc="-28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50" b="0" i="0" u="none" strike="noStrike" kern="1200" cap="none" spc="-35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350" b="0" i="0" u="none" strike="noStrike" kern="1200" cap="none" spc="-355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</a:t>
            </a:r>
            <a:r>
              <a:rPr kumimoji="0" sz="1350" b="0" i="0" u="none" strike="noStrike" kern="1200" cap="none" spc="-3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4820" marR="0" lvl="0" indent="-393700" algn="l" defTabSz="914400" rtl="0" eaLnBrk="1" fontAlgn="auto" latinLnBrk="0" hangingPunct="1">
              <a:lnSpc>
                <a:spcPts val="869"/>
              </a:lnSpc>
              <a:spcBef>
                <a:spcPts val="775"/>
              </a:spcBef>
              <a:spcAft>
                <a:spcPts val="0"/>
              </a:spcAft>
              <a:buClr>
                <a:srgbClr val="970000"/>
              </a:buClr>
              <a:buSzPct val="248387"/>
              <a:buFont typeface="Arial"/>
              <a:buChar char="■"/>
              <a:tabLst>
                <a:tab pos="465455" algn="l"/>
                <a:tab pos="797560" algn="l"/>
              </a:tabLst>
              <a:defRPr/>
            </a:pPr>
            <a:r>
              <a:rPr kumimoji="0" sz="1550" b="0" i="0" u="none" strike="noStrike" kern="1200" cap="none" spc="-2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J)	</a:t>
            </a:r>
            <a:r>
              <a:rPr kumimoji="0" sz="1450" b="0" i="0" u="none" strike="noStrike" kern="1200" cap="none" spc="3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r </a:t>
            </a:r>
            <a:r>
              <a:rPr kumimoji="0" sz="1450" b="0" i="0" u="none" strike="noStrike" kern="1200" cap="none" spc="-8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 </a:t>
            </a:r>
            <a:r>
              <a:rPr kumimoji="0" sz="1350" b="1" i="0" u="none" strike="noStrike" kern="1200" cap="none" spc="-2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r>
              <a:rPr kumimoji="0" sz="1350" b="1" i="0" u="none" strike="noStrike" kern="1200" cap="none" spc="-290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350" b="1" i="0" u="none" strike="noStrike" kern="1200" cap="none" spc="-2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</a:t>
            </a:r>
            <a:r>
              <a:rPr kumimoji="0" sz="1350" b="1" i="0" u="none" strike="noStrike" kern="1200" cap="none" spc="-29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350" b="1" i="0" u="none" strike="noStrike" kern="1200" cap="none" spc="-26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50" b="1" i="0" u="none" strike="noStrike" kern="1200" cap="none" spc="-8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,e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45134" marR="0" lvl="0" indent="0" algn="l" defTabSz="914400" rtl="0" eaLnBrk="1" fontAlgn="auto" latinLnBrk="0" hangingPunct="1">
              <a:lnSpc>
                <a:spcPts val="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93750" algn="l"/>
              </a:tabLst>
              <a:defRPr/>
            </a:pPr>
            <a:r>
              <a:rPr kumimoji="0" sz="1500" b="1" i="1" u="none" strike="noStrike" kern="1200" cap="none" spc="6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</a:t>
            </a:r>
            <a:r>
              <a:rPr kumimoji="0" sz="1500" b="1" i="1" u="none" strike="noStrike" kern="1200" cap="none" spc="-14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650" b="0" i="0" u="none" strike="noStrike" kern="1200" cap="none" spc="25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</a:t>
            </a:r>
            <a:r>
              <a:rPr kumimoji="0" sz="650" b="0" i="0" u="none" strike="noStrike" kern="1200" cap="none" spc="-27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</a:t>
            </a:r>
            <a:r>
              <a:rPr kumimoji="0" sz="650" b="0" i="0" u="none" strike="noStrike" kern="1200" cap="none" spc="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050" b="1" i="0" u="none" strike="noStrike" kern="1200" cap="none" spc="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050" b="1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lllRT</a:t>
            </a:r>
            <a:r>
              <a:rPr kumimoji="0" sz="1050" b="1" i="0" u="none" strike="noStrike" kern="1200" cap="none" spc="-229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050" b="1" i="0" u="none" strike="noStrike" kern="1200" cap="none" spc="-535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600" b="0" i="0" u="none" strike="noStrike" kern="1200" cap="none" spc="-112" normalizeH="0" baseline="34722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!</a:t>
            </a:r>
            <a:r>
              <a:rPr kumimoji="0" sz="1050" b="1" i="0" u="none" strike="noStrike" kern="1200" cap="none" spc="-560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600" b="0" i="0" u="none" strike="noStrike" kern="1200" cap="none" spc="-37" normalizeH="0" baseline="34722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600" b="0" i="0" u="none" strike="noStrike" kern="1200" cap="none" spc="-60" normalizeH="0" baseline="34722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·</a:t>
            </a:r>
            <a:r>
              <a:rPr kumimoji="0" sz="600" b="0" i="0" u="none" strike="noStrike" kern="1200" cap="none" spc="0" normalizeH="0" baseline="34722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  </a:t>
            </a:r>
            <a:r>
              <a:rPr kumimoji="0" sz="600" b="0" i="0" u="none" strike="noStrike" kern="1200" cap="none" spc="44" normalizeH="0" baseline="34722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125" b="0" i="0" u="none" strike="noStrike" kern="1200" cap="none" spc="-165" normalizeH="0" baseline="18518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1125" b="0" i="0" u="none" strike="noStrike" kern="1200" cap="none" spc="-172" normalizeH="0" baseline="18518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750" b="0" i="0" u="none" strike="noStrike" kern="1200" cap="none" spc="-4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II</a:t>
            </a:r>
            <a:endParaRPr kumimoji="0" sz="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454025" marR="0" lvl="0" indent="-382905" algn="l" defTabSz="914400" rtl="0" eaLnBrk="1" fontAlgn="auto" latinLnBrk="0" hangingPunct="1">
              <a:lnSpc>
                <a:spcPts val="1510"/>
              </a:lnSpc>
              <a:spcBef>
                <a:spcPts val="0"/>
              </a:spcBef>
              <a:spcAft>
                <a:spcPts val="0"/>
              </a:spcAft>
              <a:buClr>
                <a:srgbClr val="CD3A0F"/>
              </a:buClr>
              <a:buSzPct val="296153"/>
              <a:buFont typeface="Arial"/>
              <a:buChar char="■"/>
              <a:tabLst>
                <a:tab pos="454659" algn="l"/>
                <a:tab pos="795020" algn="l"/>
              </a:tabLst>
              <a:defRPr/>
            </a:pPr>
            <a:r>
              <a:rPr kumimoji="0" sz="1300" b="1" i="0" u="none" strike="noStrike" kern="1200" cap="none" spc="-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4)	</a:t>
            </a:r>
            <a:r>
              <a:rPr kumimoji="0" sz="1300" b="1" i="0" u="none" strike="noStrike" kern="1200" cap="none" spc="-3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shou </a:t>
            </a:r>
            <a:r>
              <a:rPr kumimoji="0" sz="1300" b="1" i="0" u="none" strike="noStrike" kern="1200" cap="none" spc="-15" normalizeH="0" baseline="0" noProof="0" dirty="0">
                <a:ln>
                  <a:noFill/>
                </a:ln>
                <a:solidFill>
                  <a:srgbClr val="606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1300" b="1" i="0" u="none" strike="noStrike" kern="1200" cap="none" spc="5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</a:t>
            </a:r>
            <a:r>
              <a:rPr kumimoji="0" sz="1300" b="1" i="0" u="none" strike="noStrike" kern="1200" cap="none" spc="-2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9740" marR="0" lvl="0" indent="0" algn="l" defTabSz="914400" rtl="0" eaLnBrk="1" fontAlgn="auto" latinLnBrk="0" hangingPunct="1">
              <a:lnSpc>
                <a:spcPts val="18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94385" algn="l"/>
              </a:tabLst>
              <a:defRPr/>
            </a:pPr>
            <a:r>
              <a:rPr kumimoji="0" sz="2325" b="0" i="0" u="none" strike="noStrike" kern="1200" cap="none" spc="-22" normalizeH="0" baseline="-10752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5)	</a:t>
            </a:r>
            <a:r>
              <a:rPr kumimoji="0" sz="1150" b="0" i="0" u="none" strike="noStrike" kern="1200" cap="none" spc="-4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150" b="0" i="0" u="none" strike="noStrike" kern="1200" cap="none" spc="29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5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150" b="0" i="0" u="none" strike="noStrike" kern="1200" cap="none" spc="4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5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</a:t>
            </a:r>
            <a:r>
              <a:rPr kumimoji="0" sz="1150" b="0" i="0" u="none" strike="noStrike" kern="1200" cap="none" spc="1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50" b="0" i="0" u="none" strike="noStrike" kern="1200" cap="none" spc="-310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1150" b="0" i="0" u="none" strike="noStrike" kern="1200" cap="none" spc="-31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</a:t>
            </a:r>
            <a:endParaRPr kumimoji="0" sz="11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2915" marR="0" lvl="0" indent="0" algn="l" defTabSz="914400" rtl="0" eaLnBrk="1" fontAlgn="auto" latinLnBrk="0" hangingPunct="1">
              <a:lnSpc>
                <a:spcPts val="181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91845" algn="l"/>
              </a:tabLst>
              <a:defRPr/>
            </a:pPr>
            <a:r>
              <a:rPr kumimoji="0" sz="225" b="0" i="0" u="none" strike="noStrike" kern="1200" cap="none" spc="-89" normalizeH="0" baseline="111111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</a:t>
            </a:r>
            <a:r>
              <a:rPr kumimoji="0" sz="2325" b="0" i="0" u="none" strike="noStrike" kern="1200" cap="none" spc="-644" normalizeH="0" baseline="-896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6</a:t>
            </a:r>
            <a:r>
              <a:rPr kumimoji="0" sz="2325" b="0" i="0" u="none" strike="noStrike" kern="1200" cap="none" spc="240" normalizeH="0" baseline="-896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2325" b="0" i="0" u="none" strike="noStrike" kern="1200" cap="none" spc="-427" normalizeH="0" baseline="-896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)</a:t>
            </a:r>
            <a:r>
              <a:rPr kumimoji="0" sz="2325" b="0" i="0" u="none" strike="noStrike" kern="1200" cap="none" spc="0" normalizeH="0" baseline="-896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300" b="1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300" b="1" i="0" u="none" strike="noStrike" kern="1200" cap="none" spc="-16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300" b="1" i="0" u="none" strike="noStrike" kern="1200" cap="none" spc="-4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</a:t>
            </a:r>
            <a:r>
              <a:rPr kumimoji="0" sz="1300" b="1" i="0" u="none" strike="noStrike" kern="1200" cap="none" spc="-280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·</a:t>
            </a:r>
            <a:r>
              <a:rPr kumimoji="0" sz="1300" b="1" i="0" u="none" strike="noStrike" kern="1200" cap="none" spc="-43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7995" marR="0" lvl="0" indent="0" algn="l" defTabSz="914400" rtl="0" eaLnBrk="1" fontAlgn="auto" latinLnBrk="0" hangingPunct="1">
              <a:lnSpc>
                <a:spcPts val="18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84225" algn="l"/>
              </a:tabLst>
              <a:defRPr/>
            </a:pPr>
            <a:r>
              <a:rPr kumimoji="0" sz="2325" b="0" i="0" u="none" strike="noStrike" kern="1200" cap="none" spc="-22" normalizeH="0" baseline="-10752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7)	</a:t>
            </a:r>
            <a:r>
              <a:rPr kumimoji="0" sz="1250" b="1" i="0" u="none" strike="noStrike" kern="1200" cap="none" spc="4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ho </a:t>
            </a:r>
            <a:r>
              <a:rPr kumimoji="0" sz="1350" b="0" i="0" u="none" strike="noStrike" kern="1200" cap="none" spc="-125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1350" b="0" i="0" u="none" strike="noStrike" kern="1200" cap="none" spc="-35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300" b="1" i="0" u="none" strike="noStrike" kern="1200" cap="none" spc="25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300" b="1" i="0" u="none" strike="noStrike" kern="1200" cap="none" spc="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ow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14705" marR="0" lvl="0" indent="0" algn="l" defTabSz="914400" rtl="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50" b="1" i="0" u="none" strike="noStrike" kern="1200" cap="none" spc="-12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 </a:t>
            </a:r>
            <a:r>
              <a:rPr kumimoji="0" sz="1350" b="1" i="0" u="none" strike="noStrike" kern="1200" cap="none" spc="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oo </a:t>
            </a:r>
            <a:r>
              <a:rPr kumimoji="0" sz="1350" b="1" i="0" u="none" strike="noStrike" kern="1200" cap="none" spc="-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</a:t>
            </a:r>
            <a:r>
              <a:rPr kumimoji="0" sz="1350" b="1" i="0" u="none" strike="noStrike" kern="1200" cap="none" spc="-200" normalizeH="0" baseline="0" noProof="0" dirty="0">
                <a:ln>
                  <a:noFill/>
                </a:ln>
                <a:solidFill>
                  <a:srgbClr val="95959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sz="1350" b="1" i="0" u="none" strike="noStrike" kern="1200" cap="none" spc="-20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sz="1350" b="1" i="0" u="none" strike="noStrike" kern="1200" cap="none" spc="-204" normalizeH="0" baseline="0" noProof="0" dirty="0">
                <a:ln>
                  <a:noFill/>
                </a:ln>
                <a:solidFill>
                  <a:srgbClr val="858585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</a:t>
            </a:r>
            <a:r>
              <a:rPr kumimoji="0" sz="1300" b="0" i="0" u="none" strike="noStrike" kern="1200" cap="none" spc="-19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</a:t>
            </a:r>
            <a:r>
              <a:rPr kumimoji="0" sz="1300" b="0" i="0" u="none" strike="noStrike" kern="1200" cap="none" spc="-7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350" b="1" i="0" u="none" strike="noStrike" kern="1200" cap="none" spc="-1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</a:t>
            </a:r>
            <a:r>
              <a:rPr kumimoji="0" sz="1350" b="1" i="0" u="none" strike="noStrike" kern="1200" cap="none" spc="-1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1350" b="1" i="0" u="none" strike="noStrike" kern="1200" cap="none" spc="-1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0779861" y="5993424"/>
            <a:ext cx="0" cy="217170"/>
          </a:xfrm>
          <a:custGeom>
            <a:avLst/>
            <a:gdLst/>
            <a:ahLst/>
            <a:cxnLst/>
            <a:rect l="l" t="t" r="r" b="b"/>
            <a:pathLst>
              <a:path h="217170">
                <a:moveTo>
                  <a:pt x="0" y="0"/>
                </a:moveTo>
                <a:lnTo>
                  <a:pt x="0" y="216960"/>
                </a:lnTo>
              </a:path>
            </a:pathLst>
          </a:custGeom>
          <a:ln w="9153">
            <a:solidFill>
              <a:srgbClr val="CDCDCD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932718" y="5984147"/>
            <a:ext cx="0" cy="237490"/>
          </a:xfrm>
          <a:custGeom>
            <a:avLst/>
            <a:gdLst/>
            <a:ahLst/>
            <a:cxnLst/>
            <a:rect l="l" t="t" r="r" b="b"/>
            <a:pathLst>
              <a:path h="237489">
                <a:moveTo>
                  <a:pt x="0" y="0"/>
                </a:moveTo>
                <a:lnTo>
                  <a:pt x="0" y="236864"/>
                </a:lnTo>
              </a:path>
            </a:pathLst>
          </a:custGeom>
          <a:ln w="6102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500538" y="5944010"/>
            <a:ext cx="991869" cy="495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4445" algn="l" defTabSz="914400" rtl="0" eaLnBrk="1" fontAlgn="auto" latinLnBrk="0" hangingPunct="1">
              <a:lnSpc>
                <a:spcPct val="1187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50" b="0" i="0" u="none" strike="noStrike" kern="1200" cap="none" spc="13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 </a:t>
            </a:r>
            <a:r>
              <a:rPr kumimoji="0" sz="1250" b="0" i="0" u="none" strike="noStrike" kern="1200" cap="none" spc="-6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</a:t>
            </a:r>
            <a:r>
              <a:rPr kumimoji="0" sz="1250" b="0" i="0" u="none" strike="noStrike" kern="1200" cap="none" spc="-6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1300" b="1" i="0" u="none" strike="noStrike" kern="1200" cap="none" spc="20" normalizeH="0" baseline="0" noProof="0" dirty="0">
                <a:ln>
                  <a:noFill/>
                </a:ln>
                <a:solidFill>
                  <a:srgbClr val="03030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 </a:t>
            </a:r>
            <a:r>
              <a:rPr kumimoji="0" sz="1300" b="1" i="0" u="none" strike="noStrike" kern="1200" cap="none" spc="-484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1300" b="1" i="0" u="none" strike="noStrike" kern="1200" cap="none" spc="-48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00" b="1" i="0" u="none" strike="noStrike" kern="1200" cap="none" spc="3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1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  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1300" b="1" i="0" u="none" strike="noStrike" kern="1200" cap="none" spc="-125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 </a:t>
            </a:r>
            <a:r>
              <a:rPr kumimoji="0" sz="1300" b="1" i="0" u="none" strike="noStrike" kern="1200" cap="none" spc="-484" normalizeH="0" baseline="0" noProof="0" dirty="0">
                <a:ln>
                  <a:noFill/>
                </a:ln>
                <a:solidFill>
                  <a:srgbClr val="BCBCB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•</a:t>
            </a:r>
            <a:r>
              <a:rPr kumimoji="0" sz="1300" b="1" i="0" u="none" strike="noStrike" kern="1200" cap="none" spc="-484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sz="1300" b="1" i="0" u="none" strike="noStrike" kern="1200" cap="none" spc="37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25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ss </a:t>
            </a:r>
            <a:r>
              <a:rPr kumimoji="0" sz="1300" b="1" i="0" u="none" strike="noStrike" kern="1200" cap="none" spc="-210" normalizeH="0" baseline="0" noProof="0" dirty="0">
                <a:ln>
                  <a:noFill/>
                </a:ln>
                <a:solidFill>
                  <a:srgbClr val="49494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</a:t>
            </a:r>
            <a:r>
              <a:rPr kumimoji="0" sz="1300" b="1" i="0" u="none" strike="noStrike" kern="1200" cap="none" spc="-21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r>
              <a:rPr kumimoji="0" sz="1300" b="1" i="0" u="none" strike="noStrike" kern="1200" cap="none" spc="-180" normalizeH="0" baseline="0" noProof="0" dirty="0">
                <a:ln>
                  <a:noFill/>
                </a:ln>
                <a:solidFill>
                  <a:srgbClr val="A7A7A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300" b="1" i="0" u="none" strike="noStrike" kern="1200" cap="none" spc="-31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sz="1300" b="1" i="0" u="none" strike="noStrike" kern="1200" cap="none" spc="-31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148603" y="6442990"/>
            <a:ext cx="330835" cy="18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0" i="1" u="none" strike="noStrike" kern="1200" cap="none" spc="10" normalizeH="0" baseline="0" noProof="0" dirty="0">
                <a:ln>
                  <a:noFill/>
                </a:ln>
                <a:solidFill>
                  <a:srgbClr val="CD3A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- </a:t>
            </a:r>
            <a:r>
              <a:rPr kumimoji="0" sz="1050" b="0" i="1" u="none" strike="noStrike" kern="1200" cap="none" spc="-75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'</a:t>
            </a:r>
            <a:r>
              <a:rPr kumimoji="0" sz="1050" b="0" i="1" u="none" strike="noStrike" kern="1200" cap="none" spc="-165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1" u="none" strike="noStrike" kern="1200" cap="none" spc="-280" normalizeH="0" baseline="0" noProof="0" dirty="0">
                <a:ln>
                  <a:noFill/>
                </a:ln>
                <a:solidFill>
                  <a:srgbClr val="CD3A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:-</a:t>
            </a:r>
            <a:r>
              <a:rPr kumimoji="0" sz="1050" b="0" i="1" u="none" strike="noStrike" kern="1200" cap="none" spc="-280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?i</a:t>
            </a:r>
            <a:r>
              <a:rPr kumimoji="0" sz="1050" b="0" i="1" u="none" strike="noStrike" kern="1200" cap="none" spc="385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050" b="0" i="1" u="none" strike="noStrike" kern="1200" cap="none" spc="-260" normalizeH="0" baseline="0" noProof="0" dirty="0">
                <a:ln>
                  <a:noFill/>
                </a:ln>
                <a:solidFill>
                  <a:srgbClr val="CF230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_•</a:t>
            </a:r>
            <a:r>
              <a:rPr kumimoji="0" sz="1050" b="0" i="1" u="none" strike="noStrike" kern="1200" cap="none" spc="-260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endParaRPr kumimoji="0" sz="10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21570" y="6561056"/>
            <a:ext cx="266065" cy="125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50" b="0" i="0" u="none" strike="noStrike" kern="1200" cap="none" spc="-65" normalizeH="0" baseline="0" noProof="0" dirty="0">
                <a:ln>
                  <a:noFill/>
                </a:ln>
                <a:solidFill>
                  <a:srgbClr val="CF230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. </a:t>
            </a:r>
            <a:r>
              <a:rPr kumimoji="0" sz="600" b="0" i="0" u="none" strike="noStrike" kern="1200" cap="none" spc="-65" normalizeH="0" baseline="0" noProof="0" dirty="0">
                <a:ln>
                  <a:noFill/>
                </a:ln>
                <a:solidFill>
                  <a:srgbClr val="CF2308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:, </a:t>
            </a:r>
            <a:r>
              <a:rPr kumimoji="0" sz="450" b="0" i="0" u="none" strike="noStrike" kern="1200" cap="none" spc="-60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•</a:t>
            </a:r>
            <a:r>
              <a:rPr kumimoji="0" sz="450" b="0" i="0" u="none" strike="noStrike" kern="1200" cap="none" spc="-35" normalizeH="0" baseline="0" noProof="0" dirty="0">
                <a:ln>
                  <a:noFill/>
                </a:ln>
                <a:solidFill>
                  <a:srgbClr val="C60803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450" b="0" i="0" u="none" strike="noStrike" kern="1200" cap="none" spc="-45" normalizeH="0" baseline="0" noProof="0" dirty="0">
                <a:ln>
                  <a:noFill/>
                </a:ln>
                <a:solidFill>
                  <a:srgbClr val="CD3A0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</a:t>
            </a:r>
            <a:endParaRPr kumimoji="0" sz="4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079A9A-D026-4D50-A73F-C381FB992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738" y="1107500"/>
            <a:ext cx="6146176" cy="494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2D586-E2FE-4342-A213-77453930E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62" y="1107500"/>
            <a:ext cx="6146176" cy="49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1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1EAAD9-763A-4A56-8373-C4D7AEEE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858" y="0"/>
            <a:ext cx="9294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44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4DFC3F82-E81D-4E79-9B57-FD36ADBDF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56" y="0"/>
            <a:ext cx="4428781" cy="6844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F56910-A624-4F10-8959-68214617C29D}"/>
              </a:ext>
            </a:extLst>
          </p:cNvPr>
          <p:cNvGrpSpPr/>
          <p:nvPr/>
        </p:nvGrpSpPr>
        <p:grpSpPr>
          <a:xfrm>
            <a:off x="4844416" y="734458"/>
            <a:ext cx="7347584" cy="5548630"/>
            <a:chOff x="0" y="0"/>
            <a:chExt cx="7899614" cy="605220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672193B-EA21-477F-B5A7-C990BBDA1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9" y="23061"/>
              <a:ext cx="3779520" cy="28346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78DE6A6-D76E-446E-8CFD-E73E77DAA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378" y="23061"/>
              <a:ext cx="3786269" cy="28346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9C2FE87-ABF6-4141-B6F8-559FE26D25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7563"/>
              <a:ext cx="3786269" cy="28346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557128-B4CB-428B-8E31-9F001E018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746" y="3162436"/>
              <a:ext cx="3793868" cy="2834640"/>
            </a:xfrm>
            <a:prstGeom prst="rect">
              <a:avLst/>
            </a:prstGeom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88921886-1300-4512-8667-EC1898D3F95B}"/>
                </a:ext>
              </a:extLst>
            </p:cNvPr>
            <p:cNvSpPr txBox="1"/>
            <p:nvPr/>
          </p:nvSpPr>
          <p:spPr>
            <a:xfrm>
              <a:off x="1909111" y="313121"/>
              <a:ext cx="102870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1m DEM</a:t>
              </a:r>
              <a:endParaRPr lang="en-US" sz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02C95029-8CF5-4AEC-BCFB-B9CB5E60EDF0}"/>
                </a:ext>
              </a:extLst>
            </p:cNvPr>
            <p:cNvSpPr txBox="1"/>
            <p:nvPr/>
          </p:nvSpPr>
          <p:spPr>
            <a:xfrm>
              <a:off x="1813286" y="3477991"/>
              <a:ext cx="102870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10m DEM</a:t>
              </a:r>
              <a:endParaRPr lang="en-US" sz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8FC8EDC9-8442-4837-90F4-63F8CFB030F4}"/>
                </a:ext>
              </a:extLst>
            </p:cNvPr>
            <p:cNvSpPr txBox="1"/>
            <p:nvPr/>
          </p:nvSpPr>
          <p:spPr>
            <a:xfrm>
              <a:off x="6010489" y="313121"/>
              <a:ext cx="1028700" cy="24622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eaLnBrk="0" hangingPunct="0"/>
              <a:r>
                <a:rPr lang="en-US" sz="1000" b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3m DEM</a:t>
              </a:r>
              <a:endParaRPr lang="en-US" sz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A0469E34-4D66-4D30-8206-77E565C1D418}"/>
                </a:ext>
              </a:extLst>
            </p:cNvPr>
            <p:cNvSpPr txBox="1"/>
            <p:nvPr/>
          </p:nvSpPr>
          <p:spPr>
            <a:xfrm>
              <a:off x="4726962" y="3745259"/>
              <a:ext cx="1913890" cy="2540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eaLnBrk="0" hangingPunct="0"/>
              <a:r>
                <a:rPr lang="en-US" sz="105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N1-MID</a:t>
              </a:r>
              <a:endParaRPr lang="en-US" sz="12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99F0AA-EE7F-4573-A401-300E1BB2BDEB}"/>
                </a:ext>
              </a:extLst>
            </p:cNvPr>
            <p:cNvSpPr/>
            <p:nvPr/>
          </p:nvSpPr>
          <p:spPr>
            <a:xfrm>
              <a:off x="1385109" y="0"/>
              <a:ext cx="1102097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400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B493DC-2FDB-4F21-A0FA-AF128E2A1AC4}"/>
                </a:ext>
              </a:extLst>
            </p:cNvPr>
            <p:cNvSpPr/>
            <p:nvPr/>
          </p:nvSpPr>
          <p:spPr>
            <a:xfrm>
              <a:off x="1421807" y="3159720"/>
              <a:ext cx="1102097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400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B675B4-8D44-41C9-8B8F-7B0AF36988A1}"/>
                </a:ext>
              </a:extLst>
            </p:cNvPr>
            <p:cNvSpPr/>
            <p:nvPr/>
          </p:nvSpPr>
          <p:spPr>
            <a:xfrm>
              <a:off x="5538922" y="4591"/>
              <a:ext cx="1102097" cy="235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endParaRPr lang="en-US" sz="4000">
                <a:solidFill>
                  <a:srgbClr val="FFFFFF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ACCCA2B-FA7F-4F6C-A80E-1E498C0EC525}"/>
                </a:ext>
              </a:extLst>
            </p:cNvPr>
            <p:cNvCxnSpPr/>
            <p:nvPr/>
          </p:nvCxnSpPr>
          <p:spPr>
            <a:xfrm>
              <a:off x="5087786" y="3974934"/>
              <a:ext cx="356050" cy="4234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47722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539" y="65041"/>
            <a:ext cx="8792490" cy="67929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442F64-AF67-4B1D-9FA5-012A17E82230}"/>
              </a:ext>
            </a:extLst>
          </p:cNvPr>
          <p:cNvSpPr/>
          <p:nvPr/>
        </p:nvSpPr>
        <p:spPr>
          <a:xfrm>
            <a:off x="8747393" y="730177"/>
            <a:ext cx="33601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600" u="sng" dirty="0">
                <a:latin typeface="Calibri"/>
              </a:rPr>
              <a:t>Channel Cross-section Metrics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Bank height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Bank angle, </a:t>
            </a:r>
            <a:r>
              <a:rPr lang="en-US" sz="1600" dirty="0" err="1">
                <a:latin typeface="Calibri"/>
              </a:rPr>
              <a:t>avg</a:t>
            </a:r>
            <a:r>
              <a:rPr lang="en-US" sz="1600" dirty="0">
                <a:latin typeface="Calibri"/>
              </a:rPr>
              <a:t> (</a:t>
            </a:r>
            <a:r>
              <a:rPr lang="en-US" sz="1600" dirty="0" err="1">
                <a:latin typeface="Calibri"/>
              </a:rPr>
              <a:t>deg</a:t>
            </a:r>
            <a:r>
              <a:rPr lang="en-US" sz="1600" dirty="0">
                <a:latin typeface="Calibri"/>
              </a:rPr>
              <a:t>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Bank angle, max (</a:t>
            </a:r>
            <a:r>
              <a:rPr lang="en-US" sz="1600" dirty="0" err="1">
                <a:latin typeface="Calibri"/>
              </a:rPr>
              <a:t>deg</a:t>
            </a:r>
            <a:r>
              <a:rPr lang="en-US" sz="1600" dirty="0">
                <a:latin typeface="Calibri"/>
              </a:rPr>
              <a:t>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Channel width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Channel length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</a:rPr>
              <a:t>Bankfull</a:t>
            </a:r>
            <a:r>
              <a:rPr lang="en-US" sz="1600" dirty="0">
                <a:latin typeface="Calibri"/>
              </a:rPr>
              <a:t> area (m</a:t>
            </a:r>
            <a:r>
              <a:rPr lang="en-US" sz="1600" baseline="30000" dirty="0">
                <a:latin typeface="Calibri"/>
              </a:rPr>
              <a:t>2</a:t>
            </a:r>
            <a:r>
              <a:rPr lang="en-US" sz="1600" dirty="0">
                <a:latin typeface="Calibri"/>
              </a:rPr>
              <a:t>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Floodplain width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Floodplain elevation, range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Floodplain elevation, </a:t>
            </a:r>
            <a:r>
              <a:rPr lang="en-US" sz="1600" dirty="0" err="1">
                <a:latin typeface="Calibri"/>
              </a:rPr>
              <a:t>sd</a:t>
            </a:r>
            <a:r>
              <a:rPr lang="en-US" sz="1600" dirty="0">
                <a:latin typeface="Calibri"/>
              </a:rPr>
              <a:t> (m)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71D04F5-80E4-4599-A85F-2C24C2E1261B}"/>
              </a:ext>
            </a:extLst>
          </p:cNvPr>
          <p:cNvSpPr/>
          <p:nvPr/>
        </p:nvSpPr>
        <p:spPr>
          <a:xfrm>
            <a:off x="8766196" y="3573279"/>
            <a:ext cx="3654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1600" u="sng" dirty="0">
                <a:latin typeface="Calibri"/>
              </a:rPr>
              <a:t>Stream Reach Metrics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Length (m)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Profile slope (</a:t>
            </a:r>
            <a:r>
              <a:rPr lang="en-US" sz="1600" dirty="0" err="1">
                <a:latin typeface="Calibri"/>
              </a:rPr>
              <a:t>deg</a:t>
            </a:r>
            <a:r>
              <a:rPr lang="en-US" sz="1600" dirty="0">
                <a:latin typeface="Calibri"/>
              </a:rPr>
              <a:t>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Order (Strahler)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Magnitude (Shreve)</a:t>
            </a:r>
          </a:p>
          <a:p>
            <a:pPr marL="576263" lvl="3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Upstream and downstream IDs</a:t>
            </a:r>
          </a:p>
          <a:p>
            <a:pPr marL="576263" lvl="1" indent="-22860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</a:rPr>
              <a:t>Drainage area (m</a:t>
            </a:r>
            <a:r>
              <a:rPr lang="en-US" sz="1600" baseline="30000" dirty="0">
                <a:latin typeface="Calibri"/>
              </a:rPr>
              <a:t>2</a:t>
            </a:r>
            <a:r>
              <a:rPr lang="en-US" sz="1600" dirty="0">
                <a:latin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507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929E7D-D23F-4C46-AAD9-D1FCB3EA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269" y="0"/>
            <a:ext cx="132176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7251F6-2D81-485D-9265-8203723EDD66}"/>
              </a:ext>
            </a:extLst>
          </p:cNvPr>
          <p:cNvSpPr/>
          <p:nvPr/>
        </p:nvSpPr>
        <p:spPr>
          <a:xfrm>
            <a:off x="-723900" y="-342900"/>
            <a:ext cx="13954125" cy="766762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7ED0D-E6E1-4576-8549-B59A989E7271}"/>
              </a:ext>
            </a:extLst>
          </p:cNvPr>
          <p:cNvSpPr txBox="1"/>
          <p:nvPr/>
        </p:nvSpPr>
        <p:spPr>
          <a:xfrm>
            <a:off x="4113883" y="350315"/>
            <a:ext cx="3630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Watershed Health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DACB54-8C9D-4F55-A021-49191C8FB8DC}"/>
              </a:ext>
            </a:extLst>
          </p:cNvPr>
          <p:cNvSpPr txBox="1"/>
          <p:nvPr/>
        </p:nvSpPr>
        <p:spPr>
          <a:xfrm>
            <a:off x="6975896" y="1779917"/>
            <a:ext cx="428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Diagnostic Measures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C633D-3684-4B56-B6B7-0C5CB47B5429}"/>
              </a:ext>
            </a:extLst>
          </p:cNvPr>
          <p:cNvSpPr txBox="1"/>
          <p:nvPr/>
        </p:nvSpPr>
        <p:spPr>
          <a:xfrm>
            <a:off x="1357223" y="1651575"/>
            <a:ext cx="26436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/>
              <a:t>Risk Factors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038544-C97F-4F4E-BAE3-85576B29D58D}"/>
              </a:ext>
            </a:extLst>
          </p:cNvPr>
          <p:cNvCxnSpPr>
            <a:stCxn id="4" idx="2"/>
            <a:endCxn id="6" idx="0"/>
          </p:cNvCxnSpPr>
          <p:nvPr/>
        </p:nvCxnSpPr>
        <p:spPr>
          <a:xfrm flipH="1">
            <a:off x="2679059" y="935090"/>
            <a:ext cx="3249969" cy="7164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017B4EC-9253-4C7E-AAB0-E8A6596DF015}"/>
              </a:ext>
            </a:extLst>
          </p:cNvPr>
          <p:cNvCxnSpPr>
            <a:cxnSpLocks/>
            <a:stCxn id="4" idx="2"/>
            <a:endCxn id="5" idx="0"/>
          </p:cNvCxnSpPr>
          <p:nvPr/>
        </p:nvCxnSpPr>
        <p:spPr>
          <a:xfrm>
            <a:off x="5929028" y="935090"/>
            <a:ext cx="3187839" cy="84482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5AB0730-07AB-4C1D-9D7F-DA3C8C070B5A}"/>
              </a:ext>
            </a:extLst>
          </p:cNvPr>
          <p:cNvSpPr txBox="1"/>
          <p:nvPr/>
        </p:nvSpPr>
        <p:spPr>
          <a:xfrm>
            <a:off x="846769" y="2356065"/>
            <a:ext cx="434766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Population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Impervious cover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Tree cover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Hydric soils 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Road x stream crossing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Probability of land conversion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D2E6C3-C1DA-49FC-BF93-A8D3F9C41F8E}"/>
              </a:ext>
            </a:extLst>
          </p:cNvPr>
          <p:cNvSpPr txBox="1"/>
          <p:nvPr/>
        </p:nvSpPr>
        <p:spPr>
          <a:xfrm>
            <a:off x="6422472" y="2443993"/>
            <a:ext cx="538320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Stream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Stream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Stream incision / floodplain connectivity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Aquatic community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Toxics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Nutrients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Sediment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07061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/>
              <a:t>Contact Information </a:t>
            </a:r>
            <a:br>
              <a:rPr lang="en-US" altLang="en-US" sz="2800" dirty="0"/>
            </a:br>
            <a:r>
              <a:rPr lang="en-US" altLang="en-US" sz="2400" dirty="0"/>
              <a:t>(i.e., how to get a copy of the SCFM Toolbox?)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1838325" y="1819275"/>
            <a:ext cx="8305800" cy="4057650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sz="3200" b="0" dirty="0"/>
              <a:t>Peter R. Claggett</a:t>
            </a:r>
          </a:p>
          <a:p>
            <a:pPr marL="0" indent="0" algn="ctr">
              <a:buNone/>
            </a:pPr>
            <a:r>
              <a:rPr lang="en-US" altLang="en-US" sz="3200" b="0" dirty="0"/>
              <a:t>Research Geographer</a:t>
            </a:r>
            <a:endParaRPr lang="en-US" altLang="en-US" sz="3200" dirty="0"/>
          </a:p>
          <a:p>
            <a:pPr marL="0" indent="0" algn="ctr">
              <a:buNone/>
            </a:pPr>
            <a:r>
              <a:rPr lang="en-US" altLang="en-US" sz="3200" dirty="0">
                <a:hlinkClick r:id="rId2"/>
              </a:rPr>
              <a:t>pclaggett@usgs.gov</a:t>
            </a:r>
            <a:endParaRPr lang="en-US" altLang="en-US" sz="3200" dirty="0"/>
          </a:p>
          <a:p>
            <a:pPr marL="0" indent="0" algn="ctr">
              <a:buNone/>
            </a:pPr>
            <a:r>
              <a:rPr lang="en-US" altLang="en-US" sz="3200" dirty="0"/>
              <a:t>443-370-5724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1209" y="-105510"/>
            <a:ext cx="13621871" cy="766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1011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929E7D-D23F-4C46-AAD9-D1FCB3EA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269" y="0"/>
            <a:ext cx="132176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7251F6-2D81-485D-9265-8203723EDD66}"/>
              </a:ext>
            </a:extLst>
          </p:cNvPr>
          <p:cNvSpPr/>
          <p:nvPr/>
        </p:nvSpPr>
        <p:spPr>
          <a:xfrm>
            <a:off x="-723900" y="-342900"/>
            <a:ext cx="13954125" cy="766762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37ED0D-E6E1-4576-8549-B59A989E7271}"/>
              </a:ext>
            </a:extLst>
          </p:cNvPr>
          <p:cNvSpPr txBox="1"/>
          <p:nvPr/>
        </p:nvSpPr>
        <p:spPr>
          <a:xfrm>
            <a:off x="2924782" y="344834"/>
            <a:ext cx="66567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Watershed Health Classification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BA87E-9BA3-4391-B469-C331AB9FEF48}"/>
              </a:ext>
            </a:extLst>
          </p:cNvPr>
          <p:cNvSpPr txBox="1"/>
          <p:nvPr/>
        </p:nvSpPr>
        <p:spPr>
          <a:xfrm>
            <a:off x="1404577" y="1785058"/>
            <a:ext cx="1664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Healthy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E33F5C-CE37-4152-8CA8-618E8D966678}"/>
              </a:ext>
            </a:extLst>
          </p:cNvPr>
          <p:cNvSpPr txBox="1"/>
          <p:nvPr/>
        </p:nvSpPr>
        <p:spPr>
          <a:xfrm>
            <a:off x="9419511" y="1785058"/>
            <a:ext cx="21643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Unhealthy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F460F1F-31DC-41EA-9A08-4AD768F8C547}"/>
              </a:ext>
            </a:extLst>
          </p:cNvPr>
          <p:cNvCxnSpPr>
            <a:cxnSpLocks/>
            <a:stCxn id="4" idx="2"/>
            <a:endCxn id="16" idx="0"/>
          </p:cNvCxnSpPr>
          <p:nvPr/>
        </p:nvCxnSpPr>
        <p:spPr>
          <a:xfrm>
            <a:off x="6253162" y="929609"/>
            <a:ext cx="4248537" cy="8554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78DDB-6A30-412B-86BF-A435234DF767}"/>
              </a:ext>
            </a:extLst>
          </p:cNvPr>
          <p:cNvCxnSpPr>
            <a:cxnSpLocks/>
            <a:stCxn id="4" idx="2"/>
            <a:endCxn id="7" idx="0"/>
          </p:cNvCxnSpPr>
          <p:nvPr/>
        </p:nvCxnSpPr>
        <p:spPr>
          <a:xfrm flipH="1">
            <a:off x="2236696" y="929609"/>
            <a:ext cx="4016466" cy="8554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CC9A8A-7A91-4681-A4F5-F0B1F5846B55}"/>
              </a:ext>
            </a:extLst>
          </p:cNvPr>
          <p:cNvCxnSpPr>
            <a:cxnSpLocks/>
          </p:cNvCxnSpPr>
          <p:nvPr/>
        </p:nvCxnSpPr>
        <p:spPr>
          <a:xfrm flipH="1" flipV="1">
            <a:off x="3550510" y="2102458"/>
            <a:ext cx="5697686" cy="25500"/>
          </a:xfrm>
          <a:prstGeom prst="straightConnector1">
            <a:avLst/>
          </a:prstGeom>
          <a:ln w="7620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5AF4D80-EE89-43B4-8C0C-13D38DB173A7}"/>
              </a:ext>
            </a:extLst>
          </p:cNvPr>
          <p:cNvSpPr txBox="1"/>
          <p:nvPr/>
        </p:nvSpPr>
        <p:spPr>
          <a:xfrm>
            <a:off x="4773894" y="2475249"/>
            <a:ext cx="44743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Moderately stressed / threatened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Highly stressed / threatened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D212553-4F96-4CCB-882C-3E1BFF14BB4A}"/>
              </a:ext>
            </a:extLst>
          </p:cNvPr>
          <p:cNvCxnSpPr/>
          <p:nvPr/>
        </p:nvCxnSpPr>
        <p:spPr>
          <a:xfrm>
            <a:off x="6399353" y="3863340"/>
            <a:ext cx="0" cy="121158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412348B-C124-4219-93E3-2BFD0AD6E711}"/>
              </a:ext>
            </a:extLst>
          </p:cNvPr>
          <p:cNvSpPr txBox="1"/>
          <p:nvPr/>
        </p:nvSpPr>
        <p:spPr>
          <a:xfrm>
            <a:off x="4646405" y="5447348"/>
            <a:ext cx="3693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Vulnerable or Resilient?</a:t>
            </a:r>
          </a:p>
        </p:txBody>
      </p:sp>
    </p:spTree>
    <p:extLst>
      <p:ext uri="{BB962C8B-B14F-4D97-AF65-F5344CB8AC3E}">
        <p14:creationId xmlns:p14="http://schemas.microsoft.com/office/powerpoint/2010/main" val="1074418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929E7D-D23F-4C46-AAD9-D1FCB3EA6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269" y="0"/>
            <a:ext cx="132176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37251F6-2D81-485D-9265-8203723EDD66}"/>
              </a:ext>
            </a:extLst>
          </p:cNvPr>
          <p:cNvSpPr/>
          <p:nvPr/>
        </p:nvSpPr>
        <p:spPr>
          <a:xfrm>
            <a:off x="-723900" y="-342900"/>
            <a:ext cx="13954125" cy="766762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CustomShape 15">
            <a:extLst>
              <a:ext uri="{FF2B5EF4-FFF2-40B4-BE49-F238E27FC236}">
                <a16:creationId xmlns:a16="http://schemas.microsoft.com/office/drawing/2014/main" id="{46A0950C-392A-4DD4-98B0-0F7DE805E754}"/>
              </a:ext>
            </a:extLst>
          </p:cNvPr>
          <p:cNvSpPr/>
          <p:nvPr/>
        </p:nvSpPr>
        <p:spPr>
          <a:xfrm>
            <a:off x="3680062" y="148813"/>
            <a:ext cx="4627552" cy="838778"/>
          </a:xfrm>
          <a:prstGeom prst="rect">
            <a:avLst/>
          </a:prstGeom>
          <a:noFill/>
          <a:ln w="36720">
            <a:solidFill>
              <a:srgbClr val="3465A4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6">
            <a:extLst>
              <a:ext uri="{FF2B5EF4-FFF2-40B4-BE49-F238E27FC236}">
                <a16:creationId xmlns:a16="http://schemas.microsoft.com/office/drawing/2014/main" id="{33931532-8F4C-43B5-8B2A-9E32E06680F3}"/>
              </a:ext>
            </a:extLst>
          </p:cNvPr>
          <p:cNvSpPr/>
          <p:nvPr/>
        </p:nvSpPr>
        <p:spPr>
          <a:xfrm>
            <a:off x="451110" y="2744839"/>
            <a:ext cx="1089461" cy="88875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Sediment</a:t>
            </a:r>
          </a:p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  <a:cs typeface="Calibri" panose="020F0502020204030204" pitchFamily="34" charset="0"/>
              </a:rPr>
              <a:t>Fluxes</a:t>
            </a:r>
          </a:p>
        </p:txBody>
      </p:sp>
      <p:sp>
        <p:nvSpPr>
          <p:cNvPr id="7" name="CustomShape 7">
            <a:extLst>
              <a:ext uri="{FF2B5EF4-FFF2-40B4-BE49-F238E27FC236}">
                <a16:creationId xmlns:a16="http://schemas.microsoft.com/office/drawing/2014/main" id="{BD728D64-DAB7-43A4-B0F9-A6786F2EC6B8}"/>
              </a:ext>
            </a:extLst>
          </p:cNvPr>
          <p:cNvSpPr/>
          <p:nvPr/>
        </p:nvSpPr>
        <p:spPr>
          <a:xfrm>
            <a:off x="3037282" y="1736414"/>
            <a:ext cx="1096773" cy="88426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Flow Regime</a:t>
            </a:r>
          </a:p>
        </p:txBody>
      </p:sp>
      <p:sp>
        <p:nvSpPr>
          <p:cNvPr id="8" name="CustomShape 8">
            <a:extLst>
              <a:ext uri="{FF2B5EF4-FFF2-40B4-BE49-F238E27FC236}">
                <a16:creationId xmlns:a16="http://schemas.microsoft.com/office/drawing/2014/main" id="{4EC80763-86CA-4C7E-B0C5-8B3DCC2CE91F}"/>
              </a:ext>
            </a:extLst>
          </p:cNvPr>
          <p:cNvSpPr/>
          <p:nvPr/>
        </p:nvSpPr>
        <p:spPr>
          <a:xfrm>
            <a:off x="1656229" y="1749397"/>
            <a:ext cx="1293130" cy="8535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Physical Structure of Aquatic Habitats</a:t>
            </a:r>
          </a:p>
        </p:txBody>
      </p:sp>
      <p:sp>
        <p:nvSpPr>
          <p:cNvPr id="9" name="CustomShape 19">
            <a:extLst>
              <a:ext uri="{FF2B5EF4-FFF2-40B4-BE49-F238E27FC236}">
                <a16:creationId xmlns:a16="http://schemas.microsoft.com/office/drawing/2014/main" id="{5C4D6E35-7F1F-49F2-8DE8-D2F635FF621F}"/>
              </a:ext>
            </a:extLst>
          </p:cNvPr>
          <p:cNvSpPr/>
          <p:nvPr/>
        </p:nvSpPr>
        <p:spPr>
          <a:xfrm>
            <a:off x="259416" y="1302802"/>
            <a:ext cx="5385323" cy="2486704"/>
          </a:xfrm>
          <a:prstGeom prst="rect">
            <a:avLst/>
          </a:prstGeom>
          <a:noFill/>
          <a:ln w="36720">
            <a:solidFill>
              <a:srgbClr val="3465A4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CustomShape 28">
            <a:extLst>
              <a:ext uri="{FF2B5EF4-FFF2-40B4-BE49-F238E27FC236}">
                <a16:creationId xmlns:a16="http://schemas.microsoft.com/office/drawing/2014/main" id="{875699A7-89C7-4F69-B517-55031520A315}"/>
              </a:ext>
            </a:extLst>
          </p:cNvPr>
          <p:cNvSpPr/>
          <p:nvPr/>
        </p:nvSpPr>
        <p:spPr>
          <a:xfrm>
            <a:off x="469799" y="1745015"/>
            <a:ext cx="1070772" cy="85552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Water Chemistry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D30B188-8DD7-4D6B-A4AD-A4FBA7AE4A42}"/>
              </a:ext>
            </a:extLst>
          </p:cNvPr>
          <p:cNvCxnSpPr>
            <a:cxnSpLocks/>
            <a:stCxn id="5" idx="3"/>
            <a:endCxn id="42" idx="0"/>
          </p:cNvCxnSpPr>
          <p:nvPr/>
        </p:nvCxnSpPr>
        <p:spPr>
          <a:xfrm flipH="1">
            <a:off x="7787685" y="568203"/>
            <a:ext cx="519929" cy="5877633"/>
          </a:xfrm>
          <a:prstGeom prst="bentConnector3">
            <a:avLst>
              <a:gd name="adj1" fmla="val -659513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stomShape 8">
            <a:extLst>
              <a:ext uri="{FF2B5EF4-FFF2-40B4-BE49-F238E27FC236}">
                <a16:creationId xmlns:a16="http://schemas.microsoft.com/office/drawing/2014/main" id="{B61836D2-FA20-4EE8-B533-4009964DBBDC}"/>
              </a:ext>
            </a:extLst>
          </p:cNvPr>
          <p:cNvSpPr/>
          <p:nvPr/>
        </p:nvSpPr>
        <p:spPr>
          <a:xfrm>
            <a:off x="3023963" y="2744838"/>
            <a:ext cx="1126419" cy="9048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Water Temperature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F6D5C-39AD-45E9-B2A5-85737F18B79E}"/>
              </a:ext>
            </a:extLst>
          </p:cNvPr>
          <p:cNvSpPr txBox="1"/>
          <p:nvPr/>
        </p:nvSpPr>
        <p:spPr>
          <a:xfrm>
            <a:off x="1276803" y="1402954"/>
            <a:ext cx="3945119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US" sz="1385" b="1" dirty="0">
                <a:solidFill>
                  <a:prstClr val="black"/>
                </a:solidFill>
                <a:latin typeface="Arial"/>
              </a:rPr>
              <a:t>Fish Health, Habitat, and Aquatic Conditions</a:t>
            </a:r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A6BC5687-3F1A-45E7-A13B-81519077E7F8}"/>
              </a:ext>
            </a:extLst>
          </p:cNvPr>
          <p:cNvSpPr/>
          <p:nvPr/>
        </p:nvSpPr>
        <p:spPr>
          <a:xfrm>
            <a:off x="1669157" y="2744838"/>
            <a:ext cx="1259867" cy="9048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Aquatic </a:t>
            </a:r>
          </a:p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Communities</a:t>
            </a:r>
          </a:p>
        </p:txBody>
      </p:sp>
      <p:sp>
        <p:nvSpPr>
          <p:cNvPr id="17" name="CustomShape 19">
            <a:extLst>
              <a:ext uri="{FF2B5EF4-FFF2-40B4-BE49-F238E27FC236}">
                <a16:creationId xmlns:a16="http://schemas.microsoft.com/office/drawing/2014/main" id="{BEBBA706-75AC-4BE2-AF34-E8772A5E88FA}"/>
              </a:ext>
            </a:extLst>
          </p:cNvPr>
          <p:cNvSpPr/>
          <p:nvPr/>
        </p:nvSpPr>
        <p:spPr>
          <a:xfrm>
            <a:off x="5900303" y="1300790"/>
            <a:ext cx="3311466" cy="2499117"/>
          </a:xfrm>
          <a:prstGeom prst="rect">
            <a:avLst/>
          </a:prstGeom>
          <a:noFill/>
          <a:ln w="36720">
            <a:solidFill>
              <a:srgbClr val="3465A4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CustomShape 8">
            <a:extLst>
              <a:ext uri="{FF2B5EF4-FFF2-40B4-BE49-F238E27FC236}">
                <a16:creationId xmlns:a16="http://schemas.microsoft.com/office/drawing/2014/main" id="{A3D25A7F-79F5-4F1B-A93C-0796C24DDCF8}"/>
              </a:ext>
            </a:extLst>
          </p:cNvPr>
          <p:cNvSpPr/>
          <p:nvPr/>
        </p:nvSpPr>
        <p:spPr>
          <a:xfrm>
            <a:off x="7651618" y="1740071"/>
            <a:ext cx="1339632" cy="8965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Wildlife</a:t>
            </a:r>
          </a:p>
          <a:p>
            <a:pPr algn="ctr" defTabSz="527517"/>
            <a:r>
              <a:rPr lang="en-US" sz="1154" b="1" spc="-1" dirty="0">
                <a:solidFill>
                  <a:prstClr val="white"/>
                </a:solidFill>
                <a:latin typeface="Arial"/>
              </a:rPr>
              <a:t>Habitat and SAV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397ADA-76CC-4161-8A8D-BDEE51923E16}"/>
              </a:ext>
            </a:extLst>
          </p:cNvPr>
          <p:cNvSpPr txBox="1"/>
          <p:nvPr/>
        </p:nvSpPr>
        <p:spPr>
          <a:xfrm>
            <a:off x="6138696" y="1422064"/>
            <a:ext cx="2843855" cy="305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US" sz="1385" b="1" dirty="0">
                <a:solidFill>
                  <a:prstClr val="black"/>
                </a:solidFill>
                <a:latin typeface="Arial"/>
              </a:rPr>
              <a:t>Coastal Habitats and Waterfowl</a:t>
            </a:r>
          </a:p>
        </p:txBody>
      </p:sp>
      <p:sp>
        <p:nvSpPr>
          <p:cNvPr id="20" name="CustomShape 7">
            <a:extLst>
              <a:ext uri="{FF2B5EF4-FFF2-40B4-BE49-F238E27FC236}">
                <a16:creationId xmlns:a16="http://schemas.microsoft.com/office/drawing/2014/main" id="{E4BAA5B7-03C8-4C7A-AAA0-B96B3BF15C73}"/>
              </a:ext>
            </a:extLst>
          </p:cNvPr>
          <p:cNvSpPr/>
          <p:nvPr/>
        </p:nvSpPr>
        <p:spPr>
          <a:xfrm>
            <a:off x="4214637" y="1744830"/>
            <a:ext cx="1259049" cy="89176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Toxics and Emerging Contaminants</a:t>
            </a:r>
          </a:p>
        </p:txBody>
      </p:sp>
      <p:sp>
        <p:nvSpPr>
          <p:cNvPr id="21" name="CustomShape 7">
            <a:extLst>
              <a:ext uri="{FF2B5EF4-FFF2-40B4-BE49-F238E27FC236}">
                <a16:creationId xmlns:a16="http://schemas.microsoft.com/office/drawing/2014/main" id="{DDC2A206-A9B1-46CF-9CF0-7B5EAF003935}"/>
              </a:ext>
            </a:extLst>
          </p:cNvPr>
          <p:cNvSpPr/>
          <p:nvPr/>
        </p:nvSpPr>
        <p:spPr>
          <a:xfrm>
            <a:off x="4208974" y="2735603"/>
            <a:ext cx="1271965" cy="90485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Fish Health and Disease</a:t>
            </a:r>
          </a:p>
        </p:txBody>
      </p:sp>
      <p:sp>
        <p:nvSpPr>
          <p:cNvPr id="22" name="CustomShape 28">
            <a:extLst>
              <a:ext uri="{FF2B5EF4-FFF2-40B4-BE49-F238E27FC236}">
                <a16:creationId xmlns:a16="http://schemas.microsoft.com/office/drawing/2014/main" id="{C5FC3627-F1E5-4B26-921A-17E553A5512D}"/>
              </a:ext>
            </a:extLst>
          </p:cNvPr>
          <p:cNvSpPr/>
          <p:nvPr/>
        </p:nvSpPr>
        <p:spPr>
          <a:xfrm>
            <a:off x="6067220" y="1749397"/>
            <a:ext cx="1455978" cy="88719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Shoreline Erosion and Accretion</a:t>
            </a:r>
          </a:p>
        </p:txBody>
      </p:sp>
      <p:sp>
        <p:nvSpPr>
          <p:cNvPr id="23" name="CustomShape 8">
            <a:extLst>
              <a:ext uri="{FF2B5EF4-FFF2-40B4-BE49-F238E27FC236}">
                <a16:creationId xmlns:a16="http://schemas.microsoft.com/office/drawing/2014/main" id="{B0AC84C9-20B0-4C38-95D0-8F5E3614DE47}"/>
              </a:ext>
            </a:extLst>
          </p:cNvPr>
          <p:cNvSpPr/>
          <p:nvPr/>
        </p:nvSpPr>
        <p:spPr>
          <a:xfrm>
            <a:off x="7660187" y="2735602"/>
            <a:ext cx="1331063" cy="89651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Food Resources</a:t>
            </a:r>
          </a:p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and </a:t>
            </a:r>
          </a:p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Energetics</a:t>
            </a:r>
          </a:p>
        </p:txBody>
      </p:sp>
      <p:sp>
        <p:nvSpPr>
          <p:cNvPr id="24" name="CustomShape 8">
            <a:extLst>
              <a:ext uri="{FF2B5EF4-FFF2-40B4-BE49-F238E27FC236}">
                <a16:creationId xmlns:a16="http://schemas.microsoft.com/office/drawing/2014/main" id="{B6D3A1CC-8311-4DD8-AD0E-572502F66440}"/>
              </a:ext>
            </a:extLst>
          </p:cNvPr>
          <p:cNvSpPr/>
          <p:nvPr/>
        </p:nvSpPr>
        <p:spPr>
          <a:xfrm>
            <a:off x="6093617" y="2735603"/>
            <a:ext cx="1429581" cy="89799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Avian</a:t>
            </a:r>
          </a:p>
          <a:p>
            <a:pPr algn="ctr" defTabSz="527517"/>
            <a:r>
              <a:rPr lang="en-US" sz="1154" b="1" spc="-1" dirty="0">
                <a:solidFill>
                  <a:schemeClr val="bg1"/>
                </a:solidFill>
                <a:latin typeface="Arial"/>
              </a:rPr>
              <a:t>Disease and Pathogens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86216FA-2B3B-4731-B3F7-EC6EFDC0E048}"/>
              </a:ext>
            </a:extLst>
          </p:cNvPr>
          <p:cNvGrpSpPr/>
          <p:nvPr/>
        </p:nvGrpSpPr>
        <p:grpSpPr>
          <a:xfrm>
            <a:off x="1333593" y="4239119"/>
            <a:ext cx="9110240" cy="1808459"/>
            <a:chOff x="2716872" y="8322968"/>
            <a:chExt cx="15791082" cy="3134663"/>
          </a:xfrm>
        </p:grpSpPr>
        <p:sp>
          <p:nvSpPr>
            <p:cNvPr id="26" name="CustomShape 2">
              <a:extLst>
                <a:ext uri="{FF2B5EF4-FFF2-40B4-BE49-F238E27FC236}">
                  <a16:creationId xmlns:a16="http://schemas.microsoft.com/office/drawing/2014/main" id="{B7FADD46-0F61-4B1B-AD14-97C4CB791DF7}"/>
                </a:ext>
              </a:extLst>
            </p:cNvPr>
            <p:cNvSpPr/>
            <p:nvPr/>
          </p:nvSpPr>
          <p:spPr>
            <a:xfrm>
              <a:off x="15018180" y="9098064"/>
              <a:ext cx="3154698" cy="205157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818" tIns="40909" rIns="81818" bIns="40909" anchor="ctr"/>
            <a:lstStyle/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Resource</a:t>
              </a:r>
            </a:p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Management</a:t>
              </a:r>
              <a:endParaRPr lang="en-US" sz="1385" b="1" spc="-1" dirty="0">
                <a:solidFill>
                  <a:prstClr val="black"/>
                </a:solidFill>
                <a:latin typeface="Arial"/>
              </a:endParaRPr>
            </a:p>
            <a:p>
              <a:pPr algn="ctr" defTabSz="527517"/>
              <a:r>
                <a:rPr lang="en-US" sz="923" spc="-1" dirty="0">
                  <a:solidFill>
                    <a:srgbClr val="FFFFFF"/>
                  </a:solidFill>
                  <a:latin typeface="Arial"/>
                </a:rPr>
                <a:t>Agricultural, Silvicultural, and Stormwater Management Practices, and Water Use</a:t>
              </a:r>
              <a:endParaRPr lang="en-US" sz="923" spc="-1" dirty="0">
                <a:solidFill>
                  <a:prstClr val="black"/>
                </a:solidFill>
                <a:latin typeface="Arial"/>
              </a:endParaRPr>
            </a:p>
            <a:p>
              <a:pPr algn="ctr" defTabSz="527517"/>
              <a:endParaRPr lang="en-US" sz="1154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CustomShape 3">
              <a:extLst>
                <a:ext uri="{FF2B5EF4-FFF2-40B4-BE49-F238E27FC236}">
                  <a16:creationId xmlns:a16="http://schemas.microsoft.com/office/drawing/2014/main" id="{120EAF09-DBCC-413C-8764-C746791E71D9}"/>
                </a:ext>
              </a:extLst>
            </p:cNvPr>
            <p:cNvSpPr/>
            <p:nvPr/>
          </p:nvSpPr>
          <p:spPr>
            <a:xfrm>
              <a:off x="2915801" y="9098064"/>
              <a:ext cx="2773171" cy="20435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818" tIns="40909" rIns="81818" bIns="40909" anchor="ctr"/>
            <a:lstStyle/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Climate Variability</a:t>
              </a:r>
              <a:endParaRPr lang="en-US" sz="1385" b="1" spc="-1" dirty="0">
                <a:solidFill>
                  <a:prstClr val="black"/>
                </a:solidFill>
                <a:latin typeface="Arial"/>
              </a:endParaRPr>
            </a:p>
            <a:p>
              <a:pPr algn="ctr" defTabSz="527517"/>
              <a:r>
                <a:rPr lang="en-US" sz="923" spc="-1" dirty="0">
                  <a:solidFill>
                    <a:srgbClr val="FFFFFF"/>
                  </a:solidFill>
                  <a:latin typeface="Arial"/>
                </a:rPr>
                <a:t>Precipitation and Temperature</a:t>
              </a:r>
              <a:endParaRPr lang="en-US" sz="923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CustomShape 5">
              <a:extLst>
                <a:ext uri="{FF2B5EF4-FFF2-40B4-BE49-F238E27FC236}">
                  <a16:creationId xmlns:a16="http://schemas.microsoft.com/office/drawing/2014/main" id="{1E8ABCFF-F3D9-48F5-908F-49FC14C4E790}"/>
                </a:ext>
              </a:extLst>
            </p:cNvPr>
            <p:cNvSpPr/>
            <p:nvPr/>
          </p:nvSpPr>
          <p:spPr>
            <a:xfrm>
              <a:off x="8874688" y="9098064"/>
              <a:ext cx="2936814" cy="2055838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818" tIns="40909" rIns="81818" bIns="40909" anchor="ctr"/>
            <a:lstStyle/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Land Sub-surface Characteristics </a:t>
              </a:r>
            </a:p>
            <a:p>
              <a:pPr algn="ctr" defTabSz="527517"/>
              <a:r>
                <a:rPr lang="en-US" sz="923" spc="-1" dirty="0">
                  <a:solidFill>
                    <a:srgbClr val="FFFFFF"/>
                  </a:solidFill>
                  <a:latin typeface="Arial"/>
                </a:rPr>
                <a:t>Geology and Soils</a:t>
              </a:r>
              <a:endParaRPr lang="en-US" sz="923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CustomShape 16">
              <a:extLst>
                <a:ext uri="{FF2B5EF4-FFF2-40B4-BE49-F238E27FC236}">
                  <a16:creationId xmlns:a16="http://schemas.microsoft.com/office/drawing/2014/main" id="{9D83B3EC-7002-475E-B184-EAC893467772}"/>
                </a:ext>
              </a:extLst>
            </p:cNvPr>
            <p:cNvSpPr/>
            <p:nvPr/>
          </p:nvSpPr>
          <p:spPr>
            <a:xfrm>
              <a:off x="2716872" y="8322968"/>
              <a:ext cx="15791082" cy="3134663"/>
            </a:xfrm>
            <a:prstGeom prst="rect">
              <a:avLst/>
            </a:prstGeom>
            <a:noFill/>
            <a:ln w="36720">
              <a:solidFill>
                <a:srgbClr val="3465A4"/>
              </a:solidFill>
              <a:custDash>
                <a:ds d="100000" sp="100000"/>
              </a:custDash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" name="TextShape 18">
              <a:extLst>
                <a:ext uri="{FF2B5EF4-FFF2-40B4-BE49-F238E27FC236}">
                  <a16:creationId xmlns:a16="http://schemas.microsoft.com/office/drawing/2014/main" id="{3FA2989E-B8E0-4277-AC14-A67777F04B73}"/>
                </a:ext>
              </a:extLst>
            </p:cNvPr>
            <p:cNvSpPr txBox="1"/>
            <p:nvPr/>
          </p:nvSpPr>
          <p:spPr>
            <a:xfrm>
              <a:off x="6185066" y="8461960"/>
              <a:ext cx="8472102" cy="583681"/>
            </a:xfrm>
            <a:prstGeom prst="rect">
              <a:avLst/>
            </a:prstGeom>
            <a:noFill/>
            <a:ln>
              <a:noFill/>
            </a:ln>
          </p:spPr>
          <p:txBody>
            <a:bodyPr lIns="81818" tIns="40909" rIns="81818" bIns="40909"/>
            <a:lstStyle/>
            <a:p>
              <a:pPr algn="ctr" defTabSz="527517"/>
              <a:r>
                <a:rPr lang="en-US" sz="1385" b="1" spc="-1" dirty="0">
                  <a:solidFill>
                    <a:prstClr val="black"/>
                  </a:solidFill>
                  <a:latin typeface="Arial"/>
                </a:rPr>
                <a:t>Landscape Change and Climate Variability</a:t>
              </a:r>
            </a:p>
          </p:txBody>
        </p:sp>
        <p:sp>
          <p:nvSpPr>
            <p:cNvPr id="31" name="CustomShape 2">
              <a:extLst>
                <a:ext uri="{FF2B5EF4-FFF2-40B4-BE49-F238E27FC236}">
                  <a16:creationId xmlns:a16="http://schemas.microsoft.com/office/drawing/2014/main" id="{245094A5-3E1E-4712-AC06-99430D56C742}"/>
                </a:ext>
              </a:extLst>
            </p:cNvPr>
            <p:cNvSpPr/>
            <p:nvPr/>
          </p:nvSpPr>
          <p:spPr>
            <a:xfrm>
              <a:off x="11988051" y="9098064"/>
              <a:ext cx="2853581" cy="2055836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818" tIns="40909" rIns="81818" bIns="40909" anchor="ctr"/>
            <a:lstStyle/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Land Surface Characteristics</a:t>
              </a:r>
            </a:p>
            <a:p>
              <a:pPr algn="ctr" defTabSz="527517"/>
              <a:r>
                <a:rPr lang="en-US" sz="923" spc="-1" dirty="0">
                  <a:solidFill>
                    <a:srgbClr val="FFFFFF"/>
                  </a:solidFill>
                  <a:latin typeface="Arial"/>
                </a:rPr>
                <a:t>Land Use, Land Cover, and Landforms</a:t>
              </a:r>
              <a:endParaRPr lang="en-US" sz="923" spc="-1" dirty="0">
                <a:solidFill>
                  <a:prstClr val="black"/>
                </a:solidFill>
                <a:latin typeface="Arial"/>
              </a:endParaRPr>
            </a:p>
            <a:p>
              <a:pPr algn="ctr" defTabSz="527517"/>
              <a:endParaRPr lang="en-US" sz="1154" spc="-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CustomShape 2">
              <a:extLst>
                <a:ext uri="{FF2B5EF4-FFF2-40B4-BE49-F238E27FC236}">
                  <a16:creationId xmlns:a16="http://schemas.microsoft.com/office/drawing/2014/main" id="{B9B4EC01-E112-4D2B-9C6C-31EFF17D12BC}"/>
                </a:ext>
              </a:extLst>
            </p:cNvPr>
            <p:cNvSpPr/>
            <p:nvPr/>
          </p:nvSpPr>
          <p:spPr>
            <a:xfrm>
              <a:off x="5865521" y="9098064"/>
              <a:ext cx="2832619" cy="204351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81818" tIns="40909" rIns="81818" bIns="40909" anchor="ctr"/>
            <a:lstStyle/>
            <a:p>
              <a:pPr algn="ctr" defTabSz="527517"/>
              <a:r>
                <a:rPr lang="en-US" sz="1385" b="1" spc="-1" dirty="0">
                  <a:solidFill>
                    <a:srgbClr val="FFFFFF"/>
                  </a:solidFill>
                  <a:latin typeface="Arial"/>
                </a:rPr>
                <a:t>Hydrography</a:t>
              </a:r>
            </a:p>
            <a:p>
              <a:pPr algn="ctr" defTabSz="527517"/>
              <a:r>
                <a:rPr lang="en-US" sz="923" spc="-1" dirty="0">
                  <a:solidFill>
                    <a:srgbClr val="FFFFFF"/>
                  </a:solidFill>
                  <a:latin typeface="Arial"/>
                </a:rPr>
                <a:t>Stream Corridor and Waterbody Characteristics</a:t>
              </a:r>
              <a:endParaRPr lang="en-US" sz="923" spc="-1" dirty="0">
                <a:solidFill>
                  <a:prstClr val="black"/>
                </a:solidFill>
                <a:latin typeface="Arial"/>
              </a:endParaRPr>
            </a:p>
            <a:p>
              <a:pPr algn="ctr" defTabSz="527517"/>
              <a:endParaRPr lang="en-US" sz="1154" spc="-1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3" name="CustomShape 19">
            <a:extLst>
              <a:ext uri="{FF2B5EF4-FFF2-40B4-BE49-F238E27FC236}">
                <a16:creationId xmlns:a16="http://schemas.microsoft.com/office/drawing/2014/main" id="{74F9B45F-CB1F-43A4-9270-A7D460975D91}"/>
              </a:ext>
            </a:extLst>
          </p:cNvPr>
          <p:cNvSpPr/>
          <p:nvPr/>
        </p:nvSpPr>
        <p:spPr>
          <a:xfrm>
            <a:off x="9375108" y="1300789"/>
            <a:ext cx="2137451" cy="2499117"/>
          </a:xfrm>
          <a:prstGeom prst="rect">
            <a:avLst/>
          </a:prstGeom>
          <a:noFill/>
          <a:ln w="36720">
            <a:solidFill>
              <a:srgbClr val="3465A4"/>
            </a:solidFill>
            <a:custDash>
              <a:ds d="100000" sp="1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C911E0-44B2-474B-AD31-5454D307D873}"/>
              </a:ext>
            </a:extLst>
          </p:cNvPr>
          <p:cNvSpPr txBox="1"/>
          <p:nvPr/>
        </p:nvSpPr>
        <p:spPr>
          <a:xfrm>
            <a:off x="9675836" y="1402954"/>
            <a:ext cx="1506952" cy="731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27517"/>
            <a:r>
              <a:rPr lang="en-US" sz="1385" b="1" dirty="0">
                <a:solidFill>
                  <a:prstClr val="black"/>
                </a:solidFill>
                <a:latin typeface="Arial"/>
              </a:rPr>
              <a:t>Watershed and </a:t>
            </a:r>
          </a:p>
          <a:p>
            <a:pPr algn="ctr" defTabSz="527517"/>
            <a:r>
              <a:rPr lang="en-US" sz="1385" b="1" dirty="0">
                <a:solidFill>
                  <a:prstClr val="black"/>
                </a:solidFill>
                <a:latin typeface="Arial"/>
              </a:rPr>
              <a:t>Vital Lands</a:t>
            </a:r>
          </a:p>
          <a:p>
            <a:pPr algn="ctr" defTabSz="527517"/>
            <a:r>
              <a:rPr lang="en-US" sz="1385" b="1" dirty="0">
                <a:solidFill>
                  <a:prstClr val="black"/>
                </a:solidFill>
                <a:latin typeface="Arial"/>
              </a:rPr>
              <a:t>Characteristics</a:t>
            </a:r>
          </a:p>
        </p:txBody>
      </p:sp>
      <p:sp>
        <p:nvSpPr>
          <p:cNvPr id="35" name="CustomShape 28">
            <a:extLst>
              <a:ext uri="{FF2B5EF4-FFF2-40B4-BE49-F238E27FC236}">
                <a16:creationId xmlns:a16="http://schemas.microsoft.com/office/drawing/2014/main" id="{41402E3D-48B1-4845-9044-D6A2B3BD5821}"/>
              </a:ext>
            </a:extLst>
          </p:cNvPr>
          <p:cNvSpPr/>
          <p:nvPr/>
        </p:nvSpPr>
        <p:spPr>
          <a:xfrm>
            <a:off x="9612245" y="2188331"/>
            <a:ext cx="1663177" cy="887192"/>
          </a:xfrm>
          <a:prstGeom prst="rect">
            <a:avLst/>
          </a:prstGeom>
          <a:solidFill>
            <a:srgbClr val="9E480E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81818" tIns="40909" rIns="81818" bIns="40909" anchor="ctr"/>
          <a:lstStyle/>
          <a:p>
            <a:pPr algn="ctr" defTabSz="527517"/>
            <a:r>
              <a:rPr lang="en-US" sz="1154" b="1" spc="-1" dirty="0">
                <a:solidFill>
                  <a:srgbClr val="FFFFFF"/>
                </a:solidFill>
                <a:latin typeface="Arial"/>
              </a:rPr>
              <a:t>Past, Present, and Future</a:t>
            </a:r>
          </a:p>
        </p:txBody>
      </p:sp>
      <p:sp>
        <p:nvSpPr>
          <p:cNvPr id="36" name="TextShape 17">
            <a:extLst>
              <a:ext uri="{FF2B5EF4-FFF2-40B4-BE49-F238E27FC236}">
                <a16:creationId xmlns:a16="http://schemas.microsoft.com/office/drawing/2014/main" id="{CB8F0EC5-468A-4F1D-A288-3EE2ACE13E32}"/>
              </a:ext>
            </a:extLst>
          </p:cNvPr>
          <p:cNvSpPr txBox="1"/>
          <p:nvPr/>
        </p:nvSpPr>
        <p:spPr>
          <a:xfrm>
            <a:off x="3976283" y="250374"/>
            <a:ext cx="3911037" cy="718014"/>
          </a:xfrm>
          <a:prstGeom prst="rect">
            <a:avLst/>
          </a:prstGeom>
          <a:noFill/>
          <a:ln>
            <a:noFill/>
          </a:ln>
        </p:spPr>
        <p:txBody>
          <a:bodyPr lIns="81818" tIns="40909" rIns="81818" bIns="40909"/>
          <a:lstStyle/>
          <a:p>
            <a:pPr algn="ctr" defTabSz="527517"/>
            <a:r>
              <a:rPr lang="en-US" sz="1846" b="1" spc="-1" dirty="0">
                <a:solidFill>
                  <a:prstClr val="black"/>
                </a:solidFill>
                <a:latin typeface="Arial"/>
              </a:rPr>
              <a:t>Watershed and Stream Health,</a:t>
            </a:r>
          </a:p>
          <a:p>
            <a:pPr algn="ctr" defTabSz="527517"/>
            <a:r>
              <a:rPr lang="en-US" sz="1846" b="1" spc="-1" dirty="0">
                <a:solidFill>
                  <a:prstClr val="black"/>
                </a:solidFill>
                <a:latin typeface="Arial"/>
              </a:rPr>
              <a:t>Vulnerability, and Resilience </a:t>
            </a: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2C62E132-50A0-4CE0-A877-910BE10E54D6}"/>
              </a:ext>
            </a:extLst>
          </p:cNvPr>
          <p:cNvSpPr/>
          <p:nvPr/>
        </p:nvSpPr>
        <p:spPr>
          <a:xfrm>
            <a:off x="260827" y="3804364"/>
            <a:ext cx="11250772" cy="436233"/>
          </a:xfrm>
          <a:custGeom>
            <a:avLst/>
            <a:gdLst>
              <a:gd name="connsiteX0" fmla="*/ 0 w 19501338"/>
              <a:gd name="connsiteY0" fmla="*/ 0 h 756138"/>
              <a:gd name="connsiteX1" fmla="*/ 19501338 w 19501338"/>
              <a:gd name="connsiteY1" fmla="*/ 17584 h 756138"/>
              <a:gd name="connsiteX2" fmla="*/ 17672538 w 19501338"/>
              <a:gd name="connsiteY2" fmla="*/ 756138 h 756138"/>
              <a:gd name="connsiteX3" fmla="*/ 1863969 w 19501338"/>
              <a:gd name="connsiteY3" fmla="*/ 756138 h 756138"/>
              <a:gd name="connsiteX4" fmla="*/ 0 w 19501338"/>
              <a:gd name="connsiteY4" fmla="*/ 0 h 756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01338" h="756138">
                <a:moveTo>
                  <a:pt x="0" y="0"/>
                </a:moveTo>
                <a:lnTo>
                  <a:pt x="19501338" y="17584"/>
                </a:lnTo>
                <a:lnTo>
                  <a:pt x="17672538" y="756138"/>
                </a:lnTo>
                <a:lnTo>
                  <a:pt x="1863969" y="75613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50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27517"/>
            <a:endParaRPr lang="en-US" sz="1038">
              <a:solidFill>
                <a:prstClr val="white"/>
              </a:solidFill>
              <a:latin typeface="Arial"/>
            </a:endParaRP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C6EC0A41-D946-410E-B7D7-ED8026578B08}"/>
              </a:ext>
            </a:extLst>
          </p:cNvPr>
          <p:cNvSpPr/>
          <p:nvPr/>
        </p:nvSpPr>
        <p:spPr>
          <a:xfrm rot="16200000">
            <a:off x="2902462" y="995526"/>
            <a:ext cx="291609" cy="3181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27517"/>
            <a:endParaRPr lang="en-US" sz="1038">
              <a:solidFill>
                <a:prstClr val="white"/>
              </a:solidFill>
              <a:latin typeface="Arial"/>
            </a:endParaRPr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613DC96E-E69E-4257-999B-63FE4FEBC28C}"/>
              </a:ext>
            </a:extLst>
          </p:cNvPr>
          <p:cNvSpPr/>
          <p:nvPr/>
        </p:nvSpPr>
        <p:spPr>
          <a:xfrm rot="16200000">
            <a:off x="7474216" y="1000254"/>
            <a:ext cx="291609" cy="3181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27517"/>
            <a:endParaRPr lang="en-US" sz="1038">
              <a:solidFill>
                <a:prstClr val="white"/>
              </a:solidFill>
              <a:latin typeface="Arial"/>
            </a:endParaRP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3A79E1C6-D26A-43F2-B133-7C83691BD645}"/>
              </a:ext>
            </a:extLst>
          </p:cNvPr>
          <p:cNvSpPr/>
          <p:nvPr/>
        </p:nvSpPr>
        <p:spPr>
          <a:xfrm rot="16200000">
            <a:off x="10305384" y="997966"/>
            <a:ext cx="291609" cy="3181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27517"/>
            <a:endParaRPr lang="en-US" sz="1038">
              <a:solidFill>
                <a:prstClr val="white"/>
              </a:solidFill>
              <a:latin typeface="Arial"/>
            </a:endParaRPr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A84B6E40-3D7B-49A6-9AEA-ECB1D2D1B132}"/>
              </a:ext>
            </a:extLst>
          </p:cNvPr>
          <p:cNvSpPr/>
          <p:nvPr/>
        </p:nvSpPr>
        <p:spPr>
          <a:xfrm rot="16200000">
            <a:off x="5632546" y="5929580"/>
            <a:ext cx="291609" cy="318195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27517"/>
            <a:endParaRPr lang="en-US" sz="1038">
              <a:solidFill>
                <a:prstClr val="white"/>
              </a:solidFill>
              <a:latin typeface="Arial"/>
            </a:endParaRPr>
          </a:p>
        </p:txBody>
      </p:sp>
      <p:sp>
        <p:nvSpPr>
          <p:cNvPr id="42" name="CustomShape 26">
            <a:extLst>
              <a:ext uri="{FF2B5EF4-FFF2-40B4-BE49-F238E27FC236}">
                <a16:creationId xmlns:a16="http://schemas.microsoft.com/office/drawing/2014/main" id="{FFFD3EA4-927A-4CF1-AF95-E29276139476}"/>
              </a:ext>
            </a:extLst>
          </p:cNvPr>
          <p:cNvSpPr/>
          <p:nvPr/>
        </p:nvSpPr>
        <p:spPr>
          <a:xfrm rot="5400000">
            <a:off x="5514998" y="4436501"/>
            <a:ext cx="526704" cy="401866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vert="vert270" lIns="81818" tIns="40909" rIns="81818" bIns="40909" anchor="ctr"/>
          <a:lstStyle/>
          <a:p>
            <a:pPr algn="ctr" defTabSz="527517"/>
            <a:r>
              <a:rPr lang="en-US" sz="1385" b="1" spc="-1" dirty="0">
                <a:solidFill>
                  <a:prstClr val="black"/>
                </a:solidFill>
                <a:latin typeface="Arial"/>
              </a:rPr>
              <a:t>Human Decisions and Actions</a:t>
            </a:r>
          </a:p>
          <a:p>
            <a:pPr algn="ctr" defTabSz="527517"/>
            <a:r>
              <a:rPr lang="en-US" sz="1154" spc="-1" dirty="0">
                <a:solidFill>
                  <a:prstClr val="black"/>
                </a:solidFill>
                <a:latin typeface="Arial"/>
              </a:rPr>
              <a:t>Conservation, Restoration, and Land Use Planning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E71E70-AE43-4B07-B098-E14F254197A0}"/>
              </a:ext>
            </a:extLst>
          </p:cNvPr>
          <p:cNvSpPr txBox="1"/>
          <p:nvPr/>
        </p:nvSpPr>
        <p:spPr>
          <a:xfrm rot="5400000">
            <a:off x="11083367" y="3337942"/>
            <a:ext cx="1598515" cy="252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27517"/>
            <a:r>
              <a:rPr lang="en-US" sz="1038" b="1" dirty="0">
                <a:solidFill>
                  <a:prstClr val="black"/>
                </a:solidFill>
                <a:latin typeface="Arial"/>
              </a:rPr>
              <a:t>Adaptive Management</a:t>
            </a:r>
          </a:p>
        </p:txBody>
      </p:sp>
    </p:spTree>
    <p:extLst>
      <p:ext uri="{BB962C8B-B14F-4D97-AF65-F5344CB8AC3E}">
        <p14:creationId xmlns:p14="http://schemas.microsoft.com/office/powerpoint/2010/main" val="1902610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243583"/>
            <a:ext cx="4061460" cy="2284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44524" y="2311907"/>
            <a:ext cx="4070604" cy="22890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44267" y="3384803"/>
            <a:ext cx="4062983" cy="2284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09107" y="2946907"/>
            <a:ext cx="1416685" cy="228600"/>
          </a:xfrm>
          <a:custGeom>
            <a:avLst/>
            <a:gdLst/>
            <a:ahLst/>
            <a:cxnLst/>
            <a:rect l="l" t="t" r="r" b="b"/>
            <a:pathLst>
              <a:path w="1416684" h="228600">
                <a:moveTo>
                  <a:pt x="1188846" y="0"/>
                </a:moveTo>
                <a:lnTo>
                  <a:pt x="1188211" y="76253"/>
                </a:lnTo>
                <a:lnTo>
                  <a:pt x="1226312" y="76580"/>
                </a:lnTo>
                <a:lnTo>
                  <a:pt x="1225676" y="152780"/>
                </a:lnTo>
                <a:lnTo>
                  <a:pt x="1187573" y="152780"/>
                </a:lnTo>
                <a:lnTo>
                  <a:pt x="1186941" y="228600"/>
                </a:lnTo>
                <a:lnTo>
                  <a:pt x="1341924" y="152780"/>
                </a:lnTo>
                <a:lnTo>
                  <a:pt x="1225676" y="152780"/>
                </a:lnTo>
                <a:lnTo>
                  <a:pt x="1342594" y="152453"/>
                </a:lnTo>
                <a:lnTo>
                  <a:pt x="1416431" y="116331"/>
                </a:lnTo>
                <a:lnTo>
                  <a:pt x="1188846" y="0"/>
                </a:lnTo>
                <a:close/>
              </a:path>
              <a:path w="1416684" h="228600">
                <a:moveTo>
                  <a:pt x="1188211" y="76253"/>
                </a:moveTo>
                <a:lnTo>
                  <a:pt x="1187576" y="152453"/>
                </a:lnTo>
                <a:lnTo>
                  <a:pt x="1225676" y="152780"/>
                </a:lnTo>
                <a:lnTo>
                  <a:pt x="1226312" y="76580"/>
                </a:lnTo>
                <a:lnTo>
                  <a:pt x="1188211" y="76253"/>
                </a:lnTo>
                <a:close/>
              </a:path>
              <a:path w="1416684" h="228600">
                <a:moveTo>
                  <a:pt x="762" y="66039"/>
                </a:moveTo>
                <a:lnTo>
                  <a:pt x="0" y="142239"/>
                </a:lnTo>
                <a:lnTo>
                  <a:pt x="1187576" y="152453"/>
                </a:lnTo>
                <a:lnTo>
                  <a:pt x="1188211" y="76253"/>
                </a:lnTo>
                <a:lnTo>
                  <a:pt x="762" y="660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54240" y="1842516"/>
            <a:ext cx="4905756" cy="27584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346947" y="4631435"/>
            <a:ext cx="3464052" cy="13685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65264" y="88392"/>
            <a:ext cx="3368039" cy="10698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247476-C026-4772-A091-5ACD53832B56}"/>
              </a:ext>
            </a:extLst>
          </p:cNvPr>
          <p:cNvSpPr txBox="1"/>
          <p:nvPr/>
        </p:nvSpPr>
        <p:spPr>
          <a:xfrm>
            <a:off x="399107" y="146261"/>
            <a:ext cx="61183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Land Cover Mapping and 4-year Updates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2013 – 2017 - 2021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43" y="0"/>
            <a:ext cx="87643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28601"/>
            <a:ext cx="212109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340/85 wedge</a:t>
            </a:r>
          </a:p>
        </p:txBody>
      </p:sp>
    </p:spTree>
    <p:extLst>
      <p:ext uri="{BB962C8B-B14F-4D97-AF65-F5344CB8AC3E}">
        <p14:creationId xmlns:p14="http://schemas.microsoft.com/office/powerpoint/2010/main" val="34010960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43" y="0"/>
            <a:ext cx="876431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228" y="4446300"/>
            <a:ext cx="2151978" cy="24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1" y="228601"/>
            <a:ext cx="212109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340/85 wedge</a:t>
            </a:r>
          </a:p>
        </p:txBody>
      </p:sp>
    </p:spTree>
    <p:extLst>
      <p:ext uri="{BB962C8B-B14F-4D97-AF65-F5344CB8AC3E}">
        <p14:creationId xmlns:p14="http://schemas.microsoft.com/office/powerpoint/2010/main" val="217241805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843" y="0"/>
            <a:ext cx="8764315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56" y="3657601"/>
            <a:ext cx="1684444" cy="32731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28801" y="228601"/>
            <a:ext cx="212109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340/85 wedge</a:t>
            </a:r>
          </a:p>
        </p:txBody>
      </p:sp>
    </p:spTree>
    <p:extLst>
      <p:ext uri="{BB962C8B-B14F-4D97-AF65-F5344CB8AC3E}">
        <p14:creationId xmlns:p14="http://schemas.microsoft.com/office/powerpoint/2010/main" val="370475472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10887"/>
            <a:ext cx="9144000" cy="64362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3706" y="3792164"/>
            <a:ext cx="1802921" cy="3065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76201"/>
            <a:ext cx="48768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Binghamton, New York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Phase 5.3.2 Land Use/Cover (2006 conditions)</a:t>
            </a:r>
          </a:p>
        </p:txBody>
      </p:sp>
    </p:spTree>
    <p:extLst>
      <p:ext uri="{BB962C8B-B14F-4D97-AF65-F5344CB8AC3E}">
        <p14:creationId xmlns:p14="http://schemas.microsoft.com/office/powerpoint/2010/main" val="159035308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geography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geography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eography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ography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ography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566</Words>
  <Application>Microsoft Office PowerPoint</Application>
  <PresentationFormat>Widescreen</PresentationFormat>
  <Paragraphs>147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Adobe Garamond Pro</vt:lpstr>
      <vt:lpstr>Arial</vt:lpstr>
      <vt:lpstr>Calibri</vt:lpstr>
      <vt:lpstr>Corbel</vt:lpstr>
      <vt:lpstr>DejaVu Sans</vt:lpstr>
      <vt:lpstr>Symbol</vt:lpstr>
      <vt:lpstr>Times New Roman</vt:lpstr>
      <vt:lpstr>Wingdings</vt:lpstr>
      <vt:lpstr>1_Office Theme</vt:lpstr>
      <vt:lpstr>2_Office Theme</vt:lpstr>
      <vt:lpstr>3_geography template</vt:lpstr>
      <vt:lpstr>Land Use, Hydrography, and Healthy Watersheds  Peter Claggett1, Labeeb Ahmed2, Fred Irani1, Michaella Kuykendall3, Sarah McDonald1, Renee Thompson1, Allie Wagner3    1 U.S. Geological Survey 2 Attain Corporation 3 Chesapeake Research Consortium  June 6, 2019 CBP Healthy Watersheds Goal Implementation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Mapping High-Resolution Streams (1:2K scale)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  (i.e., how to get a copy of the SCFM Toolbox?)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Claggett</dc:creator>
  <cp:lastModifiedBy>Peter Claggett</cp:lastModifiedBy>
  <cp:revision>9</cp:revision>
  <dcterms:created xsi:type="dcterms:W3CDTF">2019-06-06T13:04:48Z</dcterms:created>
  <dcterms:modified xsi:type="dcterms:W3CDTF">2019-06-06T14:21:05Z</dcterms:modified>
</cp:coreProperties>
</file>