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1199" r:id="rId3"/>
    <p:sldId id="1204" r:id="rId4"/>
    <p:sldId id="1203" r:id="rId5"/>
    <p:sldId id="1207" r:id="rId6"/>
    <p:sldId id="1206" r:id="rId7"/>
    <p:sldId id="1208" r:id="rId8"/>
    <p:sldId id="1171" r:id="rId9"/>
    <p:sldId id="1144" r:id="rId10"/>
    <p:sldId id="1172" r:id="rId11"/>
    <p:sldId id="1186" r:id="rId12"/>
    <p:sldId id="1173" r:id="rId13"/>
    <p:sldId id="1174" r:id="rId14"/>
    <p:sldId id="1175" r:id="rId15"/>
    <p:sldId id="1178" r:id="rId16"/>
    <p:sldId id="1180" r:id="rId17"/>
    <p:sldId id="1181" r:id="rId18"/>
    <p:sldId id="1182" r:id="rId19"/>
    <p:sldId id="1179" r:id="rId20"/>
    <p:sldId id="1157" r:id="rId21"/>
    <p:sldId id="1187" r:id="rId22"/>
    <p:sldId id="1200" r:id="rId23"/>
    <p:sldId id="1084" r:id="rId24"/>
    <p:sldId id="1151" r:id="rId25"/>
    <p:sldId id="1191" r:id="rId26"/>
    <p:sldId id="1190" r:id="rId27"/>
    <p:sldId id="1189" r:id="rId28"/>
    <p:sldId id="1193" r:id="rId29"/>
    <p:sldId id="1209" r:id="rId30"/>
    <p:sldId id="121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1D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08" d="100"/>
          <a:sy n="108" d="100"/>
        </p:scale>
        <p:origin x="630" y="102"/>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6FB660-6E96-4438-BF31-D21D3C942D8B}" type="datetimeFigureOut">
              <a:rPr lang="en-US" smtClean="0"/>
              <a:t>9/30/2020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D2EBCB-C203-471E-9C4B-4267F70AC105}" type="slidenum">
              <a:rPr lang="en-US" smtClean="0"/>
              <a:t>‹#›</a:t>
            </a:fld>
            <a:endParaRPr lang="en-US" dirty="0"/>
          </a:p>
        </p:txBody>
      </p:sp>
    </p:spTree>
    <p:extLst>
      <p:ext uri="{BB962C8B-B14F-4D97-AF65-F5344CB8AC3E}">
        <p14:creationId xmlns:p14="http://schemas.microsoft.com/office/powerpoint/2010/main" val="3354926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CAFCA-98AF-4859-B67C-455DBEB8AE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BC074A1-648B-491E-928A-41A7F7D6A5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39A6414-D23C-4ECE-A57E-F8602E0ED418}"/>
              </a:ext>
            </a:extLst>
          </p:cNvPr>
          <p:cNvSpPr>
            <a:spLocks noGrp="1"/>
          </p:cNvSpPr>
          <p:nvPr>
            <p:ph type="dt" sz="half" idx="10"/>
          </p:nvPr>
        </p:nvSpPr>
        <p:spPr/>
        <p:txBody>
          <a:bodyPr/>
          <a:lstStyle/>
          <a:p>
            <a:fld id="{EE53D850-66DE-4CCA-9975-4C3AB46ED998}" type="datetime1">
              <a:rPr lang="en-US" smtClean="0"/>
              <a:t>9/30/2020</a:t>
            </a:fld>
            <a:endParaRPr lang="en-US" dirty="0"/>
          </a:p>
        </p:txBody>
      </p:sp>
      <p:sp>
        <p:nvSpPr>
          <p:cNvPr id="5" name="Footer Placeholder 4">
            <a:extLst>
              <a:ext uri="{FF2B5EF4-FFF2-40B4-BE49-F238E27FC236}">
                <a16:creationId xmlns:a16="http://schemas.microsoft.com/office/drawing/2014/main" id="{DEDD1244-EB7D-4723-A732-B9A6AABE12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252404-068E-456D-B547-A288263860F0}"/>
              </a:ext>
            </a:extLst>
          </p:cNvPr>
          <p:cNvSpPr>
            <a:spLocks noGrp="1"/>
          </p:cNvSpPr>
          <p:nvPr>
            <p:ph type="sldNum" sz="quarter" idx="12"/>
          </p:nvPr>
        </p:nvSpPr>
        <p:spPr/>
        <p:txBody>
          <a:bodyPr/>
          <a:lstStyle/>
          <a:p>
            <a:fld id="{0592AC34-6154-42F3-BB42-61C3B4A5768D}" type="slidenum">
              <a:rPr lang="en-US" smtClean="0"/>
              <a:t>‹#›</a:t>
            </a:fld>
            <a:endParaRPr lang="en-US" dirty="0"/>
          </a:p>
        </p:txBody>
      </p:sp>
    </p:spTree>
    <p:extLst>
      <p:ext uri="{BB962C8B-B14F-4D97-AF65-F5344CB8AC3E}">
        <p14:creationId xmlns:p14="http://schemas.microsoft.com/office/powerpoint/2010/main" val="1683301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FCB1A-30C7-4F3F-AA3F-CF5921701B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4AB103-FB34-4900-BF11-981AE1544B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321C4-C2EE-4317-B65D-179CD7701993}"/>
              </a:ext>
            </a:extLst>
          </p:cNvPr>
          <p:cNvSpPr>
            <a:spLocks noGrp="1"/>
          </p:cNvSpPr>
          <p:nvPr>
            <p:ph type="dt" sz="half" idx="10"/>
          </p:nvPr>
        </p:nvSpPr>
        <p:spPr/>
        <p:txBody>
          <a:bodyPr/>
          <a:lstStyle/>
          <a:p>
            <a:fld id="{11A8B13E-BDEE-44B1-92FA-95651EE11CF8}" type="datetime1">
              <a:rPr lang="en-US" smtClean="0"/>
              <a:t>9/30/2020</a:t>
            </a:fld>
            <a:endParaRPr lang="en-US" dirty="0"/>
          </a:p>
        </p:txBody>
      </p:sp>
      <p:sp>
        <p:nvSpPr>
          <p:cNvPr id="5" name="Footer Placeholder 4">
            <a:extLst>
              <a:ext uri="{FF2B5EF4-FFF2-40B4-BE49-F238E27FC236}">
                <a16:creationId xmlns:a16="http://schemas.microsoft.com/office/drawing/2014/main" id="{E4AFDC62-C23D-4326-ADD6-1941180E612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FEA716B-0233-49A5-9680-4A875857C1E8}"/>
              </a:ext>
            </a:extLst>
          </p:cNvPr>
          <p:cNvSpPr>
            <a:spLocks noGrp="1"/>
          </p:cNvSpPr>
          <p:nvPr>
            <p:ph type="sldNum" sz="quarter" idx="12"/>
          </p:nvPr>
        </p:nvSpPr>
        <p:spPr/>
        <p:txBody>
          <a:bodyPr/>
          <a:lstStyle/>
          <a:p>
            <a:fld id="{0592AC34-6154-42F3-BB42-61C3B4A5768D}" type="slidenum">
              <a:rPr lang="en-US" smtClean="0"/>
              <a:t>‹#›</a:t>
            </a:fld>
            <a:endParaRPr lang="en-US" dirty="0"/>
          </a:p>
        </p:txBody>
      </p:sp>
    </p:spTree>
    <p:extLst>
      <p:ext uri="{BB962C8B-B14F-4D97-AF65-F5344CB8AC3E}">
        <p14:creationId xmlns:p14="http://schemas.microsoft.com/office/powerpoint/2010/main" val="2401426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AF438A-8452-4054-8237-ED84D7B367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C1D530-4E9F-4A57-BFC4-99ABE9AF1C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0C21A2-8C68-4DDE-B15E-5E256AF3675D}"/>
              </a:ext>
            </a:extLst>
          </p:cNvPr>
          <p:cNvSpPr>
            <a:spLocks noGrp="1"/>
          </p:cNvSpPr>
          <p:nvPr>
            <p:ph type="dt" sz="half" idx="10"/>
          </p:nvPr>
        </p:nvSpPr>
        <p:spPr/>
        <p:txBody>
          <a:bodyPr/>
          <a:lstStyle/>
          <a:p>
            <a:fld id="{B296A02B-782D-425E-9D48-6AF0C67AF14A}" type="datetime1">
              <a:rPr lang="en-US" smtClean="0"/>
              <a:t>9/30/2020</a:t>
            </a:fld>
            <a:endParaRPr lang="en-US" dirty="0"/>
          </a:p>
        </p:txBody>
      </p:sp>
      <p:sp>
        <p:nvSpPr>
          <p:cNvPr id="5" name="Footer Placeholder 4">
            <a:extLst>
              <a:ext uri="{FF2B5EF4-FFF2-40B4-BE49-F238E27FC236}">
                <a16:creationId xmlns:a16="http://schemas.microsoft.com/office/drawing/2014/main" id="{90A3E640-5917-438B-8634-23297BA761B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63DB9B7-DF96-4D8A-A607-DF61409519F5}"/>
              </a:ext>
            </a:extLst>
          </p:cNvPr>
          <p:cNvSpPr>
            <a:spLocks noGrp="1"/>
          </p:cNvSpPr>
          <p:nvPr>
            <p:ph type="sldNum" sz="quarter" idx="12"/>
          </p:nvPr>
        </p:nvSpPr>
        <p:spPr/>
        <p:txBody>
          <a:bodyPr/>
          <a:lstStyle/>
          <a:p>
            <a:fld id="{0592AC34-6154-42F3-BB42-61C3B4A5768D}" type="slidenum">
              <a:rPr lang="en-US" smtClean="0"/>
              <a:t>‹#›</a:t>
            </a:fld>
            <a:endParaRPr lang="en-US" dirty="0"/>
          </a:p>
        </p:txBody>
      </p:sp>
    </p:spTree>
    <p:extLst>
      <p:ext uri="{BB962C8B-B14F-4D97-AF65-F5344CB8AC3E}">
        <p14:creationId xmlns:p14="http://schemas.microsoft.com/office/powerpoint/2010/main" val="1339116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3630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62996-D47A-4F9E-8422-8318118000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007927-CFF9-444A-BA93-A78F9E9A38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02E45E-2DA1-4AA9-8CFB-6EA0A2B10435}"/>
              </a:ext>
            </a:extLst>
          </p:cNvPr>
          <p:cNvSpPr>
            <a:spLocks noGrp="1"/>
          </p:cNvSpPr>
          <p:nvPr>
            <p:ph type="dt" sz="half" idx="10"/>
          </p:nvPr>
        </p:nvSpPr>
        <p:spPr/>
        <p:txBody>
          <a:bodyPr/>
          <a:lstStyle/>
          <a:p>
            <a:fld id="{5B2C757D-CD66-4DDE-8F99-E20B80BC553C}" type="datetime1">
              <a:rPr lang="en-US" smtClean="0"/>
              <a:t>9/30/2020</a:t>
            </a:fld>
            <a:endParaRPr lang="en-US" dirty="0"/>
          </a:p>
        </p:txBody>
      </p:sp>
      <p:sp>
        <p:nvSpPr>
          <p:cNvPr id="5" name="Footer Placeholder 4">
            <a:extLst>
              <a:ext uri="{FF2B5EF4-FFF2-40B4-BE49-F238E27FC236}">
                <a16:creationId xmlns:a16="http://schemas.microsoft.com/office/drawing/2014/main" id="{AD512415-91C2-4273-A700-AEDA3331AC4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BEF4578-73C6-4ED8-A9E0-2E1854BED6C1}"/>
              </a:ext>
            </a:extLst>
          </p:cNvPr>
          <p:cNvSpPr>
            <a:spLocks noGrp="1"/>
          </p:cNvSpPr>
          <p:nvPr>
            <p:ph type="sldNum" sz="quarter" idx="12"/>
          </p:nvPr>
        </p:nvSpPr>
        <p:spPr/>
        <p:txBody>
          <a:bodyPr/>
          <a:lstStyle/>
          <a:p>
            <a:fld id="{0592AC34-6154-42F3-BB42-61C3B4A5768D}" type="slidenum">
              <a:rPr lang="en-US" smtClean="0"/>
              <a:t>‹#›</a:t>
            </a:fld>
            <a:endParaRPr lang="en-US" dirty="0"/>
          </a:p>
        </p:txBody>
      </p:sp>
    </p:spTree>
    <p:extLst>
      <p:ext uri="{BB962C8B-B14F-4D97-AF65-F5344CB8AC3E}">
        <p14:creationId xmlns:p14="http://schemas.microsoft.com/office/powerpoint/2010/main" val="2982435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BB605-11CF-4E1B-86E2-506857A5FC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C3EDBF-38F1-4C68-A700-DA81991494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4B976B-6938-4EFF-A1C0-22EADB851EC7}"/>
              </a:ext>
            </a:extLst>
          </p:cNvPr>
          <p:cNvSpPr>
            <a:spLocks noGrp="1"/>
          </p:cNvSpPr>
          <p:nvPr>
            <p:ph type="dt" sz="half" idx="10"/>
          </p:nvPr>
        </p:nvSpPr>
        <p:spPr/>
        <p:txBody>
          <a:bodyPr/>
          <a:lstStyle/>
          <a:p>
            <a:fld id="{DB64BC0E-97DE-47B8-97B6-83A615FE3911}" type="datetime1">
              <a:rPr lang="en-US" smtClean="0"/>
              <a:t>9/30/2020</a:t>
            </a:fld>
            <a:endParaRPr lang="en-US" dirty="0"/>
          </a:p>
        </p:txBody>
      </p:sp>
      <p:sp>
        <p:nvSpPr>
          <p:cNvPr id="5" name="Footer Placeholder 4">
            <a:extLst>
              <a:ext uri="{FF2B5EF4-FFF2-40B4-BE49-F238E27FC236}">
                <a16:creationId xmlns:a16="http://schemas.microsoft.com/office/drawing/2014/main" id="{09C7710E-3FAB-4271-8817-41E1E7C912A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EEF5DD-5411-43CF-97DB-E182309352F1}"/>
              </a:ext>
            </a:extLst>
          </p:cNvPr>
          <p:cNvSpPr>
            <a:spLocks noGrp="1"/>
          </p:cNvSpPr>
          <p:nvPr>
            <p:ph type="sldNum" sz="quarter" idx="12"/>
          </p:nvPr>
        </p:nvSpPr>
        <p:spPr/>
        <p:txBody>
          <a:bodyPr/>
          <a:lstStyle/>
          <a:p>
            <a:fld id="{0592AC34-6154-42F3-BB42-61C3B4A5768D}" type="slidenum">
              <a:rPr lang="en-US" smtClean="0"/>
              <a:t>‹#›</a:t>
            </a:fld>
            <a:endParaRPr lang="en-US" dirty="0"/>
          </a:p>
        </p:txBody>
      </p:sp>
    </p:spTree>
    <p:extLst>
      <p:ext uri="{BB962C8B-B14F-4D97-AF65-F5344CB8AC3E}">
        <p14:creationId xmlns:p14="http://schemas.microsoft.com/office/powerpoint/2010/main" val="2717305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AD32F-5B7B-40BA-A1C6-54ABA62E7A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17284D-4938-4A2E-8884-1EBFD7A1FC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B8AB63-985C-4AA0-9E59-DED6446130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E4860F-FCCE-4C42-A1F8-FE3301246832}"/>
              </a:ext>
            </a:extLst>
          </p:cNvPr>
          <p:cNvSpPr>
            <a:spLocks noGrp="1"/>
          </p:cNvSpPr>
          <p:nvPr>
            <p:ph type="dt" sz="half" idx="10"/>
          </p:nvPr>
        </p:nvSpPr>
        <p:spPr/>
        <p:txBody>
          <a:bodyPr/>
          <a:lstStyle/>
          <a:p>
            <a:fld id="{5942D7A1-81C6-444A-9CD0-23D51999CD32}" type="datetime1">
              <a:rPr lang="en-US" smtClean="0"/>
              <a:t>9/30/2020</a:t>
            </a:fld>
            <a:endParaRPr lang="en-US" dirty="0"/>
          </a:p>
        </p:txBody>
      </p:sp>
      <p:sp>
        <p:nvSpPr>
          <p:cNvPr id="6" name="Footer Placeholder 5">
            <a:extLst>
              <a:ext uri="{FF2B5EF4-FFF2-40B4-BE49-F238E27FC236}">
                <a16:creationId xmlns:a16="http://schemas.microsoft.com/office/drawing/2014/main" id="{C3535E83-E769-4343-A5BE-4E8D1472A0B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7B5A7CA-8F26-43BF-9BB5-96B74DDBEE6D}"/>
              </a:ext>
            </a:extLst>
          </p:cNvPr>
          <p:cNvSpPr>
            <a:spLocks noGrp="1"/>
          </p:cNvSpPr>
          <p:nvPr>
            <p:ph type="sldNum" sz="quarter" idx="12"/>
          </p:nvPr>
        </p:nvSpPr>
        <p:spPr/>
        <p:txBody>
          <a:bodyPr/>
          <a:lstStyle/>
          <a:p>
            <a:fld id="{0592AC34-6154-42F3-BB42-61C3B4A5768D}" type="slidenum">
              <a:rPr lang="en-US" smtClean="0"/>
              <a:t>‹#›</a:t>
            </a:fld>
            <a:endParaRPr lang="en-US" dirty="0"/>
          </a:p>
        </p:txBody>
      </p:sp>
    </p:spTree>
    <p:extLst>
      <p:ext uri="{BB962C8B-B14F-4D97-AF65-F5344CB8AC3E}">
        <p14:creationId xmlns:p14="http://schemas.microsoft.com/office/powerpoint/2010/main" val="762670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18BA6-4478-4255-9AC4-A5230BA76D4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6F4FFA2-C68E-49E2-B2B9-F6EEA1965E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1BC9DB-2151-46D0-A321-07B4CE6A84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685A9E-6F93-4845-95B8-7403CB335A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257185-A368-435A-80CA-03B8ADD818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49DF5B-45A7-4E03-AFDB-3AE6F3ADEE67}"/>
              </a:ext>
            </a:extLst>
          </p:cNvPr>
          <p:cNvSpPr>
            <a:spLocks noGrp="1"/>
          </p:cNvSpPr>
          <p:nvPr>
            <p:ph type="dt" sz="half" idx="10"/>
          </p:nvPr>
        </p:nvSpPr>
        <p:spPr/>
        <p:txBody>
          <a:bodyPr/>
          <a:lstStyle/>
          <a:p>
            <a:fld id="{55A75173-48F1-4F8B-80DD-CF974B1694D3}" type="datetime1">
              <a:rPr lang="en-US" smtClean="0"/>
              <a:t>9/30/2020</a:t>
            </a:fld>
            <a:endParaRPr lang="en-US" dirty="0"/>
          </a:p>
        </p:txBody>
      </p:sp>
      <p:sp>
        <p:nvSpPr>
          <p:cNvPr id="8" name="Footer Placeholder 7">
            <a:extLst>
              <a:ext uri="{FF2B5EF4-FFF2-40B4-BE49-F238E27FC236}">
                <a16:creationId xmlns:a16="http://schemas.microsoft.com/office/drawing/2014/main" id="{6645B385-5F93-429E-83DB-39E0B21456D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4BDBD1B-2B9B-4AE4-9FA5-DF01D3F74D6F}"/>
              </a:ext>
            </a:extLst>
          </p:cNvPr>
          <p:cNvSpPr>
            <a:spLocks noGrp="1"/>
          </p:cNvSpPr>
          <p:nvPr>
            <p:ph type="sldNum" sz="quarter" idx="12"/>
          </p:nvPr>
        </p:nvSpPr>
        <p:spPr/>
        <p:txBody>
          <a:bodyPr/>
          <a:lstStyle/>
          <a:p>
            <a:fld id="{0592AC34-6154-42F3-BB42-61C3B4A5768D}" type="slidenum">
              <a:rPr lang="en-US" smtClean="0"/>
              <a:t>‹#›</a:t>
            </a:fld>
            <a:endParaRPr lang="en-US" dirty="0"/>
          </a:p>
        </p:txBody>
      </p:sp>
    </p:spTree>
    <p:extLst>
      <p:ext uri="{BB962C8B-B14F-4D97-AF65-F5344CB8AC3E}">
        <p14:creationId xmlns:p14="http://schemas.microsoft.com/office/powerpoint/2010/main" val="3276983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D52D4-D86F-42FF-B4FF-A79ECB8A7FA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352FE9-2398-4D8D-9AC3-A23FA79D9BD4}"/>
              </a:ext>
            </a:extLst>
          </p:cNvPr>
          <p:cNvSpPr>
            <a:spLocks noGrp="1"/>
          </p:cNvSpPr>
          <p:nvPr>
            <p:ph type="dt" sz="half" idx="10"/>
          </p:nvPr>
        </p:nvSpPr>
        <p:spPr/>
        <p:txBody>
          <a:bodyPr/>
          <a:lstStyle/>
          <a:p>
            <a:fld id="{74CEC39E-B340-413F-8F58-A4FF8F9EDB02}" type="datetime1">
              <a:rPr lang="en-US" smtClean="0"/>
              <a:t>9/30/2020</a:t>
            </a:fld>
            <a:endParaRPr lang="en-US" dirty="0"/>
          </a:p>
        </p:txBody>
      </p:sp>
      <p:sp>
        <p:nvSpPr>
          <p:cNvPr id="4" name="Footer Placeholder 3">
            <a:extLst>
              <a:ext uri="{FF2B5EF4-FFF2-40B4-BE49-F238E27FC236}">
                <a16:creationId xmlns:a16="http://schemas.microsoft.com/office/drawing/2014/main" id="{8F527D71-FD15-4E0D-B4FE-8FA2EEA80CE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1545ACA-78D4-4DCF-96A8-5D5201264AB4}"/>
              </a:ext>
            </a:extLst>
          </p:cNvPr>
          <p:cNvSpPr>
            <a:spLocks noGrp="1"/>
          </p:cNvSpPr>
          <p:nvPr>
            <p:ph type="sldNum" sz="quarter" idx="12"/>
          </p:nvPr>
        </p:nvSpPr>
        <p:spPr/>
        <p:txBody>
          <a:bodyPr/>
          <a:lstStyle/>
          <a:p>
            <a:fld id="{0592AC34-6154-42F3-BB42-61C3B4A5768D}" type="slidenum">
              <a:rPr lang="en-US" smtClean="0"/>
              <a:t>‹#›</a:t>
            </a:fld>
            <a:endParaRPr lang="en-US" dirty="0"/>
          </a:p>
        </p:txBody>
      </p:sp>
    </p:spTree>
    <p:extLst>
      <p:ext uri="{BB962C8B-B14F-4D97-AF65-F5344CB8AC3E}">
        <p14:creationId xmlns:p14="http://schemas.microsoft.com/office/powerpoint/2010/main" val="3322034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FC6405-A6C2-4F2D-B253-C62985B60FB7}"/>
              </a:ext>
            </a:extLst>
          </p:cNvPr>
          <p:cNvSpPr>
            <a:spLocks noGrp="1"/>
          </p:cNvSpPr>
          <p:nvPr>
            <p:ph type="dt" sz="half" idx="10"/>
          </p:nvPr>
        </p:nvSpPr>
        <p:spPr/>
        <p:txBody>
          <a:bodyPr/>
          <a:lstStyle/>
          <a:p>
            <a:fld id="{A6BAE58A-F7A1-47FC-B59B-4C59D1C54A64}" type="datetime1">
              <a:rPr lang="en-US" smtClean="0"/>
              <a:t>9/30/2020</a:t>
            </a:fld>
            <a:endParaRPr lang="en-US" dirty="0"/>
          </a:p>
        </p:txBody>
      </p:sp>
      <p:sp>
        <p:nvSpPr>
          <p:cNvPr id="3" name="Footer Placeholder 2">
            <a:extLst>
              <a:ext uri="{FF2B5EF4-FFF2-40B4-BE49-F238E27FC236}">
                <a16:creationId xmlns:a16="http://schemas.microsoft.com/office/drawing/2014/main" id="{84AA41B2-C8FF-4BC4-A636-38E00484AE3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BE868A1-F7E4-4C7C-A12F-0F494EE91594}"/>
              </a:ext>
            </a:extLst>
          </p:cNvPr>
          <p:cNvSpPr>
            <a:spLocks noGrp="1"/>
          </p:cNvSpPr>
          <p:nvPr>
            <p:ph type="sldNum" sz="quarter" idx="12"/>
          </p:nvPr>
        </p:nvSpPr>
        <p:spPr/>
        <p:txBody>
          <a:bodyPr/>
          <a:lstStyle/>
          <a:p>
            <a:fld id="{0592AC34-6154-42F3-BB42-61C3B4A5768D}" type="slidenum">
              <a:rPr lang="en-US" smtClean="0"/>
              <a:t>‹#›</a:t>
            </a:fld>
            <a:endParaRPr lang="en-US" dirty="0"/>
          </a:p>
        </p:txBody>
      </p:sp>
    </p:spTree>
    <p:extLst>
      <p:ext uri="{BB962C8B-B14F-4D97-AF65-F5344CB8AC3E}">
        <p14:creationId xmlns:p14="http://schemas.microsoft.com/office/powerpoint/2010/main" val="2810102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87B10-BCD5-45F9-ADAD-034C95729B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915B85-B1C8-4BBE-9F63-462C4446A5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05BB05-ED92-4121-8A4C-9CB4E331F6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86BA59-F403-441F-BF9F-F2C5F84EA18A}"/>
              </a:ext>
            </a:extLst>
          </p:cNvPr>
          <p:cNvSpPr>
            <a:spLocks noGrp="1"/>
          </p:cNvSpPr>
          <p:nvPr>
            <p:ph type="dt" sz="half" idx="10"/>
          </p:nvPr>
        </p:nvSpPr>
        <p:spPr/>
        <p:txBody>
          <a:bodyPr/>
          <a:lstStyle/>
          <a:p>
            <a:fld id="{80412C06-6F75-4BED-A479-17D809AD29A4}" type="datetime1">
              <a:rPr lang="en-US" smtClean="0"/>
              <a:t>9/30/2020</a:t>
            </a:fld>
            <a:endParaRPr lang="en-US" dirty="0"/>
          </a:p>
        </p:txBody>
      </p:sp>
      <p:sp>
        <p:nvSpPr>
          <p:cNvPr id="6" name="Footer Placeholder 5">
            <a:extLst>
              <a:ext uri="{FF2B5EF4-FFF2-40B4-BE49-F238E27FC236}">
                <a16:creationId xmlns:a16="http://schemas.microsoft.com/office/drawing/2014/main" id="{90AB0F79-B31B-4281-B31E-42640C18EFE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6FC4CCF-0BA1-4169-991C-BC218DDAB8B8}"/>
              </a:ext>
            </a:extLst>
          </p:cNvPr>
          <p:cNvSpPr>
            <a:spLocks noGrp="1"/>
          </p:cNvSpPr>
          <p:nvPr>
            <p:ph type="sldNum" sz="quarter" idx="12"/>
          </p:nvPr>
        </p:nvSpPr>
        <p:spPr/>
        <p:txBody>
          <a:bodyPr/>
          <a:lstStyle/>
          <a:p>
            <a:fld id="{0592AC34-6154-42F3-BB42-61C3B4A5768D}" type="slidenum">
              <a:rPr lang="en-US" smtClean="0"/>
              <a:t>‹#›</a:t>
            </a:fld>
            <a:endParaRPr lang="en-US" dirty="0"/>
          </a:p>
        </p:txBody>
      </p:sp>
    </p:spTree>
    <p:extLst>
      <p:ext uri="{BB962C8B-B14F-4D97-AF65-F5344CB8AC3E}">
        <p14:creationId xmlns:p14="http://schemas.microsoft.com/office/powerpoint/2010/main" val="1595787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F815F-6A02-42DD-9A95-35FFA20DD8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4EC3176-4BCA-4E96-A37D-458474256D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56381F5-ABEB-4E1B-9955-F8C3744C16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06322D-E7BD-4587-8ABF-A91AE4C2E535}"/>
              </a:ext>
            </a:extLst>
          </p:cNvPr>
          <p:cNvSpPr>
            <a:spLocks noGrp="1"/>
          </p:cNvSpPr>
          <p:nvPr>
            <p:ph type="dt" sz="half" idx="10"/>
          </p:nvPr>
        </p:nvSpPr>
        <p:spPr/>
        <p:txBody>
          <a:bodyPr/>
          <a:lstStyle/>
          <a:p>
            <a:fld id="{FB144139-8087-47A5-A880-B634D1066399}" type="datetime1">
              <a:rPr lang="en-US" smtClean="0"/>
              <a:t>9/30/2020</a:t>
            </a:fld>
            <a:endParaRPr lang="en-US" dirty="0"/>
          </a:p>
        </p:txBody>
      </p:sp>
      <p:sp>
        <p:nvSpPr>
          <p:cNvPr id="6" name="Footer Placeholder 5">
            <a:extLst>
              <a:ext uri="{FF2B5EF4-FFF2-40B4-BE49-F238E27FC236}">
                <a16:creationId xmlns:a16="http://schemas.microsoft.com/office/drawing/2014/main" id="{CB682B71-04BE-4068-887F-6C91F13F1B6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69E7736-9618-489C-ACB5-17BE405ACFA4}"/>
              </a:ext>
            </a:extLst>
          </p:cNvPr>
          <p:cNvSpPr>
            <a:spLocks noGrp="1"/>
          </p:cNvSpPr>
          <p:nvPr>
            <p:ph type="sldNum" sz="quarter" idx="12"/>
          </p:nvPr>
        </p:nvSpPr>
        <p:spPr/>
        <p:txBody>
          <a:bodyPr/>
          <a:lstStyle/>
          <a:p>
            <a:fld id="{0592AC34-6154-42F3-BB42-61C3B4A5768D}" type="slidenum">
              <a:rPr lang="en-US" smtClean="0"/>
              <a:t>‹#›</a:t>
            </a:fld>
            <a:endParaRPr lang="en-US" dirty="0"/>
          </a:p>
        </p:txBody>
      </p:sp>
    </p:spTree>
    <p:extLst>
      <p:ext uri="{BB962C8B-B14F-4D97-AF65-F5344CB8AC3E}">
        <p14:creationId xmlns:p14="http://schemas.microsoft.com/office/powerpoint/2010/main" val="3630885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452CAE-7B58-47D4-8A39-DDAC416A89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1635DF-E694-4A8E-8446-C122A1BB4E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B4B3A0-728D-4506-9115-1910FCC09D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8AA34A-E580-4A53-9547-88E5EB7FCA27}" type="datetime1">
              <a:rPr lang="en-US" smtClean="0"/>
              <a:t>9/30/2020</a:t>
            </a:fld>
            <a:endParaRPr lang="en-US" dirty="0"/>
          </a:p>
        </p:txBody>
      </p:sp>
      <p:sp>
        <p:nvSpPr>
          <p:cNvPr id="5" name="Footer Placeholder 4">
            <a:extLst>
              <a:ext uri="{FF2B5EF4-FFF2-40B4-BE49-F238E27FC236}">
                <a16:creationId xmlns:a16="http://schemas.microsoft.com/office/drawing/2014/main" id="{8ECD76F8-EE99-4DED-B2BE-2073E08F36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2CB4779-30CB-4970-82F7-923CD31BCF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92AC34-6154-42F3-BB42-61C3B4A5768D}" type="slidenum">
              <a:rPr lang="en-US" smtClean="0"/>
              <a:t>‹#›</a:t>
            </a:fld>
            <a:endParaRPr lang="en-US" dirty="0"/>
          </a:p>
        </p:txBody>
      </p:sp>
    </p:spTree>
    <p:extLst>
      <p:ext uri="{BB962C8B-B14F-4D97-AF65-F5344CB8AC3E}">
        <p14:creationId xmlns:p14="http://schemas.microsoft.com/office/powerpoint/2010/main" val="4137818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png"/><Relationship Id="rId4" Type="http://schemas.openxmlformats.org/officeDocument/2006/relationships/image" Target="../media/image18.emf"/></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png"/><Relationship Id="rId4" Type="http://schemas.openxmlformats.org/officeDocument/2006/relationships/image" Target="../media/image20.emf"/></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45408-8638-4C93-9C9A-30C3BDBF4A5E}"/>
              </a:ext>
            </a:extLst>
          </p:cNvPr>
          <p:cNvSpPr>
            <a:spLocks noGrp="1"/>
          </p:cNvSpPr>
          <p:nvPr>
            <p:ph type="ctrTitle"/>
          </p:nvPr>
        </p:nvSpPr>
        <p:spPr>
          <a:xfrm>
            <a:off x="1524000" y="308759"/>
            <a:ext cx="9144000" cy="2839884"/>
          </a:xfrm>
        </p:spPr>
        <p:txBody>
          <a:bodyPr>
            <a:normAutofit/>
          </a:bodyPr>
          <a:lstStyle/>
          <a:p>
            <a:r>
              <a:rPr lang="en-US" sz="4800" dirty="0">
                <a:latin typeface="Times New Roman" panose="02020603050405020304" pitchFamily="18" charset="0"/>
                <a:cs typeface="Times New Roman" panose="02020603050405020304" pitchFamily="18" charset="0"/>
              </a:rPr>
              <a:t>Updated Phase 6 Modeling Results for Climate Change Impacts and</a:t>
            </a:r>
            <a:br>
              <a:rPr lang="en-US" sz="4800" dirty="0">
                <a:latin typeface="Times New Roman" panose="02020603050405020304" pitchFamily="18" charset="0"/>
                <a:cs typeface="Times New Roman" panose="02020603050405020304" pitchFamily="18" charset="0"/>
              </a:rPr>
            </a:br>
            <a:r>
              <a:rPr lang="en-US" sz="4800" dirty="0">
                <a:latin typeface="Times New Roman" panose="02020603050405020304" pitchFamily="18" charset="0"/>
                <a:cs typeface="Times New Roman" panose="02020603050405020304" pitchFamily="18" charset="0"/>
              </a:rPr>
              <a:t>Climate Allocation Methods</a:t>
            </a:r>
          </a:p>
        </p:txBody>
      </p:sp>
      <p:sp>
        <p:nvSpPr>
          <p:cNvPr id="3" name="Subtitle 2">
            <a:extLst>
              <a:ext uri="{FF2B5EF4-FFF2-40B4-BE49-F238E27FC236}">
                <a16:creationId xmlns:a16="http://schemas.microsoft.com/office/drawing/2014/main" id="{1B2F4D65-6485-4B6F-B55D-2DB11E28FFD6}"/>
              </a:ext>
            </a:extLst>
          </p:cNvPr>
          <p:cNvSpPr>
            <a:spLocks noGrp="1"/>
          </p:cNvSpPr>
          <p:nvPr>
            <p:ph type="subTitle" idx="1"/>
          </p:nvPr>
        </p:nvSpPr>
        <p:spPr>
          <a:xfrm>
            <a:off x="1524000" y="5546361"/>
            <a:ext cx="9904610" cy="863930"/>
          </a:xfrm>
        </p:spPr>
        <p:txBody>
          <a:bodyPr>
            <a:normAutofit fontScale="92500"/>
          </a:bodyPr>
          <a:lstStyle/>
          <a:p>
            <a:r>
              <a:rPr lang="en-US" dirty="0"/>
              <a:t>WQGIT; Gary Shenk, USGS; Lewis Linker, EPA; Richard Tian, UMCES; Gopal Bhatt, Penn State; Isabella Bertani, UMCES; Carl Cerco, Attain; </a:t>
            </a:r>
            <a:r>
              <a:rPr lang="en-US" dirty="0">
                <a:solidFill>
                  <a:prstClr val="black"/>
                </a:solidFill>
              </a:rPr>
              <a:t>and CBP Modeling Workgroup</a:t>
            </a:r>
            <a:endParaRPr lang="en-US" dirty="0"/>
          </a:p>
        </p:txBody>
      </p:sp>
      <p:sp>
        <p:nvSpPr>
          <p:cNvPr id="4" name="Slide Number Placeholder 3">
            <a:extLst>
              <a:ext uri="{FF2B5EF4-FFF2-40B4-BE49-F238E27FC236}">
                <a16:creationId xmlns:a16="http://schemas.microsoft.com/office/drawing/2014/main" id="{5A9DEF28-3265-43B7-9F8E-21EE983555FD}"/>
              </a:ext>
            </a:extLst>
          </p:cNvPr>
          <p:cNvSpPr>
            <a:spLocks noGrp="1"/>
          </p:cNvSpPr>
          <p:nvPr>
            <p:ph type="sldNum" sz="quarter" idx="12"/>
          </p:nvPr>
        </p:nvSpPr>
        <p:spPr/>
        <p:txBody>
          <a:bodyPr/>
          <a:lstStyle/>
          <a:p>
            <a:fld id="{0592AC34-6154-42F3-BB42-61C3B4A5768D}" type="slidenum">
              <a:rPr lang="en-US" smtClean="0"/>
              <a:t>1</a:t>
            </a:fld>
            <a:endParaRPr lang="en-US" dirty="0"/>
          </a:p>
        </p:txBody>
      </p:sp>
      <p:sp>
        <p:nvSpPr>
          <p:cNvPr id="5" name="TextBox 4"/>
          <p:cNvSpPr txBox="1"/>
          <p:nvPr/>
        </p:nvSpPr>
        <p:spPr>
          <a:xfrm>
            <a:off x="2106318" y="3899975"/>
            <a:ext cx="7979364" cy="1384995"/>
          </a:xfrm>
          <a:prstGeom prst="rect">
            <a:avLst/>
          </a:prstGeom>
          <a:noFill/>
        </p:spPr>
        <p:txBody>
          <a:bodyPr wrap="none" rtlCol="0">
            <a:spAutoFit/>
          </a:bodyPr>
          <a:lstStyle/>
          <a:p>
            <a:r>
              <a:rPr lang="en-US" sz="2800" dirty="0"/>
              <a:t>WQGIT Recommendations to the Management Board</a:t>
            </a:r>
          </a:p>
          <a:p>
            <a:r>
              <a:rPr lang="en-US" sz="2800" dirty="0" smtClean="0"/>
              <a:t>October 15, </a:t>
            </a:r>
            <a:r>
              <a:rPr lang="en-US" sz="2800" dirty="0"/>
              <a:t>2020</a:t>
            </a:r>
          </a:p>
          <a:p>
            <a:r>
              <a:rPr lang="en-US" sz="2800" dirty="0"/>
              <a:t>James Martin and Ed Dunne, WQGIT Co-Chairs</a:t>
            </a:r>
          </a:p>
        </p:txBody>
      </p:sp>
      <p:pic>
        <p:nvPicPr>
          <p:cNvPr id="6" name="Picture 16" descr="CBPOLOGO">
            <a:extLst>
              <a:ext uri="{FF2B5EF4-FFF2-40B4-BE49-F238E27FC236}">
                <a16:creationId xmlns:a16="http://schemas.microsoft.com/office/drawing/2014/main" id="{E9FF3474-A9BC-4EB8-A128-8C34AC667A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127" y="146852"/>
            <a:ext cx="732873" cy="45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7">
            <a:extLst>
              <a:ext uri="{FF2B5EF4-FFF2-40B4-BE49-F238E27FC236}">
                <a16:creationId xmlns:a16="http://schemas.microsoft.com/office/drawing/2014/main" id="{92CBC161-D443-42C6-B2B4-8741AA3CFF4E}"/>
              </a:ext>
            </a:extLst>
          </p:cNvPr>
          <p:cNvSpPr>
            <a:spLocks noChangeArrowheads="1"/>
          </p:cNvSpPr>
          <p:nvPr/>
        </p:nvSpPr>
        <p:spPr bwMode="gray">
          <a:xfrm>
            <a:off x="1298628" y="695785"/>
            <a:ext cx="10129982" cy="45707"/>
          </a:xfrm>
          <a:prstGeom prst="rect">
            <a:avLst/>
          </a:prstGeom>
          <a:gradFill rotWithShape="0">
            <a:gsLst>
              <a:gs pos="0">
                <a:schemeClr val="bg1">
                  <a:lumMod val="50000"/>
                </a:schemeClr>
              </a:gs>
              <a:gs pos="100000">
                <a:schemeClr val="bg1"/>
              </a:gs>
            </a:gsLst>
            <a:lin ang="0" scaled="1"/>
          </a:grad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126" fontAlgn="base">
              <a:spcBef>
                <a:spcPct val="0"/>
              </a:spcBef>
              <a:spcAft>
                <a:spcPct val="0"/>
              </a:spcAft>
              <a:buNone/>
            </a:pPr>
            <a:endParaRPr kumimoji="1" lang="en-US" altLang="en-US" sz="1799" dirty="0">
              <a:solidFill>
                <a:srgbClr val="000000"/>
              </a:solidFill>
              <a:latin typeface="Tahoma" panose="020B0604030504040204" pitchFamily="34" charset="0"/>
              <a:cs typeface="Arial"/>
              <a:sym typeface="Arial"/>
            </a:endParaRPr>
          </a:p>
        </p:txBody>
      </p:sp>
      <p:sp>
        <p:nvSpPr>
          <p:cNvPr id="8" name="Slide Number Placeholder 5">
            <a:extLst>
              <a:ext uri="{FF2B5EF4-FFF2-40B4-BE49-F238E27FC236}">
                <a16:creationId xmlns:a16="http://schemas.microsoft.com/office/drawing/2014/main" id="{CB5E861D-C05A-4C84-BF99-3C51BD318E53}"/>
              </a:ext>
            </a:extLst>
          </p:cNvPr>
          <p:cNvSpPr txBox="1">
            <a:spLocks noGrp="1"/>
          </p:cNvSpPr>
          <p:nvPr/>
        </p:nvSpPr>
        <p:spPr bwMode="auto">
          <a:xfrm>
            <a:off x="113891" y="286827"/>
            <a:ext cx="1459999" cy="264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126" eaLnBrk="0" fontAlgn="base" hangingPunct="0">
              <a:spcAft>
                <a:spcPct val="0"/>
              </a:spcAft>
              <a:buNone/>
            </a:pPr>
            <a:endParaRPr lang="en-US" altLang="en-US" sz="1400" kern="0" dirty="0">
              <a:solidFill>
                <a:srgbClr val="000000"/>
              </a:solidFill>
              <a:cs typeface="Arial"/>
              <a:sym typeface="Arial"/>
            </a:endParaRPr>
          </a:p>
          <a:p>
            <a:pPr defTabSz="914126" eaLnBrk="0" fontAlgn="base" hangingPunct="0">
              <a:spcAft>
                <a:spcPct val="0"/>
              </a:spcAft>
              <a:buNone/>
            </a:pPr>
            <a:r>
              <a:rPr lang="en-US" altLang="en-US" sz="1200" kern="0" dirty="0">
                <a:solidFill>
                  <a:srgbClr val="000000"/>
                </a:solidFill>
                <a:latin typeface="Times New Roman" panose="02020603050405020304" pitchFamily="18" charset="0"/>
                <a:cs typeface="Times New Roman" panose="02020603050405020304" pitchFamily="18" charset="0"/>
                <a:sym typeface="Arial"/>
              </a:rPr>
              <a:t> </a:t>
            </a:r>
            <a:r>
              <a:rPr lang="en-US" altLang="en-US" sz="600" b="1" kern="0" dirty="0">
                <a:solidFill>
                  <a:srgbClr val="000000"/>
                </a:solidFill>
                <a:latin typeface="Times New Roman" panose="02020603050405020304" pitchFamily="18" charset="0"/>
                <a:cs typeface="Times New Roman" panose="02020603050405020304" pitchFamily="18" charset="0"/>
                <a:sym typeface="Arial"/>
              </a:rPr>
              <a:t>Chesapeake Bay Program</a:t>
            </a:r>
            <a:endParaRPr lang="en-US" altLang="en-US" sz="600" kern="0" dirty="0">
              <a:solidFill>
                <a:srgbClr val="000000"/>
              </a:solidFill>
              <a:latin typeface="Times New Roman" panose="02020603050405020304" pitchFamily="18" charset="0"/>
              <a:cs typeface="Times New Roman" panose="02020603050405020304" pitchFamily="18" charset="0"/>
              <a:sym typeface="Arial"/>
            </a:endParaRPr>
          </a:p>
          <a:p>
            <a:pPr defTabSz="914126" eaLnBrk="0" fontAlgn="base" hangingPunct="0">
              <a:spcAft>
                <a:spcPct val="0"/>
              </a:spcAft>
              <a:buNone/>
            </a:pPr>
            <a:r>
              <a:rPr lang="en-US" altLang="en-US" sz="600" b="1" i="1" kern="0" dirty="0">
                <a:solidFill>
                  <a:srgbClr val="000000"/>
                </a:solidFill>
                <a:latin typeface="Times New Roman" panose="02020603050405020304" pitchFamily="18" charset="0"/>
                <a:cs typeface="Times New Roman" panose="02020603050405020304" pitchFamily="18" charset="0"/>
                <a:sym typeface="Arial"/>
              </a:rPr>
              <a:t>Science, Restoration, Partnership</a:t>
            </a:r>
            <a:endParaRPr lang="en-US" altLang="en-US" sz="600" kern="0" dirty="0">
              <a:solidFill>
                <a:srgbClr val="00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237285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77B3E0-6C37-4046-B733-50A61A8A79EA}"/>
              </a:ext>
            </a:extLst>
          </p:cNvPr>
          <p:cNvPicPr>
            <a:picLocks noChangeAspect="1"/>
          </p:cNvPicPr>
          <p:nvPr/>
        </p:nvPicPr>
        <p:blipFill>
          <a:blip r:embed="rId2"/>
          <a:stretch>
            <a:fillRect/>
          </a:stretch>
        </p:blipFill>
        <p:spPr>
          <a:xfrm>
            <a:off x="685801" y="1188697"/>
            <a:ext cx="11044131" cy="5440704"/>
          </a:xfrm>
          <a:prstGeom prst="rect">
            <a:avLst/>
          </a:prstGeom>
        </p:spPr>
      </p:pic>
      <p:pic>
        <p:nvPicPr>
          <p:cNvPr id="3" name="Picture 16" descr="CBPOLOGO">
            <a:extLst>
              <a:ext uri="{FF2B5EF4-FFF2-40B4-BE49-F238E27FC236}">
                <a16:creationId xmlns:a16="http://schemas.microsoft.com/office/drawing/2014/main" id="{BAFCDA1E-F6A8-441E-915B-85C67DB702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63" y="147707"/>
            <a:ext cx="732682" cy="453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7">
            <a:extLst>
              <a:ext uri="{FF2B5EF4-FFF2-40B4-BE49-F238E27FC236}">
                <a16:creationId xmlns:a16="http://schemas.microsoft.com/office/drawing/2014/main" id="{FD623702-CE40-4B3E-B017-AADB534E42AB}"/>
              </a:ext>
            </a:extLst>
          </p:cNvPr>
          <p:cNvSpPr>
            <a:spLocks noChangeArrowheads="1"/>
          </p:cNvSpPr>
          <p:nvPr/>
        </p:nvSpPr>
        <p:spPr bwMode="gray">
          <a:xfrm>
            <a:off x="1397993" y="762001"/>
            <a:ext cx="10127344" cy="45695"/>
          </a:xfrm>
          <a:prstGeom prst="rect">
            <a:avLst/>
          </a:prstGeom>
          <a:gradFill rotWithShape="0">
            <a:gsLst>
              <a:gs pos="0">
                <a:schemeClr val="bg1">
                  <a:lumMod val="50000"/>
                </a:schemeClr>
              </a:gs>
              <a:gs pos="100000">
                <a:schemeClr val="bg1"/>
              </a:gs>
            </a:gsLst>
            <a:lin ang="0" scaled="1"/>
          </a:grad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3852" fontAlgn="base">
              <a:spcBef>
                <a:spcPct val="0"/>
              </a:spcBef>
              <a:spcAft>
                <a:spcPct val="0"/>
              </a:spcAft>
              <a:buNone/>
            </a:pPr>
            <a:endParaRPr kumimoji="1" lang="en-US" altLang="en-US" sz="1798" dirty="0">
              <a:solidFill>
                <a:srgbClr val="000000"/>
              </a:solidFill>
              <a:latin typeface="Tahoma" panose="020B0604030504040204" pitchFamily="34" charset="0"/>
              <a:cs typeface="Arial"/>
              <a:sym typeface="Arial"/>
            </a:endParaRPr>
          </a:p>
        </p:txBody>
      </p:sp>
      <p:sp>
        <p:nvSpPr>
          <p:cNvPr id="5" name="Slide Number Placeholder 5">
            <a:extLst>
              <a:ext uri="{FF2B5EF4-FFF2-40B4-BE49-F238E27FC236}">
                <a16:creationId xmlns:a16="http://schemas.microsoft.com/office/drawing/2014/main" id="{07BC8044-8757-4926-997B-0CC91A907E60}"/>
              </a:ext>
            </a:extLst>
          </p:cNvPr>
          <p:cNvSpPr txBox="1">
            <a:spLocks noGrp="1"/>
          </p:cNvSpPr>
          <p:nvPr/>
        </p:nvSpPr>
        <p:spPr bwMode="auto">
          <a:xfrm>
            <a:off x="115450" y="287646"/>
            <a:ext cx="1459619" cy="26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3852" eaLnBrk="0" fontAlgn="base" hangingPunct="0">
              <a:spcAft>
                <a:spcPct val="0"/>
              </a:spcAft>
              <a:buNone/>
            </a:pPr>
            <a:endParaRPr lang="en-US" altLang="en-US" sz="1400" kern="0" dirty="0">
              <a:solidFill>
                <a:srgbClr val="000000"/>
              </a:solidFill>
              <a:cs typeface="Arial"/>
              <a:sym typeface="Arial"/>
            </a:endParaRPr>
          </a:p>
          <a:p>
            <a:pPr defTabSz="913852" eaLnBrk="0" fontAlgn="base" hangingPunct="0">
              <a:spcAft>
                <a:spcPct val="0"/>
              </a:spcAft>
              <a:buNone/>
            </a:pPr>
            <a:r>
              <a:rPr lang="en-US" altLang="en-US" sz="1200" kern="0" dirty="0">
                <a:solidFill>
                  <a:srgbClr val="000000"/>
                </a:solidFill>
                <a:latin typeface="Times New Roman" panose="02020603050405020304" pitchFamily="18" charset="0"/>
                <a:cs typeface="Times New Roman" panose="02020603050405020304" pitchFamily="18" charset="0"/>
                <a:sym typeface="Arial"/>
              </a:rPr>
              <a:t> </a:t>
            </a:r>
            <a:r>
              <a:rPr lang="en-US" altLang="en-US" sz="600" b="1" kern="0" dirty="0">
                <a:solidFill>
                  <a:srgbClr val="000000"/>
                </a:solidFill>
                <a:latin typeface="Times New Roman" panose="02020603050405020304" pitchFamily="18" charset="0"/>
                <a:cs typeface="Times New Roman" panose="02020603050405020304" pitchFamily="18" charset="0"/>
                <a:sym typeface="Arial"/>
              </a:rPr>
              <a:t>Chesapeake Bay Program</a:t>
            </a:r>
            <a:endParaRPr lang="en-US" altLang="en-US" sz="600" kern="0" dirty="0">
              <a:solidFill>
                <a:srgbClr val="000000"/>
              </a:solidFill>
              <a:latin typeface="Times New Roman" panose="02020603050405020304" pitchFamily="18" charset="0"/>
              <a:cs typeface="Times New Roman" panose="02020603050405020304" pitchFamily="18" charset="0"/>
              <a:sym typeface="Arial"/>
            </a:endParaRPr>
          </a:p>
          <a:p>
            <a:pPr defTabSz="913852" eaLnBrk="0" fontAlgn="base" hangingPunct="0">
              <a:spcAft>
                <a:spcPct val="0"/>
              </a:spcAft>
              <a:buNone/>
            </a:pPr>
            <a:r>
              <a:rPr lang="en-US" altLang="en-US" sz="600" b="1" i="1" kern="0" dirty="0">
                <a:solidFill>
                  <a:srgbClr val="000000"/>
                </a:solidFill>
                <a:latin typeface="Times New Roman" panose="02020603050405020304" pitchFamily="18" charset="0"/>
                <a:cs typeface="Times New Roman" panose="02020603050405020304" pitchFamily="18" charset="0"/>
                <a:sym typeface="Arial"/>
              </a:rPr>
              <a:t>Science, Restoration, Partnership</a:t>
            </a:r>
            <a:endParaRPr lang="en-US" altLang="en-US" sz="600"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6" name="TextBox 5">
            <a:extLst>
              <a:ext uri="{FF2B5EF4-FFF2-40B4-BE49-F238E27FC236}">
                <a16:creationId xmlns:a16="http://schemas.microsoft.com/office/drawing/2014/main" id="{23798A4A-22AF-44C6-BAF5-CF01A2A9A30A}"/>
              </a:ext>
            </a:extLst>
          </p:cNvPr>
          <p:cNvSpPr txBox="1"/>
          <p:nvPr/>
        </p:nvSpPr>
        <p:spPr>
          <a:xfrm>
            <a:off x="1105775" y="121035"/>
            <a:ext cx="11084638" cy="584775"/>
          </a:xfrm>
          <a:prstGeom prst="rect">
            <a:avLst/>
          </a:prstGeom>
          <a:noFill/>
        </p:spPr>
        <p:txBody>
          <a:bodyPr wrap="none" rtlCol="0">
            <a:spAutoFit/>
          </a:bodyPr>
          <a:lstStyle/>
          <a:p>
            <a:r>
              <a:rPr lang="en-US" sz="3200" dirty="0">
                <a:latin typeface="Times New Roman" panose="02020603050405020304" pitchFamily="18" charset="0"/>
                <a:cs typeface="Times New Roman" panose="02020603050405020304" pitchFamily="18" charset="0"/>
              </a:rPr>
              <a:t>Elements of Chesapeake Water Quality Climate Risk Assessment </a:t>
            </a:r>
          </a:p>
        </p:txBody>
      </p:sp>
    </p:spTree>
    <p:extLst>
      <p:ext uri="{BB962C8B-B14F-4D97-AF65-F5344CB8AC3E}">
        <p14:creationId xmlns:p14="http://schemas.microsoft.com/office/powerpoint/2010/main" val="3315992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8628" y="185523"/>
            <a:ext cx="10055172" cy="555969"/>
          </a:xfrm>
        </p:spPr>
        <p:txBody>
          <a:bodyPr>
            <a:noAutofit/>
          </a:bodyPr>
          <a:lstStyle/>
          <a:p>
            <a:r>
              <a:rPr lang="en-US" sz="3200" b="1" dirty="0">
                <a:latin typeface="Times New Roman" panose="02020603050405020304" pitchFamily="18" charset="0"/>
                <a:cs typeface="Times New Roman" panose="02020603050405020304" pitchFamily="18" charset="0"/>
              </a:rPr>
              <a:t>WQGIT Recommendations to the Management Board </a:t>
            </a:r>
          </a:p>
        </p:txBody>
      </p:sp>
      <p:sp>
        <p:nvSpPr>
          <p:cNvPr id="3" name="Content Placeholder 2"/>
          <p:cNvSpPr>
            <a:spLocks noGrp="1"/>
          </p:cNvSpPr>
          <p:nvPr>
            <p:ph idx="1"/>
          </p:nvPr>
        </p:nvSpPr>
        <p:spPr>
          <a:xfrm>
            <a:off x="838200" y="1199409"/>
            <a:ext cx="10515600" cy="5339503"/>
          </a:xfrm>
        </p:spPr>
        <p:txBody>
          <a:bodyPr>
            <a:normAutofit/>
          </a:bodyPr>
          <a:lstStyle/>
          <a:p>
            <a:pPr marL="514350" indent="-514350">
              <a:buFont typeface="+mj-lt"/>
              <a:buAutoNum type="arabicPeriod"/>
            </a:pPr>
            <a:r>
              <a:rPr lang="en-US" dirty="0"/>
              <a:t>Accept updated models for use in re-evaluating climate change for 2025 and 2035.</a:t>
            </a:r>
          </a:p>
          <a:p>
            <a:pPr marL="0" indent="0">
              <a:buNone/>
            </a:pPr>
            <a:endParaRPr lang="en-US" dirty="0"/>
          </a:p>
        </p:txBody>
      </p:sp>
      <p:sp>
        <p:nvSpPr>
          <p:cNvPr id="4" name="Slide Number Placeholder 3"/>
          <p:cNvSpPr>
            <a:spLocks noGrp="1"/>
          </p:cNvSpPr>
          <p:nvPr>
            <p:ph type="sldNum" sz="quarter" idx="12"/>
          </p:nvPr>
        </p:nvSpPr>
        <p:spPr/>
        <p:txBody>
          <a:bodyPr/>
          <a:lstStyle/>
          <a:p>
            <a:fld id="{0592AC34-6154-42F3-BB42-61C3B4A5768D}" type="slidenum">
              <a:rPr lang="en-US" smtClean="0"/>
              <a:t>11</a:t>
            </a:fld>
            <a:endParaRPr lang="en-US" dirty="0"/>
          </a:p>
        </p:txBody>
      </p:sp>
      <p:pic>
        <p:nvPicPr>
          <p:cNvPr id="5" name="Picture 16" descr="CBPOLOGO">
            <a:extLst>
              <a:ext uri="{FF2B5EF4-FFF2-40B4-BE49-F238E27FC236}">
                <a16:creationId xmlns:a16="http://schemas.microsoft.com/office/drawing/2014/main" id="{E9FF3474-A9BC-4EB8-A128-8C34AC667A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127" y="146852"/>
            <a:ext cx="732873" cy="45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7">
            <a:extLst>
              <a:ext uri="{FF2B5EF4-FFF2-40B4-BE49-F238E27FC236}">
                <a16:creationId xmlns:a16="http://schemas.microsoft.com/office/drawing/2014/main" id="{92CBC161-D443-42C6-B2B4-8741AA3CFF4E}"/>
              </a:ext>
            </a:extLst>
          </p:cNvPr>
          <p:cNvSpPr>
            <a:spLocks noChangeArrowheads="1"/>
          </p:cNvSpPr>
          <p:nvPr/>
        </p:nvSpPr>
        <p:spPr bwMode="gray">
          <a:xfrm>
            <a:off x="1298628" y="695785"/>
            <a:ext cx="10129982" cy="45707"/>
          </a:xfrm>
          <a:prstGeom prst="rect">
            <a:avLst/>
          </a:prstGeom>
          <a:gradFill rotWithShape="0">
            <a:gsLst>
              <a:gs pos="0">
                <a:schemeClr val="bg1">
                  <a:lumMod val="50000"/>
                </a:schemeClr>
              </a:gs>
              <a:gs pos="100000">
                <a:schemeClr val="bg1"/>
              </a:gs>
            </a:gsLst>
            <a:lin ang="0" scaled="1"/>
          </a:grad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126" fontAlgn="base">
              <a:spcBef>
                <a:spcPct val="0"/>
              </a:spcBef>
              <a:spcAft>
                <a:spcPct val="0"/>
              </a:spcAft>
              <a:buNone/>
            </a:pPr>
            <a:endParaRPr kumimoji="1" lang="en-US" altLang="en-US" sz="1799" dirty="0">
              <a:solidFill>
                <a:srgbClr val="000000"/>
              </a:solidFill>
              <a:latin typeface="Tahoma" panose="020B0604030504040204" pitchFamily="34" charset="0"/>
              <a:cs typeface="Arial"/>
              <a:sym typeface="Arial"/>
            </a:endParaRPr>
          </a:p>
        </p:txBody>
      </p:sp>
      <p:sp>
        <p:nvSpPr>
          <p:cNvPr id="7" name="Slide Number Placeholder 5">
            <a:extLst>
              <a:ext uri="{FF2B5EF4-FFF2-40B4-BE49-F238E27FC236}">
                <a16:creationId xmlns:a16="http://schemas.microsoft.com/office/drawing/2014/main" id="{CB5E861D-C05A-4C84-BF99-3C51BD318E53}"/>
              </a:ext>
            </a:extLst>
          </p:cNvPr>
          <p:cNvSpPr txBox="1">
            <a:spLocks noGrp="1"/>
          </p:cNvSpPr>
          <p:nvPr/>
        </p:nvSpPr>
        <p:spPr bwMode="auto">
          <a:xfrm>
            <a:off x="113891" y="286827"/>
            <a:ext cx="1459999" cy="264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126" eaLnBrk="0" fontAlgn="base" hangingPunct="0">
              <a:spcAft>
                <a:spcPct val="0"/>
              </a:spcAft>
              <a:buNone/>
            </a:pPr>
            <a:endParaRPr lang="en-US" altLang="en-US" sz="1400" kern="0" dirty="0">
              <a:solidFill>
                <a:srgbClr val="000000"/>
              </a:solidFill>
              <a:cs typeface="Arial"/>
              <a:sym typeface="Arial"/>
            </a:endParaRPr>
          </a:p>
          <a:p>
            <a:pPr defTabSz="914126" eaLnBrk="0" fontAlgn="base" hangingPunct="0">
              <a:spcAft>
                <a:spcPct val="0"/>
              </a:spcAft>
              <a:buNone/>
            </a:pPr>
            <a:r>
              <a:rPr lang="en-US" altLang="en-US" sz="1200" kern="0" dirty="0">
                <a:solidFill>
                  <a:srgbClr val="000000"/>
                </a:solidFill>
                <a:latin typeface="Times New Roman" panose="02020603050405020304" pitchFamily="18" charset="0"/>
                <a:cs typeface="Times New Roman" panose="02020603050405020304" pitchFamily="18" charset="0"/>
                <a:sym typeface="Arial"/>
              </a:rPr>
              <a:t> </a:t>
            </a:r>
            <a:r>
              <a:rPr lang="en-US" altLang="en-US" sz="600" b="1" kern="0" dirty="0">
                <a:solidFill>
                  <a:srgbClr val="000000"/>
                </a:solidFill>
                <a:latin typeface="Times New Roman" panose="02020603050405020304" pitchFamily="18" charset="0"/>
                <a:cs typeface="Times New Roman" panose="02020603050405020304" pitchFamily="18" charset="0"/>
                <a:sym typeface="Arial"/>
              </a:rPr>
              <a:t>Chesapeake Bay Program</a:t>
            </a:r>
            <a:endParaRPr lang="en-US" altLang="en-US" sz="600" kern="0" dirty="0">
              <a:solidFill>
                <a:srgbClr val="000000"/>
              </a:solidFill>
              <a:latin typeface="Times New Roman" panose="02020603050405020304" pitchFamily="18" charset="0"/>
              <a:cs typeface="Times New Roman" panose="02020603050405020304" pitchFamily="18" charset="0"/>
              <a:sym typeface="Arial"/>
            </a:endParaRPr>
          </a:p>
          <a:p>
            <a:pPr defTabSz="914126" eaLnBrk="0" fontAlgn="base" hangingPunct="0">
              <a:spcAft>
                <a:spcPct val="0"/>
              </a:spcAft>
              <a:buNone/>
            </a:pPr>
            <a:r>
              <a:rPr lang="en-US" altLang="en-US" sz="600" b="1" i="1" kern="0" dirty="0">
                <a:solidFill>
                  <a:srgbClr val="000000"/>
                </a:solidFill>
                <a:latin typeface="Times New Roman" panose="02020603050405020304" pitchFamily="18" charset="0"/>
                <a:cs typeface="Times New Roman" panose="02020603050405020304" pitchFamily="18" charset="0"/>
                <a:sym typeface="Arial"/>
              </a:rPr>
              <a:t>Science, Restoration, Partnership</a:t>
            </a:r>
            <a:endParaRPr lang="en-US" altLang="en-US" sz="600" kern="0" dirty="0">
              <a:solidFill>
                <a:srgbClr val="00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108794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79FDCB-BB81-4E01-AD0D-9BA0841CF489}"/>
              </a:ext>
            </a:extLst>
          </p:cNvPr>
          <p:cNvPicPr>
            <a:picLocks noChangeAspect="1"/>
          </p:cNvPicPr>
          <p:nvPr/>
        </p:nvPicPr>
        <p:blipFill>
          <a:blip r:embed="rId2"/>
          <a:stretch>
            <a:fillRect/>
          </a:stretch>
        </p:blipFill>
        <p:spPr>
          <a:xfrm>
            <a:off x="9517078" y="1876273"/>
            <a:ext cx="2570178" cy="3199567"/>
          </a:xfrm>
          <a:prstGeom prst="rect">
            <a:avLst/>
          </a:prstGeom>
        </p:spPr>
      </p:pic>
      <p:grpSp>
        <p:nvGrpSpPr>
          <p:cNvPr id="6" name="Group 5">
            <a:extLst>
              <a:ext uri="{FF2B5EF4-FFF2-40B4-BE49-F238E27FC236}">
                <a16:creationId xmlns:a16="http://schemas.microsoft.com/office/drawing/2014/main" id="{9E898C3D-CE80-4F97-A517-987492E07961}"/>
              </a:ext>
            </a:extLst>
          </p:cNvPr>
          <p:cNvGrpSpPr/>
          <p:nvPr/>
        </p:nvGrpSpPr>
        <p:grpSpPr>
          <a:xfrm>
            <a:off x="5140581" y="2327715"/>
            <a:ext cx="6068734" cy="1106395"/>
            <a:chOff x="4851934" y="642188"/>
            <a:chExt cx="6537770" cy="1504974"/>
          </a:xfrm>
        </p:grpSpPr>
        <p:sp>
          <p:nvSpPr>
            <p:cNvPr id="8" name="Freeform: Shape 7">
              <a:extLst>
                <a:ext uri="{FF2B5EF4-FFF2-40B4-BE49-F238E27FC236}">
                  <a16:creationId xmlns:a16="http://schemas.microsoft.com/office/drawing/2014/main" id="{5C2414FB-A903-4040-99B4-91B49C45625C}"/>
                </a:ext>
              </a:extLst>
            </p:cNvPr>
            <p:cNvSpPr/>
            <p:nvPr/>
          </p:nvSpPr>
          <p:spPr>
            <a:xfrm>
              <a:off x="11220591" y="970735"/>
              <a:ext cx="169113" cy="209518"/>
            </a:xfrm>
            <a:custGeom>
              <a:avLst/>
              <a:gdLst>
                <a:gd name="connsiteX0" fmla="*/ 10310 w 474136"/>
                <a:gd name="connsiteY0" fmla="*/ 107343 h 266369"/>
                <a:gd name="connsiteX1" fmla="*/ 23563 w 474136"/>
                <a:gd name="connsiteY1" fmla="*/ 173604 h 266369"/>
                <a:gd name="connsiteX2" fmla="*/ 63319 w 474136"/>
                <a:gd name="connsiteY2" fmla="*/ 186856 h 266369"/>
                <a:gd name="connsiteX3" fmla="*/ 116328 w 474136"/>
                <a:gd name="connsiteY3" fmla="*/ 239865 h 266369"/>
                <a:gd name="connsiteX4" fmla="*/ 156084 w 474136"/>
                <a:gd name="connsiteY4" fmla="*/ 266369 h 266369"/>
                <a:gd name="connsiteX5" fmla="*/ 407876 w 474136"/>
                <a:gd name="connsiteY5" fmla="*/ 253117 h 266369"/>
                <a:gd name="connsiteX6" fmla="*/ 447632 w 474136"/>
                <a:gd name="connsiteY6" fmla="*/ 226613 h 266369"/>
                <a:gd name="connsiteX7" fmla="*/ 460884 w 474136"/>
                <a:gd name="connsiteY7" fmla="*/ 120595 h 266369"/>
                <a:gd name="connsiteX8" fmla="*/ 474136 w 474136"/>
                <a:gd name="connsiteY8" fmla="*/ 80839 h 266369"/>
                <a:gd name="connsiteX9" fmla="*/ 434380 w 474136"/>
                <a:gd name="connsiteY9" fmla="*/ 1326 h 266369"/>
                <a:gd name="connsiteX10" fmla="*/ 381371 w 474136"/>
                <a:gd name="connsiteY10" fmla="*/ 14578 h 266369"/>
                <a:gd name="connsiteX11" fmla="*/ 341615 w 474136"/>
                <a:gd name="connsiteY11" fmla="*/ 41082 h 266369"/>
                <a:gd name="connsiteX12" fmla="*/ 328363 w 474136"/>
                <a:gd name="connsiteY12" fmla="*/ 80839 h 266369"/>
                <a:gd name="connsiteX13" fmla="*/ 262102 w 474136"/>
                <a:gd name="connsiteY13" fmla="*/ 120595 h 266369"/>
                <a:gd name="connsiteX14" fmla="*/ 169336 w 474136"/>
                <a:gd name="connsiteY14" fmla="*/ 107343 h 266369"/>
                <a:gd name="connsiteX15" fmla="*/ 103076 w 474136"/>
                <a:gd name="connsiteY15" fmla="*/ 54334 h 266369"/>
                <a:gd name="connsiteX16" fmla="*/ 10310 w 474136"/>
                <a:gd name="connsiteY16" fmla="*/ 67587 h 266369"/>
                <a:gd name="connsiteX17" fmla="*/ 10310 w 474136"/>
                <a:gd name="connsiteY17" fmla="*/ 107343 h 26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136" h="266369">
                  <a:moveTo>
                    <a:pt x="10310" y="107343"/>
                  </a:moveTo>
                  <a:cubicBezTo>
                    <a:pt x="12519" y="125013"/>
                    <a:pt x="11069" y="154863"/>
                    <a:pt x="23563" y="173604"/>
                  </a:cubicBezTo>
                  <a:cubicBezTo>
                    <a:pt x="31312" y="185227"/>
                    <a:pt x="51952" y="178737"/>
                    <a:pt x="63319" y="186856"/>
                  </a:cubicBezTo>
                  <a:cubicBezTo>
                    <a:pt x="83653" y="201380"/>
                    <a:pt x="98658" y="222195"/>
                    <a:pt x="116328" y="239865"/>
                  </a:cubicBezTo>
                  <a:cubicBezTo>
                    <a:pt x="127590" y="251127"/>
                    <a:pt x="142832" y="257534"/>
                    <a:pt x="156084" y="266369"/>
                  </a:cubicBezTo>
                  <a:cubicBezTo>
                    <a:pt x="240015" y="261952"/>
                    <a:pt x="324600" y="264473"/>
                    <a:pt x="407876" y="253117"/>
                  </a:cubicBezTo>
                  <a:cubicBezTo>
                    <a:pt x="423657" y="250965"/>
                    <a:pt x="441717" y="241401"/>
                    <a:pt x="447632" y="226613"/>
                  </a:cubicBezTo>
                  <a:cubicBezTo>
                    <a:pt x="460859" y="193546"/>
                    <a:pt x="454513" y="155635"/>
                    <a:pt x="460884" y="120595"/>
                  </a:cubicBezTo>
                  <a:cubicBezTo>
                    <a:pt x="463383" y="106851"/>
                    <a:pt x="469719" y="94091"/>
                    <a:pt x="474136" y="80839"/>
                  </a:cubicBezTo>
                  <a:cubicBezTo>
                    <a:pt x="468991" y="65403"/>
                    <a:pt x="453648" y="7748"/>
                    <a:pt x="434380" y="1326"/>
                  </a:cubicBezTo>
                  <a:cubicBezTo>
                    <a:pt x="417101" y="-4434"/>
                    <a:pt x="399041" y="10161"/>
                    <a:pt x="381371" y="14578"/>
                  </a:cubicBezTo>
                  <a:cubicBezTo>
                    <a:pt x="368119" y="23413"/>
                    <a:pt x="351564" y="28645"/>
                    <a:pt x="341615" y="41082"/>
                  </a:cubicBezTo>
                  <a:cubicBezTo>
                    <a:pt x="332889" y="51990"/>
                    <a:pt x="335550" y="68861"/>
                    <a:pt x="328363" y="80839"/>
                  </a:cubicBezTo>
                  <a:cubicBezTo>
                    <a:pt x="310172" y="111156"/>
                    <a:pt x="293372" y="110172"/>
                    <a:pt x="262102" y="120595"/>
                  </a:cubicBezTo>
                  <a:cubicBezTo>
                    <a:pt x="231180" y="116178"/>
                    <a:pt x="199255" y="116318"/>
                    <a:pt x="169336" y="107343"/>
                  </a:cubicBezTo>
                  <a:cubicBezTo>
                    <a:pt x="145453" y="100178"/>
                    <a:pt x="120234" y="71493"/>
                    <a:pt x="103076" y="54334"/>
                  </a:cubicBezTo>
                  <a:cubicBezTo>
                    <a:pt x="72154" y="58752"/>
                    <a:pt x="34966" y="48410"/>
                    <a:pt x="10310" y="67587"/>
                  </a:cubicBezTo>
                  <a:cubicBezTo>
                    <a:pt x="-11743" y="84739"/>
                    <a:pt x="8101" y="89673"/>
                    <a:pt x="10310" y="107343"/>
                  </a:cubicBezTo>
                  <a:close/>
                </a:path>
              </a:pathLst>
            </a:custGeom>
            <a:solidFill>
              <a:srgbClr val="CC3300"/>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sz="1799" dirty="0">
                <a:solidFill>
                  <a:srgbClr val="FFFFFF">
                    <a:hueOff val="0"/>
                    <a:satOff val="0"/>
                    <a:lumOff val="0"/>
                    <a:alphaOff val="0"/>
                  </a:srgbClr>
                </a:solidFill>
                <a:latin typeface="Arial"/>
              </a:endParaRPr>
            </a:p>
          </p:txBody>
        </p:sp>
        <p:sp>
          <p:nvSpPr>
            <p:cNvPr id="9" name="TextBox 8">
              <a:extLst>
                <a:ext uri="{FF2B5EF4-FFF2-40B4-BE49-F238E27FC236}">
                  <a16:creationId xmlns:a16="http://schemas.microsoft.com/office/drawing/2014/main" id="{191839A9-E88D-4668-B7E2-0DD88DE95418}"/>
                </a:ext>
              </a:extLst>
            </p:cNvPr>
            <p:cNvSpPr txBox="1"/>
            <p:nvPr/>
          </p:nvSpPr>
          <p:spPr>
            <a:xfrm>
              <a:off x="7801969" y="642188"/>
              <a:ext cx="198956" cy="711525"/>
            </a:xfrm>
            <a:prstGeom prst="rect">
              <a:avLst/>
            </a:prstGeom>
            <a:noFill/>
          </p:spPr>
          <p:txBody>
            <a:bodyPr wrap="none" rtlCol="0">
              <a:spAutoFit/>
            </a:bodyPr>
            <a:lstStyle/>
            <a:p>
              <a:pPr algn="ctr"/>
              <a:endParaRPr lang="en-US" sz="2799" b="1" dirty="0">
                <a:solidFill>
                  <a:srgbClr val="000000"/>
                </a:solidFill>
                <a:latin typeface="Arial"/>
              </a:endParaRPr>
            </a:p>
          </p:txBody>
        </p:sp>
        <p:sp>
          <p:nvSpPr>
            <p:cNvPr id="10" name="TextBox 9">
              <a:extLst>
                <a:ext uri="{FF2B5EF4-FFF2-40B4-BE49-F238E27FC236}">
                  <a16:creationId xmlns:a16="http://schemas.microsoft.com/office/drawing/2014/main" id="{03BF32BE-64D3-4AE8-A190-4E8DFDBFB293}"/>
                </a:ext>
              </a:extLst>
            </p:cNvPr>
            <p:cNvSpPr txBox="1"/>
            <p:nvPr/>
          </p:nvSpPr>
          <p:spPr>
            <a:xfrm>
              <a:off x="4851934" y="1435637"/>
              <a:ext cx="198956" cy="711525"/>
            </a:xfrm>
            <a:prstGeom prst="rect">
              <a:avLst/>
            </a:prstGeom>
            <a:noFill/>
          </p:spPr>
          <p:txBody>
            <a:bodyPr wrap="none" rtlCol="0">
              <a:spAutoFit/>
            </a:bodyPr>
            <a:lstStyle/>
            <a:p>
              <a:pPr algn="ctr"/>
              <a:endParaRPr lang="en-US" sz="2799" b="1" dirty="0">
                <a:solidFill>
                  <a:srgbClr val="000000"/>
                </a:solidFill>
                <a:latin typeface="Arial"/>
              </a:endParaRPr>
            </a:p>
          </p:txBody>
        </p:sp>
      </p:grpSp>
      <p:sp>
        <p:nvSpPr>
          <p:cNvPr id="14" name="Text Box 5">
            <a:extLst>
              <a:ext uri="{FF2B5EF4-FFF2-40B4-BE49-F238E27FC236}">
                <a16:creationId xmlns:a16="http://schemas.microsoft.com/office/drawing/2014/main" id="{588B8683-64D7-4BF9-96D6-3F6B8C369F79}"/>
              </a:ext>
            </a:extLst>
          </p:cNvPr>
          <p:cNvSpPr txBox="1">
            <a:spLocks noChangeArrowheads="1"/>
          </p:cNvSpPr>
          <p:nvPr/>
        </p:nvSpPr>
        <p:spPr bwMode="auto">
          <a:xfrm>
            <a:off x="1189604" y="160897"/>
            <a:ext cx="103153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3852">
              <a:spcBef>
                <a:spcPct val="0"/>
              </a:spcBef>
              <a:buNone/>
            </a:pPr>
            <a:r>
              <a:rPr lang="en-US" altLang="en-US" dirty="0">
                <a:solidFill>
                  <a:prstClr val="black"/>
                </a:solidFill>
                <a:latin typeface="Times New Roman" panose="02020603050405020304" pitchFamily="18" charset="0"/>
                <a:cs typeface="Times New Roman" panose="02020603050405020304" pitchFamily="18" charset="0"/>
              </a:rPr>
              <a:t>△Achievement of Deep Channel DO Water Quality Standard </a:t>
            </a:r>
          </a:p>
        </p:txBody>
      </p:sp>
      <p:pic>
        <p:nvPicPr>
          <p:cNvPr id="16" name="Picture 15">
            <a:extLst>
              <a:ext uri="{FF2B5EF4-FFF2-40B4-BE49-F238E27FC236}">
                <a16:creationId xmlns:a16="http://schemas.microsoft.com/office/drawing/2014/main" id="{C1D063B8-269E-476F-BE33-074BF25E6D94}"/>
              </a:ext>
            </a:extLst>
          </p:cNvPr>
          <p:cNvPicPr>
            <a:picLocks noChangeAspect="1"/>
          </p:cNvPicPr>
          <p:nvPr/>
        </p:nvPicPr>
        <p:blipFill>
          <a:blip r:embed="rId3"/>
          <a:stretch>
            <a:fillRect/>
          </a:stretch>
        </p:blipFill>
        <p:spPr>
          <a:xfrm>
            <a:off x="88437" y="17187"/>
            <a:ext cx="1182419" cy="889861"/>
          </a:xfrm>
          <a:prstGeom prst="rect">
            <a:avLst/>
          </a:prstGeom>
        </p:spPr>
      </p:pic>
      <p:sp>
        <p:nvSpPr>
          <p:cNvPr id="3" name="TextBox 2">
            <a:extLst>
              <a:ext uri="{FF2B5EF4-FFF2-40B4-BE49-F238E27FC236}">
                <a16:creationId xmlns:a16="http://schemas.microsoft.com/office/drawing/2014/main" id="{FF58AED0-F8F7-49FB-88C5-E7E99A16DBE4}"/>
              </a:ext>
            </a:extLst>
          </p:cNvPr>
          <p:cNvSpPr txBox="1"/>
          <p:nvPr/>
        </p:nvSpPr>
        <p:spPr>
          <a:xfrm>
            <a:off x="641624" y="1010538"/>
            <a:ext cx="10584949" cy="646074"/>
          </a:xfrm>
          <a:prstGeom prst="rect">
            <a:avLst/>
          </a:prstGeom>
          <a:noFill/>
        </p:spPr>
        <p:txBody>
          <a:bodyPr wrap="none" rtlCol="0">
            <a:spAutoFit/>
          </a:bodyPr>
          <a:lstStyle/>
          <a:p>
            <a:r>
              <a:rPr lang="en-US" sz="1799" dirty="0">
                <a:solidFill>
                  <a:srgbClr val="000000"/>
                </a:solidFill>
                <a:latin typeface="Arial"/>
              </a:rPr>
              <a:t>Achievement of </a:t>
            </a:r>
            <a:r>
              <a:rPr lang="en-US" sz="1799" b="1" u="sng" dirty="0">
                <a:solidFill>
                  <a:srgbClr val="000000"/>
                </a:solidFill>
                <a:latin typeface="Arial"/>
              </a:rPr>
              <a:t>Deep Channel DO </a:t>
            </a:r>
            <a:r>
              <a:rPr lang="en-US" sz="1799" dirty="0">
                <a:solidFill>
                  <a:srgbClr val="000000"/>
                </a:solidFill>
                <a:latin typeface="Arial"/>
              </a:rPr>
              <a:t>water quality standard (1mg/l instantaneous minimum) expressed </a:t>
            </a:r>
          </a:p>
          <a:p>
            <a:r>
              <a:rPr lang="en-US" sz="1799" dirty="0">
                <a:solidFill>
                  <a:srgbClr val="000000"/>
                </a:solidFill>
                <a:latin typeface="Arial"/>
              </a:rPr>
              <a:t>as </a:t>
            </a:r>
            <a:r>
              <a:rPr lang="en-US" sz="1799" b="1" i="1" dirty="0">
                <a:solidFill>
                  <a:srgbClr val="000000"/>
                </a:solidFill>
                <a:latin typeface="Arial"/>
              </a:rPr>
              <a:t>an incremental increase</a:t>
            </a:r>
            <a:r>
              <a:rPr lang="en-US" sz="1799" dirty="0">
                <a:solidFill>
                  <a:srgbClr val="000000"/>
                </a:solidFill>
                <a:latin typeface="Arial"/>
              </a:rPr>
              <a:t> over the PSC agreed to 2025 planning targets</a:t>
            </a:r>
          </a:p>
        </p:txBody>
      </p:sp>
      <p:pic>
        <p:nvPicPr>
          <p:cNvPr id="4" name="Picture 3">
            <a:extLst>
              <a:ext uri="{FF2B5EF4-FFF2-40B4-BE49-F238E27FC236}">
                <a16:creationId xmlns:a16="http://schemas.microsoft.com/office/drawing/2014/main" id="{D1DEB2A2-C57D-441B-9D52-41F8EE2DAF5A}"/>
              </a:ext>
            </a:extLst>
          </p:cNvPr>
          <p:cNvPicPr>
            <a:picLocks noChangeAspect="1"/>
          </p:cNvPicPr>
          <p:nvPr/>
        </p:nvPicPr>
        <p:blipFill>
          <a:blip r:embed="rId4"/>
          <a:stretch>
            <a:fillRect/>
          </a:stretch>
        </p:blipFill>
        <p:spPr>
          <a:xfrm>
            <a:off x="825393" y="1767222"/>
            <a:ext cx="8375851" cy="4893992"/>
          </a:xfrm>
          <a:prstGeom prst="rect">
            <a:avLst/>
          </a:prstGeom>
        </p:spPr>
      </p:pic>
      <p:sp>
        <p:nvSpPr>
          <p:cNvPr id="17" name="Rectangle 17">
            <a:extLst>
              <a:ext uri="{FF2B5EF4-FFF2-40B4-BE49-F238E27FC236}">
                <a16:creationId xmlns:a16="http://schemas.microsoft.com/office/drawing/2014/main" id="{92CBC161-D443-42C6-B2B4-8741AA3CFF4E}"/>
              </a:ext>
            </a:extLst>
          </p:cNvPr>
          <p:cNvSpPr>
            <a:spLocks noChangeArrowheads="1"/>
          </p:cNvSpPr>
          <p:nvPr/>
        </p:nvSpPr>
        <p:spPr bwMode="gray">
          <a:xfrm>
            <a:off x="1298628" y="695785"/>
            <a:ext cx="10129982" cy="45707"/>
          </a:xfrm>
          <a:prstGeom prst="rect">
            <a:avLst/>
          </a:prstGeom>
          <a:gradFill rotWithShape="0">
            <a:gsLst>
              <a:gs pos="0">
                <a:schemeClr val="bg1">
                  <a:lumMod val="50000"/>
                </a:schemeClr>
              </a:gs>
              <a:gs pos="100000">
                <a:schemeClr val="bg1"/>
              </a:gs>
            </a:gsLst>
            <a:lin ang="0" scaled="1"/>
          </a:grad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126" fontAlgn="base">
              <a:spcBef>
                <a:spcPct val="0"/>
              </a:spcBef>
              <a:spcAft>
                <a:spcPct val="0"/>
              </a:spcAft>
              <a:buNone/>
            </a:pPr>
            <a:endParaRPr kumimoji="1" lang="en-US" altLang="en-US" sz="1799" dirty="0">
              <a:solidFill>
                <a:srgbClr val="000000"/>
              </a:solidFill>
              <a:latin typeface="Tahoma" panose="020B0604030504040204" pitchFamily="34" charset="0"/>
              <a:cs typeface="Arial"/>
              <a:sym typeface="Arial"/>
            </a:endParaRPr>
          </a:p>
        </p:txBody>
      </p:sp>
    </p:spTree>
    <p:extLst>
      <p:ext uri="{BB962C8B-B14F-4D97-AF65-F5344CB8AC3E}">
        <p14:creationId xmlns:p14="http://schemas.microsoft.com/office/powerpoint/2010/main" val="908351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E898C3D-CE80-4F97-A517-987492E07961}"/>
              </a:ext>
            </a:extLst>
          </p:cNvPr>
          <p:cNvGrpSpPr/>
          <p:nvPr/>
        </p:nvGrpSpPr>
        <p:grpSpPr>
          <a:xfrm>
            <a:off x="5140581" y="2327715"/>
            <a:ext cx="2923075" cy="1106395"/>
            <a:chOff x="4851934" y="642188"/>
            <a:chExt cx="3148991" cy="1504974"/>
          </a:xfrm>
        </p:grpSpPr>
        <p:sp>
          <p:nvSpPr>
            <p:cNvPr id="9" name="TextBox 8">
              <a:extLst>
                <a:ext uri="{FF2B5EF4-FFF2-40B4-BE49-F238E27FC236}">
                  <a16:creationId xmlns:a16="http://schemas.microsoft.com/office/drawing/2014/main" id="{191839A9-E88D-4668-B7E2-0DD88DE95418}"/>
                </a:ext>
              </a:extLst>
            </p:cNvPr>
            <p:cNvSpPr txBox="1"/>
            <p:nvPr/>
          </p:nvSpPr>
          <p:spPr>
            <a:xfrm>
              <a:off x="7801969" y="642188"/>
              <a:ext cx="198956" cy="711525"/>
            </a:xfrm>
            <a:prstGeom prst="rect">
              <a:avLst/>
            </a:prstGeom>
            <a:noFill/>
          </p:spPr>
          <p:txBody>
            <a:bodyPr wrap="none" rtlCol="0">
              <a:spAutoFit/>
            </a:bodyPr>
            <a:lstStyle/>
            <a:p>
              <a:pPr algn="ctr"/>
              <a:endParaRPr lang="en-US" sz="2799" b="1" dirty="0">
                <a:solidFill>
                  <a:srgbClr val="000000"/>
                </a:solidFill>
                <a:latin typeface="Arial"/>
              </a:endParaRPr>
            </a:p>
          </p:txBody>
        </p:sp>
        <p:sp>
          <p:nvSpPr>
            <p:cNvPr id="10" name="TextBox 9">
              <a:extLst>
                <a:ext uri="{FF2B5EF4-FFF2-40B4-BE49-F238E27FC236}">
                  <a16:creationId xmlns:a16="http://schemas.microsoft.com/office/drawing/2014/main" id="{03BF32BE-64D3-4AE8-A190-4E8DFDBFB293}"/>
                </a:ext>
              </a:extLst>
            </p:cNvPr>
            <p:cNvSpPr txBox="1"/>
            <p:nvPr/>
          </p:nvSpPr>
          <p:spPr>
            <a:xfrm>
              <a:off x="4851934" y="1435637"/>
              <a:ext cx="198956" cy="711525"/>
            </a:xfrm>
            <a:prstGeom prst="rect">
              <a:avLst/>
            </a:prstGeom>
            <a:noFill/>
          </p:spPr>
          <p:txBody>
            <a:bodyPr wrap="none" rtlCol="0">
              <a:spAutoFit/>
            </a:bodyPr>
            <a:lstStyle/>
            <a:p>
              <a:pPr algn="ctr"/>
              <a:endParaRPr lang="en-US" sz="2799" b="1" dirty="0">
                <a:solidFill>
                  <a:srgbClr val="000000"/>
                </a:solidFill>
                <a:latin typeface="Arial"/>
              </a:endParaRPr>
            </a:p>
          </p:txBody>
        </p:sp>
      </p:grpSp>
      <p:sp>
        <p:nvSpPr>
          <p:cNvPr id="14" name="Text Box 5">
            <a:extLst>
              <a:ext uri="{FF2B5EF4-FFF2-40B4-BE49-F238E27FC236}">
                <a16:creationId xmlns:a16="http://schemas.microsoft.com/office/drawing/2014/main" id="{588B8683-64D7-4BF9-96D6-3F6B8C369F79}"/>
              </a:ext>
            </a:extLst>
          </p:cNvPr>
          <p:cNvSpPr txBox="1">
            <a:spLocks noChangeArrowheads="1"/>
          </p:cNvSpPr>
          <p:nvPr/>
        </p:nvSpPr>
        <p:spPr bwMode="auto">
          <a:xfrm>
            <a:off x="1336366" y="151117"/>
            <a:ext cx="111484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3852">
              <a:spcBef>
                <a:spcPct val="0"/>
              </a:spcBef>
              <a:buNone/>
            </a:pPr>
            <a:r>
              <a:rPr lang="en-US" altLang="en-US" dirty="0">
                <a:solidFill>
                  <a:prstClr val="black"/>
                </a:solidFill>
                <a:latin typeface="Times New Roman" panose="02020603050405020304" pitchFamily="18" charset="0"/>
                <a:cs typeface="Times New Roman" panose="02020603050405020304" pitchFamily="18" charset="0"/>
              </a:rPr>
              <a:t>△Achievement of Deep Water DO Water Quality Standard </a:t>
            </a:r>
          </a:p>
        </p:txBody>
      </p:sp>
      <p:pic>
        <p:nvPicPr>
          <p:cNvPr id="16" name="Picture 15">
            <a:extLst>
              <a:ext uri="{FF2B5EF4-FFF2-40B4-BE49-F238E27FC236}">
                <a16:creationId xmlns:a16="http://schemas.microsoft.com/office/drawing/2014/main" id="{C1D063B8-269E-476F-BE33-074BF25E6D94}"/>
              </a:ext>
            </a:extLst>
          </p:cNvPr>
          <p:cNvPicPr>
            <a:picLocks noChangeAspect="1"/>
          </p:cNvPicPr>
          <p:nvPr/>
        </p:nvPicPr>
        <p:blipFill>
          <a:blip r:embed="rId2"/>
          <a:stretch>
            <a:fillRect/>
          </a:stretch>
        </p:blipFill>
        <p:spPr>
          <a:xfrm>
            <a:off x="88437" y="17187"/>
            <a:ext cx="1182419" cy="889861"/>
          </a:xfrm>
          <a:prstGeom prst="rect">
            <a:avLst/>
          </a:prstGeom>
        </p:spPr>
      </p:pic>
      <p:sp>
        <p:nvSpPr>
          <p:cNvPr id="3" name="TextBox 2">
            <a:extLst>
              <a:ext uri="{FF2B5EF4-FFF2-40B4-BE49-F238E27FC236}">
                <a16:creationId xmlns:a16="http://schemas.microsoft.com/office/drawing/2014/main" id="{FF58AED0-F8F7-49FB-88C5-E7E99A16DBE4}"/>
              </a:ext>
            </a:extLst>
          </p:cNvPr>
          <p:cNvSpPr txBox="1"/>
          <p:nvPr/>
        </p:nvSpPr>
        <p:spPr>
          <a:xfrm>
            <a:off x="679646" y="842304"/>
            <a:ext cx="9281130" cy="646074"/>
          </a:xfrm>
          <a:prstGeom prst="rect">
            <a:avLst/>
          </a:prstGeom>
          <a:noFill/>
        </p:spPr>
        <p:txBody>
          <a:bodyPr wrap="none" rtlCol="0">
            <a:spAutoFit/>
          </a:bodyPr>
          <a:lstStyle/>
          <a:p>
            <a:r>
              <a:rPr lang="en-US" sz="1799" dirty="0">
                <a:solidFill>
                  <a:srgbClr val="000000"/>
                </a:solidFill>
                <a:latin typeface="Arial"/>
              </a:rPr>
              <a:t>Achievement of </a:t>
            </a:r>
            <a:r>
              <a:rPr lang="en-US" sz="1799" b="1" u="sng" dirty="0">
                <a:solidFill>
                  <a:srgbClr val="000000"/>
                </a:solidFill>
                <a:latin typeface="Arial"/>
              </a:rPr>
              <a:t>Deep Water DO </a:t>
            </a:r>
            <a:r>
              <a:rPr lang="en-US" sz="1799" dirty="0">
                <a:solidFill>
                  <a:srgbClr val="000000"/>
                </a:solidFill>
                <a:latin typeface="Arial"/>
              </a:rPr>
              <a:t>water quality standard (3 mg/l 30-day mean) expressed </a:t>
            </a:r>
          </a:p>
          <a:p>
            <a:r>
              <a:rPr lang="en-US" sz="1799" dirty="0">
                <a:solidFill>
                  <a:srgbClr val="000000"/>
                </a:solidFill>
                <a:latin typeface="Arial"/>
              </a:rPr>
              <a:t>as </a:t>
            </a:r>
            <a:r>
              <a:rPr lang="en-US" sz="1799" b="1" i="1" dirty="0">
                <a:solidFill>
                  <a:srgbClr val="000000"/>
                </a:solidFill>
                <a:latin typeface="Arial"/>
              </a:rPr>
              <a:t>an incremental increase </a:t>
            </a:r>
            <a:r>
              <a:rPr lang="en-US" sz="1799" dirty="0">
                <a:solidFill>
                  <a:srgbClr val="000000"/>
                </a:solidFill>
                <a:latin typeface="Arial"/>
              </a:rPr>
              <a:t>over the PSC agreed to 2025 planning targets.</a:t>
            </a:r>
          </a:p>
        </p:txBody>
      </p:sp>
      <p:pic>
        <p:nvPicPr>
          <p:cNvPr id="2" name="Picture 1">
            <a:extLst>
              <a:ext uri="{FF2B5EF4-FFF2-40B4-BE49-F238E27FC236}">
                <a16:creationId xmlns:a16="http://schemas.microsoft.com/office/drawing/2014/main" id="{9B6EB792-83D8-4AE5-8CD2-091B82A17C7B}"/>
              </a:ext>
            </a:extLst>
          </p:cNvPr>
          <p:cNvPicPr>
            <a:picLocks noChangeAspect="1"/>
          </p:cNvPicPr>
          <p:nvPr/>
        </p:nvPicPr>
        <p:blipFill>
          <a:blip r:embed="rId3"/>
          <a:stretch>
            <a:fillRect/>
          </a:stretch>
        </p:blipFill>
        <p:spPr>
          <a:xfrm>
            <a:off x="1213046" y="1492892"/>
            <a:ext cx="9073954" cy="5293985"/>
          </a:xfrm>
          <a:prstGeom prst="rect">
            <a:avLst/>
          </a:prstGeom>
        </p:spPr>
      </p:pic>
      <p:sp>
        <p:nvSpPr>
          <p:cNvPr id="11" name="Rectangle 17">
            <a:extLst>
              <a:ext uri="{FF2B5EF4-FFF2-40B4-BE49-F238E27FC236}">
                <a16:creationId xmlns:a16="http://schemas.microsoft.com/office/drawing/2014/main" id="{92CBC161-D443-42C6-B2B4-8741AA3CFF4E}"/>
              </a:ext>
            </a:extLst>
          </p:cNvPr>
          <p:cNvSpPr>
            <a:spLocks noChangeArrowheads="1"/>
          </p:cNvSpPr>
          <p:nvPr/>
        </p:nvSpPr>
        <p:spPr bwMode="gray">
          <a:xfrm>
            <a:off x="1298628" y="695785"/>
            <a:ext cx="10129982" cy="45707"/>
          </a:xfrm>
          <a:prstGeom prst="rect">
            <a:avLst/>
          </a:prstGeom>
          <a:gradFill rotWithShape="0">
            <a:gsLst>
              <a:gs pos="0">
                <a:schemeClr val="bg1">
                  <a:lumMod val="50000"/>
                </a:schemeClr>
              </a:gs>
              <a:gs pos="100000">
                <a:schemeClr val="bg1"/>
              </a:gs>
            </a:gsLst>
            <a:lin ang="0" scaled="1"/>
          </a:grad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126" fontAlgn="base">
              <a:spcBef>
                <a:spcPct val="0"/>
              </a:spcBef>
              <a:spcAft>
                <a:spcPct val="0"/>
              </a:spcAft>
              <a:buNone/>
            </a:pPr>
            <a:endParaRPr kumimoji="1" lang="en-US" altLang="en-US" sz="1799" dirty="0">
              <a:solidFill>
                <a:srgbClr val="000000"/>
              </a:solidFill>
              <a:latin typeface="Tahoma" panose="020B0604030504040204" pitchFamily="34" charset="0"/>
              <a:cs typeface="Arial"/>
              <a:sym typeface="Arial"/>
            </a:endParaRPr>
          </a:p>
        </p:txBody>
      </p:sp>
    </p:spTree>
    <p:extLst>
      <p:ext uri="{BB962C8B-B14F-4D97-AF65-F5344CB8AC3E}">
        <p14:creationId xmlns:p14="http://schemas.microsoft.com/office/powerpoint/2010/main" val="1365505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2F4F4-44A1-4C9C-ADD8-4E97EAD671AD}"/>
              </a:ext>
            </a:extLst>
          </p:cNvPr>
          <p:cNvSpPr>
            <a:spLocks noGrp="1"/>
          </p:cNvSpPr>
          <p:nvPr>
            <p:ph type="title"/>
          </p:nvPr>
        </p:nvSpPr>
        <p:spPr>
          <a:xfrm>
            <a:off x="1828800" y="29268"/>
            <a:ext cx="8915400" cy="955763"/>
          </a:xfrm>
        </p:spPr>
        <p:txBody>
          <a:bodyPr>
            <a:noAutofit/>
          </a:bodyPr>
          <a:lstStyle/>
          <a:p>
            <a:pPr defTabSz="913852"/>
            <a:r>
              <a:rPr lang="en-US" altLang="en-US" sz="3600" dirty="0">
                <a:solidFill>
                  <a:prstClr val="black"/>
                </a:solidFill>
                <a:latin typeface="Times New Roman" panose="02020603050405020304" pitchFamily="18" charset="0"/>
                <a:cs typeface="Times New Roman" panose="02020603050405020304" pitchFamily="18" charset="0"/>
              </a:rPr>
              <a:t>Tidal Fresh Open Water DO Water Quality Standard Violation Rates</a:t>
            </a:r>
          </a:p>
        </p:txBody>
      </p:sp>
      <p:pic>
        <p:nvPicPr>
          <p:cNvPr id="3" name="Picture 2">
            <a:extLst>
              <a:ext uri="{FF2B5EF4-FFF2-40B4-BE49-F238E27FC236}">
                <a16:creationId xmlns:a16="http://schemas.microsoft.com/office/drawing/2014/main" id="{48608720-B453-4E94-A691-66A97F775BCD}"/>
              </a:ext>
            </a:extLst>
          </p:cNvPr>
          <p:cNvPicPr>
            <a:picLocks noChangeAspect="1"/>
          </p:cNvPicPr>
          <p:nvPr/>
        </p:nvPicPr>
        <p:blipFill>
          <a:blip r:embed="rId2"/>
          <a:stretch>
            <a:fillRect/>
          </a:stretch>
        </p:blipFill>
        <p:spPr>
          <a:xfrm>
            <a:off x="4318464" y="1237865"/>
            <a:ext cx="7343899" cy="5047931"/>
          </a:xfrm>
          <a:prstGeom prst="rect">
            <a:avLst/>
          </a:prstGeom>
        </p:spPr>
      </p:pic>
      <p:sp>
        <p:nvSpPr>
          <p:cNvPr id="5" name="TextBox 4">
            <a:extLst>
              <a:ext uri="{FF2B5EF4-FFF2-40B4-BE49-F238E27FC236}">
                <a16:creationId xmlns:a16="http://schemas.microsoft.com/office/drawing/2014/main" id="{AC2E0A1B-9F8D-47F0-BABB-4D3BA8D5BE1D}"/>
              </a:ext>
            </a:extLst>
          </p:cNvPr>
          <p:cNvSpPr txBox="1"/>
          <p:nvPr/>
        </p:nvSpPr>
        <p:spPr>
          <a:xfrm>
            <a:off x="289646" y="2708918"/>
            <a:ext cx="3773395" cy="1323439"/>
          </a:xfrm>
          <a:prstGeom prst="rect">
            <a:avLst/>
          </a:prstGeom>
          <a:noFill/>
        </p:spPr>
        <p:txBody>
          <a:bodyPr wrap="square" rtlCol="0">
            <a:spAutoFit/>
          </a:bodyPr>
          <a:lstStyle/>
          <a:p>
            <a:r>
              <a:rPr lang="en-US" sz="2000" dirty="0"/>
              <a:t>Estimating substantial increases in Open Water DO non-attainment under increased (1</a:t>
            </a:r>
            <a:r>
              <a:rPr lang="en-US" sz="2000" baseline="30000" dirty="0"/>
              <a:t>o</a:t>
            </a:r>
            <a:r>
              <a:rPr lang="en-US" sz="2000" dirty="0"/>
              <a:t>C) 2025 temperature in shallow waters.</a:t>
            </a:r>
          </a:p>
        </p:txBody>
      </p:sp>
      <p:sp>
        <p:nvSpPr>
          <p:cNvPr id="4" name="Slide Number Placeholder 3">
            <a:extLst>
              <a:ext uri="{FF2B5EF4-FFF2-40B4-BE49-F238E27FC236}">
                <a16:creationId xmlns:a16="http://schemas.microsoft.com/office/drawing/2014/main" id="{1A3FC8CB-2042-426E-8122-6BCD75333604}"/>
              </a:ext>
            </a:extLst>
          </p:cNvPr>
          <p:cNvSpPr>
            <a:spLocks noGrp="1"/>
          </p:cNvSpPr>
          <p:nvPr>
            <p:ph type="sldNum" sz="quarter" idx="12"/>
          </p:nvPr>
        </p:nvSpPr>
        <p:spPr>
          <a:xfrm>
            <a:off x="8919163" y="6450806"/>
            <a:ext cx="2743200" cy="365125"/>
          </a:xfrm>
        </p:spPr>
        <p:txBody>
          <a:bodyPr/>
          <a:lstStyle/>
          <a:p>
            <a:fld id="{CB2A5061-0927-42A6-B885-71AF2DE1A6DF}" type="slidenum">
              <a:rPr lang="en-US" smtClean="0"/>
              <a:t>14</a:t>
            </a:fld>
            <a:endParaRPr lang="en-US" dirty="0"/>
          </a:p>
        </p:txBody>
      </p:sp>
      <p:pic>
        <p:nvPicPr>
          <p:cNvPr id="6" name="Picture 5">
            <a:extLst>
              <a:ext uri="{FF2B5EF4-FFF2-40B4-BE49-F238E27FC236}">
                <a16:creationId xmlns:a16="http://schemas.microsoft.com/office/drawing/2014/main" id="{920D615B-9FEB-46C5-A912-9442EF213499}"/>
              </a:ext>
            </a:extLst>
          </p:cNvPr>
          <p:cNvPicPr>
            <a:picLocks noChangeAspect="1"/>
          </p:cNvPicPr>
          <p:nvPr/>
        </p:nvPicPr>
        <p:blipFill>
          <a:blip r:embed="rId3"/>
          <a:stretch>
            <a:fillRect/>
          </a:stretch>
        </p:blipFill>
        <p:spPr>
          <a:xfrm>
            <a:off x="488651" y="4340134"/>
            <a:ext cx="3194581" cy="2517866"/>
          </a:xfrm>
          <a:prstGeom prst="rect">
            <a:avLst/>
          </a:prstGeom>
        </p:spPr>
      </p:pic>
      <p:pic>
        <p:nvPicPr>
          <p:cNvPr id="7" name="Picture 16" descr="CBPOLOGO">
            <a:extLst>
              <a:ext uri="{FF2B5EF4-FFF2-40B4-BE49-F238E27FC236}">
                <a16:creationId xmlns:a16="http://schemas.microsoft.com/office/drawing/2014/main" id="{604540FB-95E0-4E2E-9406-B73F1317DD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663" y="147707"/>
            <a:ext cx="732682" cy="453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7">
            <a:extLst>
              <a:ext uri="{FF2B5EF4-FFF2-40B4-BE49-F238E27FC236}">
                <a16:creationId xmlns:a16="http://schemas.microsoft.com/office/drawing/2014/main" id="{5F13404C-6C25-4D52-84AB-B195D5FFF3BB}"/>
              </a:ext>
            </a:extLst>
          </p:cNvPr>
          <p:cNvSpPr>
            <a:spLocks noChangeArrowheads="1"/>
          </p:cNvSpPr>
          <p:nvPr/>
        </p:nvSpPr>
        <p:spPr bwMode="gray">
          <a:xfrm>
            <a:off x="1535019" y="1027160"/>
            <a:ext cx="10127344" cy="45695"/>
          </a:xfrm>
          <a:prstGeom prst="rect">
            <a:avLst/>
          </a:prstGeom>
          <a:gradFill rotWithShape="0">
            <a:gsLst>
              <a:gs pos="0">
                <a:schemeClr val="bg1">
                  <a:lumMod val="50000"/>
                </a:schemeClr>
              </a:gs>
              <a:gs pos="100000">
                <a:schemeClr val="bg1"/>
              </a:gs>
            </a:gsLst>
            <a:lin ang="0" scaled="1"/>
          </a:grad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3852" fontAlgn="base">
              <a:spcBef>
                <a:spcPct val="0"/>
              </a:spcBef>
              <a:spcAft>
                <a:spcPct val="0"/>
              </a:spcAft>
              <a:buNone/>
            </a:pPr>
            <a:endParaRPr kumimoji="1" lang="en-US" altLang="en-US" sz="1798" dirty="0">
              <a:solidFill>
                <a:srgbClr val="000000"/>
              </a:solidFill>
              <a:latin typeface="Tahoma" panose="020B0604030504040204" pitchFamily="34" charset="0"/>
              <a:cs typeface="Arial"/>
              <a:sym typeface="Arial"/>
            </a:endParaRPr>
          </a:p>
        </p:txBody>
      </p:sp>
      <p:sp>
        <p:nvSpPr>
          <p:cNvPr id="9" name="Slide Number Placeholder 5">
            <a:extLst>
              <a:ext uri="{FF2B5EF4-FFF2-40B4-BE49-F238E27FC236}">
                <a16:creationId xmlns:a16="http://schemas.microsoft.com/office/drawing/2014/main" id="{91A686D1-0EB6-4686-92E7-F2C881F1827A}"/>
              </a:ext>
            </a:extLst>
          </p:cNvPr>
          <p:cNvSpPr txBox="1">
            <a:spLocks noGrp="1"/>
          </p:cNvSpPr>
          <p:nvPr/>
        </p:nvSpPr>
        <p:spPr bwMode="auto">
          <a:xfrm>
            <a:off x="115450" y="287646"/>
            <a:ext cx="1459619" cy="26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3852" eaLnBrk="0" fontAlgn="base" hangingPunct="0">
              <a:spcAft>
                <a:spcPct val="0"/>
              </a:spcAft>
              <a:buNone/>
            </a:pPr>
            <a:endParaRPr lang="en-US" altLang="en-US" sz="1400" kern="0" dirty="0">
              <a:solidFill>
                <a:srgbClr val="000000"/>
              </a:solidFill>
              <a:cs typeface="Arial"/>
              <a:sym typeface="Arial"/>
            </a:endParaRPr>
          </a:p>
          <a:p>
            <a:pPr defTabSz="913852" eaLnBrk="0" fontAlgn="base" hangingPunct="0">
              <a:spcAft>
                <a:spcPct val="0"/>
              </a:spcAft>
              <a:buNone/>
            </a:pPr>
            <a:r>
              <a:rPr lang="en-US" altLang="en-US" sz="1200" kern="0" dirty="0">
                <a:solidFill>
                  <a:srgbClr val="000000"/>
                </a:solidFill>
                <a:latin typeface="Times New Roman" panose="02020603050405020304" pitchFamily="18" charset="0"/>
                <a:cs typeface="Times New Roman" panose="02020603050405020304" pitchFamily="18" charset="0"/>
                <a:sym typeface="Arial"/>
              </a:rPr>
              <a:t> </a:t>
            </a:r>
            <a:r>
              <a:rPr lang="en-US" altLang="en-US" sz="600" b="1" kern="0" dirty="0">
                <a:solidFill>
                  <a:srgbClr val="000000"/>
                </a:solidFill>
                <a:latin typeface="Times New Roman" panose="02020603050405020304" pitchFamily="18" charset="0"/>
                <a:cs typeface="Times New Roman" panose="02020603050405020304" pitchFamily="18" charset="0"/>
                <a:sym typeface="Arial"/>
              </a:rPr>
              <a:t>Chesapeake Bay Program</a:t>
            </a:r>
            <a:endParaRPr lang="en-US" altLang="en-US" sz="600" kern="0" dirty="0">
              <a:solidFill>
                <a:srgbClr val="000000"/>
              </a:solidFill>
              <a:latin typeface="Times New Roman" panose="02020603050405020304" pitchFamily="18" charset="0"/>
              <a:cs typeface="Times New Roman" panose="02020603050405020304" pitchFamily="18" charset="0"/>
              <a:sym typeface="Arial"/>
            </a:endParaRPr>
          </a:p>
          <a:p>
            <a:pPr defTabSz="913852" eaLnBrk="0" fontAlgn="base" hangingPunct="0">
              <a:spcAft>
                <a:spcPct val="0"/>
              </a:spcAft>
              <a:buNone/>
            </a:pPr>
            <a:r>
              <a:rPr lang="en-US" altLang="en-US" sz="600" b="1" i="1" kern="0" dirty="0">
                <a:solidFill>
                  <a:srgbClr val="000000"/>
                </a:solidFill>
                <a:latin typeface="Times New Roman" panose="02020603050405020304" pitchFamily="18" charset="0"/>
                <a:cs typeface="Times New Roman" panose="02020603050405020304" pitchFamily="18" charset="0"/>
                <a:sym typeface="Arial"/>
              </a:rPr>
              <a:t>Science, Restoration, Partnership</a:t>
            </a:r>
            <a:endParaRPr lang="en-US" altLang="en-US" sz="600"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10" name="TextBox 9">
            <a:extLst>
              <a:ext uri="{FF2B5EF4-FFF2-40B4-BE49-F238E27FC236}">
                <a16:creationId xmlns:a16="http://schemas.microsoft.com/office/drawing/2014/main" id="{216DED70-4EEC-F741-BED0-88A72D18CB13}"/>
              </a:ext>
            </a:extLst>
          </p:cNvPr>
          <p:cNvSpPr txBox="1"/>
          <p:nvPr/>
        </p:nvSpPr>
        <p:spPr>
          <a:xfrm>
            <a:off x="6324600" y="1405318"/>
            <a:ext cx="990600" cy="646331"/>
          </a:xfrm>
          <a:prstGeom prst="rect">
            <a:avLst/>
          </a:prstGeom>
          <a:solidFill>
            <a:schemeClr val="accent2">
              <a:lumMod val="20000"/>
              <a:lumOff val="80000"/>
            </a:schemeClr>
          </a:solidFill>
        </p:spPr>
        <p:txBody>
          <a:bodyPr wrap="square" rtlCol="0">
            <a:spAutoFit/>
          </a:bodyPr>
          <a:lstStyle/>
          <a:p>
            <a:pPr algn="ctr"/>
            <a:r>
              <a:rPr lang="en-US" dirty="0"/>
              <a:t>1995</a:t>
            </a:r>
          </a:p>
          <a:p>
            <a:pPr algn="ctr"/>
            <a:r>
              <a:rPr lang="en-US" dirty="0"/>
              <a:t>Climate </a:t>
            </a:r>
          </a:p>
        </p:txBody>
      </p:sp>
      <p:sp>
        <p:nvSpPr>
          <p:cNvPr id="11" name="TextBox 10">
            <a:extLst>
              <a:ext uri="{FF2B5EF4-FFF2-40B4-BE49-F238E27FC236}">
                <a16:creationId xmlns:a16="http://schemas.microsoft.com/office/drawing/2014/main" id="{E27789FE-FE01-914A-A468-7BBF22AAC4ED}"/>
              </a:ext>
            </a:extLst>
          </p:cNvPr>
          <p:cNvSpPr txBox="1"/>
          <p:nvPr/>
        </p:nvSpPr>
        <p:spPr>
          <a:xfrm>
            <a:off x="7391400" y="1405318"/>
            <a:ext cx="990600" cy="646331"/>
          </a:xfrm>
          <a:prstGeom prst="rect">
            <a:avLst/>
          </a:prstGeom>
          <a:solidFill>
            <a:schemeClr val="accent2">
              <a:lumMod val="20000"/>
              <a:lumOff val="80000"/>
            </a:schemeClr>
          </a:solidFill>
        </p:spPr>
        <p:txBody>
          <a:bodyPr wrap="square" rtlCol="0">
            <a:spAutoFit/>
          </a:bodyPr>
          <a:lstStyle/>
          <a:p>
            <a:pPr algn="ctr"/>
            <a:r>
              <a:rPr lang="en-US" dirty="0"/>
              <a:t>2025</a:t>
            </a:r>
          </a:p>
          <a:p>
            <a:pPr algn="ctr"/>
            <a:r>
              <a:rPr lang="en-US" dirty="0"/>
              <a:t>Climate </a:t>
            </a:r>
          </a:p>
        </p:txBody>
      </p:sp>
      <p:sp>
        <p:nvSpPr>
          <p:cNvPr id="12" name="TextBox 11">
            <a:extLst>
              <a:ext uri="{FF2B5EF4-FFF2-40B4-BE49-F238E27FC236}">
                <a16:creationId xmlns:a16="http://schemas.microsoft.com/office/drawing/2014/main" id="{CEDA0415-CD87-CD4F-B996-3DC839F32D88}"/>
              </a:ext>
            </a:extLst>
          </p:cNvPr>
          <p:cNvSpPr txBox="1"/>
          <p:nvPr/>
        </p:nvSpPr>
        <p:spPr>
          <a:xfrm>
            <a:off x="8458200" y="1405318"/>
            <a:ext cx="990600" cy="646331"/>
          </a:xfrm>
          <a:prstGeom prst="rect">
            <a:avLst/>
          </a:prstGeom>
          <a:solidFill>
            <a:schemeClr val="accent2">
              <a:lumMod val="20000"/>
              <a:lumOff val="80000"/>
            </a:schemeClr>
          </a:solidFill>
        </p:spPr>
        <p:txBody>
          <a:bodyPr wrap="square" rtlCol="0">
            <a:spAutoFit/>
          </a:bodyPr>
          <a:lstStyle/>
          <a:p>
            <a:pPr algn="ctr"/>
            <a:r>
              <a:rPr lang="en-US" dirty="0"/>
              <a:t>2035</a:t>
            </a:r>
          </a:p>
          <a:p>
            <a:pPr algn="ctr"/>
            <a:r>
              <a:rPr lang="en-US" dirty="0"/>
              <a:t>Climate </a:t>
            </a:r>
          </a:p>
        </p:txBody>
      </p:sp>
      <p:sp>
        <p:nvSpPr>
          <p:cNvPr id="13" name="TextBox 12">
            <a:extLst>
              <a:ext uri="{FF2B5EF4-FFF2-40B4-BE49-F238E27FC236}">
                <a16:creationId xmlns:a16="http://schemas.microsoft.com/office/drawing/2014/main" id="{A49E5910-6266-4A4F-9209-B13105339A41}"/>
              </a:ext>
            </a:extLst>
          </p:cNvPr>
          <p:cNvSpPr txBox="1"/>
          <p:nvPr/>
        </p:nvSpPr>
        <p:spPr>
          <a:xfrm>
            <a:off x="9525341" y="1405318"/>
            <a:ext cx="990600" cy="646331"/>
          </a:xfrm>
          <a:prstGeom prst="rect">
            <a:avLst/>
          </a:prstGeom>
          <a:solidFill>
            <a:schemeClr val="accent2">
              <a:lumMod val="20000"/>
              <a:lumOff val="80000"/>
            </a:schemeClr>
          </a:solidFill>
        </p:spPr>
        <p:txBody>
          <a:bodyPr wrap="square" rtlCol="0">
            <a:spAutoFit/>
          </a:bodyPr>
          <a:lstStyle/>
          <a:p>
            <a:pPr algn="ctr"/>
            <a:r>
              <a:rPr lang="en-US" dirty="0"/>
              <a:t>2045</a:t>
            </a:r>
          </a:p>
          <a:p>
            <a:pPr algn="ctr"/>
            <a:r>
              <a:rPr lang="en-US" dirty="0"/>
              <a:t>Climate </a:t>
            </a:r>
          </a:p>
        </p:txBody>
      </p:sp>
      <p:sp>
        <p:nvSpPr>
          <p:cNvPr id="14" name="TextBox 13">
            <a:extLst>
              <a:ext uri="{FF2B5EF4-FFF2-40B4-BE49-F238E27FC236}">
                <a16:creationId xmlns:a16="http://schemas.microsoft.com/office/drawing/2014/main" id="{ED5BFC19-DA1C-4448-98C9-95B93EB10E4C}"/>
              </a:ext>
            </a:extLst>
          </p:cNvPr>
          <p:cNvSpPr txBox="1"/>
          <p:nvPr/>
        </p:nvSpPr>
        <p:spPr>
          <a:xfrm>
            <a:off x="10591800" y="1405318"/>
            <a:ext cx="990600" cy="646331"/>
          </a:xfrm>
          <a:prstGeom prst="rect">
            <a:avLst/>
          </a:prstGeom>
          <a:solidFill>
            <a:schemeClr val="accent2">
              <a:lumMod val="20000"/>
              <a:lumOff val="80000"/>
            </a:schemeClr>
          </a:solidFill>
        </p:spPr>
        <p:txBody>
          <a:bodyPr wrap="square" rtlCol="0">
            <a:spAutoFit/>
          </a:bodyPr>
          <a:lstStyle/>
          <a:p>
            <a:pPr algn="ctr"/>
            <a:r>
              <a:rPr lang="en-US" dirty="0"/>
              <a:t>2055</a:t>
            </a:r>
          </a:p>
          <a:p>
            <a:pPr algn="ctr"/>
            <a:r>
              <a:rPr lang="en-US" dirty="0"/>
              <a:t>Climate </a:t>
            </a:r>
          </a:p>
        </p:txBody>
      </p:sp>
      <p:sp>
        <p:nvSpPr>
          <p:cNvPr id="15" name="Rectangle 14"/>
          <p:cNvSpPr/>
          <p:nvPr/>
        </p:nvSpPr>
        <p:spPr>
          <a:xfrm>
            <a:off x="201663" y="1495773"/>
            <a:ext cx="4009901" cy="922945"/>
          </a:xfrm>
          <a:prstGeom prst="rect">
            <a:avLst/>
          </a:prstGeom>
        </p:spPr>
        <p:txBody>
          <a:bodyPr wrap="square">
            <a:spAutoFit/>
          </a:bodyPr>
          <a:lstStyle/>
          <a:p>
            <a:r>
              <a:rPr lang="en-US" sz="1799" dirty="0" smtClean="0">
                <a:solidFill>
                  <a:srgbClr val="000000"/>
                </a:solidFill>
              </a:rPr>
              <a:t>Nonattainment </a:t>
            </a:r>
            <a:r>
              <a:rPr lang="en-US" sz="1799" dirty="0">
                <a:solidFill>
                  <a:srgbClr val="000000"/>
                </a:solidFill>
              </a:rPr>
              <a:t>of </a:t>
            </a:r>
            <a:r>
              <a:rPr lang="en-US" sz="1799" b="1" u="sng" dirty="0">
                <a:solidFill>
                  <a:srgbClr val="000000"/>
                </a:solidFill>
              </a:rPr>
              <a:t>Tidal Fresh Open Water DO </a:t>
            </a:r>
            <a:r>
              <a:rPr lang="en-US" sz="1799" dirty="0">
                <a:solidFill>
                  <a:srgbClr val="000000"/>
                </a:solidFill>
              </a:rPr>
              <a:t>water quality standard </a:t>
            </a:r>
          </a:p>
          <a:p>
            <a:r>
              <a:rPr lang="en-US" sz="1799" dirty="0">
                <a:solidFill>
                  <a:srgbClr val="000000"/>
                </a:solidFill>
              </a:rPr>
              <a:t>(5.5mg/l 30-day mean)</a:t>
            </a:r>
          </a:p>
        </p:txBody>
      </p:sp>
    </p:spTree>
    <p:extLst>
      <p:ext uri="{BB962C8B-B14F-4D97-AF65-F5344CB8AC3E}">
        <p14:creationId xmlns:p14="http://schemas.microsoft.com/office/powerpoint/2010/main" val="1293508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4965D-39D1-493F-AFD8-E8EF51D6D501}"/>
              </a:ext>
            </a:extLst>
          </p:cNvPr>
          <p:cNvSpPr>
            <a:spLocks noGrp="1"/>
          </p:cNvSpPr>
          <p:nvPr>
            <p:ph type="title"/>
          </p:nvPr>
        </p:nvSpPr>
        <p:spPr>
          <a:xfrm>
            <a:off x="1336033" y="105825"/>
            <a:ext cx="10055172" cy="593893"/>
          </a:xfrm>
        </p:spPr>
        <p:txBody>
          <a:bodyPr>
            <a:noAutofit/>
          </a:bodyPr>
          <a:lstStyle/>
          <a:p>
            <a:r>
              <a:rPr lang="en-US" sz="3600" dirty="0">
                <a:latin typeface="Times New Roman" panose="02020603050405020304" pitchFamily="18" charset="0"/>
                <a:cs typeface="Times New Roman" panose="02020603050405020304" pitchFamily="18" charset="0"/>
              </a:rPr>
              <a:t>Open Water is Important!</a:t>
            </a:r>
          </a:p>
        </p:txBody>
      </p:sp>
      <p:sp>
        <p:nvSpPr>
          <p:cNvPr id="4" name="Content Placeholder 3">
            <a:extLst>
              <a:ext uri="{FF2B5EF4-FFF2-40B4-BE49-F238E27FC236}">
                <a16:creationId xmlns:a16="http://schemas.microsoft.com/office/drawing/2014/main" id="{D67F5B34-CA0D-445E-B2DE-15438D5D8D76}"/>
              </a:ext>
            </a:extLst>
          </p:cNvPr>
          <p:cNvSpPr>
            <a:spLocks noGrp="1"/>
          </p:cNvSpPr>
          <p:nvPr>
            <p:ph idx="1"/>
          </p:nvPr>
        </p:nvSpPr>
        <p:spPr>
          <a:xfrm>
            <a:off x="838200" y="1215982"/>
            <a:ext cx="10515600" cy="5140368"/>
          </a:xfrm>
        </p:spPr>
        <p:txBody>
          <a:bodyPr>
            <a:normAutofit fontScale="92500" lnSpcReduction="20000"/>
          </a:bodyPr>
          <a:lstStyle/>
          <a:p>
            <a:pPr>
              <a:lnSpc>
                <a:spcPct val="110000"/>
              </a:lnSpc>
            </a:pPr>
            <a:r>
              <a:rPr lang="en-US" dirty="0"/>
              <a:t>The Open Water criteria are based on living resource needs for striped bass and other important species.</a:t>
            </a:r>
          </a:p>
          <a:p>
            <a:pPr>
              <a:lnSpc>
                <a:spcPct val="110000"/>
              </a:lnSpc>
            </a:pPr>
            <a:r>
              <a:rPr lang="en-US" dirty="0"/>
              <a:t>There is a huge amount of Open Water (2/3 of the Bay) with DO water quality standards in place to protect living resources.</a:t>
            </a:r>
          </a:p>
          <a:p>
            <a:pPr>
              <a:lnSpc>
                <a:spcPct val="110000"/>
              </a:lnSpc>
            </a:pPr>
            <a:r>
              <a:rPr lang="en-US" dirty="0"/>
              <a:t>It is the portion of the Bay that we interact with the most.</a:t>
            </a:r>
          </a:p>
          <a:p>
            <a:pPr>
              <a:lnSpc>
                <a:spcPct val="110000"/>
              </a:lnSpc>
            </a:pPr>
            <a:r>
              <a:rPr lang="en-US" dirty="0"/>
              <a:t>Shallow Open Water (less than 2 meters deep) may have increased impacts from future estimated temperature increases.</a:t>
            </a:r>
            <a:endParaRPr lang="en-US" sz="1300" dirty="0"/>
          </a:p>
          <a:p>
            <a:pPr>
              <a:lnSpc>
                <a:spcPct val="110000"/>
              </a:lnSpc>
            </a:pPr>
            <a:endParaRPr lang="en-US" dirty="0"/>
          </a:p>
          <a:p>
            <a:pPr marL="285750" indent="-285750">
              <a:lnSpc>
                <a:spcPct val="110000"/>
              </a:lnSpc>
            </a:pPr>
            <a:r>
              <a:rPr lang="en-US" dirty="0">
                <a:cs typeface="Times New Roman" panose="02020603050405020304" pitchFamily="18" charset="0"/>
              </a:rPr>
              <a:t>Open Water DO nonattainment in shallow water requires additional investigation. Ultimately, an improved Bay Model simulation of shallow water is needed to better understand the climate effects on Open Water DO water quality standards in Chesapeake’s shallow waters.</a:t>
            </a:r>
          </a:p>
        </p:txBody>
      </p:sp>
      <p:sp>
        <p:nvSpPr>
          <p:cNvPr id="3" name="Slide Number Placeholder 2">
            <a:extLst>
              <a:ext uri="{FF2B5EF4-FFF2-40B4-BE49-F238E27FC236}">
                <a16:creationId xmlns:a16="http://schemas.microsoft.com/office/drawing/2014/main" id="{2F262388-6C1D-418D-A82F-D17627A4BFD9}"/>
              </a:ext>
            </a:extLst>
          </p:cNvPr>
          <p:cNvSpPr>
            <a:spLocks noGrp="1"/>
          </p:cNvSpPr>
          <p:nvPr>
            <p:ph type="sldNum" sz="quarter" idx="12"/>
          </p:nvPr>
        </p:nvSpPr>
        <p:spPr/>
        <p:txBody>
          <a:bodyPr/>
          <a:lstStyle/>
          <a:p>
            <a:fld id="{0592AC34-6154-42F3-BB42-61C3B4A5768D}" type="slidenum">
              <a:rPr lang="en-US" smtClean="0"/>
              <a:t>15</a:t>
            </a:fld>
            <a:endParaRPr lang="en-US" dirty="0"/>
          </a:p>
        </p:txBody>
      </p:sp>
      <p:pic>
        <p:nvPicPr>
          <p:cNvPr id="5" name="Picture 16" descr="CBPOLOGO">
            <a:extLst>
              <a:ext uri="{FF2B5EF4-FFF2-40B4-BE49-F238E27FC236}">
                <a16:creationId xmlns:a16="http://schemas.microsoft.com/office/drawing/2014/main" id="{E9FF3474-A9BC-4EB8-A128-8C34AC667A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127" y="146852"/>
            <a:ext cx="732873" cy="45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7">
            <a:extLst>
              <a:ext uri="{FF2B5EF4-FFF2-40B4-BE49-F238E27FC236}">
                <a16:creationId xmlns:a16="http://schemas.microsoft.com/office/drawing/2014/main" id="{92CBC161-D443-42C6-B2B4-8741AA3CFF4E}"/>
              </a:ext>
            </a:extLst>
          </p:cNvPr>
          <p:cNvSpPr>
            <a:spLocks noChangeArrowheads="1"/>
          </p:cNvSpPr>
          <p:nvPr/>
        </p:nvSpPr>
        <p:spPr bwMode="gray">
          <a:xfrm>
            <a:off x="1298628" y="695785"/>
            <a:ext cx="10129982" cy="45707"/>
          </a:xfrm>
          <a:prstGeom prst="rect">
            <a:avLst/>
          </a:prstGeom>
          <a:gradFill rotWithShape="0">
            <a:gsLst>
              <a:gs pos="0">
                <a:schemeClr val="bg1">
                  <a:lumMod val="50000"/>
                </a:schemeClr>
              </a:gs>
              <a:gs pos="100000">
                <a:schemeClr val="bg1"/>
              </a:gs>
            </a:gsLst>
            <a:lin ang="0" scaled="1"/>
          </a:grad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126" fontAlgn="base">
              <a:spcBef>
                <a:spcPct val="0"/>
              </a:spcBef>
              <a:spcAft>
                <a:spcPct val="0"/>
              </a:spcAft>
              <a:buNone/>
            </a:pPr>
            <a:endParaRPr kumimoji="1" lang="en-US" altLang="en-US" sz="1799" dirty="0">
              <a:solidFill>
                <a:srgbClr val="000000"/>
              </a:solidFill>
              <a:latin typeface="Tahoma" panose="020B0604030504040204" pitchFamily="34" charset="0"/>
              <a:cs typeface="Arial"/>
              <a:sym typeface="Arial"/>
            </a:endParaRPr>
          </a:p>
        </p:txBody>
      </p:sp>
      <p:sp>
        <p:nvSpPr>
          <p:cNvPr id="7" name="Slide Number Placeholder 5">
            <a:extLst>
              <a:ext uri="{FF2B5EF4-FFF2-40B4-BE49-F238E27FC236}">
                <a16:creationId xmlns:a16="http://schemas.microsoft.com/office/drawing/2014/main" id="{CB5E861D-C05A-4C84-BF99-3C51BD318E53}"/>
              </a:ext>
            </a:extLst>
          </p:cNvPr>
          <p:cNvSpPr txBox="1">
            <a:spLocks noGrp="1"/>
          </p:cNvSpPr>
          <p:nvPr/>
        </p:nvSpPr>
        <p:spPr bwMode="auto">
          <a:xfrm>
            <a:off x="113891" y="286827"/>
            <a:ext cx="1459999" cy="264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126" eaLnBrk="0" fontAlgn="base" hangingPunct="0">
              <a:spcAft>
                <a:spcPct val="0"/>
              </a:spcAft>
              <a:buNone/>
            </a:pPr>
            <a:endParaRPr lang="en-US" altLang="en-US" sz="1400" kern="0" dirty="0">
              <a:solidFill>
                <a:srgbClr val="000000"/>
              </a:solidFill>
              <a:cs typeface="Arial"/>
              <a:sym typeface="Arial"/>
            </a:endParaRPr>
          </a:p>
          <a:p>
            <a:pPr defTabSz="914126" eaLnBrk="0" fontAlgn="base" hangingPunct="0">
              <a:spcAft>
                <a:spcPct val="0"/>
              </a:spcAft>
              <a:buNone/>
            </a:pPr>
            <a:r>
              <a:rPr lang="en-US" altLang="en-US" sz="1200" kern="0" dirty="0">
                <a:solidFill>
                  <a:srgbClr val="000000"/>
                </a:solidFill>
                <a:latin typeface="Times New Roman" panose="02020603050405020304" pitchFamily="18" charset="0"/>
                <a:cs typeface="Times New Roman" panose="02020603050405020304" pitchFamily="18" charset="0"/>
                <a:sym typeface="Arial"/>
              </a:rPr>
              <a:t> </a:t>
            </a:r>
            <a:r>
              <a:rPr lang="en-US" altLang="en-US" sz="600" b="1" kern="0" dirty="0">
                <a:solidFill>
                  <a:srgbClr val="000000"/>
                </a:solidFill>
                <a:latin typeface="Times New Roman" panose="02020603050405020304" pitchFamily="18" charset="0"/>
                <a:cs typeface="Times New Roman" panose="02020603050405020304" pitchFamily="18" charset="0"/>
                <a:sym typeface="Arial"/>
              </a:rPr>
              <a:t>Chesapeake Bay Program</a:t>
            </a:r>
            <a:endParaRPr lang="en-US" altLang="en-US" sz="600" kern="0" dirty="0">
              <a:solidFill>
                <a:srgbClr val="000000"/>
              </a:solidFill>
              <a:latin typeface="Times New Roman" panose="02020603050405020304" pitchFamily="18" charset="0"/>
              <a:cs typeface="Times New Roman" panose="02020603050405020304" pitchFamily="18" charset="0"/>
              <a:sym typeface="Arial"/>
            </a:endParaRPr>
          </a:p>
          <a:p>
            <a:pPr defTabSz="914126" eaLnBrk="0" fontAlgn="base" hangingPunct="0">
              <a:spcAft>
                <a:spcPct val="0"/>
              </a:spcAft>
              <a:buNone/>
            </a:pPr>
            <a:r>
              <a:rPr lang="en-US" altLang="en-US" sz="600" b="1" i="1" kern="0" dirty="0">
                <a:solidFill>
                  <a:srgbClr val="000000"/>
                </a:solidFill>
                <a:latin typeface="Times New Roman" panose="02020603050405020304" pitchFamily="18" charset="0"/>
                <a:cs typeface="Times New Roman" panose="02020603050405020304" pitchFamily="18" charset="0"/>
                <a:sym typeface="Arial"/>
              </a:rPr>
              <a:t>Science, Restoration, Partnership</a:t>
            </a:r>
            <a:endParaRPr lang="en-US" altLang="en-US" sz="600" kern="0" dirty="0">
              <a:solidFill>
                <a:srgbClr val="00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550442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3C5A4-3EDB-4E52-AE24-94A98C3E7C1C}"/>
              </a:ext>
            </a:extLst>
          </p:cNvPr>
          <p:cNvSpPr>
            <a:spLocks noGrp="1"/>
          </p:cNvSpPr>
          <p:nvPr>
            <p:ph type="title"/>
          </p:nvPr>
        </p:nvSpPr>
        <p:spPr>
          <a:xfrm>
            <a:off x="1298628" y="105184"/>
            <a:ext cx="10424670" cy="613454"/>
          </a:xfrm>
        </p:spPr>
        <p:txBody>
          <a:bodyPr>
            <a:noAutofit/>
          </a:bodyPr>
          <a:lstStyle/>
          <a:p>
            <a:r>
              <a:rPr lang="en-US" sz="3600" dirty="0">
                <a:latin typeface="Times New Roman" panose="02020603050405020304" pitchFamily="18" charset="0"/>
                <a:cs typeface="Times New Roman" panose="02020603050405020304" pitchFamily="18" charset="0"/>
              </a:rPr>
              <a:t>Main Bay and Tributary Open Water Violation Rates</a:t>
            </a:r>
          </a:p>
        </p:txBody>
      </p:sp>
      <p:sp>
        <p:nvSpPr>
          <p:cNvPr id="3" name="Content Placeholder 2">
            <a:extLst>
              <a:ext uri="{FF2B5EF4-FFF2-40B4-BE49-F238E27FC236}">
                <a16:creationId xmlns:a16="http://schemas.microsoft.com/office/drawing/2014/main" id="{FE5B9B0E-4529-40B9-B0DD-A40EF8985C77}"/>
              </a:ext>
            </a:extLst>
          </p:cNvPr>
          <p:cNvSpPr>
            <a:spLocks noGrp="1"/>
          </p:cNvSpPr>
          <p:nvPr>
            <p:ph idx="1"/>
          </p:nvPr>
        </p:nvSpPr>
        <p:spPr>
          <a:xfrm>
            <a:off x="843890" y="1644842"/>
            <a:ext cx="10515600" cy="1206485"/>
          </a:xfrm>
        </p:spPr>
        <p:txBody>
          <a:bodyPr>
            <a:normAutofit/>
          </a:bodyPr>
          <a:lstStyle/>
          <a:p>
            <a:r>
              <a:rPr lang="en-US" sz="2400" dirty="0"/>
              <a:t>Most areas do not reach violation, even by 2055</a:t>
            </a:r>
          </a:p>
          <a:p>
            <a:r>
              <a:rPr lang="en-US" sz="2400" dirty="0"/>
              <a:t>CB6 and CB7 are much more effected</a:t>
            </a:r>
          </a:p>
        </p:txBody>
      </p:sp>
      <p:sp>
        <p:nvSpPr>
          <p:cNvPr id="4" name="Slide Number Placeholder 3">
            <a:extLst>
              <a:ext uri="{FF2B5EF4-FFF2-40B4-BE49-F238E27FC236}">
                <a16:creationId xmlns:a16="http://schemas.microsoft.com/office/drawing/2014/main" id="{8956F45F-C309-4615-BCE9-4373EDFF7787}"/>
              </a:ext>
            </a:extLst>
          </p:cNvPr>
          <p:cNvSpPr>
            <a:spLocks noGrp="1"/>
          </p:cNvSpPr>
          <p:nvPr>
            <p:ph type="sldNum" sz="quarter" idx="12"/>
          </p:nvPr>
        </p:nvSpPr>
        <p:spPr/>
        <p:txBody>
          <a:bodyPr/>
          <a:lstStyle/>
          <a:p>
            <a:fld id="{0592AC34-6154-42F3-BB42-61C3B4A5768D}" type="slidenum">
              <a:rPr lang="en-US" smtClean="0"/>
              <a:t>16</a:t>
            </a:fld>
            <a:endParaRPr lang="en-US" dirty="0"/>
          </a:p>
        </p:txBody>
      </p:sp>
      <p:pic>
        <p:nvPicPr>
          <p:cNvPr id="6" name="Picture 5">
            <a:extLst>
              <a:ext uri="{FF2B5EF4-FFF2-40B4-BE49-F238E27FC236}">
                <a16:creationId xmlns:a16="http://schemas.microsoft.com/office/drawing/2014/main" id="{4E8B4139-6D68-4B26-99AD-3E39AF50962C}"/>
              </a:ext>
            </a:extLst>
          </p:cNvPr>
          <p:cNvPicPr>
            <a:picLocks noChangeAspect="1"/>
          </p:cNvPicPr>
          <p:nvPr/>
        </p:nvPicPr>
        <p:blipFill>
          <a:blip r:embed="rId2"/>
          <a:stretch>
            <a:fillRect/>
          </a:stretch>
        </p:blipFill>
        <p:spPr>
          <a:xfrm>
            <a:off x="293298" y="2606849"/>
            <a:ext cx="11551259" cy="3749501"/>
          </a:xfrm>
          <a:prstGeom prst="rect">
            <a:avLst/>
          </a:prstGeom>
        </p:spPr>
      </p:pic>
      <p:pic>
        <p:nvPicPr>
          <p:cNvPr id="7" name="Picture 16" descr="CBPOLOGO">
            <a:extLst>
              <a:ext uri="{FF2B5EF4-FFF2-40B4-BE49-F238E27FC236}">
                <a16:creationId xmlns:a16="http://schemas.microsoft.com/office/drawing/2014/main" id="{E9FF3474-A9BC-4EB8-A128-8C34AC667A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127" y="146852"/>
            <a:ext cx="732873" cy="45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7">
            <a:extLst>
              <a:ext uri="{FF2B5EF4-FFF2-40B4-BE49-F238E27FC236}">
                <a16:creationId xmlns:a16="http://schemas.microsoft.com/office/drawing/2014/main" id="{92CBC161-D443-42C6-B2B4-8741AA3CFF4E}"/>
              </a:ext>
            </a:extLst>
          </p:cNvPr>
          <p:cNvSpPr>
            <a:spLocks noChangeArrowheads="1"/>
          </p:cNvSpPr>
          <p:nvPr/>
        </p:nvSpPr>
        <p:spPr bwMode="gray">
          <a:xfrm>
            <a:off x="1298628" y="695785"/>
            <a:ext cx="10129982" cy="45707"/>
          </a:xfrm>
          <a:prstGeom prst="rect">
            <a:avLst/>
          </a:prstGeom>
          <a:gradFill rotWithShape="0">
            <a:gsLst>
              <a:gs pos="0">
                <a:schemeClr val="bg1">
                  <a:lumMod val="50000"/>
                </a:schemeClr>
              </a:gs>
              <a:gs pos="100000">
                <a:schemeClr val="bg1"/>
              </a:gs>
            </a:gsLst>
            <a:lin ang="0" scaled="1"/>
          </a:grad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126" fontAlgn="base">
              <a:spcBef>
                <a:spcPct val="0"/>
              </a:spcBef>
              <a:spcAft>
                <a:spcPct val="0"/>
              </a:spcAft>
              <a:buNone/>
            </a:pPr>
            <a:endParaRPr kumimoji="1" lang="en-US" altLang="en-US" sz="1799" dirty="0">
              <a:solidFill>
                <a:srgbClr val="000000"/>
              </a:solidFill>
              <a:latin typeface="Tahoma" panose="020B0604030504040204" pitchFamily="34" charset="0"/>
              <a:cs typeface="Arial"/>
              <a:sym typeface="Arial"/>
            </a:endParaRPr>
          </a:p>
        </p:txBody>
      </p:sp>
      <p:sp>
        <p:nvSpPr>
          <p:cNvPr id="9" name="Slide Number Placeholder 5">
            <a:extLst>
              <a:ext uri="{FF2B5EF4-FFF2-40B4-BE49-F238E27FC236}">
                <a16:creationId xmlns:a16="http://schemas.microsoft.com/office/drawing/2014/main" id="{CB5E861D-C05A-4C84-BF99-3C51BD318E53}"/>
              </a:ext>
            </a:extLst>
          </p:cNvPr>
          <p:cNvSpPr txBox="1">
            <a:spLocks noGrp="1"/>
          </p:cNvSpPr>
          <p:nvPr/>
        </p:nvSpPr>
        <p:spPr bwMode="auto">
          <a:xfrm>
            <a:off x="113891" y="286827"/>
            <a:ext cx="1459999" cy="264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126" eaLnBrk="0" fontAlgn="base" hangingPunct="0">
              <a:spcAft>
                <a:spcPct val="0"/>
              </a:spcAft>
              <a:buNone/>
            </a:pPr>
            <a:endParaRPr lang="en-US" altLang="en-US" sz="1400" kern="0" dirty="0">
              <a:solidFill>
                <a:srgbClr val="000000"/>
              </a:solidFill>
              <a:cs typeface="Arial"/>
              <a:sym typeface="Arial"/>
            </a:endParaRPr>
          </a:p>
          <a:p>
            <a:pPr defTabSz="914126" eaLnBrk="0" fontAlgn="base" hangingPunct="0">
              <a:spcAft>
                <a:spcPct val="0"/>
              </a:spcAft>
              <a:buNone/>
            </a:pPr>
            <a:r>
              <a:rPr lang="en-US" altLang="en-US" sz="1200" kern="0" dirty="0">
                <a:solidFill>
                  <a:srgbClr val="000000"/>
                </a:solidFill>
                <a:latin typeface="Times New Roman" panose="02020603050405020304" pitchFamily="18" charset="0"/>
                <a:cs typeface="Times New Roman" panose="02020603050405020304" pitchFamily="18" charset="0"/>
                <a:sym typeface="Arial"/>
              </a:rPr>
              <a:t> </a:t>
            </a:r>
            <a:r>
              <a:rPr lang="en-US" altLang="en-US" sz="600" b="1" kern="0" dirty="0">
                <a:solidFill>
                  <a:srgbClr val="000000"/>
                </a:solidFill>
                <a:latin typeface="Times New Roman" panose="02020603050405020304" pitchFamily="18" charset="0"/>
                <a:cs typeface="Times New Roman" panose="02020603050405020304" pitchFamily="18" charset="0"/>
                <a:sym typeface="Arial"/>
              </a:rPr>
              <a:t>Chesapeake Bay Program</a:t>
            </a:r>
            <a:endParaRPr lang="en-US" altLang="en-US" sz="600" kern="0" dirty="0">
              <a:solidFill>
                <a:srgbClr val="000000"/>
              </a:solidFill>
              <a:latin typeface="Times New Roman" panose="02020603050405020304" pitchFamily="18" charset="0"/>
              <a:cs typeface="Times New Roman" panose="02020603050405020304" pitchFamily="18" charset="0"/>
              <a:sym typeface="Arial"/>
            </a:endParaRPr>
          </a:p>
          <a:p>
            <a:pPr defTabSz="914126" eaLnBrk="0" fontAlgn="base" hangingPunct="0">
              <a:spcAft>
                <a:spcPct val="0"/>
              </a:spcAft>
              <a:buNone/>
            </a:pPr>
            <a:r>
              <a:rPr lang="en-US" altLang="en-US" sz="600" b="1" i="1" kern="0" dirty="0">
                <a:solidFill>
                  <a:srgbClr val="000000"/>
                </a:solidFill>
                <a:latin typeface="Times New Roman" panose="02020603050405020304" pitchFamily="18" charset="0"/>
                <a:cs typeface="Times New Roman" panose="02020603050405020304" pitchFamily="18" charset="0"/>
                <a:sym typeface="Arial"/>
              </a:rPr>
              <a:t>Science, Restoration, Partnership</a:t>
            </a:r>
            <a:endParaRPr lang="en-US" altLang="en-US" sz="600"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10" name="Rectangle 9"/>
          <p:cNvSpPr/>
          <p:nvPr/>
        </p:nvSpPr>
        <p:spPr>
          <a:xfrm>
            <a:off x="1071023" y="956848"/>
            <a:ext cx="9608479" cy="369204"/>
          </a:xfrm>
          <a:prstGeom prst="rect">
            <a:avLst/>
          </a:prstGeom>
        </p:spPr>
        <p:txBody>
          <a:bodyPr wrap="square">
            <a:spAutoFit/>
          </a:bodyPr>
          <a:lstStyle/>
          <a:p>
            <a:r>
              <a:rPr lang="en-US" sz="1799" dirty="0">
                <a:solidFill>
                  <a:srgbClr val="000000"/>
                </a:solidFill>
              </a:rPr>
              <a:t>Non-attainment of </a:t>
            </a:r>
            <a:r>
              <a:rPr lang="en-US" sz="1799" b="1" u="sng" dirty="0">
                <a:solidFill>
                  <a:srgbClr val="000000"/>
                </a:solidFill>
              </a:rPr>
              <a:t>Open Water DO </a:t>
            </a:r>
            <a:r>
              <a:rPr lang="en-US" sz="1799" dirty="0">
                <a:solidFill>
                  <a:srgbClr val="000000"/>
                </a:solidFill>
              </a:rPr>
              <a:t>water quality standard (5 - 5.5 mg/l 30-day mean)  </a:t>
            </a:r>
          </a:p>
        </p:txBody>
      </p:sp>
    </p:spTree>
    <p:extLst>
      <p:ext uri="{BB962C8B-B14F-4D97-AF65-F5344CB8AC3E}">
        <p14:creationId xmlns:p14="http://schemas.microsoft.com/office/powerpoint/2010/main" val="1519226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2EEE0-B2A6-40AB-9D54-48A7A3BBBBBE}"/>
              </a:ext>
            </a:extLst>
          </p:cNvPr>
          <p:cNvSpPr>
            <a:spLocks noGrp="1"/>
          </p:cNvSpPr>
          <p:nvPr>
            <p:ph type="title"/>
          </p:nvPr>
        </p:nvSpPr>
        <p:spPr>
          <a:xfrm>
            <a:off x="1298628" y="146852"/>
            <a:ext cx="10055172" cy="543992"/>
          </a:xfrm>
        </p:spPr>
        <p:txBody>
          <a:bodyPr>
            <a:noAutofit/>
          </a:bodyPr>
          <a:lstStyle/>
          <a:p>
            <a:r>
              <a:rPr lang="en-US" sz="3600" dirty="0">
                <a:latin typeface="Times New Roman" panose="02020603050405020304" pitchFamily="18" charset="0"/>
                <a:cs typeface="Times New Roman" panose="02020603050405020304" pitchFamily="18" charset="0"/>
              </a:rPr>
              <a:t>Why are CB6 and CB7 acting so differently?</a:t>
            </a:r>
          </a:p>
        </p:txBody>
      </p:sp>
      <p:sp>
        <p:nvSpPr>
          <p:cNvPr id="3" name="Content Placeholder 2">
            <a:extLst>
              <a:ext uri="{FF2B5EF4-FFF2-40B4-BE49-F238E27FC236}">
                <a16:creationId xmlns:a16="http://schemas.microsoft.com/office/drawing/2014/main" id="{4C3AC204-0E12-4704-B18E-A101046973B7}"/>
              </a:ext>
            </a:extLst>
          </p:cNvPr>
          <p:cNvSpPr>
            <a:spLocks noGrp="1"/>
          </p:cNvSpPr>
          <p:nvPr>
            <p:ph idx="1"/>
          </p:nvPr>
        </p:nvSpPr>
        <p:spPr>
          <a:xfrm>
            <a:off x="8851569" y="898756"/>
            <a:ext cx="2861954" cy="1488976"/>
          </a:xfrm>
        </p:spPr>
        <p:txBody>
          <a:bodyPr/>
          <a:lstStyle/>
          <a:p>
            <a:r>
              <a:rPr lang="en-US" dirty="0"/>
              <a:t>2003 Technical Support Document</a:t>
            </a:r>
          </a:p>
        </p:txBody>
      </p:sp>
      <p:sp>
        <p:nvSpPr>
          <p:cNvPr id="4" name="Slide Number Placeholder 3">
            <a:extLst>
              <a:ext uri="{FF2B5EF4-FFF2-40B4-BE49-F238E27FC236}">
                <a16:creationId xmlns:a16="http://schemas.microsoft.com/office/drawing/2014/main" id="{62BD55E1-6F1F-45DE-8391-171217867A1D}"/>
              </a:ext>
            </a:extLst>
          </p:cNvPr>
          <p:cNvSpPr>
            <a:spLocks noGrp="1"/>
          </p:cNvSpPr>
          <p:nvPr>
            <p:ph type="sldNum" sz="quarter" idx="12"/>
          </p:nvPr>
        </p:nvSpPr>
        <p:spPr/>
        <p:txBody>
          <a:bodyPr/>
          <a:lstStyle/>
          <a:p>
            <a:fld id="{0592AC34-6154-42F3-BB42-61C3B4A5768D}" type="slidenum">
              <a:rPr lang="en-US" smtClean="0"/>
              <a:t>17</a:t>
            </a:fld>
            <a:endParaRPr lang="en-US" dirty="0"/>
          </a:p>
        </p:txBody>
      </p:sp>
      <p:pic>
        <p:nvPicPr>
          <p:cNvPr id="5" name="Picture 4">
            <a:extLst>
              <a:ext uri="{FF2B5EF4-FFF2-40B4-BE49-F238E27FC236}">
                <a16:creationId xmlns:a16="http://schemas.microsoft.com/office/drawing/2014/main" id="{FA88C11A-1E66-4AAE-BBA1-FBE121CC3F1F}"/>
              </a:ext>
            </a:extLst>
          </p:cNvPr>
          <p:cNvPicPr>
            <a:picLocks noChangeAspect="1"/>
          </p:cNvPicPr>
          <p:nvPr/>
        </p:nvPicPr>
        <p:blipFill rotWithShape="1">
          <a:blip r:embed="rId2"/>
          <a:srcRect l="21607" t="21138" r="26422" b="2395"/>
          <a:stretch/>
        </p:blipFill>
        <p:spPr>
          <a:xfrm>
            <a:off x="262000" y="963555"/>
            <a:ext cx="4636325" cy="5254366"/>
          </a:xfrm>
          <a:prstGeom prst="rect">
            <a:avLst/>
          </a:prstGeom>
        </p:spPr>
      </p:pic>
      <p:pic>
        <p:nvPicPr>
          <p:cNvPr id="6" name="Picture 5">
            <a:extLst>
              <a:ext uri="{FF2B5EF4-FFF2-40B4-BE49-F238E27FC236}">
                <a16:creationId xmlns:a16="http://schemas.microsoft.com/office/drawing/2014/main" id="{01C2A0E4-7496-45E2-BADB-51429ADA7B5C}"/>
              </a:ext>
            </a:extLst>
          </p:cNvPr>
          <p:cNvPicPr>
            <a:picLocks noChangeAspect="1"/>
          </p:cNvPicPr>
          <p:nvPr/>
        </p:nvPicPr>
        <p:blipFill rotWithShape="1">
          <a:blip r:embed="rId3"/>
          <a:srcRect l="26793" t="16624" r="33272" b="9931"/>
          <a:stretch/>
        </p:blipFill>
        <p:spPr>
          <a:xfrm>
            <a:off x="4843907" y="963556"/>
            <a:ext cx="3766694" cy="5325492"/>
          </a:xfrm>
          <a:prstGeom prst="rect">
            <a:avLst/>
          </a:prstGeom>
        </p:spPr>
      </p:pic>
      <p:sp>
        <p:nvSpPr>
          <p:cNvPr id="7" name="Rectangle 6">
            <a:extLst>
              <a:ext uri="{FF2B5EF4-FFF2-40B4-BE49-F238E27FC236}">
                <a16:creationId xmlns:a16="http://schemas.microsoft.com/office/drawing/2014/main" id="{E5E6E315-33D9-4E6B-B7CB-A7710B2B1BAC}"/>
              </a:ext>
            </a:extLst>
          </p:cNvPr>
          <p:cNvSpPr/>
          <p:nvPr/>
        </p:nvSpPr>
        <p:spPr>
          <a:xfrm>
            <a:off x="2394486" y="6372298"/>
            <a:ext cx="7521039" cy="369332"/>
          </a:xfrm>
          <a:prstGeom prst="rect">
            <a:avLst/>
          </a:prstGeom>
        </p:spPr>
        <p:txBody>
          <a:bodyPr wrap="square">
            <a:spAutoFit/>
          </a:bodyPr>
          <a:lstStyle/>
          <a:p>
            <a:r>
              <a:rPr lang="en-US" dirty="0"/>
              <a:t>https://www.chesapeakebay.net/content/publications/cbp_13218.pdf</a:t>
            </a:r>
          </a:p>
        </p:txBody>
      </p:sp>
      <p:sp>
        <p:nvSpPr>
          <p:cNvPr id="8" name="Rectangle 7">
            <a:extLst>
              <a:ext uri="{FF2B5EF4-FFF2-40B4-BE49-F238E27FC236}">
                <a16:creationId xmlns:a16="http://schemas.microsoft.com/office/drawing/2014/main" id="{368ACAA5-DFA0-42C3-A076-BF853FB5DCC1}"/>
              </a:ext>
            </a:extLst>
          </p:cNvPr>
          <p:cNvSpPr/>
          <p:nvPr/>
        </p:nvSpPr>
        <p:spPr>
          <a:xfrm>
            <a:off x="8610599" y="2478545"/>
            <a:ext cx="3581401" cy="3416320"/>
          </a:xfrm>
          <a:prstGeom prst="rect">
            <a:avLst/>
          </a:prstGeom>
        </p:spPr>
        <p:txBody>
          <a:bodyPr wrap="square">
            <a:spAutoFit/>
          </a:bodyPr>
          <a:lstStyle/>
          <a:p>
            <a:r>
              <a:rPr lang="en-US" sz="2400" dirty="0"/>
              <a:t>“The delineation of the boundary was determined by examining maps of contemporary dissolved oxygen concentration distributions and the anecdotal historical dissolved oxygen concentration data record.”</a:t>
            </a:r>
          </a:p>
        </p:txBody>
      </p:sp>
      <p:pic>
        <p:nvPicPr>
          <p:cNvPr id="9" name="Picture 16" descr="CBPOLOGO">
            <a:extLst>
              <a:ext uri="{FF2B5EF4-FFF2-40B4-BE49-F238E27FC236}">
                <a16:creationId xmlns:a16="http://schemas.microsoft.com/office/drawing/2014/main" id="{E9FF3474-A9BC-4EB8-A128-8C34AC667A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127" y="146852"/>
            <a:ext cx="732873" cy="45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7">
            <a:extLst>
              <a:ext uri="{FF2B5EF4-FFF2-40B4-BE49-F238E27FC236}">
                <a16:creationId xmlns:a16="http://schemas.microsoft.com/office/drawing/2014/main" id="{92CBC161-D443-42C6-B2B4-8741AA3CFF4E}"/>
              </a:ext>
            </a:extLst>
          </p:cNvPr>
          <p:cNvSpPr>
            <a:spLocks noChangeArrowheads="1"/>
          </p:cNvSpPr>
          <p:nvPr/>
        </p:nvSpPr>
        <p:spPr bwMode="gray">
          <a:xfrm>
            <a:off x="1298628" y="695785"/>
            <a:ext cx="10129982" cy="45707"/>
          </a:xfrm>
          <a:prstGeom prst="rect">
            <a:avLst/>
          </a:prstGeom>
          <a:gradFill rotWithShape="0">
            <a:gsLst>
              <a:gs pos="0">
                <a:schemeClr val="bg1">
                  <a:lumMod val="50000"/>
                </a:schemeClr>
              </a:gs>
              <a:gs pos="100000">
                <a:schemeClr val="bg1"/>
              </a:gs>
            </a:gsLst>
            <a:lin ang="0" scaled="1"/>
          </a:grad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126" fontAlgn="base">
              <a:spcBef>
                <a:spcPct val="0"/>
              </a:spcBef>
              <a:spcAft>
                <a:spcPct val="0"/>
              </a:spcAft>
              <a:buNone/>
            </a:pPr>
            <a:endParaRPr kumimoji="1" lang="en-US" altLang="en-US" sz="1799" dirty="0">
              <a:solidFill>
                <a:srgbClr val="000000"/>
              </a:solidFill>
              <a:latin typeface="Tahoma" panose="020B0604030504040204" pitchFamily="34" charset="0"/>
              <a:cs typeface="Arial"/>
              <a:sym typeface="Arial"/>
            </a:endParaRPr>
          </a:p>
        </p:txBody>
      </p:sp>
      <p:sp>
        <p:nvSpPr>
          <p:cNvPr id="11" name="Slide Number Placeholder 5">
            <a:extLst>
              <a:ext uri="{FF2B5EF4-FFF2-40B4-BE49-F238E27FC236}">
                <a16:creationId xmlns:a16="http://schemas.microsoft.com/office/drawing/2014/main" id="{CB5E861D-C05A-4C84-BF99-3C51BD318E53}"/>
              </a:ext>
            </a:extLst>
          </p:cNvPr>
          <p:cNvSpPr txBox="1">
            <a:spLocks noGrp="1"/>
          </p:cNvSpPr>
          <p:nvPr/>
        </p:nvSpPr>
        <p:spPr bwMode="auto">
          <a:xfrm>
            <a:off x="113891" y="286827"/>
            <a:ext cx="1459999" cy="264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126" eaLnBrk="0" fontAlgn="base" hangingPunct="0">
              <a:spcAft>
                <a:spcPct val="0"/>
              </a:spcAft>
              <a:buNone/>
            </a:pPr>
            <a:endParaRPr lang="en-US" altLang="en-US" sz="1400" kern="0" dirty="0">
              <a:solidFill>
                <a:srgbClr val="000000"/>
              </a:solidFill>
              <a:cs typeface="Arial"/>
              <a:sym typeface="Arial"/>
            </a:endParaRPr>
          </a:p>
          <a:p>
            <a:pPr defTabSz="914126" eaLnBrk="0" fontAlgn="base" hangingPunct="0">
              <a:spcAft>
                <a:spcPct val="0"/>
              </a:spcAft>
              <a:buNone/>
            </a:pPr>
            <a:r>
              <a:rPr lang="en-US" altLang="en-US" sz="1200" kern="0" dirty="0">
                <a:solidFill>
                  <a:srgbClr val="000000"/>
                </a:solidFill>
                <a:latin typeface="Times New Roman" panose="02020603050405020304" pitchFamily="18" charset="0"/>
                <a:cs typeface="Times New Roman" panose="02020603050405020304" pitchFamily="18" charset="0"/>
                <a:sym typeface="Arial"/>
              </a:rPr>
              <a:t> </a:t>
            </a:r>
            <a:r>
              <a:rPr lang="en-US" altLang="en-US" sz="600" b="1" kern="0" dirty="0">
                <a:solidFill>
                  <a:srgbClr val="000000"/>
                </a:solidFill>
                <a:latin typeface="Times New Roman" panose="02020603050405020304" pitchFamily="18" charset="0"/>
                <a:cs typeface="Times New Roman" panose="02020603050405020304" pitchFamily="18" charset="0"/>
                <a:sym typeface="Arial"/>
              </a:rPr>
              <a:t>Chesapeake Bay Program</a:t>
            </a:r>
            <a:endParaRPr lang="en-US" altLang="en-US" sz="600" kern="0" dirty="0">
              <a:solidFill>
                <a:srgbClr val="000000"/>
              </a:solidFill>
              <a:latin typeface="Times New Roman" panose="02020603050405020304" pitchFamily="18" charset="0"/>
              <a:cs typeface="Times New Roman" panose="02020603050405020304" pitchFamily="18" charset="0"/>
              <a:sym typeface="Arial"/>
            </a:endParaRPr>
          </a:p>
          <a:p>
            <a:pPr defTabSz="914126" eaLnBrk="0" fontAlgn="base" hangingPunct="0">
              <a:spcAft>
                <a:spcPct val="0"/>
              </a:spcAft>
              <a:buNone/>
            </a:pPr>
            <a:r>
              <a:rPr lang="en-US" altLang="en-US" sz="600" b="1" i="1" kern="0" dirty="0">
                <a:solidFill>
                  <a:srgbClr val="000000"/>
                </a:solidFill>
                <a:latin typeface="Times New Roman" panose="02020603050405020304" pitchFamily="18" charset="0"/>
                <a:cs typeface="Times New Roman" panose="02020603050405020304" pitchFamily="18" charset="0"/>
                <a:sym typeface="Arial"/>
              </a:rPr>
              <a:t>Science, Restoration, Partnership</a:t>
            </a:r>
            <a:endParaRPr lang="en-US" altLang="en-US" sz="600" kern="0" dirty="0">
              <a:solidFill>
                <a:srgbClr val="00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3514219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1631322-9084-4386-9524-E7320B1679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018"/>
          <a:stretch/>
        </p:blipFill>
        <p:spPr bwMode="auto">
          <a:xfrm>
            <a:off x="6465472" y="731506"/>
            <a:ext cx="5726528" cy="5144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85F7A8AD-85B8-450D-AA79-20B4A160CDA6}"/>
              </a:ext>
            </a:extLst>
          </p:cNvPr>
          <p:cNvSpPr>
            <a:spLocks noGrp="1"/>
          </p:cNvSpPr>
          <p:nvPr>
            <p:ph type="title"/>
          </p:nvPr>
        </p:nvSpPr>
        <p:spPr>
          <a:xfrm>
            <a:off x="1388852" y="78612"/>
            <a:ext cx="6840747" cy="589658"/>
          </a:xfrm>
        </p:spPr>
        <p:txBody>
          <a:bodyPr>
            <a:normAutofit fontScale="90000"/>
          </a:bodyPr>
          <a:lstStyle/>
          <a:p>
            <a:r>
              <a:rPr lang="en-US" sz="4000" dirty="0">
                <a:latin typeface="Times New Roman" panose="02020603050405020304" pitchFamily="18" charset="0"/>
                <a:cs typeface="Times New Roman" panose="02020603050405020304" pitchFamily="18" charset="0"/>
              </a:rPr>
              <a:t>Deep Water Boundary</a:t>
            </a:r>
          </a:p>
        </p:txBody>
      </p:sp>
      <p:sp>
        <p:nvSpPr>
          <p:cNvPr id="3" name="Content Placeholder 2">
            <a:extLst>
              <a:ext uri="{FF2B5EF4-FFF2-40B4-BE49-F238E27FC236}">
                <a16:creationId xmlns:a16="http://schemas.microsoft.com/office/drawing/2014/main" id="{EE33C4E4-0A3F-416D-B280-EE128F4D2B16}"/>
              </a:ext>
            </a:extLst>
          </p:cNvPr>
          <p:cNvSpPr>
            <a:spLocks noGrp="1"/>
          </p:cNvSpPr>
          <p:nvPr>
            <p:ph idx="1"/>
          </p:nvPr>
        </p:nvSpPr>
        <p:spPr>
          <a:xfrm>
            <a:off x="127301" y="1123553"/>
            <a:ext cx="6338171" cy="5208233"/>
          </a:xfrm>
        </p:spPr>
        <p:txBody>
          <a:bodyPr>
            <a:normAutofit fontScale="77500" lnSpcReduction="20000"/>
          </a:bodyPr>
          <a:lstStyle/>
          <a:p>
            <a:pPr>
              <a:lnSpc>
                <a:spcPct val="100000"/>
              </a:lnSpc>
            </a:pPr>
            <a:r>
              <a:rPr lang="en-US" dirty="0"/>
              <a:t>CB6 boundary adjusted in 2004 as:</a:t>
            </a:r>
          </a:p>
          <a:p>
            <a:pPr lvl="1">
              <a:lnSpc>
                <a:spcPct val="100000"/>
              </a:lnSpc>
            </a:pPr>
            <a:r>
              <a:rPr lang="en-US" dirty="0"/>
              <a:t>Near the end of the natural channel</a:t>
            </a:r>
          </a:p>
          <a:p>
            <a:pPr lvl="1">
              <a:lnSpc>
                <a:spcPct val="100000"/>
              </a:lnSpc>
            </a:pPr>
            <a:r>
              <a:rPr lang="en-US" dirty="0"/>
              <a:t>The point where non-attainment goes under 1% in the 2003 Cap Load allocations</a:t>
            </a:r>
          </a:p>
          <a:p>
            <a:pPr>
              <a:lnSpc>
                <a:spcPct val="100000"/>
              </a:lnSpc>
            </a:pPr>
            <a:r>
              <a:rPr lang="en-US" dirty="0"/>
              <a:t>Modeling Team took a closer look at the Open Water DO nonattainment forecasted in CB6 and CB7</a:t>
            </a:r>
          </a:p>
          <a:p>
            <a:pPr lvl="1">
              <a:lnSpc>
                <a:spcPct val="100000"/>
              </a:lnSpc>
            </a:pPr>
            <a:r>
              <a:rPr lang="en-US" dirty="0"/>
              <a:t>Nonattainment was happening below the </a:t>
            </a:r>
            <a:r>
              <a:rPr lang="en-US" dirty="0" err="1"/>
              <a:t>pycnocline</a:t>
            </a:r>
            <a:r>
              <a:rPr lang="en-US" dirty="0"/>
              <a:t>.</a:t>
            </a:r>
          </a:p>
          <a:p>
            <a:pPr lvl="1">
              <a:lnSpc>
                <a:spcPct val="100000"/>
              </a:lnSpc>
            </a:pPr>
            <a:r>
              <a:rPr lang="en-US" dirty="0"/>
              <a:t>But DO concentrations below the </a:t>
            </a:r>
            <a:r>
              <a:rPr lang="en-US" dirty="0" err="1"/>
              <a:t>pycnocline</a:t>
            </a:r>
            <a:r>
              <a:rPr lang="en-US" dirty="0"/>
              <a:t> would not violate the Deep Water DO standard (&gt; 3 mg/l).</a:t>
            </a:r>
          </a:p>
          <a:p>
            <a:pPr>
              <a:lnSpc>
                <a:spcPct val="100000"/>
              </a:lnSpc>
            </a:pPr>
            <a:r>
              <a:rPr lang="en-US" dirty="0"/>
              <a:t>The Modeling Workgroup recommended to the WQGIT that it avoid driving allocations with CB6 and CB7 Open Water DO because:</a:t>
            </a:r>
          </a:p>
          <a:p>
            <a:pPr lvl="1">
              <a:lnSpc>
                <a:spcPct val="100000"/>
              </a:lnSpc>
            </a:pPr>
            <a:r>
              <a:rPr lang="en-US" dirty="0"/>
              <a:t>Attainment is relatively insensitive to load reductions.</a:t>
            </a:r>
          </a:p>
          <a:p>
            <a:pPr lvl="1">
              <a:lnSpc>
                <a:spcPct val="100000"/>
              </a:lnSpc>
            </a:pPr>
            <a:r>
              <a:rPr lang="en-US" dirty="0"/>
              <a:t>No other </a:t>
            </a:r>
            <a:r>
              <a:rPr lang="en-US" dirty="0" err="1"/>
              <a:t>mainstem</a:t>
            </a:r>
            <a:r>
              <a:rPr lang="en-US" dirty="0"/>
              <a:t> segment had Open Water DO violations estimated through 2055.</a:t>
            </a:r>
          </a:p>
          <a:p>
            <a:pPr lvl="1">
              <a:lnSpc>
                <a:spcPct val="100000"/>
              </a:lnSpc>
            </a:pPr>
            <a:r>
              <a:rPr lang="en-US" dirty="0"/>
              <a:t>A more appropriate delineation of the designated uses of Open Water DO and Deep Water DO is needed</a:t>
            </a:r>
            <a:r>
              <a:rPr lang="en-US" dirty="0" smtClean="0"/>
              <a:t>.</a:t>
            </a:r>
            <a:endParaRPr lang="en-US" dirty="0"/>
          </a:p>
        </p:txBody>
      </p:sp>
      <p:sp>
        <p:nvSpPr>
          <p:cNvPr id="4" name="Slide Number Placeholder 3">
            <a:extLst>
              <a:ext uri="{FF2B5EF4-FFF2-40B4-BE49-F238E27FC236}">
                <a16:creationId xmlns:a16="http://schemas.microsoft.com/office/drawing/2014/main" id="{FB8B5C30-17CA-49A3-98B5-CFE1A111F17C}"/>
              </a:ext>
            </a:extLst>
          </p:cNvPr>
          <p:cNvSpPr>
            <a:spLocks noGrp="1"/>
          </p:cNvSpPr>
          <p:nvPr>
            <p:ph type="sldNum" sz="quarter" idx="12"/>
          </p:nvPr>
        </p:nvSpPr>
        <p:spPr/>
        <p:txBody>
          <a:bodyPr/>
          <a:lstStyle/>
          <a:p>
            <a:fld id="{0592AC34-6154-42F3-BB42-61C3B4A5768D}" type="slidenum">
              <a:rPr lang="en-US" smtClean="0"/>
              <a:t>18</a:t>
            </a:fld>
            <a:endParaRPr lang="en-US" dirty="0"/>
          </a:p>
        </p:txBody>
      </p:sp>
      <p:sp>
        <p:nvSpPr>
          <p:cNvPr id="6" name="Rectangle 5">
            <a:extLst>
              <a:ext uri="{FF2B5EF4-FFF2-40B4-BE49-F238E27FC236}">
                <a16:creationId xmlns:a16="http://schemas.microsoft.com/office/drawing/2014/main" id="{31CEFC84-D032-42D9-AC6D-664D6284F0E9}"/>
              </a:ext>
            </a:extLst>
          </p:cNvPr>
          <p:cNvSpPr/>
          <p:nvPr/>
        </p:nvSpPr>
        <p:spPr>
          <a:xfrm>
            <a:off x="344326" y="6302759"/>
            <a:ext cx="7223759" cy="369332"/>
          </a:xfrm>
          <a:prstGeom prst="rect">
            <a:avLst/>
          </a:prstGeom>
        </p:spPr>
        <p:txBody>
          <a:bodyPr wrap="square">
            <a:spAutoFit/>
          </a:bodyPr>
          <a:lstStyle/>
          <a:p>
            <a:r>
              <a:rPr lang="en-US" dirty="0"/>
              <a:t>https://www.chesapeakebay.net/content/publications/cbp_13270.pdf</a:t>
            </a:r>
          </a:p>
        </p:txBody>
      </p:sp>
      <p:pic>
        <p:nvPicPr>
          <p:cNvPr id="7" name="Picture 16" descr="CBPOLOGO">
            <a:extLst>
              <a:ext uri="{FF2B5EF4-FFF2-40B4-BE49-F238E27FC236}">
                <a16:creationId xmlns:a16="http://schemas.microsoft.com/office/drawing/2014/main" id="{E9FF3474-A9BC-4EB8-A128-8C34AC667A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127" y="146852"/>
            <a:ext cx="732873" cy="45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7">
            <a:extLst>
              <a:ext uri="{FF2B5EF4-FFF2-40B4-BE49-F238E27FC236}">
                <a16:creationId xmlns:a16="http://schemas.microsoft.com/office/drawing/2014/main" id="{92CBC161-D443-42C6-B2B4-8741AA3CFF4E}"/>
              </a:ext>
            </a:extLst>
          </p:cNvPr>
          <p:cNvSpPr>
            <a:spLocks noChangeArrowheads="1"/>
          </p:cNvSpPr>
          <p:nvPr/>
        </p:nvSpPr>
        <p:spPr bwMode="gray">
          <a:xfrm>
            <a:off x="1298628" y="695785"/>
            <a:ext cx="10129982" cy="45707"/>
          </a:xfrm>
          <a:prstGeom prst="rect">
            <a:avLst/>
          </a:prstGeom>
          <a:gradFill rotWithShape="0">
            <a:gsLst>
              <a:gs pos="0">
                <a:schemeClr val="bg1">
                  <a:lumMod val="50000"/>
                </a:schemeClr>
              </a:gs>
              <a:gs pos="100000">
                <a:schemeClr val="bg1"/>
              </a:gs>
            </a:gsLst>
            <a:lin ang="0" scaled="1"/>
          </a:grad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126" fontAlgn="base">
              <a:spcBef>
                <a:spcPct val="0"/>
              </a:spcBef>
              <a:spcAft>
                <a:spcPct val="0"/>
              </a:spcAft>
              <a:buNone/>
            </a:pPr>
            <a:endParaRPr kumimoji="1" lang="en-US" altLang="en-US" sz="1799" dirty="0">
              <a:solidFill>
                <a:srgbClr val="000000"/>
              </a:solidFill>
              <a:latin typeface="Tahoma" panose="020B0604030504040204" pitchFamily="34" charset="0"/>
              <a:cs typeface="Arial"/>
              <a:sym typeface="Arial"/>
            </a:endParaRPr>
          </a:p>
        </p:txBody>
      </p:sp>
      <p:sp>
        <p:nvSpPr>
          <p:cNvPr id="9" name="Slide Number Placeholder 5">
            <a:extLst>
              <a:ext uri="{FF2B5EF4-FFF2-40B4-BE49-F238E27FC236}">
                <a16:creationId xmlns:a16="http://schemas.microsoft.com/office/drawing/2014/main" id="{CB5E861D-C05A-4C84-BF99-3C51BD318E53}"/>
              </a:ext>
            </a:extLst>
          </p:cNvPr>
          <p:cNvSpPr txBox="1">
            <a:spLocks noGrp="1"/>
          </p:cNvSpPr>
          <p:nvPr/>
        </p:nvSpPr>
        <p:spPr bwMode="auto">
          <a:xfrm>
            <a:off x="113891" y="286827"/>
            <a:ext cx="1459999" cy="264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126" eaLnBrk="0" fontAlgn="base" hangingPunct="0">
              <a:spcAft>
                <a:spcPct val="0"/>
              </a:spcAft>
              <a:buNone/>
            </a:pPr>
            <a:endParaRPr lang="en-US" altLang="en-US" sz="1400" kern="0" dirty="0">
              <a:solidFill>
                <a:srgbClr val="000000"/>
              </a:solidFill>
              <a:cs typeface="Arial"/>
              <a:sym typeface="Arial"/>
            </a:endParaRPr>
          </a:p>
          <a:p>
            <a:pPr defTabSz="914126" eaLnBrk="0" fontAlgn="base" hangingPunct="0">
              <a:spcAft>
                <a:spcPct val="0"/>
              </a:spcAft>
              <a:buNone/>
            </a:pPr>
            <a:r>
              <a:rPr lang="en-US" altLang="en-US" sz="1200" kern="0" dirty="0">
                <a:solidFill>
                  <a:srgbClr val="000000"/>
                </a:solidFill>
                <a:latin typeface="Times New Roman" panose="02020603050405020304" pitchFamily="18" charset="0"/>
                <a:cs typeface="Times New Roman" panose="02020603050405020304" pitchFamily="18" charset="0"/>
                <a:sym typeface="Arial"/>
              </a:rPr>
              <a:t> </a:t>
            </a:r>
            <a:r>
              <a:rPr lang="en-US" altLang="en-US" sz="600" b="1" kern="0" dirty="0">
                <a:solidFill>
                  <a:srgbClr val="000000"/>
                </a:solidFill>
                <a:latin typeface="Times New Roman" panose="02020603050405020304" pitchFamily="18" charset="0"/>
                <a:cs typeface="Times New Roman" panose="02020603050405020304" pitchFamily="18" charset="0"/>
                <a:sym typeface="Arial"/>
              </a:rPr>
              <a:t>Chesapeake Bay Program</a:t>
            </a:r>
            <a:endParaRPr lang="en-US" altLang="en-US" sz="600" kern="0" dirty="0">
              <a:solidFill>
                <a:srgbClr val="000000"/>
              </a:solidFill>
              <a:latin typeface="Times New Roman" panose="02020603050405020304" pitchFamily="18" charset="0"/>
              <a:cs typeface="Times New Roman" panose="02020603050405020304" pitchFamily="18" charset="0"/>
              <a:sym typeface="Arial"/>
            </a:endParaRPr>
          </a:p>
          <a:p>
            <a:pPr defTabSz="914126" eaLnBrk="0" fontAlgn="base" hangingPunct="0">
              <a:spcAft>
                <a:spcPct val="0"/>
              </a:spcAft>
              <a:buNone/>
            </a:pPr>
            <a:r>
              <a:rPr lang="en-US" altLang="en-US" sz="600" b="1" i="1" kern="0" dirty="0">
                <a:solidFill>
                  <a:srgbClr val="000000"/>
                </a:solidFill>
                <a:latin typeface="Times New Roman" panose="02020603050405020304" pitchFamily="18" charset="0"/>
                <a:cs typeface="Times New Roman" panose="02020603050405020304" pitchFamily="18" charset="0"/>
                <a:sym typeface="Arial"/>
              </a:rPr>
              <a:t>Science, Restoration, Partnership</a:t>
            </a:r>
            <a:endParaRPr lang="en-US" altLang="en-US" sz="600" kern="0" dirty="0">
              <a:solidFill>
                <a:srgbClr val="00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1277114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63D46-68A0-4ED9-A318-7C1962FBE43C}"/>
              </a:ext>
            </a:extLst>
          </p:cNvPr>
          <p:cNvSpPr>
            <a:spLocks noGrp="1"/>
          </p:cNvSpPr>
          <p:nvPr>
            <p:ph type="title"/>
          </p:nvPr>
        </p:nvSpPr>
        <p:spPr>
          <a:xfrm>
            <a:off x="1245704" y="139148"/>
            <a:ext cx="10108096" cy="556637"/>
          </a:xfrm>
        </p:spPr>
        <p:txBody>
          <a:bodyPr>
            <a:noAutofit/>
          </a:bodyPr>
          <a:lstStyle/>
          <a:p>
            <a:r>
              <a:rPr lang="en-US" sz="3600" dirty="0">
                <a:latin typeface="Times New Roman" panose="02020603050405020304" pitchFamily="18" charset="0"/>
                <a:cs typeface="Times New Roman" panose="02020603050405020304" pitchFamily="18" charset="0"/>
              </a:rPr>
              <a:t>CB6 and CB7 are </a:t>
            </a:r>
            <a:r>
              <a:rPr lang="en-US" sz="3600" dirty="0" smtClean="0">
                <a:latin typeface="Times New Roman" panose="02020603050405020304" pitchFamily="18" charset="0"/>
                <a:cs typeface="Times New Roman" panose="02020603050405020304" pitchFamily="18" charset="0"/>
              </a:rPr>
              <a:t>Less Sensitive </a:t>
            </a:r>
            <a:r>
              <a:rPr lang="en-US" sz="3600" dirty="0">
                <a:latin typeface="Times New Roman" panose="02020603050405020304" pitchFamily="18" charset="0"/>
                <a:cs typeface="Times New Roman" panose="02020603050405020304" pitchFamily="18" charset="0"/>
              </a:rPr>
              <a:t>to </a:t>
            </a:r>
            <a:r>
              <a:rPr lang="en-US" sz="3600" dirty="0" smtClean="0">
                <a:latin typeface="Times New Roman" panose="02020603050405020304" pitchFamily="18" charset="0"/>
                <a:cs typeface="Times New Roman" panose="02020603050405020304" pitchFamily="18" charset="0"/>
              </a:rPr>
              <a:t>Reductions</a:t>
            </a:r>
            <a:endParaRPr lang="en-US" sz="36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A71E166-7093-4AD2-8A10-AC279E9B197C}"/>
              </a:ext>
            </a:extLst>
          </p:cNvPr>
          <p:cNvSpPr>
            <a:spLocks noGrp="1"/>
          </p:cNvSpPr>
          <p:nvPr>
            <p:ph type="sldNum" sz="quarter" idx="12"/>
          </p:nvPr>
        </p:nvSpPr>
        <p:spPr/>
        <p:txBody>
          <a:bodyPr/>
          <a:lstStyle/>
          <a:p>
            <a:fld id="{0592AC34-6154-42F3-BB42-61C3B4A5768D}" type="slidenum">
              <a:rPr lang="en-US" smtClean="0"/>
              <a:t>19</a:t>
            </a:fld>
            <a:endParaRPr lang="en-US" dirty="0"/>
          </a:p>
        </p:txBody>
      </p:sp>
      <p:pic>
        <p:nvPicPr>
          <p:cNvPr id="6" name="Picture 5">
            <a:extLst>
              <a:ext uri="{FF2B5EF4-FFF2-40B4-BE49-F238E27FC236}">
                <a16:creationId xmlns:a16="http://schemas.microsoft.com/office/drawing/2014/main" id="{6D5166A0-819D-4EC9-B49B-091F58246D95}"/>
              </a:ext>
            </a:extLst>
          </p:cNvPr>
          <p:cNvPicPr>
            <a:picLocks noChangeAspect="1"/>
          </p:cNvPicPr>
          <p:nvPr/>
        </p:nvPicPr>
        <p:blipFill>
          <a:blip r:embed="rId2"/>
          <a:stretch>
            <a:fillRect/>
          </a:stretch>
        </p:blipFill>
        <p:spPr>
          <a:xfrm>
            <a:off x="0" y="1367412"/>
            <a:ext cx="12192000" cy="5490588"/>
          </a:xfrm>
          <a:prstGeom prst="rect">
            <a:avLst/>
          </a:prstGeom>
        </p:spPr>
      </p:pic>
      <p:sp>
        <p:nvSpPr>
          <p:cNvPr id="7" name="TextBox 6">
            <a:extLst>
              <a:ext uri="{FF2B5EF4-FFF2-40B4-BE49-F238E27FC236}">
                <a16:creationId xmlns:a16="http://schemas.microsoft.com/office/drawing/2014/main" id="{93D352B6-D1F3-4A37-891B-7FEB1BB4FE6C}"/>
              </a:ext>
            </a:extLst>
          </p:cNvPr>
          <p:cNvSpPr txBox="1"/>
          <p:nvPr/>
        </p:nvSpPr>
        <p:spPr>
          <a:xfrm>
            <a:off x="7421217" y="2531165"/>
            <a:ext cx="4088812" cy="369332"/>
          </a:xfrm>
          <a:prstGeom prst="rect">
            <a:avLst/>
          </a:prstGeom>
          <a:noFill/>
        </p:spPr>
        <p:txBody>
          <a:bodyPr wrap="none" rtlCol="0">
            <a:spAutoFit/>
          </a:bodyPr>
          <a:lstStyle/>
          <a:p>
            <a:r>
              <a:rPr lang="en-US" dirty="0"/>
              <a:t>2025 climate and reduction effort applied</a:t>
            </a:r>
          </a:p>
        </p:txBody>
      </p:sp>
      <p:cxnSp>
        <p:nvCxnSpPr>
          <p:cNvPr id="9" name="Straight Connector 8">
            <a:extLst>
              <a:ext uri="{FF2B5EF4-FFF2-40B4-BE49-F238E27FC236}">
                <a16:creationId xmlns:a16="http://schemas.microsoft.com/office/drawing/2014/main" id="{06B7170C-F152-4032-B61E-C306F21D2349}"/>
              </a:ext>
            </a:extLst>
          </p:cNvPr>
          <p:cNvCxnSpPr>
            <a:cxnSpLocks/>
          </p:cNvCxnSpPr>
          <p:nvPr/>
        </p:nvCxnSpPr>
        <p:spPr>
          <a:xfrm>
            <a:off x="1245704" y="4465983"/>
            <a:ext cx="10601739"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16" descr="CBPOLOGO">
            <a:extLst>
              <a:ext uri="{FF2B5EF4-FFF2-40B4-BE49-F238E27FC236}">
                <a16:creationId xmlns:a16="http://schemas.microsoft.com/office/drawing/2014/main" id="{E9FF3474-A9BC-4EB8-A128-8C34AC667A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127" y="146852"/>
            <a:ext cx="732873" cy="45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7">
            <a:extLst>
              <a:ext uri="{FF2B5EF4-FFF2-40B4-BE49-F238E27FC236}">
                <a16:creationId xmlns:a16="http://schemas.microsoft.com/office/drawing/2014/main" id="{92CBC161-D443-42C6-B2B4-8741AA3CFF4E}"/>
              </a:ext>
            </a:extLst>
          </p:cNvPr>
          <p:cNvSpPr>
            <a:spLocks noChangeArrowheads="1"/>
          </p:cNvSpPr>
          <p:nvPr/>
        </p:nvSpPr>
        <p:spPr bwMode="gray">
          <a:xfrm>
            <a:off x="1298628" y="695785"/>
            <a:ext cx="10129982" cy="45707"/>
          </a:xfrm>
          <a:prstGeom prst="rect">
            <a:avLst/>
          </a:prstGeom>
          <a:gradFill rotWithShape="0">
            <a:gsLst>
              <a:gs pos="0">
                <a:schemeClr val="bg1">
                  <a:lumMod val="50000"/>
                </a:schemeClr>
              </a:gs>
              <a:gs pos="100000">
                <a:schemeClr val="bg1"/>
              </a:gs>
            </a:gsLst>
            <a:lin ang="0" scaled="1"/>
          </a:grad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126" fontAlgn="base">
              <a:spcBef>
                <a:spcPct val="0"/>
              </a:spcBef>
              <a:spcAft>
                <a:spcPct val="0"/>
              </a:spcAft>
              <a:buNone/>
            </a:pPr>
            <a:endParaRPr kumimoji="1" lang="en-US" altLang="en-US" sz="1799" dirty="0">
              <a:solidFill>
                <a:srgbClr val="000000"/>
              </a:solidFill>
              <a:latin typeface="Tahoma" panose="020B0604030504040204" pitchFamily="34" charset="0"/>
              <a:cs typeface="Arial"/>
              <a:sym typeface="Arial"/>
            </a:endParaRPr>
          </a:p>
        </p:txBody>
      </p:sp>
      <p:sp>
        <p:nvSpPr>
          <p:cNvPr id="11" name="Slide Number Placeholder 5">
            <a:extLst>
              <a:ext uri="{FF2B5EF4-FFF2-40B4-BE49-F238E27FC236}">
                <a16:creationId xmlns:a16="http://schemas.microsoft.com/office/drawing/2014/main" id="{CB5E861D-C05A-4C84-BF99-3C51BD318E53}"/>
              </a:ext>
            </a:extLst>
          </p:cNvPr>
          <p:cNvSpPr txBox="1">
            <a:spLocks noGrp="1"/>
          </p:cNvSpPr>
          <p:nvPr/>
        </p:nvSpPr>
        <p:spPr bwMode="auto">
          <a:xfrm>
            <a:off x="113891" y="286827"/>
            <a:ext cx="1459999" cy="264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126" eaLnBrk="0" fontAlgn="base" hangingPunct="0">
              <a:spcAft>
                <a:spcPct val="0"/>
              </a:spcAft>
              <a:buNone/>
            </a:pPr>
            <a:endParaRPr lang="en-US" altLang="en-US" sz="1400" kern="0" dirty="0">
              <a:solidFill>
                <a:srgbClr val="000000"/>
              </a:solidFill>
              <a:cs typeface="Arial"/>
              <a:sym typeface="Arial"/>
            </a:endParaRPr>
          </a:p>
          <a:p>
            <a:pPr defTabSz="914126" eaLnBrk="0" fontAlgn="base" hangingPunct="0">
              <a:spcAft>
                <a:spcPct val="0"/>
              </a:spcAft>
              <a:buNone/>
            </a:pPr>
            <a:r>
              <a:rPr lang="en-US" altLang="en-US" sz="1200" kern="0" dirty="0">
                <a:solidFill>
                  <a:srgbClr val="000000"/>
                </a:solidFill>
                <a:latin typeface="Times New Roman" panose="02020603050405020304" pitchFamily="18" charset="0"/>
                <a:cs typeface="Times New Roman" panose="02020603050405020304" pitchFamily="18" charset="0"/>
                <a:sym typeface="Arial"/>
              </a:rPr>
              <a:t> </a:t>
            </a:r>
            <a:r>
              <a:rPr lang="en-US" altLang="en-US" sz="600" b="1" kern="0" dirty="0">
                <a:solidFill>
                  <a:srgbClr val="000000"/>
                </a:solidFill>
                <a:latin typeface="Times New Roman" panose="02020603050405020304" pitchFamily="18" charset="0"/>
                <a:cs typeface="Times New Roman" panose="02020603050405020304" pitchFamily="18" charset="0"/>
                <a:sym typeface="Arial"/>
              </a:rPr>
              <a:t>Chesapeake Bay Program</a:t>
            </a:r>
            <a:endParaRPr lang="en-US" altLang="en-US" sz="600" kern="0" dirty="0">
              <a:solidFill>
                <a:srgbClr val="000000"/>
              </a:solidFill>
              <a:latin typeface="Times New Roman" panose="02020603050405020304" pitchFamily="18" charset="0"/>
              <a:cs typeface="Times New Roman" panose="02020603050405020304" pitchFamily="18" charset="0"/>
              <a:sym typeface="Arial"/>
            </a:endParaRPr>
          </a:p>
          <a:p>
            <a:pPr defTabSz="914126" eaLnBrk="0" fontAlgn="base" hangingPunct="0">
              <a:spcAft>
                <a:spcPct val="0"/>
              </a:spcAft>
              <a:buNone/>
            </a:pPr>
            <a:r>
              <a:rPr lang="en-US" altLang="en-US" sz="600" b="1" i="1" kern="0" dirty="0">
                <a:solidFill>
                  <a:srgbClr val="000000"/>
                </a:solidFill>
                <a:latin typeface="Times New Roman" panose="02020603050405020304" pitchFamily="18" charset="0"/>
                <a:cs typeface="Times New Roman" panose="02020603050405020304" pitchFamily="18" charset="0"/>
                <a:sym typeface="Arial"/>
              </a:rPr>
              <a:t>Science, Restoration, Partnership</a:t>
            </a:r>
            <a:endParaRPr lang="en-US" altLang="en-US" sz="600" kern="0" dirty="0">
              <a:solidFill>
                <a:srgbClr val="00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1269500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11561" y="186019"/>
            <a:ext cx="9954491" cy="591517"/>
          </a:xfrm>
        </p:spPr>
        <p:txBody>
          <a:bodyPr>
            <a:noAutofit/>
          </a:bodyPr>
          <a:lstStyle/>
          <a:p>
            <a:r>
              <a:rPr lang="en-US" sz="3600" dirty="0">
                <a:latin typeface="Times New Roman" panose="02020603050405020304" pitchFamily="18" charset="0"/>
                <a:cs typeface="Times New Roman" panose="02020603050405020304" pitchFamily="18" charset="0"/>
              </a:rPr>
              <a:t>Overview</a:t>
            </a:r>
          </a:p>
        </p:txBody>
      </p:sp>
      <p:sp>
        <p:nvSpPr>
          <p:cNvPr id="4" name="Content Placeholder 3"/>
          <p:cNvSpPr>
            <a:spLocks noGrp="1"/>
          </p:cNvSpPr>
          <p:nvPr>
            <p:ph idx="1"/>
          </p:nvPr>
        </p:nvSpPr>
        <p:spPr>
          <a:xfrm>
            <a:off x="838200" y="1337094"/>
            <a:ext cx="10515600" cy="4839869"/>
          </a:xfrm>
        </p:spPr>
        <p:txBody>
          <a:bodyPr>
            <a:normAutofit fontScale="92500" lnSpcReduction="10000"/>
          </a:bodyPr>
          <a:lstStyle/>
          <a:p>
            <a:r>
              <a:rPr lang="en-US" b="1" dirty="0"/>
              <a:t>Policy Issue I: </a:t>
            </a:r>
            <a:r>
              <a:rPr lang="en-US" dirty="0"/>
              <a:t>Adoption of refined climate models and targets</a:t>
            </a:r>
          </a:p>
          <a:p>
            <a:r>
              <a:rPr lang="en-US" b="1" dirty="0"/>
              <a:t>Policy Issue II: </a:t>
            </a:r>
            <a:r>
              <a:rPr lang="en-US" dirty="0"/>
              <a:t>Year on which to base climate targets (e.g., 2025/2035/2045/2055) </a:t>
            </a:r>
          </a:p>
          <a:p>
            <a:r>
              <a:rPr lang="en-US" b="1" dirty="0"/>
              <a:t>Policy Issue III: </a:t>
            </a:r>
            <a:r>
              <a:rPr lang="en-US" dirty="0"/>
              <a:t>Timing options for achieving the climate targets (By 2025? Post-2025? Date certain post-2025?) </a:t>
            </a:r>
          </a:p>
          <a:p>
            <a:r>
              <a:rPr lang="en-US" b="1" dirty="0"/>
              <a:t>Policy Issue IV: </a:t>
            </a:r>
            <a:r>
              <a:rPr lang="en-US" dirty="0"/>
              <a:t>Options for allocating climate targets (pollutant loads) amongst the jurisdictions</a:t>
            </a:r>
          </a:p>
          <a:p>
            <a:endParaRPr lang="en-US" dirty="0"/>
          </a:p>
          <a:p>
            <a:r>
              <a:rPr lang="en-US" dirty="0"/>
              <a:t>10 Recommendations from the </a:t>
            </a:r>
            <a:r>
              <a:rPr lang="en-US" dirty="0" smtClean="0"/>
              <a:t>WQGIT.  Seeking Management Board endorsement or approval.</a:t>
            </a:r>
          </a:p>
          <a:p>
            <a:pPr lvl="1"/>
            <a:r>
              <a:rPr lang="en-US" dirty="0" smtClean="0"/>
              <a:t>Endorsement = Recommendation supported by MB to advance to PSC for approval</a:t>
            </a:r>
          </a:p>
          <a:p>
            <a:pPr lvl="1"/>
            <a:r>
              <a:rPr lang="en-US" dirty="0" smtClean="0"/>
              <a:t>Approval = Recommendation approved by MB.  Does not need to advance to PSC.</a:t>
            </a:r>
            <a:endParaRPr lang="en-US" dirty="0"/>
          </a:p>
        </p:txBody>
      </p:sp>
      <p:sp>
        <p:nvSpPr>
          <p:cNvPr id="2" name="Slide Number Placeholder 1"/>
          <p:cNvSpPr>
            <a:spLocks noGrp="1"/>
          </p:cNvSpPr>
          <p:nvPr>
            <p:ph type="sldNum" sz="quarter" idx="12"/>
          </p:nvPr>
        </p:nvSpPr>
        <p:spPr/>
        <p:txBody>
          <a:bodyPr/>
          <a:lstStyle/>
          <a:p>
            <a:fld id="{0592AC34-6154-42F3-BB42-61C3B4A5768D}" type="slidenum">
              <a:rPr lang="en-US" smtClean="0"/>
              <a:t>2</a:t>
            </a:fld>
            <a:endParaRPr lang="en-US" dirty="0"/>
          </a:p>
        </p:txBody>
      </p:sp>
      <p:pic>
        <p:nvPicPr>
          <p:cNvPr id="7" name="Picture 16" descr="CBPOLOGO">
            <a:extLst>
              <a:ext uri="{FF2B5EF4-FFF2-40B4-BE49-F238E27FC236}">
                <a16:creationId xmlns:a16="http://schemas.microsoft.com/office/drawing/2014/main" id="{E9FF3474-A9BC-4EB8-A128-8C34AC667A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127" y="146852"/>
            <a:ext cx="732873" cy="45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7">
            <a:extLst>
              <a:ext uri="{FF2B5EF4-FFF2-40B4-BE49-F238E27FC236}">
                <a16:creationId xmlns:a16="http://schemas.microsoft.com/office/drawing/2014/main" id="{92CBC161-D443-42C6-B2B4-8741AA3CFF4E}"/>
              </a:ext>
            </a:extLst>
          </p:cNvPr>
          <p:cNvSpPr>
            <a:spLocks noChangeArrowheads="1"/>
          </p:cNvSpPr>
          <p:nvPr/>
        </p:nvSpPr>
        <p:spPr bwMode="gray">
          <a:xfrm>
            <a:off x="1311561" y="777536"/>
            <a:ext cx="10129982" cy="45707"/>
          </a:xfrm>
          <a:prstGeom prst="rect">
            <a:avLst/>
          </a:prstGeom>
          <a:gradFill rotWithShape="0">
            <a:gsLst>
              <a:gs pos="0">
                <a:schemeClr val="bg1">
                  <a:lumMod val="50000"/>
                </a:schemeClr>
              </a:gs>
              <a:gs pos="100000">
                <a:schemeClr val="bg1"/>
              </a:gs>
            </a:gsLst>
            <a:lin ang="0" scaled="1"/>
          </a:grad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126" fontAlgn="base">
              <a:spcBef>
                <a:spcPct val="0"/>
              </a:spcBef>
              <a:spcAft>
                <a:spcPct val="0"/>
              </a:spcAft>
              <a:buNone/>
            </a:pPr>
            <a:endParaRPr kumimoji="1" lang="en-US" altLang="en-US" sz="1799" dirty="0">
              <a:solidFill>
                <a:srgbClr val="000000"/>
              </a:solidFill>
              <a:latin typeface="Tahoma" panose="020B0604030504040204" pitchFamily="34" charset="0"/>
              <a:cs typeface="Arial"/>
              <a:sym typeface="Arial"/>
            </a:endParaRPr>
          </a:p>
        </p:txBody>
      </p:sp>
      <p:sp>
        <p:nvSpPr>
          <p:cNvPr id="9" name="Slide Number Placeholder 5">
            <a:extLst>
              <a:ext uri="{FF2B5EF4-FFF2-40B4-BE49-F238E27FC236}">
                <a16:creationId xmlns:a16="http://schemas.microsoft.com/office/drawing/2014/main" id="{CB5E861D-C05A-4C84-BF99-3C51BD318E53}"/>
              </a:ext>
            </a:extLst>
          </p:cNvPr>
          <p:cNvSpPr txBox="1">
            <a:spLocks noGrp="1"/>
          </p:cNvSpPr>
          <p:nvPr/>
        </p:nvSpPr>
        <p:spPr bwMode="auto">
          <a:xfrm>
            <a:off x="113891" y="286827"/>
            <a:ext cx="1459999" cy="264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126" eaLnBrk="0" fontAlgn="base" hangingPunct="0">
              <a:spcAft>
                <a:spcPct val="0"/>
              </a:spcAft>
              <a:buNone/>
            </a:pPr>
            <a:endParaRPr lang="en-US" altLang="en-US" sz="1400" kern="0" dirty="0">
              <a:solidFill>
                <a:srgbClr val="000000"/>
              </a:solidFill>
              <a:cs typeface="Arial"/>
              <a:sym typeface="Arial"/>
            </a:endParaRPr>
          </a:p>
          <a:p>
            <a:pPr defTabSz="914126" eaLnBrk="0" fontAlgn="base" hangingPunct="0">
              <a:spcAft>
                <a:spcPct val="0"/>
              </a:spcAft>
              <a:buNone/>
            </a:pPr>
            <a:r>
              <a:rPr lang="en-US" altLang="en-US" sz="1200" kern="0" dirty="0">
                <a:solidFill>
                  <a:srgbClr val="000000"/>
                </a:solidFill>
                <a:latin typeface="Times New Roman" panose="02020603050405020304" pitchFamily="18" charset="0"/>
                <a:cs typeface="Times New Roman" panose="02020603050405020304" pitchFamily="18" charset="0"/>
                <a:sym typeface="Arial"/>
              </a:rPr>
              <a:t> </a:t>
            </a:r>
            <a:r>
              <a:rPr lang="en-US" altLang="en-US" sz="600" b="1" kern="0" dirty="0">
                <a:solidFill>
                  <a:srgbClr val="000000"/>
                </a:solidFill>
                <a:latin typeface="Times New Roman" panose="02020603050405020304" pitchFamily="18" charset="0"/>
                <a:cs typeface="Times New Roman" panose="02020603050405020304" pitchFamily="18" charset="0"/>
                <a:sym typeface="Arial"/>
              </a:rPr>
              <a:t>Chesapeake Bay Program</a:t>
            </a:r>
            <a:endParaRPr lang="en-US" altLang="en-US" sz="600" kern="0" dirty="0">
              <a:solidFill>
                <a:srgbClr val="000000"/>
              </a:solidFill>
              <a:latin typeface="Times New Roman" panose="02020603050405020304" pitchFamily="18" charset="0"/>
              <a:cs typeface="Times New Roman" panose="02020603050405020304" pitchFamily="18" charset="0"/>
              <a:sym typeface="Arial"/>
            </a:endParaRPr>
          </a:p>
          <a:p>
            <a:pPr defTabSz="914126" eaLnBrk="0" fontAlgn="base" hangingPunct="0">
              <a:spcAft>
                <a:spcPct val="0"/>
              </a:spcAft>
              <a:buNone/>
            </a:pPr>
            <a:r>
              <a:rPr lang="en-US" altLang="en-US" sz="600" b="1" i="1" kern="0" dirty="0">
                <a:solidFill>
                  <a:srgbClr val="000000"/>
                </a:solidFill>
                <a:latin typeface="Times New Roman" panose="02020603050405020304" pitchFamily="18" charset="0"/>
                <a:cs typeface="Times New Roman" panose="02020603050405020304" pitchFamily="18" charset="0"/>
                <a:sym typeface="Arial"/>
              </a:rPr>
              <a:t>Science, Restoration, Partnership</a:t>
            </a:r>
            <a:endParaRPr lang="en-US" altLang="en-US" sz="600" kern="0" dirty="0">
              <a:solidFill>
                <a:srgbClr val="00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1984434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931EEF-792C-430C-BB0E-3894FCF52206}"/>
              </a:ext>
            </a:extLst>
          </p:cNvPr>
          <p:cNvPicPr>
            <a:picLocks noChangeAspect="1"/>
          </p:cNvPicPr>
          <p:nvPr/>
        </p:nvPicPr>
        <p:blipFill>
          <a:blip r:embed="rId2"/>
          <a:stretch>
            <a:fillRect/>
          </a:stretch>
        </p:blipFill>
        <p:spPr>
          <a:xfrm>
            <a:off x="0" y="1371600"/>
            <a:ext cx="12192000" cy="5486400"/>
          </a:xfrm>
          <a:prstGeom prst="rect">
            <a:avLst/>
          </a:prstGeom>
        </p:spPr>
      </p:pic>
      <p:sp>
        <p:nvSpPr>
          <p:cNvPr id="8" name="Title 1">
            <a:extLst>
              <a:ext uri="{FF2B5EF4-FFF2-40B4-BE49-F238E27FC236}">
                <a16:creationId xmlns:a16="http://schemas.microsoft.com/office/drawing/2014/main" id="{AB223A6F-53B8-4661-BF8F-68637813AD02}"/>
              </a:ext>
            </a:extLst>
          </p:cNvPr>
          <p:cNvSpPr txBox="1">
            <a:spLocks/>
          </p:cNvSpPr>
          <p:nvPr/>
        </p:nvSpPr>
        <p:spPr>
          <a:xfrm>
            <a:off x="2235200" y="1291718"/>
            <a:ext cx="4203700" cy="13001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1990s climate </a:t>
            </a:r>
          </a:p>
        </p:txBody>
      </p:sp>
      <p:sp>
        <p:nvSpPr>
          <p:cNvPr id="2" name="Title 1">
            <a:extLst>
              <a:ext uri="{FF2B5EF4-FFF2-40B4-BE49-F238E27FC236}">
                <a16:creationId xmlns:a16="http://schemas.microsoft.com/office/drawing/2014/main" id="{049C235E-68D3-44F4-AEAF-4047F56052C5}"/>
              </a:ext>
            </a:extLst>
          </p:cNvPr>
          <p:cNvSpPr>
            <a:spLocks noGrp="1"/>
          </p:cNvSpPr>
          <p:nvPr>
            <p:ph type="title"/>
          </p:nvPr>
        </p:nvSpPr>
        <p:spPr>
          <a:xfrm>
            <a:off x="1298628" y="356293"/>
            <a:ext cx="10515600" cy="185724"/>
          </a:xfrm>
        </p:spPr>
        <p:txBody>
          <a:bodyPr>
            <a:noAutofit/>
          </a:bodyPr>
          <a:lstStyle/>
          <a:p>
            <a:r>
              <a:rPr lang="en-US" sz="3600" dirty="0">
                <a:latin typeface="Times New Roman" panose="02020603050405020304" pitchFamily="18" charset="0"/>
                <a:cs typeface="Times New Roman" panose="02020603050405020304" pitchFamily="18" charset="0"/>
              </a:rPr>
              <a:t>Climate Change Effect on Main Bay DWDC</a:t>
            </a:r>
          </a:p>
        </p:txBody>
      </p:sp>
      <p:sp>
        <p:nvSpPr>
          <p:cNvPr id="3" name="Slide Number Placeholder 2">
            <a:extLst>
              <a:ext uri="{FF2B5EF4-FFF2-40B4-BE49-F238E27FC236}">
                <a16:creationId xmlns:a16="http://schemas.microsoft.com/office/drawing/2014/main" id="{4511326B-994F-4985-902B-DD322F66A79B}"/>
              </a:ext>
            </a:extLst>
          </p:cNvPr>
          <p:cNvSpPr>
            <a:spLocks noGrp="1"/>
          </p:cNvSpPr>
          <p:nvPr>
            <p:ph type="sldNum" sz="quarter" idx="12"/>
          </p:nvPr>
        </p:nvSpPr>
        <p:spPr/>
        <p:txBody>
          <a:bodyPr/>
          <a:lstStyle/>
          <a:p>
            <a:fld id="{CB2A5061-0927-42A6-B885-71AF2DE1A6DF}" type="slidenum">
              <a:rPr lang="en-US" smtClean="0"/>
              <a:t>20</a:t>
            </a:fld>
            <a:endParaRPr lang="en-US" dirty="0"/>
          </a:p>
        </p:txBody>
      </p:sp>
      <p:sp>
        <p:nvSpPr>
          <p:cNvPr id="9" name="Title 1">
            <a:extLst>
              <a:ext uri="{FF2B5EF4-FFF2-40B4-BE49-F238E27FC236}">
                <a16:creationId xmlns:a16="http://schemas.microsoft.com/office/drawing/2014/main" id="{A131DADF-CBA8-447A-AAD9-3401C3927A24}"/>
              </a:ext>
            </a:extLst>
          </p:cNvPr>
          <p:cNvSpPr txBox="1">
            <a:spLocks/>
          </p:cNvSpPr>
          <p:nvPr/>
        </p:nvSpPr>
        <p:spPr>
          <a:xfrm>
            <a:off x="7346950" y="1291718"/>
            <a:ext cx="4000500" cy="13001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305</a:t>
            </a:r>
            <a:r>
              <a:rPr lang="en-US" sz="2000" dirty="0"/>
              <a:t> million cubic meters</a:t>
            </a:r>
            <a:endParaRPr lang="en-US" dirty="0"/>
          </a:p>
        </p:txBody>
      </p:sp>
      <p:sp>
        <p:nvSpPr>
          <p:cNvPr id="10" name="Title 1">
            <a:extLst>
              <a:ext uri="{FF2B5EF4-FFF2-40B4-BE49-F238E27FC236}">
                <a16:creationId xmlns:a16="http://schemas.microsoft.com/office/drawing/2014/main" id="{703013F7-1DCF-45C8-BBFD-A59937551775}"/>
              </a:ext>
            </a:extLst>
          </p:cNvPr>
          <p:cNvSpPr txBox="1">
            <a:spLocks/>
          </p:cNvSpPr>
          <p:nvPr/>
        </p:nvSpPr>
        <p:spPr>
          <a:xfrm>
            <a:off x="2235200" y="1873503"/>
            <a:ext cx="4203700" cy="13001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2025 climate </a:t>
            </a:r>
          </a:p>
        </p:txBody>
      </p:sp>
      <p:sp>
        <p:nvSpPr>
          <p:cNvPr id="11" name="Title 1">
            <a:extLst>
              <a:ext uri="{FF2B5EF4-FFF2-40B4-BE49-F238E27FC236}">
                <a16:creationId xmlns:a16="http://schemas.microsoft.com/office/drawing/2014/main" id="{D4E20133-0BA5-4F13-9B78-AFE238BBD80C}"/>
              </a:ext>
            </a:extLst>
          </p:cNvPr>
          <p:cNvSpPr txBox="1">
            <a:spLocks/>
          </p:cNvSpPr>
          <p:nvPr/>
        </p:nvSpPr>
        <p:spPr>
          <a:xfrm>
            <a:off x="7346950" y="1873503"/>
            <a:ext cx="4000500" cy="13001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375</a:t>
            </a:r>
            <a:r>
              <a:rPr lang="en-US" sz="2000" dirty="0"/>
              <a:t> million cubic meters</a:t>
            </a:r>
            <a:endParaRPr lang="en-US" dirty="0"/>
          </a:p>
        </p:txBody>
      </p:sp>
      <p:sp>
        <p:nvSpPr>
          <p:cNvPr id="12" name="Title 1">
            <a:extLst>
              <a:ext uri="{FF2B5EF4-FFF2-40B4-BE49-F238E27FC236}">
                <a16:creationId xmlns:a16="http://schemas.microsoft.com/office/drawing/2014/main" id="{7274CB19-ABF1-4FE2-A843-2F93464E0E59}"/>
              </a:ext>
            </a:extLst>
          </p:cNvPr>
          <p:cNvSpPr txBox="1">
            <a:spLocks/>
          </p:cNvSpPr>
          <p:nvPr/>
        </p:nvSpPr>
        <p:spPr>
          <a:xfrm>
            <a:off x="2235200" y="2523584"/>
            <a:ext cx="5105400" cy="13001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2025 reduction</a:t>
            </a:r>
          </a:p>
        </p:txBody>
      </p:sp>
      <p:sp>
        <p:nvSpPr>
          <p:cNvPr id="13" name="Title 1">
            <a:extLst>
              <a:ext uri="{FF2B5EF4-FFF2-40B4-BE49-F238E27FC236}">
                <a16:creationId xmlns:a16="http://schemas.microsoft.com/office/drawing/2014/main" id="{E66BCC15-0AF4-4023-B4F9-05C748B4A49A}"/>
              </a:ext>
            </a:extLst>
          </p:cNvPr>
          <p:cNvSpPr txBox="1">
            <a:spLocks/>
          </p:cNvSpPr>
          <p:nvPr/>
        </p:nvSpPr>
        <p:spPr>
          <a:xfrm>
            <a:off x="7346950" y="2523584"/>
            <a:ext cx="4000500" cy="13001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305</a:t>
            </a:r>
            <a:r>
              <a:rPr lang="en-US" sz="2000" dirty="0"/>
              <a:t> million cubic meters</a:t>
            </a:r>
            <a:endParaRPr lang="en-US" dirty="0"/>
          </a:p>
        </p:txBody>
      </p:sp>
      <p:sp>
        <p:nvSpPr>
          <p:cNvPr id="5" name="TextBox 4">
            <a:extLst>
              <a:ext uri="{FF2B5EF4-FFF2-40B4-BE49-F238E27FC236}">
                <a16:creationId xmlns:a16="http://schemas.microsoft.com/office/drawing/2014/main" id="{ECC4F1CB-2462-4C2C-B9A1-B8F950D68856}"/>
              </a:ext>
            </a:extLst>
          </p:cNvPr>
          <p:cNvSpPr txBox="1"/>
          <p:nvPr/>
        </p:nvSpPr>
        <p:spPr>
          <a:xfrm>
            <a:off x="3763887" y="3639081"/>
            <a:ext cx="4207819" cy="369332"/>
          </a:xfrm>
          <a:prstGeom prst="rect">
            <a:avLst/>
          </a:prstGeom>
          <a:noFill/>
        </p:spPr>
        <p:txBody>
          <a:bodyPr wrap="none" rtlCol="0">
            <a:spAutoFit/>
          </a:bodyPr>
          <a:lstStyle/>
          <a:p>
            <a:r>
              <a:rPr lang="en-US" dirty="0"/>
              <a:t>Make sure that variances are not exceeded</a:t>
            </a:r>
          </a:p>
        </p:txBody>
      </p:sp>
      <p:pic>
        <p:nvPicPr>
          <p:cNvPr id="14" name="Picture 16" descr="CBPOLOGO">
            <a:extLst>
              <a:ext uri="{FF2B5EF4-FFF2-40B4-BE49-F238E27FC236}">
                <a16:creationId xmlns:a16="http://schemas.microsoft.com/office/drawing/2014/main" id="{E9FF3474-A9BC-4EB8-A128-8C34AC667A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127" y="146852"/>
            <a:ext cx="732873" cy="45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7">
            <a:extLst>
              <a:ext uri="{FF2B5EF4-FFF2-40B4-BE49-F238E27FC236}">
                <a16:creationId xmlns:a16="http://schemas.microsoft.com/office/drawing/2014/main" id="{92CBC161-D443-42C6-B2B4-8741AA3CFF4E}"/>
              </a:ext>
            </a:extLst>
          </p:cNvPr>
          <p:cNvSpPr>
            <a:spLocks noChangeArrowheads="1"/>
          </p:cNvSpPr>
          <p:nvPr/>
        </p:nvSpPr>
        <p:spPr bwMode="gray">
          <a:xfrm>
            <a:off x="1298628" y="695785"/>
            <a:ext cx="10129982" cy="45707"/>
          </a:xfrm>
          <a:prstGeom prst="rect">
            <a:avLst/>
          </a:prstGeom>
          <a:gradFill rotWithShape="0">
            <a:gsLst>
              <a:gs pos="0">
                <a:schemeClr val="bg1">
                  <a:lumMod val="50000"/>
                </a:schemeClr>
              </a:gs>
              <a:gs pos="100000">
                <a:schemeClr val="bg1"/>
              </a:gs>
            </a:gsLst>
            <a:lin ang="0" scaled="1"/>
          </a:grad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126" fontAlgn="base">
              <a:spcBef>
                <a:spcPct val="0"/>
              </a:spcBef>
              <a:spcAft>
                <a:spcPct val="0"/>
              </a:spcAft>
              <a:buNone/>
            </a:pPr>
            <a:endParaRPr kumimoji="1" lang="en-US" altLang="en-US" sz="1799" dirty="0">
              <a:solidFill>
                <a:srgbClr val="000000"/>
              </a:solidFill>
              <a:latin typeface="Tahoma" panose="020B0604030504040204" pitchFamily="34" charset="0"/>
              <a:cs typeface="Arial"/>
              <a:sym typeface="Arial"/>
            </a:endParaRPr>
          </a:p>
        </p:txBody>
      </p:sp>
      <p:sp>
        <p:nvSpPr>
          <p:cNvPr id="16" name="Slide Number Placeholder 5">
            <a:extLst>
              <a:ext uri="{FF2B5EF4-FFF2-40B4-BE49-F238E27FC236}">
                <a16:creationId xmlns:a16="http://schemas.microsoft.com/office/drawing/2014/main" id="{CB5E861D-C05A-4C84-BF99-3C51BD318E53}"/>
              </a:ext>
            </a:extLst>
          </p:cNvPr>
          <p:cNvSpPr txBox="1">
            <a:spLocks noGrp="1"/>
          </p:cNvSpPr>
          <p:nvPr/>
        </p:nvSpPr>
        <p:spPr bwMode="auto">
          <a:xfrm>
            <a:off x="113891" y="286827"/>
            <a:ext cx="1459999" cy="264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126" eaLnBrk="0" fontAlgn="base" hangingPunct="0">
              <a:spcAft>
                <a:spcPct val="0"/>
              </a:spcAft>
              <a:buNone/>
            </a:pPr>
            <a:endParaRPr lang="en-US" altLang="en-US" sz="1400" kern="0" dirty="0">
              <a:solidFill>
                <a:srgbClr val="000000"/>
              </a:solidFill>
              <a:cs typeface="Arial"/>
              <a:sym typeface="Arial"/>
            </a:endParaRPr>
          </a:p>
          <a:p>
            <a:pPr defTabSz="914126" eaLnBrk="0" fontAlgn="base" hangingPunct="0">
              <a:spcAft>
                <a:spcPct val="0"/>
              </a:spcAft>
              <a:buNone/>
            </a:pPr>
            <a:r>
              <a:rPr lang="en-US" altLang="en-US" sz="1200" kern="0" dirty="0">
                <a:solidFill>
                  <a:srgbClr val="000000"/>
                </a:solidFill>
                <a:latin typeface="Times New Roman" panose="02020603050405020304" pitchFamily="18" charset="0"/>
                <a:cs typeface="Times New Roman" panose="02020603050405020304" pitchFamily="18" charset="0"/>
                <a:sym typeface="Arial"/>
              </a:rPr>
              <a:t> </a:t>
            </a:r>
            <a:r>
              <a:rPr lang="en-US" altLang="en-US" sz="600" b="1" kern="0" dirty="0">
                <a:solidFill>
                  <a:srgbClr val="000000"/>
                </a:solidFill>
                <a:latin typeface="Times New Roman" panose="02020603050405020304" pitchFamily="18" charset="0"/>
                <a:cs typeface="Times New Roman" panose="02020603050405020304" pitchFamily="18" charset="0"/>
                <a:sym typeface="Arial"/>
              </a:rPr>
              <a:t>Chesapeake Bay Program</a:t>
            </a:r>
            <a:endParaRPr lang="en-US" altLang="en-US" sz="600" kern="0" dirty="0">
              <a:solidFill>
                <a:srgbClr val="000000"/>
              </a:solidFill>
              <a:latin typeface="Times New Roman" panose="02020603050405020304" pitchFamily="18" charset="0"/>
              <a:cs typeface="Times New Roman" panose="02020603050405020304" pitchFamily="18" charset="0"/>
              <a:sym typeface="Arial"/>
            </a:endParaRPr>
          </a:p>
          <a:p>
            <a:pPr defTabSz="914126" eaLnBrk="0" fontAlgn="base" hangingPunct="0">
              <a:spcAft>
                <a:spcPct val="0"/>
              </a:spcAft>
              <a:buNone/>
            </a:pPr>
            <a:r>
              <a:rPr lang="en-US" altLang="en-US" sz="600" b="1" i="1" kern="0" dirty="0">
                <a:solidFill>
                  <a:srgbClr val="000000"/>
                </a:solidFill>
                <a:latin typeface="Times New Roman" panose="02020603050405020304" pitchFamily="18" charset="0"/>
                <a:cs typeface="Times New Roman" panose="02020603050405020304" pitchFamily="18" charset="0"/>
                <a:sym typeface="Arial"/>
              </a:rPr>
              <a:t>Science, Restoration, Partnership</a:t>
            </a:r>
            <a:endParaRPr lang="en-US" altLang="en-US" sz="600" kern="0" dirty="0">
              <a:solidFill>
                <a:srgbClr val="00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9302512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8627" y="146852"/>
            <a:ext cx="10322791" cy="594640"/>
          </a:xfrm>
        </p:spPr>
        <p:txBody>
          <a:bodyPr>
            <a:noAutofit/>
          </a:bodyPr>
          <a:lstStyle/>
          <a:p>
            <a:r>
              <a:rPr lang="en-US" sz="3200" b="1" dirty="0">
                <a:latin typeface="Times New Roman" panose="02020603050405020304" pitchFamily="18" charset="0"/>
                <a:cs typeface="Times New Roman" panose="02020603050405020304" pitchFamily="18" charset="0"/>
              </a:rPr>
              <a:t>WQGIT Recommendations to the Management Board </a:t>
            </a:r>
          </a:p>
        </p:txBody>
      </p:sp>
      <p:sp>
        <p:nvSpPr>
          <p:cNvPr id="3" name="Content Placeholder 2"/>
          <p:cNvSpPr>
            <a:spLocks noGrp="1"/>
          </p:cNvSpPr>
          <p:nvPr>
            <p:ph idx="1"/>
          </p:nvPr>
        </p:nvSpPr>
        <p:spPr>
          <a:xfrm>
            <a:off x="838200" y="1199409"/>
            <a:ext cx="10515600" cy="5339503"/>
          </a:xfrm>
        </p:spPr>
        <p:txBody>
          <a:bodyPr>
            <a:normAutofit/>
          </a:bodyPr>
          <a:lstStyle/>
          <a:p>
            <a:pPr marL="514350" indent="-514350">
              <a:buFont typeface="+mj-lt"/>
              <a:buAutoNum type="arabicPeriod" startAt="2"/>
            </a:pPr>
            <a:r>
              <a:rPr lang="en-US" sz="2400" dirty="0"/>
              <a:t>Exclude model estimated nonattainment in shallow (or non-main stem segment) Open Water DO from the climate change allocation.</a:t>
            </a:r>
          </a:p>
          <a:p>
            <a:pPr marL="514350" indent="-514350">
              <a:buFont typeface="+mj-lt"/>
              <a:buAutoNum type="arabicPeriod" startAt="2"/>
            </a:pPr>
            <a:r>
              <a:rPr lang="en-US" sz="2400" dirty="0"/>
              <a:t>Exclude model estimated nonattainment in Open Water DO in CB6 and CB7 from the climate change allocation.</a:t>
            </a:r>
          </a:p>
          <a:p>
            <a:pPr marL="514350" indent="-514350">
              <a:buFont typeface="+mj-lt"/>
              <a:buAutoNum type="arabicPeriod" startAt="2"/>
            </a:pPr>
            <a:r>
              <a:rPr lang="en-US" sz="2400" dirty="0"/>
              <a:t>Criteria Assessment Protocol (CAP) Workgroup will evaluate climate change risks to current water quality standard criteria and designated uses, including the open water designated use for CB6MH and CB7MH.</a:t>
            </a:r>
          </a:p>
          <a:p>
            <a:pPr marL="514350" indent="-514350">
              <a:buFont typeface="+mj-lt"/>
              <a:buAutoNum type="arabicPeriod" startAt="2"/>
            </a:pPr>
            <a:r>
              <a:rPr lang="en-US" sz="2400" dirty="0"/>
              <a:t>The 2025 climate change estimate will ensure main Bay Deep Water and Deep Channel DO additional nonattainment under climate change returns to 2017 Planning Target levels and within existing variances.</a:t>
            </a:r>
          </a:p>
        </p:txBody>
      </p:sp>
      <p:sp>
        <p:nvSpPr>
          <p:cNvPr id="4" name="Slide Number Placeholder 3"/>
          <p:cNvSpPr>
            <a:spLocks noGrp="1"/>
          </p:cNvSpPr>
          <p:nvPr>
            <p:ph type="sldNum" sz="quarter" idx="12"/>
          </p:nvPr>
        </p:nvSpPr>
        <p:spPr/>
        <p:txBody>
          <a:bodyPr/>
          <a:lstStyle/>
          <a:p>
            <a:fld id="{0592AC34-6154-42F3-BB42-61C3B4A5768D}" type="slidenum">
              <a:rPr lang="en-US" smtClean="0"/>
              <a:t>21</a:t>
            </a:fld>
            <a:endParaRPr lang="en-US" dirty="0"/>
          </a:p>
        </p:txBody>
      </p:sp>
      <p:pic>
        <p:nvPicPr>
          <p:cNvPr id="5" name="Picture 16" descr="CBPOLOGO">
            <a:extLst>
              <a:ext uri="{FF2B5EF4-FFF2-40B4-BE49-F238E27FC236}">
                <a16:creationId xmlns:a16="http://schemas.microsoft.com/office/drawing/2014/main" id="{E9FF3474-A9BC-4EB8-A128-8C34AC667A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127" y="146852"/>
            <a:ext cx="732873" cy="45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7">
            <a:extLst>
              <a:ext uri="{FF2B5EF4-FFF2-40B4-BE49-F238E27FC236}">
                <a16:creationId xmlns:a16="http://schemas.microsoft.com/office/drawing/2014/main" id="{92CBC161-D443-42C6-B2B4-8741AA3CFF4E}"/>
              </a:ext>
            </a:extLst>
          </p:cNvPr>
          <p:cNvSpPr>
            <a:spLocks noChangeArrowheads="1"/>
          </p:cNvSpPr>
          <p:nvPr/>
        </p:nvSpPr>
        <p:spPr bwMode="gray">
          <a:xfrm>
            <a:off x="1298628" y="695785"/>
            <a:ext cx="10129982" cy="45707"/>
          </a:xfrm>
          <a:prstGeom prst="rect">
            <a:avLst/>
          </a:prstGeom>
          <a:gradFill rotWithShape="0">
            <a:gsLst>
              <a:gs pos="0">
                <a:schemeClr val="bg1">
                  <a:lumMod val="50000"/>
                </a:schemeClr>
              </a:gs>
              <a:gs pos="100000">
                <a:schemeClr val="bg1"/>
              </a:gs>
            </a:gsLst>
            <a:lin ang="0" scaled="1"/>
          </a:grad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126" fontAlgn="base">
              <a:spcBef>
                <a:spcPct val="0"/>
              </a:spcBef>
              <a:spcAft>
                <a:spcPct val="0"/>
              </a:spcAft>
              <a:buNone/>
            </a:pPr>
            <a:endParaRPr kumimoji="1" lang="en-US" altLang="en-US" sz="1799" dirty="0">
              <a:solidFill>
                <a:srgbClr val="000000"/>
              </a:solidFill>
              <a:latin typeface="Tahoma" panose="020B0604030504040204" pitchFamily="34" charset="0"/>
              <a:cs typeface="Arial"/>
              <a:sym typeface="Arial"/>
            </a:endParaRPr>
          </a:p>
        </p:txBody>
      </p:sp>
      <p:sp>
        <p:nvSpPr>
          <p:cNvPr id="7" name="Slide Number Placeholder 5">
            <a:extLst>
              <a:ext uri="{FF2B5EF4-FFF2-40B4-BE49-F238E27FC236}">
                <a16:creationId xmlns:a16="http://schemas.microsoft.com/office/drawing/2014/main" id="{CB5E861D-C05A-4C84-BF99-3C51BD318E53}"/>
              </a:ext>
            </a:extLst>
          </p:cNvPr>
          <p:cNvSpPr txBox="1">
            <a:spLocks noGrp="1"/>
          </p:cNvSpPr>
          <p:nvPr/>
        </p:nvSpPr>
        <p:spPr bwMode="auto">
          <a:xfrm>
            <a:off x="113891" y="286827"/>
            <a:ext cx="1459999" cy="264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126" eaLnBrk="0" fontAlgn="base" hangingPunct="0">
              <a:spcAft>
                <a:spcPct val="0"/>
              </a:spcAft>
              <a:buNone/>
            </a:pPr>
            <a:endParaRPr lang="en-US" altLang="en-US" sz="1400" kern="0" dirty="0">
              <a:solidFill>
                <a:srgbClr val="000000"/>
              </a:solidFill>
              <a:cs typeface="Arial"/>
              <a:sym typeface="Arial"/>
            </a:endParaRPr>
          </a:p>
          <a:p>
            <a:pPr defTabSz="914126" eaLnBrk="0" fontAlgn="base" hangingPunct="0">
              <a:spcAft>
                <a:spcPct val="0"/>
              </a:spcAft>
              <a:buNone/>
            </a:pPr>
            <a:r>
              <a:rPr lang="en-US" altLang="en-US" sz="1200" kern="0" dirty="0">
                <a:solidFill>
                  <a:srgbClr val="000000"/>
                </a:solidFill>
                <a:latin typeface="Times New Roman" panose="02020603050405020304" pitchFamily="18" charset="0"/>
                <a:cs typeface="Times New Roman" panose="02020603050405020304" pitchFamily="18" charset="0"/>
                <a:sym typeface="Arial"/>
              </a:rPr>
              <a:t> </a:t>
            </a:r>
            <a:r>
              <a:rPr lang="en-US" altLang="en-US" sz="600" b="1" kern="0" dirty="0">
                <a:solidFill>
                  <a:srgbClr val="000000"/>
                </a:solidFill>
                <a:latin typeface="Times New Roman" panose="02020603050405020304" pitchFamily="18" charset="0"/>
                <a:cs typeface="Times New Roman" panose="02020603050405020304" pitchFamily="18" charset="0"/>
                <a:sym typeface="Arial"/>
              </a:rPr>
              <a:t>Chesapeake Bay Program</a:t>
            </a:r>
            <a:endParaRPr lang="en-US" altLang="en-US" sz="600" kern="0" dirty="0">
              <a:solidFill>
                <a:srgbClr val="000000"/>
              </a:solidFill>
              <a:latin typeface="Times New Roman" panose="02020603050405020304" pitchFamily="18" charset="0"/>
              <a:cs typeface="Times New Roman" panose="02020603050405020304" pitchFamily="18" charset="0"/>
              <a:sym typeface="Arial"/>
            </a:endParaRPr>
          </a:p>
          <a:p>
            <a:pPr defTabSz="914126" eaLnBrk="0" fontAlgn="base" hangingPunct="0">
              <a:spcAft>
                <a:spcPct val="0"/>
              </a:spcAft>
              <a:buNone/>
            </a:pPr>
            <a:r>
              <a:rPr lang="en-US" altLang="en-US" sz="600" b="1" i="1" kern="0" dirty="0">
                <a:solidFill>
                  <a:srgbClr val="000000"/>
                </a:solidFill>
                <a:latin typeface="Times New Roman" panose="02020603050405020304" pitchFamily="18" charset="0"/>
                <a:cs typeface="Times New Roman" panose="02020603050405020304" pitchFamily="18" charset="0"/>
                <a:sym typeface="Arial"/>
              </a:rPr>
              <a:t>Science, Restoration, Partnership</a:t>
            </a:r>
            <a:endParaRPr lang="en-US" altLang="en-US" sz="600" kern="0" dirty="0">
              <a:solidFill>
                <a:srgbClr val="00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3646200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8628" y="185523"/>
            <a:ext cx="10055172" cy="555969"/>
          </a:xfrm>
        </p:spPr>
        <p:txBody>
          <a:bodyPr>
            <a:normAutofit/>
          </a:bodyPr>
          <a:lstStyle/>
          <a:p>
            <a:r>
              <a:rPr lang="en-US" sz="3200" b="1" dirty="0">
                <a:latin typeface="Times New Roman" panose="02020603050405020304" pitchFamily="18" charset="0"/>
                <a:cs typeface="Times New Roman" panose="02020603050405020304" pitchFamily="18" charset="0"/>
              </a:rPr>
              <a:t>WQGIT Recommendations to the Management Board </a:t>
            </a:r>
          </a:p>
        </p:txBody>
      </p:sp>
      <p:sp>
        <p:nvSpPr>
          <p:cNvPr id="3" name="Content Placeholder 2"/>
          <p:cNvSpPr>
            <a:spLocks noGrp="1"/>
          </p:cNvSpPr>
          <p:nvPr>
            <p:ph idx="1"/>
          </p:nvPr>
        </p:nvSpPr>
        <p:spPr>
          <a:xfrm>
            <a:off x="838200" y="1199409"/>
            <a:ext cx="10515600" cy="5339503"/>
          </a:xfrm>
        </p:spPr>
        <p:txBody>
          <a:bodyPr>
            <a:normAutofit fontScale="77500" lnSpcReduction="20000"/>
          </a:bodyPr>
          <a:lstStyle/>
          <a:p>
            <a:pPr marL="514350" indent="-514350">
              <a:lnSpc>
                <a:spcPct val="100000"/>
              </a:lnSpc>
              <a:buFont typeface="+mj-lt"/>
              <a:buAutoNum type="arabicPeriod" startAt="6"/>
            </a:pPr>
            <a:r>
              <a:rPr lang="en-US" dirty="0"/>
              <a:t>Incorporate the additional nitrogen (N) and phosphorus (P) loads due to 2025 climate change conditions into Programmatic Milestones no later than the 2022-2023 milestones, with all actions to achieve those reductions in place by 2025.</a:t>
            </a:r>
          </a:p>
          <a:p>
            <a:pPr marL="514350" indent="-514350">
              <a:lnSpc>
                <a:spcPct val="100000"/>
              </a:lnSpc>
              <a:buFont typeface="+mj-lt"/>
              <a:buAutoNum type="arabicPeriod" startAt="6"/>
            </a:pPr>
            <a:r>
              <a:rPr lang="en-US" dirty="0"/>
              <a:t>Include a narrative in the Milestones that describe the current estimated jurisdiction-specific nutrient loads due to 2035 climate change conditions. </a:t>
            </a:r>
          </a:p>
          <a:p>
            <a:pPr marL="514350" indent="-514350">
              <a:lnSpc>
                <a:spcPct val="100000"/>
              </a:lnSpc>
              <a:buFont typeface="+mj-lt"/>
              <a:buAutoNum type="arabicPeriod" startAt="6"/>
            </a:pPr>
            <a:r>
              <a:rPr lang="en-US" dirty="0"/>
              <a:t>Continue efforts to improve understanding of the science and refine estimates of pollutant load changes due to 2035 climate change conditions.</a:t>
            </a:r>
          </a:p>
          <a:p>
            <a:pPr marL="914400" lvl="1" indent="-457200">
              <a:lnSpc>
                <a:spcPct val="100000"/>
              </a:lnSpc>
              <a:buFont typeface="+mj-lt"/>
              <a:buAutoNum type="alphaLcParenR"/>
            </a:pPr>
            <a:r>
              <a:rPr lang="en-US" dirty="0"/>
              <a:t>Develop a better understanding of the BMP responses, including new or other emerging BMPs, to climate change conditions. </a:t>
            </a:r>
          </a:p>
          <a:p>
            <a:pPr marL="914400" lvl="1" indent="-457200">
              <a:lnSpc>
                <a:spcPct val="100000"/>
              </a:lnSpc>
              <a:buFont typeface="+mj-lt"/>
              <a:buAutoNum type="alphaLcParenR"/>
            </a:pPr>
            <a:r>
              <a:rPr lang="en-US" dirty="0"/>
              <a:t>Compare the current 2025 climate change assumptions with measured climate conditions through 2024. </a:t>
            </a:r>
          </a:p>
          <a:p>
            <a:pPr marL="1428750" lvl="2" indent="-514350">
              <a:lnSpc>
                <a:spcPct val="100000"/>
              </a:lnSpc>
              <a:buFont typeface="+mj-lt"/>
              <a:buAutoNum type="romanLcPeriod"/>
            </a:pPr>
            <a:r>
              <a:rPr lang="en-US" dirty="0"/>
              <a:t>To include: rainfall volume, intensity and distribution; air temperature, hydrology, water temperature, sea level rise, and changes in bay stratification and circulation. </a:t>
            </a:r>
          </a:p>
          <a:p>
            <a:pPr marL="914400" lvl="1" indent="-457200">
              <a:lnSpc>
                <a:spcPct val="100000"/>
              </a:lnSpc>
              <a:buFont typeface="+mj-lt"/>
              <a:buAutoNum type="alphaLcParenR"/>
            </a:pPr>
            <a:r>
              <a:rPr lang="en-US" dirty="0"/>
              <a:t>Consider the efficacy of using projections from measured trends versus downscaled global climate model data for revised 2035 estimates. </a:t>
            </a:r>
          </a:p>
          <a:p>
            <a:pPr marL="514350" indent="-514350">
              <a:lnSpc>
                <a:spcPct val="100000"/>
              </a:lnSpc>
              <a:buFont typeface="+mj-lt"/>
              <a:buAutoNum type="arabicPeriod" startAt="6"/>
            </a:pPr>
            <a:r>
              <a:rPr lang="en-US" dirty="0"/>
              <a:t>In 2025, the Partnership will consider results of updated methods, techniques, and studies and revisit existing estimated loads due to climate change to determine if any updates to those 2035 load estimates are needed.</a:t>
            </a:r>
          </a:p>
          <a:p>
            <a:endParaRPr lang="en-US" dirty="0"/>
          </a:p>
        </p:txBody>
      </p:sp>
      <p:sp>
        <p:nvSpPr>
          <p:cNvPr id="4" name="Slide Number Placeholder 3"/>
          <p:cNvSpPr>
            <a:spLocks noGrp="1"/>
          </p:cNvSpPr>
          <p:nvPr>
            <p:ph type="sldNum" sz="quarter" idx="12"/>
          </p:nvPr>
        </p:nvSpPr>
        <p:spPr/>
        <p:txBody>
          <a:bodyPr/>
          <a:lstStyle/>
          <a:p>
            <a:fld id="{0592AC34-6154-42F3-BB42-61C3B4A5768D}" type="slidenum">
              <a:rPr lang="en-US" smtClean="0"/>
              <a:t>22</a:t>
            </a:fld>
            <a:endParaRPr lang="en-US" dirty="0"/>
          </a:p>
        </p:txBody>
      </p:sp>
      <p:pic>
        <p:nvPicPr>
          <p:cNvPr id="5" name="Picture 16" descr="CBPOLOGO">
            <a:extLst>
              <a:ext uri="{FF2B5EF4-FFF2-40B4-BE49-F238E27FC236}">
                <a16:creationId xmlns:a16="http://schemas.microsoft.com/office/drawing/2014/main" id="{E9FF3474-A9BC-4EB8-A128-8C34AC667A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127" y="146852"/>
            <a:ext cx="732873" cy="45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7">
            <a:extLst>
              <a:ext uri="{FF2B5EF4-FFF2-40B4-BE49-F238E27FC236}">
                <a16:creationId xmlns:a16="http://schemas.microsoft.com/office/drawing/2014/main" id="{92CBC161-D443-42C6-B2B4-8741AA3CFF4E}"/>
              </a:ext>
            </a:extLst>
          </p:cNvPr>
          <p:cNvSpPr>
            <a:spLocks noChangeArrowheads="1"/>
          </p:cNvSpPr>
          <p:nvPr/>
        </p:nvSpPr>
        <p:spPr bwMode="gray">
          <a:xfrm>
            <a:off x="1298628" y="695785"/>
            <a:ext cx="10129982" cy="45707"/>
          </a:xfrm>
          <a:prstGeom prst="rect">
            <a:avLst/>
          </a:prstGeom>
          <a:gradFill rotWithShape="0">
            <a:gsLst>
              <a:gs pos="0">
                <a:schemeClr val="bg1">
                  <a:lumMod val="50000"/>
                </a:schemeClr>
              </a:gs>
              <a:gs pos="100000">
                <a:schemeClr val="bg1"/>
              </a:gs>
            </a:gsLst>
            <a:lin ang="0" scaled="1"/>
          </a:grad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126" fontAlgn="base">
              <a:spcBef>
                <a:spcPct val="0"/>
              </a:spcBef>
              <a:spcAft>
                <a:spcPct val="0"/>
              </a:spcAft>
              <a:buNone/>
            </a:pPr>
            <a:endParaRPr kumimoji="1" lang="en-US" altLang="en-US" sz="1799" dirty="0">
              <a:solidFill>
                <a:srgbClr val="000000"/>
              </a:solidFill>
              <a:latin typeface="Tahoma" panose="020B0604030504040204" pitchFamily="34" charset="0"/>
              <a:cs typeface="Arial"/>
              <a:sym typeface="Arial"/>
            </a:endParaRPr>
          </a:p>
        </p:txBody>
      </p:sp>
      <p:sp>
        <p:nvSpPr>
          <p:cNvPr id="7" name="Slide Number Placeholder 5">
            <a:extLst>
              <a:ext uri="{FF2B5EF4-FFF2-40B4-BE49-F238E27FC236}">
                <a16:creationId xmlns:a16="http://schemas.microsoft.com/office/drawing/2014/main" id="{CB5E861D-C05A-4C84-BF99-3C51BD318E53}"/>
              </a:ext>
            </a:extLst>
          </p:cNvPr>
          <p:cNvSpPr txBox="1">
            <a:spLocks noGrp="1"/>
          </p:cNvSpPr>
          <p:nvPr/>
        </p:nvSpPr>
        <p:spPr bwMode="auto">
          <a:xfrm>
            <a:off x="113891" y="286827"/>
            <a:ext cx="1459999" cy="264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126" eaLnBrk="0" fontAlgn="base" hangingPunct="0">
              <a:spcAft>
                <a:spcPct val="0"/>
              </a:spcAft>
              <a:buNone/>
            </a:pPr>
            <a:endParaRPr lang="en-US" altLang="en-US" sz="1400" kern="0" dirty="0">
              <a:solidFill>
                <a:srgbClr val="000000"/>
              </a:solidFill>
              <a:cs typeface="Arial"/>
              <a:sym typeface="Arial"/>
            </a:endParaRPr>
          </a:p>
          <a:p>
            <a:pPr defTabSz="914126" eaLnBrk="0" fontAlgn="base" hangingPunct="0">
              <a:spcAft>
                <a:spcPct val="0"/>
              </a:spcAft>
              <a:buNone/>
            </a:pPr>
            <a:r>
              <a:rPr lang="en-US" altLang="en-US" sz="1200" kern="0" dirty="0">
                <a:solidFill>
                  <a:srgbClr val="000000"/>
                </a:solidFill>
                <a:latin typeface="Times New Roman" panose="02020603050405020304" pitchFamily="18" charset="0"/>
                <a:cs typeface="Times New Roman" panose="02020603050405020304" pitchFamily="18" charset="0"/>
                <a:sym typeface="Arial"/>
              </a:rPr>
              <a:t> </a:t>
            </a:r>
            <a:r>
              <a:rPr lang="en-US" altLang="en-US" sz="600" b="1" kern="0" dirty="0">
                <a:solidFill>
                  <a:srgbClr val="000000"/>
                </a:solidFill>
                <a:latin typeface="Times New Roman" panose="02020603050405020304" pitchFamily="18" charset="0"/>
                <a:cs typeface="Times New Roman" panose="02020603050405020304" pitchFamily="18" charset="0"/>
                <a:sym typeface="Arial"/>
              </a:rPr>
              <a:t>Chesapeake Bay Program</a:t>
            </a:r>
            <a:endParaRPr lang="en-US" altLang="en-US" sz="600" kern="0" dirty="0">
              <a:solidFill>
                <a:srgbClr val="000000"/>
              </a:solidFill>
              <a:latin typeface="Times New Roman" panose="02020603050405020304" pitchFamily="18" charset="0"/>
              <a:cs typeface="Times New Roman" panose="02020603050405020304" pitchFamily="18" charset="0"/>
              <a:sym typeface="Arial"/>
            </a:endParaRPr>
          </a:p>
          <a:p>
            <a:pPr defTabSz="914126" eaLnBrk="0" fontAlgn="base" hangingPunct="0">
              <a:spcAft>
                <a:spcPct val="0"/>
              </a:spcAft>
              <a:buNone/>
            </a:pPr>
            <a:r>
              <a:rPr lang="en-US" altLang="en-US" sz="600" b="1" i="1" kern="0" dirty="0">
                <a:solidFill>
                  <a:srgbClr val="000000"/>
                </a:solidFill>
                <a:latin typeface="Times New Roman" panose="02020603050405020304" pitchFamily="18" charset="0"/>
                <a:cs typeface="Times New Roman" panose="02020603050405020304" pitchFamily="18" charset="0"/>
                <a:sym typeface="Arial"/>
              </a:rPr>
              <a:t>Science, Restoration, Partnership</a:t>
            </a:r>
            <a:endParaRPr lang="en-US" altLang="en-US" sz="600" kern="0" dirty="0">
              <a:solidFill>
                <a:srgbClr val="00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149752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C22BE-BCC7-46EF-8A7A-AE1F0B8AEEED}"/>
              </a:ext>
            </a:extLst>
          </p:cNvPr>
          <p:cNvSpPr>
            <a:spLocks noGrp="1"/>
          </p:cNvSpPr>
          <p:nvPr>
            <p:ph type="title"/>
          </p:nvPr>
        </p:nvSpPr>
        <p:spPr>
          <a:xfrm>
            <a:off x="1298628" y="315211"/>
            <a:ext cx="10055172" cy="234905"/>
          </a:xfrm>
        </p:spPr>
        <p:txBody>
          <a:bodyPr>
            <a:noAutofit/>
          </a:bodyPr>
          <a:lstStyle/>
          <a:p>
            <a:r>
              <a:rPr lang="en-US" sz="3600" dirty="0">
                <a:latin typeface="Times New Roman" panose="02020603050405020304" pitchFamily="18" charset="0"/>
                <a:cs typeface="Times New Roman" panose="02020603050405020304" pitchFamily="18" charset="0"/>
              </a:rPr>
              <a:t>Climate Allocation Options</a:t>
            </a:r>
          </a:p>
        </p:txBody>
      </p:sp>
      <p:sp>
        <p:nvSpPr>
          <p:cNvPr id="3" name="Content Placeholder 2">
            <a:extLst>
              <a:ext uri="{FF2B5EF4-FFF2-40B4-BE49-F238E27FC236}">
                <a16:creationId xmlns:a16="http://schemas.microsoft.com/office/drawing/2014/main" id="{D5E51D1E-385C-4ECE-B51E-4410714B300C}"/>
              </a:ext>
            </a:extLst>
          </p:cNvPr>
          <p:cNvSpPr>
            <a:spLocks noGrp="1"/>
          </p:cNvSpPr>
          <p:nvPr>
            <p:ph sz="half" idx="1"/>
          </p:nvPr>
        </p:nvSpPr>
        <p:spPr>
          <a:xfrm>
            <a:off x="838200" y="1431985"/>
            <a:ext cx="10199914" cy="4744978"/>
          </a:xfrm>
        </p:spPr>
        <p:txBody>
          <a:bodyPr>
            <a:normAutofit fontScale="92500" lnSpcReduction="20000"/>
          </a:bodyPr>
          <a:lstStyle/>
          <a:p>
            <a:pPr>
              <a:lnSpc>
                <a:spcPct val="110000"/>
              </a:lnSpc>
            </a:pPr>
            <a:r>
              <a:rPr lang="en-US" dirty="0"/>
              <a:t>Watershed loads first?</a:t>
            </a:r>
          </a:p>
          <a:p>
            <a:pPr lvl="1">
              <a:lnSpc>
                <a:spcPct val="110000"/>
              </a:lnSpc>
            </a:pPr>
            <a:r>
              <a:rPr lang="en-US" dirty="0"/>
              <a:t>Take out jurisdiction’s watershed load increases due to climate change first, then allocate any remaining reductions using the planning targets method</a:t>
            </a:r>
          </a:p>
          <a:p>
            <a:pPr lvl="1">
              <a:lnSpc>
                <a:spcPct val="110000"/>
              </a:lnSpc>
            </a:pPr>
            <a:r>
              <a:rPr lang="en-US" dirty="0"/>
              <a:t>Allocate all climate change reductions using planning targets method</a:t>
            </a:r>
          </a:p>
          <a:p>
            <a:pPr>
              <a:lnSpc>
                <a:spcPct val="110000"/>
              </a:lnSpc>
            </a:pPr>
            <a:endParaRPr lang="en-US" dirty="0"/>
          </a:p>
          <a:p>
            <a:pPr>
              <a:lnSpc>
                <a:spcPct val="110000"/>
              </a:lnSpc>
            </a:pPr>
            <a:r>
              <a:rPr lang="en-US" dirty="0"/>
              <a:t>Adjustments to planning target allocation method?</a:t>
            </a:r>
          </a:p>
          <a:p>
            <a:pPr lvl="1">
              <a:lnSpc>
                <a:spcPct val="110000"/>
              </a:lnSpc>
            </a:pPr>
            <a:r>
              <a:rPr lang="en-US" dirty="0"/>
              <a:t>Only move the non-WWTP sources line (no change)</a:t>
            </a:r>
          </a:p>
          <a:p>
            <a:pPr lvl="1">
              <a:lnSpc>
                <a:spcPct val="110000"/>
              </a:lnSpc>
            </a:pPr>
            <a:r>
              <a:rPr lang="en-US" dirty="0"/>
              <a:t>Move the WWTP and non-WWTP sources lines by the same amount</a:t>
            </a:r>
          </a:p>
          <a:p>
            <a:pPr lvl="1">
              <a:lnSpc>
                <a:spcPct val="110000"/>
              </a:lnSpc>
            </a:pPr>
            <a:r>
              <a:rPr lang="en-US" dirty="0"/>
              <a:t>Set the WWTP source line at 8mg/l and 4mg/l then move the non-WWTP sources line to achieve the remaining reductions</a:t>
            </a:r>
          </a:p>
          <a:p>
            <a:pPr lvl="1">
              <a:lnSpc>
                <a:spcPct val="110000"/>
              </a:lnSpc>
            </a:pPr>
            <a:r>
              <a:rPr lang="en-US" dirty="0"/>
              <a:t>Several other adjustments to the WWTP line were considered and ruled out by the WQGIT</a:t>
            </a:r>
          </a:p>
          <a:p>
            <a:pPr lvl="1"/>
            <a:endParaRPr lang="en-US" dirty="0"/>
          </a:p>
        </p:txBody>
      </p:sp>
      <p:sp>
        <p:nvSpPr>
          <p:cNvPr id="12" name="Slide Number Placeholder 11">
            <a:extLst>
              <a:ext uri="{FF2B5EF4-FFF2-40B4-BE49-F238E27FC236}">
                <a16:creationId xmlns:a16="http://schemas.microsoft.com/office/drawing/2014/main" id="{2C721E3B-0CF2-4094-9FB3-05007319F4E6}"/>
              </a:ext>
            </a:extLst>
          </p:cNvPr>
          <p:cNvSpPr>
            <a:spLocks noGrp="1"/>
          </p:cNvSpPr>
          <p:nvPr>
            <p:ph type="sldNum" sz="quarter" idx="12"/>
          </p:nvPr>
        </p:nvSpPr>
        <p:spPr/>
        <p:txBody>
          <a:bodyPr/>
          <a:lstStyle/>
          <a:p>
            <a:fld id="{0592AC34-6154-42F3-BB42-61C3B4A5768D}" type="slidenum">
              <a:rPr lang="en-US" smtClean="0"/>
              <a:t>23</a:t>
            </a:fld>
            <a:endParaRPr lang="en-US" dirty="0"/>
          </a:p>
        </p:txBody>
      </p:sp>
      <p:pic>
        <p:nvPicPr>
          <p:cNvPr id="5" name="Picture 16" descr="CBPOLOGO">
            <a:extLst>
              <a:ext uri="{FF2B5EF4-FFF2-40B4-BE49-F238E27FC236}">
                <a16:creationId xmlns:a16="http://schemas.microsoft.com/office/drawing/2014/main" id="{E9FF3474-A9BC-4EB8-A128-8C34AC667A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127" y="146852"/>
            <a:ext cx="732873" cy="45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7">
            <a:extLst>
              <a:ext uri="{FF2B5EF4-FFF2-40B4-BE49-F238E27FC236}">
                <a16:creationId xmlns:a16="http://schemas.microsoft.com/office/drawing/2014/main" id="{92CBC161-D443-42C6-B2B4-8741AA3CFF4E}"/>
              </a:ext>
            </a:extLst>
          </p:cNvPr>
          <p:cNvSpPr>
            <a:spLocks noChangeArrowheads="1"/>
          </p:cNvSpPr>
          <p:nvPr/>
        </p:nvSpPr>
        <p:spPr bwMode="gray">
          <a:xfrm>
            <a:off x="1298628" y="687159"/>
            <a:ext cx="10129982" cy="45707"/>
          </a:xfrm>
          <a:prstGeom prst="rect">
            <a:avLst/>
          </a:prstGeom>
          <a:gradFill rotWithShape="0">
            <a:gsLst>
              <a:gs pos="0">
                <a:schemeClr val="bg1">
                  <a:lumMod val="50000"/>
                </a:schemeClr>
              </a:gs>
              <a:gs pos="100000">
                <a:schemeClr val="bg1"/>
              </a:gs>
            </a:gsLst>
            <a:lin ang="0" scaled="1"/>
          </a:grad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126" fontAlgn="base">
              <a:spcBef>
                <a:spcPct val="0"/>
              </a:spcBef>
              <a:spcAft>
                <a:spcPct val="0"/>
              </a:spcAft>
              <a:buNone/>
            </a:pPr>
            <a:endParaRPr kumimoji="1" lang="en-US" altLang="en-US" sz="1799" dirty="0">
              <a:solidFill>
                <a:srgbClr val="000000"/>
              </a:solidFill>
              <a:latin typeface="Tahoma" panose="020B0604030504040204" pitchFamily="34" charset="0"/>
              <a:cs typeface="Arial"/>
              <a:sym typeface="Arial"/>
            </a:endParaRPr>
          </a:p>
        </p:txBody>
      </p:sp>
      <p:sp>
        <p:nvSpPr>
          <p:cNvPr id="7" name="Slide Number Placeholder 5">
            <a:extLst>
              <a:ext uri="{FF2B5EF4-FFF2-40B4-BE49-F238E27FC236}">
                <a16:creationId xmlns:a16="http://schemas.microsoft.com/office/drawing/2014/main" id="{CB5E861D-C05A-4C84-BF99-3C51BD318E53}"/>
              </a:ext>
            </a:extLst>
          </p:cNvPr>
          <p:cNvSpPr txBox="1">
            <a:spLocks noGrp="1"/>
          </p:cNvSpPr>
          <p:nvPr/>
        </p:nvSpPr>
        <p:spPr bwMode="auto">
          <a:xfrm>
            <a:off x="113891" y="286827"/>
            <a:ext cx="1459999" cy="264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126" eaLnBrk="0" fontAlgn="base" hangingPunct="0">
              <a:spcAft>
                <a:spcPct val="0"/>
              </a:spcAft>
              <a:buNone/>
            </a:pPr>
            <a:endParaRPr lang="en-US" altLang="en-US" sz="1400" kern="0" dirty="0">
              <a:solidFill>
                <a:srgbClr val="000000"/>
              </a:solidFill>
              <a:cs typeface="Arial"/>
              <a:sym typeface="Arial"/>
            </a:endParaRPr>
          </a:p>
          <a:p>
            <a:pPr defTabSz="914126" eaLnBrk="0" fontAlgn="base" hangingPunct="0">
              <a:spcAft>
                <a:spcPct val="0"/>
              </a:spcAft>
              <a:buNone/>
            </a:pPr>
            <a:r>
              <a:rPr lang="en-US" altLang="en-US" sz="1200" kern="0" dirty="0">
                <a:solidFill>
                  <a:srgbClr val="000000"/>
                </a:solidFill>
                <a:latin typeface="Times New Roman" panose="02020603050405020304" pitchFamily="18" charset="0"/>
                <a:cs typeface="Times New Roman" panose="02020603050405020304" pitchFamily="18" charset="0"/>
                <a:sym typeface="Arial"/>
              </a:rPr>
              <a:t> </a:t>
            </a:r>
            <a:r>
              <a:rPr lang="en-US" altLang="en-US" sz="600" b="1" kern="0" dirty="0">
                <a:solidFill>
                  <a:srgbClr val="000000"/>
                </a:solidFill>
                <a:latin typeface="Times New Roman" panose="02020603050405020304" pitchFamily="18" charset="0"/>
                <a:cs typeface="Times New Roman" panose="02020603050405020304" pitchFamily="18" charset="0"/>
                <a:sym typeface="Arial"/>
              </a:rPr>
              <a:t>Chesapeake Bay Program</a:t>
            </a:r>
            <a:endParaRPr lang="en-US" altLang="en-US" sz="600" kern="0" dirty="0">
              <a:solidFill>
                <a:srgbClr val="000000"/>
              </a:solidFill>
              <a:latin typeface="Times New Roman" panose="02020603050405020304" pitchFamily="18" charset="0"/>
              <a:cs typeface="Times New Roman" panose="02020603050405020304" pitchFamily="18" charset="0"/>
              <a:sym typeface="Arial"/>
            </a:endParaRPr>
          </a:p>
          <a:p>
            <a:pPr defTabSz="914126" eaLnBrk="0" fontAlgn="base" hangingPunct="0">
              <a:spcAft>
                <a:spcPct val="0"/>
              </a:spcAft>
              <a:buNone/>
            </a:pPr>
            <a:r>
              <a:rPr lang="en-US" altLang="en-US" sz="600" b="1" i="1" kern="0" dirty="0">
                <a:solidFill>
                  <a:srgbClr val="000000"/>
                </a:solidFill>
                <a:latin typeface="Times New Roman" panose="02020603050405020304" pitchFamily="18" charset="0"/>
                <a:cs typeface="Times New Roman" panose="02020603050405020304" pitchFamily="18" charset="0"/>
                <a:sym typeface="Arial"/>
              </a:rPr>
              <a:t>Science, Restoration, Partnership</a:t>
            </a:r>
            <a:endParaRPr lang="en-US" altLang="en-US" sz="600" kern="0" dirty="0">
              <a:solidFill>
                <a:srgbClr val="00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40041511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627CD8-05EB-4309-BCE1-ABAE62EFD596}"/>
              </a:ext>
            </a:extLst>
          </p:cNvPr>
          <p:cNvPicPr>
            <a:picLocks noChangeAspect="1"/>
          </p:cNvPicPr>
          <p:nvPr/>
        </p:nvPicPr>
        <p:blipFill>
          <a:blip r:embed="rId2"/>
          <a:stretch>
            <a:fillRect/>
          </a:stretch>
        </p:blipFill>
        <p:spPr>
          <a:xfrm>
            <a:off x="1785668" y="287154"/>
            <a:ext cx="8649922" cy="6280496"/>
          </a:xfrm>
          <a:prstGeom prst="rect">
            <a:avLst/>
          </a:prstGeom>
        </p:spPr>
      </p:pic>
      <p:sp>
        <p:nvSpPr>
          <p:cNvPr id="2" name="Slide Number Placeholder 1">
            <a:extLst>
              <a:ext uri="{FF2B5EF4-FFF2-40B4-BE49-F238E27FC236}">
                <a16:creationId xmlns:a16="http://schemas.microsoft.com/office/drawing/2014/main" id="{ACC066A5-8307-4C17-8D0E-28B8E8EAEFDC}"/>
              </a:ext>
            </a:extLst>
          </p:cNvPr>
          <p:cNvSpPr>
            <a:spLocks noGrp="1"/>
          </p:cNvSpPr>
          <p:nvPr>
            <p:ph type="sldNum" sz="quarter" idx="12"/>
          </p:nvPr>
        </p:nvSpPr>
        <p:spPr>
          <a:xfrm>
            <a:off x="8818884" y="6400213"/>
            <a:ext cx="2534916" cy="321262"/>
          </a:xfrm>
        </p:spPr>
        <p:txBody>
          <a:bodyPr/>
          <a:lstStyle/>
          <a:p>
            <a:fld id="{36A95EA2-015A-4D8A-B7A2-22DDDC8E5817}" type="slidenum">
              <a:rPr lang="en-US" smtClean="0"/>
              <a:t>24</a:t>
            </a:fld>
            <a:endParaRPr lang="en-US" dirty="0"/>
          </a:p>
        </p:txBody>
      </p:sp>
      <p:sp>
        <p:nvSpPr>
          <p:cNvPr id="8" name="Text Box 5">
            <a:extLst>
              <a:ext uri="{FF2B5EF4-FFF2-40B4-BE49-F238E27FC236}">
                <a16:creationId xmlns:a16="http://schemas.microsoft.com/office/drawing/2014/main" id="{BB02639E-1408-4D19-B03B-BED125CDE2FE}"/>
              </a:ext>
            </a:extLst>
          </p:cNvPr>
          <p:cNvSpPr txBox="1">
            <a:spLocks noChangeArrowheads="1"/>
          </p:cNvSpPr>
          <p:nvPr/>
        </p:nvSpPr>
        <p:spPr bwMode="auto">
          <a:xfrm>
            <a:off x="6369448" y="3009151"/>
            <a:ext cx="1422302" cy="307777"/>
          </a:xfrm>
          <a:prstGeom prst="rect">
            <a:avLst/>
          </a:prstGeom>
          <a:solidFill>
            <a:schemeClr val="accent4">
              <a:lumMod val="60000"/>
              <a:lumOff val="40000"/>
            </a:schemeClr>
          </a:solidFill>
          <a:ln w="9525">
            <a:noFill/>
            <a:miter lim="800000"/>
            <a:headEnd/>
            <a:tailEnd/>
          </a:ln>
          <a:effectLst/>
        </p:spPr>
        <p:txBody>
          <a:bodyPr wrap="square">
            <a:spAutoFit/>
          </a:bodyPr>
          <a:lstStyle/>
          <a:p>
            <a:r>
              <a:rPr lang="en-US" sz="1400" dirty="0"/>
              <a:t>20 percent slope</a:t>
            </a:r>
          </a:p>
        </p:txBody>
      </p:sp>
      <p:sp>
        <p:nvSpPr>
          <p:cNvPr id="10" name="Text Box 8">
            <a:extLst>
              <a:ext uri="{FF2B5EF4-FFF2-40B4-BE49-F238E27FC236}">
                <a16:creationId xmlns:a16="http://schemas.microsoft.com/office/drawing/2014/main" id="{12BA09DB-B6B6-4067-8B2C-4466B2D4A921}"/>
              </a:ext>
            </a:extLst>
          </p:cNvPr>
          <p:cNvSpPr txBox="1">
            <a:spLocks noChangeArrowheads="1"/>
          </p:cNvSpPr>
          <p:nvPr/>
        </p:nvSpPr>
        <p:spPr bwMode="auto">
          <a:xfrm>
            <a:off x="8147725" y="2719464"/>
            <a:ext cx="1345725" cy="307777"/>
          </a:xfrm>
          <a:prstGeom prst="rect">
            <a:avLst/>
          </a:prstGeom>
          <a:solidFill>
            <a:schemeClr val="accent4">
              <a:lumMod val="60000"/>
              <a:lumOff val="40000"/>
            </a:schemeClr>
          </a:solidFill>
          <a:ln w="9525">
            <a:noFill/>
            <a:miter lim="800000"/>
            <a:headEnd/>
            <a:tailEnd/>
          </a:ln>
          <a:effectLst/>
        </p:spPr>
        <p:txBody>
          <a:bodyPr wrap="square">
            <a:spAutoFit/>
          </a:bodyPr>
          <a:lstStyle/>
          <a:p>
            <a:r>
              <a:rPr lang="en-US" sz="1400" dirty="0"/>
              <a:t>Non-WW loads</a:t>
            </a:r>
          </a:p>
        </p:txBody>
      </p:sp>
      <p:sp>
        <p:nvSpPr>
          <p:cNvPr id="11" name="Line 10">
            <a:extLst>
              <a:ext uri="{FF2B5EF4-FFF2-40B4-BE49-F238E27FC236}">
                <a16:creationId xmlns:a16="http://schemas.microsoft.com/office/drawing/2014/main" id="{C2871C5F-F653-428B-8141-BDDA02D05AA2}"/>
              </a:ext>
            </a:extLst>
          </p:cNvPr>
          <p:cNvSpPr>
            <a:spLocks noChangeShapeType="1"/>
          </p:cNvSpPr>
          <p:nvPr/>
        </p:nvSpPr>
        <p:spPr bwMode="auto">
          <a:xfrm flipH="1" flipV="1">
            <a:off x="8331614" y="2539976"/>
            <a:ext cx="122911" cy="166232"/>
          </a:xfrm>
          <a:prstGeom prst="line">
            <a:avLst/>
          </a:prstGeom>
          <a:noFill/>
          <a:ln w="28575">
            <a:solidFill>
              <a:schemeClr val="tx1"/>
            </a:solidFill>
            <a:round/>
            <a:headEnd/>
            <a:tailEnd type="stealth" w="lg" len="med"/>
          </a:ln>
          <a:effectLst/>
        </p:spPr>
        <p:txBody>
          <a:bodyPr/>
          <a:lstStyle/>
          <a:p>
            <a:endParaRPr lang="en-US" sz="1400" dirty="0"/>
          </a:p>
        </p:txBody>
      </p:sp>
      <p:sp>
        <p:nvSpPr>
          <p:cNvPr id="12" name="Text Box 5">
            <a:extLst>
              <a:ext uri="{FF2B5EF4-FFF2-40B4-BE49-F238E27FC236}">
                <a16:creationId xmlns:a16="http://schemas.microsoft.com/office/drawing/2014/main" id="{1EE4072A-EDD3-4C81-B2C2-C41E86D2F2C7}"/>
              </a:ext>
            </a:extLst>
          </p:cNvPr>
          <p:cNvSpPr txBox="1">
            <a:spLocks noChangeArrowheads="1"/>
          </p:cNvSpPr>
          <p:nvPr/>
        </p:nvSpPr>
        <p:spPr bwMode="auto">
          <a:xfrm>
            <a:off x="6642910" y="5059166"/>
            <a:ext cx="2850540" cy="307777"/>
          </a:xfrm>
          <a:prstGeom prst="rect">
            <a:avLst/>
          </a:prstGeom>
          <a:solidFill>
            <a:schemeClr val="accent4">
              <a:lumMod val="60000"/>
              <a:lumOff val="40000"/>
            </a:schemeClr>
          </a:solidFill>
          <a:ln w="9525">
            <a:noFill/>
            <a:miter lim="800000"/>
            <a:headEnd/>
            <a:tailEnd/>
          </a:ln>
          <a:effectLst/>
        </p:spPr>
        <p:txBody>
          <a:bodyPr wrap="square">
            <a:spAutoFit/>
          </a:bodyPr>
          <a:lstStyle/>
          <a:p>
            <a:r>
              <a:rPr lang="en-US" sz="1400" dirty="0"/>
              <a:t>+ adjustments to WV and NY loads</a:t>
            </a:r>
          </a:p>
        </p:txBody>
      </p:sp>
      <p:sp>
        <p:nvSpPr>
          <p:cNvPr id="14" name="Text Box 5">
            <a:extLst>
              <a:ext uri="{FF2B5EF4-FFF2-40B4-BE49-F238E27FC236}">
                <a16:creationId xmlns:a16="http://schemas.microsoft.com/office/drawing/2014/main" id="{C3BE0B63-F726-426D-8518-A062E19DD9F3}"/>
              </a:ext>
            </a:extLst>
          </p:cNvPr>
          <p:cNvSpPr txBox="1">
            <a:spLocks noChangeArrowheads="1"/>
          </p:cNvSpPr>
          <p:nvPr/>
        </p:nvSpPr>
        <p:spPr bwMode="auto">
          <a:xfrm>
            <a:off x="3447048" y="3664841"/>
            <a:ext cx="2415066" cy="738664"/>
          </a:xfrm>
          <a:prstGeom prst="rect">
            <a:avLst/>
          </a:prstGeom>
          <a:solidFill>
            <a:schemeClr val="accent4">
              <a:lumMod val="60000"/>
              <a:lumOff val="40000"/>
            </a:schemeClr>
          </a:solidFill>
          <a:ln w="9525">
            <a:noFill/>
            <a:miter lim="800000"/>
            <a:headEnd/>
            <a:tailEnd/>
          </a:ln>
          <a:effectLst/>
        </p:spPr>
        <p:txBody>
          <a:bodyPr wrap="square">
            <a:spAutoFit/>
          </a:bodyPr>
          <a:lstStyle/>
          <a:p>
            <a:r>
              <a:rPr lang="en-US" sz="1400" dirty="0"/>
              <a:t>Intercept wherever it is  needed to be for acceptable water quality</a:t>
            </a:r>
          </a:p>
        </p:txBody>
      </p:sp>
      <p:sp>
        <p:nvSpPr>
          <p:cNvPr id="13" name="Text Box 4">
            <a:extLst>
              <a:ext uri="{FF2B5EF4-FFF2-40B4-BE49-F238E27FC236}">
                <a16:creationId xmlns:a16="http://schemas.microsoft.com/office/drawing/2014/main" id="{09B39541-5C7D-438F-AE42-4A6072E272BC}"/>
              </a:ext>
            </a:extLst>
          </p:cNvPr>
          <p:cNvSpPr txBox="1">
            <a:spLocks noChangeArrowheads="1"/>
          </p:cNvSpPr>
          <p:nvPr/>
        </p:nvSpPr>
        <p:spPr bwMode="auto">
          <a:xfrm>
            <a:off x="3323696" y="1781478"/>
            <a:ext cx="671733" cy="307777"/>
          </a:xfrm>
          <a:prstGeom prst="rect">
            <a:avLst/>
          </a:prstGeom>
          <a:solidFill>
            <a:schemeClr val="accent4">
              <a:lumMod val="60000"/>
              <a:lumOff val="40000"/>
            </a:schemeClr>
          </a:solidFill>
          <a:ln w="9525">
            <a:noFill/>
            <a:miter lim="800000"/>
            <a:headEnd/>
            <a:tailEnd/>
          </a:ln>
          <a:effectLst/>
        </p:spPr>
        <p:txBody>
          <a:bodyPr wrap="square">
            <a:spAutoFit/>
          </a:bodyPr>
          <a:lstStyle/>
          <a:p>
            <a:r>
              <a:rPr lang="en-US" sz="1400" dirty="0"/>
              <a:t>8 mg/l</a:t>
            </a:r>
          </a:p>
        </p:txBody>
      </p:sp>
      <p:sp>
        <p:nvSpPr>
          <p:cNvPr id="15" name="Text Box 7">
            <a:extLst>
              <a:ext uri="{FF2B5EF4-FFF2-40B4-BE49-F238E27FC236}">
                <a16:creationId xmlns:a16="http://schemas.microsoft.com/office/drawing/2014/main" id="{14CA780C-1957-4CB2-BC1C-282144941386}"/>
              </a:ext>
            </a:extLst>
          </p:cNvPr>
          <p:cNvSpPr txBox="1">
            <a:spLocks noChangeArrowheads="1"/>
          </p:cNvSpPr>
          <p:nvPr/>
        </p:nvSpPr>
        <p:spPr bwMode="auto">
          <a:xfrm>
            <a:off x="5241501" y="941805"/>
            <a:ext cx="1566961" cy="307777"/>
          </a:xfrm>
          <a:prstGeom prst="rect">
            <a:avLst/>
          </a:prstGeom>
          <a:solidFill>
            <a:schemeClr val="accent4">
              <a:lumMod val="60000"/>
              <a:lumOff val="40000"/>
            </a:schemeClr>
          </a:solidFill>
          <a:ln w="9525">
            <a:noFill/>
            <a:miter lim="800000"/>
            <a:headEnd/>
            <a:tailEnd/>
          </a:ln>
          <a:effectLst/>
        </p:spPr>
        <p:txBody>
          <a:bodyPr wrap="square">
            <a:spAutoFit/>
          </a:bodyPr>
          <a:lstStyle/>
          <a:p>
            <a:r>
              <a:rPr lang="en-US" sz="1400" dirty="0"/>
              <a:t>Wastewater Loads</a:t>
            </a:r>
          </a:p>
        </p:txBody>
      </p:sp>
      <p:sp>
        <p:nvSpPr>
          <p:cNvPr id="16" name="Line 10">
            <a:extLst>
              <a:ext uri="{FF2B5EF4-FFF2-40B4-BE49-F238E27FC236}">
                <a16:creationId xmlns:a16="http://schemas.microsoft.com/office/drawing/2014/main" id="{1AEBC657-6EC0-4DFF-AD85-F6B0A87E0CF9}"/>
              </a:ext>
            </a:extLst>
          </p:cNvPr>
          <p:cNvSpPr>
            <a:spLocks noChangeShapeType="1"/>
          </p:cNvSpPr>
          <p:nvPr/>
        </p:nvSpPr>
        <p:spPr bwMode="auto">
          <a:xfrm>
            <a:off x="6618049" y="1249582"/>
            <a:ext cx="190413" cy="201138"/>
          </a:xfrm>
          <a:prstGeom prst="line">
            <a:avLst/>
          </a:prstGeom>
          <a:noFill/>
          <a:ln w="28575">
            <a:solidFill>
              <a:schemeClr val="tx1"/>
            </a:solidFill>
            <a:round/>
            <a:headEnd/>
            <a:tailEnd type="stealth" w="lg" len="med"/>
          </a:ln>
          <a:effectLst/>
        </p:spPr>
        <p:txBody>
          <a:bodyPr/>
          <a:lstStyle/>
          <a:p>
            <a:endParaRPr lang="en-US" sz="1400" dirty="0"/>
          </a:p>
        </p:txBody>
      </p:sp>
      <p:sp>
        <p:nvSpPr>
          <p:cNvPr id="17" name="Text Box 3">
            <a:extLst>
              <a:ext uri="{FF2B5EF4-FFF2-40B4-BE49-F238E27FC236}">
                <a16:creationId xmlns:a16="http://schemas.microsoft.com/office/drawing/2014/main" id="{B306B9C5-8411-42C1-AED1-AC33BEFBDDC2}"/>
              </a:ext>
            </a:extLst>
          </p:cNvPr>
          <p:cNvSpPr txBox="1">
            <a:spLocks noChangeArrowheads="1"/>
          </p:cNvSpPr>
          <p:nvPr/>
        </p:nvSpPr>
        <p:spPr bwMode="auto">
          <a:xfrm>
            <a:off x="9255932" y="977226"/>
            <a:ext cx="830410" cy="307777"/>
          </a:xfrm>
          <a:prstGeom prst="rect">
            <a:avLst/>
          </a:prstGeom>
          <a:solidFill>
            <a:schemeClr val="accent4">
              <a:lumMod val="60000"/>
              <a:lumOff val="40000"/>
            </a:schemeClr>
          </a:solidFill>
          <a:ln w="9525">
            <a:noFill/>
            <a:miter lim="800000"/>
            <a:headEnd/>
            <a:tailEnd/>
          </a:ln>
          <a:effectLst/>
        </p:spPr>
        <p:txBody>
          <a:bodyPr wrap="square">
            <a:spAutoFit/>
          </a:bodyPr>
          <a:lstStyle/>
          <a:p>
            <a:r>
              <a:rPr lang="en-US" sz="1400" dirty="0"/>
              <a:t>4.5 mg/l</a:t>
            </a:r>
          </a:p>
        </p:txBody>
      </p:sp>
      <p:pic>
        <p:nvPicPr>
          <p:cNvPr id="18" name="Picture 16" descr="CBPOLOGO">
            <a:extLst>
              <a:ext uri="{FF2B5EF4-FFF2-40B4-BE49-F238E27FC236}">
                <a16:creationId xmlns:a16="http://schemas.microsoft.com/office/drawing/2014/main" id="{E9FF3474-A9BC-4EB8-A128-8C34AC667A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127" y="146852"/>
            <a:ext cx="732873" cy="45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Slide Number Placeholder 5">
            <a:extLst>
              <a:ext uri="{FF2B5EF4-FFF2-40B4-BE49-F238E27FC236}">
                <a16:creationId xmlns:a16="http://schemas.microsoft.com/office/drawing/2014/main" id="{CB5E861D-C05A-4C84-BF99-3C51BD318E53}"/>
              </a:ext>
            </a:extLst>
          </p:cNvPr>
          <p:cNvSpPr txBox="1">
            <a:spLocks noGrp="1"/>
          </p:cNvSpPr>
          <p:nvPr/>
        </p:nvSpPr>
        <p:spPr bwMode="auto">
          <a:xfrm>
            <a:off x="0" y="398079"/>
            <a:ext cx="1459999" cy="264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126" eaLnBrk="0" fontAlgn="base" hangingPunct="0">
              <a:spcAft>
                <a:spcPct val="0"/>
              </a:spcAft>
              <a:buNone/>
            </a:pPr>
            <a:endParaRPr lang="en-US" altLang="en-US" sz="1400" kern="0" dirty="0">
              <a:solidFill>
                <a:srgbClr val="000000"/>
              </a:solidFill>
              <a:cs typeface="Arial"/>
              <a:sym typeface="Arial"/>
            </a:endParaRPr>
          </a:p>
          <a:p>
            <a:pPr defTabSz="914126" eaLnBrk="0" fontAlgn="base" hangingPunct="0">
              <a:spcAft>
                <a:spcPct val="0"/>
              </a:spcAft>
              <a:buNone/>
            </a:pPr>
            <a:r>
              <a:rPr lang="en-US" altLang="en-US" sz="1200" kern="0" dirty="0">
                <a:solidFill>
                  <a:srgbClr val="000000"/>
                </a:solidFill>
                <a:latin typeface="Times New Roman" panose="02020603050405020304" pitchFamily="18" charset="0"/>
                <a:cs typeface="Times New Roman" panose="02020603050405020304" pitchFamily="18" charset="0"/>
                <a:sym typeface="Arial"/>
              </a:rPr>
              <a:t> </a:t>
            </a:r>
            <a:r>
              <a:rPr lang="en-US" altLang="en-US" sz="600" b="1" kern="0" dirty="0">
                <a:solidFill>
                  <a:srgbClr val="000000"/>
                </a:solidFill>
                <a:latin typeface="Times New Roman" panose="02020603050405020304" pitchFamily="18" charset="0"/>
                <a:cs typeface="Times New Roman" panose="02020603050405020304" pitchFamily="18" charset="0"/>
                <a:sym typeface="Arial"/>
              </a:rPr>
              <a:t>Chesapeake Bay Program</a:t>
            </a:r>
            <a:endParaRPr lang="en-US" altLang="en-US" sz="600" kern="0" dirty="0">
              <a:solidFill>
                <a:srgbClr val="000000"/>
              </a:solidFill>
              <a:latin typeface="Times New Roman" panose="02020603050405020304" pitchFamily="18" charset="0"/>
              <a:cs typeface="Times New Roman" panose="02020603050405020304" pitchFamily="18" charset="0"/>
              <a:sym typeface="Arial"/>
            </a:endParaRPr>
          </a:p>
          <a:p>
            <a:pPr defTabSz="914126" eaLnBrk="0" fontAlgn="base" hangingPunct="0">
              <a:spcAft>
                <a:spcPct val="0"/>
              </a:spcAft>
              <a:buNone/>
            </a:pPr>
            <a:r>
              <a:rPr lang="en-US" altLang="en-US" sz="600" b="1" i="1" kern="0" dirty="0">
                <a:solidFill>
                  <a:srgbClr val="000000"/>
                </a:solidFill>
                <a:latin typeface="Times New Roman" panose="02020603050405020304" pitchFamily="18" charset="0"/>
                <a:cs typeface="Times New Roman" panose="02020603050405020304" pitchFamily="18" charset="0"/>
                <a:sym typeface="Arial"/>
              </a:rPr>
              <a:t>Science, Restoration, Partnership</a:t>
            </a:r>
            <a:endParaRPr lang="en-US" altLang="en-US" sz="600" kern="0" dirty="0">
              <a:solidFill>
                <a:srgbClr val="00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16521675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592AC34-6154-42F3-BB42-61C3B4A5768D}" type="slidenum">
              <a:rPr lang="en-US" smtClean="0"/>
              <a:t>25</a:t>
            </a:fld>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837316362"/>
              </p:ext>
            </p:extLst>
          </p:nvPr>
        </p:nvGraphicFramePr>
        <p:xfrm>
          <a:off x="3435531" y="230000"/>
          <a:ext cx="7249885" cy="6491475"/>
        </p:xfrm>
        <a:graphic>
          <a:graphicData uri="http://schemas.openxmlformats.org/presentationml/2006/ole">
            <mc:AlternateContent xmlns:mc="http://schemas.openxmlformats.org/markup-compatibility/2006">
              <mc:Choice xmlns:v="urn:schemas-microsoft-com:vml" Requires="v">
                <p:oleObj spid="_x0000_s1048" name="Worksheet" r:id="rId3" imgW="5372047" imgH="4810273" progId="Excel.Sheet.12">
                  <p:embed/>
                </p:oleObj>
              </mc:Choice>
              <mc:Fallback>
                <p:oleObj name="Worksheet" r:id="rId3" imgW="5372047" imgH="4810273" progId="Excel.Sheet.12">
                  <p:embed/>
                  <p:pic>
                    <p:nvPicPr>
                      <p:cNvPr id="0" name=""/>
                      <p:cNvPicPr/>
                      <p:nvPr/>
                    </p:nvPicPr>
                    <p:blipFill>
                      <a:blip r:embed="rId4"/>
                      <a:stretch>
                        <a:fillRect/>
                      </a:stretch>
                    </p:blipFill>
                    <p:spPr>
                      <a:xfrm>
                        <a:off x="3435531" y="230000"/>
                        <a:ext cx="7249885" cy="6491475"/>
                      </a:xfrm>
                      <a:prstGeom prst="rect">
                        <a:avLst/>
                      </a:prstGeom>
                    </p:spPr>
                  </p:pic>
                </p:oleObj>
              </mc:Fallback>
            </mc:AlternateContent>
          </a:graphicData>
        </a:graphic>
      </p:graphicFrame>
      <p:sp>
        <p:nvSpPr>
          <p:cNvPr id="5" name="TextBox 4"/>
          <p:cNvSpPr txBox="1"/>
          <p:nvPr/>
        </p:nvSpPr>
        <p:spPr>
          <a:xfrm>
            <a:off x="342802" y="1145305"/>
            <a:ext cx="2950054" cy="1754326"/>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2025 Climate Allocation Options</a:t>
            </a:r>
          </a:p>
        </p:txBody>
      </p:sp>
      <p:sp>
        <p:nvSpPr>
          <p:cNvPr id="6" name="TextBox 5"/>
          <p:cNvSpPr txBox="1"/>
          <p:nvPr/>
        </p:nvSpPr>
        <p:spPr>
          <a:xfrm>
            <a:off x="548642" y="4075610"/>
            <a:ext cx="2114004" cy="923330"/>
          </a:xfrm>
          <a:prstGeom prst="rect">
            <a:avLst/>
          </a:prstGeom>
          <a:noFill/>
        </p:spPr>
        <p:txBody>
          <a:bodyPr wrap="square" rtlCol="0">
            <a:spAutoFit/>
          </a:bodyPr>
          <a:lstStyle/>
          <a:p>
            <a:r>
              <a:rPr lang="en-US" dirty="0"/>
              <a:t>Effects from climate changes between 1995 and 2025</a:t>
            </a:r>
          </a:p>
        </p:txBody>
      </p:sp>
      <p:pic>
        <p:nvPicPr>
          <p:cNvPr id="7" name="Picture 16" descr="CBPOLOGO">
            <a:extLst>
              <a:ext uri="{FF2B5EF4-FFF2-40B4-BE49-F238E27FC236}">
                <a16:creationId xmlns:a16="http://schemas.microsoft.com/office/drawing/2014/main" id="{E9FF3474-A9BC-4EB8-A128-8C34AC667A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127" y="146852"/>
            <a:ext cx="732873" cy="45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7">
            <a:extLst>
              <a:ext uri="{FF2B5EF4-FFF2-40B4-BE49-F238E27FC236}">
                <a16:creationId xmlns:a16="http://schemas.microsoft.com/office/drawing/2014/main" id="{92CBC161-D443-42C6-B2B4-8741AA3CFF4E}"/>
              </a:ext>
            </a:extLst>
          </p:cNvPr>
          <p:cNvSpPr>
            <a:spLocks noChangeArrowheads="1"/>
          </p:cNvSpPr>
          <p:nvPr/>
        </p:nvSpPr>
        <p:spPr bwMode="gray">
          <a:xfrm flipV="1">
            <a:off x="200127" y="2902597"/>
            <a:ext cx="3092729" cy="45719"/>
          </a:xfrm>
          <a:prstGeom prst="rect">
            <a:avLst/>
          </a:prstGeom>
          <a:gradFill rotWithShape="0">
            <a:gsLst>
              <a:gs pos="0">
                <a:schemeClr val="bg1">
                  <a:lumMod val="50000"/>
                </a:schemeClr>
              </a:gs>
              <a:gs pos="100000">
                <a:schemeClr val="bg1"/>
              </a:gs>
            </a:gsLst>
            <a:lin ang="0" scaled="1"/>
          </a:grad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126" fontAlgn="base">
              <a:spcBef>
                <a:spcPct val="0"/>
              </a:spcBef>
              <a:spcAft>
                <a:spcPct val="0"/>
              </a:spcAft>
              <a:buNone/>
            </a:pPr>
            <a:endParaRPr kumimoji="1" lang="en-US" altLang="en-US" sz="1799" dirty="0">
              <a:solidFill>
                <a:srgbClr val="000000"/>
              </a:solidFill>
              <a:latin typeface="Tahoma" panose="020B0604030504040204" pitchFamily="34" charset="0"/>
              <a:cs typeface="Arial"/>
              <a:sym typeface="Arial"/>
            </a:endParaRPr>
          </a:p>
        </p:txBody>
      </p:sp>
      <p:sp>
        <p:nvSpPr>
          <p:cNvPr id="9" name="Slide Number Placeholder 5">
            <a:extLst>
              <a:ext uri="{FF2B5EF4-FFF2-40B4-BE49-F238E27FC236}">
                <a16:creationId xmlns:a16="http://schemas.microsoft.com/office/drawing/2014/main" id="{CB5E861D-C05A-4C84-BF99-3C51BD318E53}"/>
              </a:ext>
            </a:extLst>
          </p:cNvPr>
          <p:cNvSpPr txBox="1">
            <a:spLocks noGrp="1"/>
          </p:cNvSpPr>
          <p:nvPr/>
        </p:nvSpPr>
        <p:spPr bwMode="auto">
          <a:xfrm>
            <a:off x="113891" y="286827"/>
            <a:ext cx="1459999" cy="264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126" eaLnBrk="0" fontAlgn="base" hangingPunct="0">
              <a:spcAft>
                <a:spcPct val="0"/>
              </a:spcAft>
              <a:buNone/>
            </a:pPr>
            <a:endParaRPr lang="en-US" altLang="en-US" sz="1400" kern="0" dirty="0">
              <a:solidFill>
                <a:srgbClr val="000000"/>
              </a:solidFill>
              <a:cs typeface="Arial"/>
              <a:sym typeface="Arial"/>
            </a:endParaRPr>
          </a:p>
          <a:p>
            <a:pPr defTabSz="914126" eaLnBrk="0" fontAlgn="base" hangingPunct="0">
              <a:spcAft>
                <a:spcPct val="0"/>
              </a:spcAft>
              <a:buNone/>
            </a:pPr>
            <a:r>
              <a:rPr lang="en-US" altLang="en-US" sz="1200" kern="0" dirty="0">
                <a:solidFill>
                  <a:srgbClr val="000000"/>
                </a:solidFill>
                <a:latin typeface="Times New Roman" panose="02020603050405020304" pitchFamily="18" charset="0"/>
                <a:cs typeface="Times New Roman" panose="02020603050405020304" pitchFamily="18" charset="0"/>
                <a:sym typeface="Arial"/>
              </a:rPr>
              <a:t> </a:t>
            </a:r>
            <a:r>
              <a:rPr lang="en-US" altLang="en-US" sz="600" b="1" kern="0" dirty="0">
                <a:solidFill>
                  <a:srgbClr val="000000"/>
                </a:solidFill>
                <a:latin typeface="Times New Roman" panose="02020603050405020304" pitchFamily="18" charset="0"/>
                <a:cs typeface="Times New Roman" panose="02020603050405020304" pitchFamily="18" charset="0"/>
                <a:sym typeface="Arial"/>
              </a:rPr>
              <a:t>Chesapeake Bay Program</a:t>
            </a:r>
            <a:endParaRPr lang="en-US" altLang="en-US" sz="600" kern="0" dirty="0">
              <a:solidFill>
                <a:srgbClr val="000000"/>
              </a:solidFill>
              <a:latin typeface="Times New Roman" panose="02020603050405020304" pitchFamily="18" charset="0"/>
              <a:cs typeface="Times New Roman" panose="02020603050405020304" pitchFamily="18" charset="0"/>
              <a:sym typeface="Arial"/>
            </a:endParaRPr>
          </a:p>
          <a:p>
            <a:pPr defTabSz="914126" eaLnBrk="0" fontAlgn="base" hangingPunct="0">
              <a:spcAft>
                <a:spcPct val="0"/>
              </a:spcAft>
              <a:buNone/>
            </a:pPr>
            <a:r>
              <a:rPr lang="en-US" altLang="en-US" sz="600" b="1" i="1" kern="0" dirty="0">
                <a:solidFill>
                  <a:srgbClr val="000000"/>
                </a:solidFill>
                <a:latin typeface="Times New Roman" panose="02020603050405020304" pitchFamily="18" charset="0"/>
                <a:cs typeface="Times New Roman" panose="02020603050405020304" pitchFamily="18" charset="0"/>
                <a:sym typeface="Arial"/>
              </a:rPr>
              <a:t>Science, Restoration, Partnership</a:t>
            </a:r>
            <a:endParaRPr lang="en-US" altLang="en-US" sz="600" kern="0" dirty="0">
              <a:solidFill>
                <a:srgbClr val="00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7750357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8628" y="146852"/>
            <a:ext cx="10055172" cy="548933"/>
          </a:xfrm>
        </p:spPr>
        <p:txBody>
          <a:bodyPr>
            <a:normAutofit fontScale="90000"/>
          </a:bodyPr>
          <a:lstStyle/>
          <a:p>
            <a:r>
              <a:rPr lang="en-US" sz="4000" dirty="0">
                <a:latin typeface="Times New Roman" panose="02020603050405020304" pitchFamily="18" charset="0"/>
                <a:cs typeface="Times New Roman" panose="02020603050405020304" pitchFamily="18" charset="0"/>
              </a:rPr>
              <a:t>Watershed Loads First with 2025 NY Special Case</a:t>
            </a:r>
          </a:p>
        </p:txBody>
      </p:sp>
      <p:sp>
        <p:nvSpPr>
          <p:cNvPr id="4" name="Slide Number Placeholder 3"/>
          <p:cNvSpPr>
            <a:spLocks noGrp="1"/>
          </p:cNvSpPr>
          <p:nvPr>
            <p:ph type="sldNum" sz="quarter" idx="12"/>
          </p:nvPr>
        </p:nvSpPr>
        <p:spPr/>
        <p:txBody>
          <a:bodyPr/>
          <a:lstStyle/>
          <a:p>
            <a:fld id="{0592AC34-6154-42F3-BB42-61C3B4A5768D}" type="slidenum">
              <a:rPr lang="en-US" smtClean="0"/>
              <a:t>26</a:t>
            </a:fld>
            <a:endParaRPr lang="en-US" dirty="0"/>
          </a:p>
        </p:txBody>
      </p:sp>
      <p:pic>
        <p:nvPicPr>
          <p:cNvPr id="7" name="Content Placeholder 6"/>
          <p:cNvPicPr>
            <a:picLocks noGrp="1" noChangeAspect="1"/>
          </p:cNvPicPr>
          <p:nvPr>
            <p:ph idx="1"/>
          </p:nvPr>
        </p:nvPicPr>
        <p:blipFill>
          <a:blip r:embed="rId2"/>
          <a:stretch>
            <a:fillRect/>
          </a:stretch>
        </p:blipFill>
        <p:spPr>
          <a:xfrm>
            <a:off x="1047944" y="1244718"/>
            <a:ext cx="12089765" cy="5111632"/>
          </a:xfrm>
          <a:prstGeom prst="rect">
            <a:avLst/>
          </a:prstGeom>
        </p:spPr>
      </p:pic>
      <p:pic>
        <p:nvPicPr>
          <p:cNvPr id="5" name="Picture 16" descr="CBPOLOGO">
            <a:extLst>
              <a:ext uri="{FF2B5EF4-FFF2-40B4-BE49-F238E27FC236}">
                <a16:creationId xmlns:a16="http://schemas.microsoft.com/office/drawing/2014/main" id="{E9FF3474-A9BC-4EB8-A128-8C34AC667A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127" y="146852"/>
            <a:ext cx="732873" cy="45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7">
            <a:extLst>
              <a:ext uri="{FF2B5EF4-FFF2-40B4-BE49-F238E27FC236}">
                <a16:creationId xmlns:a16="http://schemas.microsoft.com/office/drawing/2014/main" id="{92CBC161-D443-42C6-B2B4-8741AA3CFF4E}"/>
              </a:ext>
            </a:extLst>
          </p:cNvPr>
          <p:cNvSpPr>
            <a:spLocks noChangeArrowheads="1"/>
          </p:cNvSpPr>
          <p:nvPr/>
        </p:nvSpPr>
        <p:spPr bwMode="gray">
          <a:xfrm>
            <a:off x="1298628" y="695785"/>
            <a:ext cx="10129982" cy="45707"/>
          </a:xfrm>
          <a:prstGeom prst="rect">
            <a:avLst/>
          </a:prstGeom>
          <a:gradFill rotWithShape="0">
            <a:gsLst>
              <a:gs pos="0">
                <a:schemeClr val="bg1">
                  <a:lumMod val="50000"/>
                </a:schemeClr>
              </a:gs>
              <a:gs pos="100000">
                <a:schemeClr val="bg1"/>
              </a:gs>
            </a:gsLst>
            <a:lin ang="0" scaled="1"/>
          </a:grad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126" fontAlgn="base">
              <a:spcBef>
                <a:spcPct val="0"/>
              </a:spcBef>
              <a:spcAft>
                <a:spcPct val="0"/>
              </a:spcAft>
              <a:buNone/>
            </a:pPr>
            <a:endParaRPr kumimoji="1" lang="en-US" altLang="en-US" sz="1799" dirty="0">
              <a:solidFill>
                <a:srgbClr val="000000"/>
              </a:solidFill>
              <a:latin typeface="Tahoma" panose="020B0604030504040204" pitchFamily="34" charset="0"/>
              <a:cs typeface="Arial"/>
              <a:sym typeface="Arial"/>
            </a:endParaRPr>
          </a:p>
        </p:txBody>
      </p:sp>
      <p:sp>
        <p:nvSpPr>
          <p:cNvPr id="8" name="Slide Number Placeholder 5">
            <a:extLst>
              <a:ext uri="{FF2B5EF4-FFF2-40B4-BE49-F238E27FC236}">
                <a16:creationId xmlns:a16="http://schemas.microsoft.com/office/drawing/2014/main" id="{CB5E861D-C05A-4C84-BF99-3C51BD318E53}"/>
              </a:ext>
            </a:extLst>
          </p:cNvPr>
          <p:cNvSpPr txBox="1">
            <a:spLocks noGrp="1"/>
          </p:cNvSpPr>
          <p:nvPr/>
        </p:nvSpPr>
        <p:spPr bwMode="auto">
          <a:xfrm>
            <a:off x="113891" y="286827"/>
            <a:ext cx="1459999" cy="264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126" eaLnBrk="0" fontAlgn="base" hangingPunct="0">
              <a:spcAft>
                <a:spcPct val="0"/>
              </a:spcAft>
              <a:buNone/>
            </a:pPr>
            <a:endParaRPr lang="en-US" altLang="en-US" sz="1400" kern="0" dirty="0">
              <a:solidFill>
                <a:srgbClr val="000000"/>
              </a:solidFill>
              <a:cs typeface="Arial"/>
              <a:sym typeface="Arial"/>
            </a:endParaRPr>
          </a:p>
          <a:p>
            <a:pPr defTabSz="914126" eaLnBrk="0" fontAlgn="base" hangingPunct="0">
              <a:spcAft>
                <a:spcPct val="0"/>
              </a:spcAft>
              <a:buNone/>
            </a:pPr>
            <a:r>
              <a:rPr lang="en-US" altLang="en-US" sz="1200" kern="0" dirty="0">
                <a:solidFill>
                  <a:srgbClr val="000000"/>
                </a:solidFill>
                <a:latin typeface="Times New Roman" panose="02020603050405020304" pitchFamily="18" charset="0"/>
                <a:cs typeface="Times New Roman" panose="02020603050405020304" pitchFamily="18" charset="0"/>
                <a:sym typeface="Arial"/>
              </a:rPr>
              <a:t> </a:t>
            </a:r>
            <a:r>
              <a:rPr lang="en-US" altLang="en-US" sz="600" b="1" kern="0" dirty="0">
                <a:solidFill>
                  <a:srgbClr val="000000"/>
                </a:solidFill>
                <a:latin typeface="Times New Roman" panose="02020603050405020304" pitchFamily="18" charset="0"/>
                <a:cs typeface="Times New Roman" panose="02020603050405020304" pitchFamily="18" charset="0"/>
                <a:sym typeface="Arial"/>
              </a:rPr>
              <a:t>Chesapeake Bay Program</a:t>
            </a:r>
            <a:endParaRPr lang="en-US" altLang="en-US" sz="600" kern="0" dirty="0">
              <a:solidFill>
                <a:srgbClr val="000000"/>
              </a:solidFill>
              <a:latin typeface="Times New Roman" panose="02020603050405020304" pitchFamily="18" charset="0"/>
              <a:cs typeface="Times New Roman" panose="02020603050405020304" pitchFamily="18" charset="0"/>
              <a:sym typeface="Arial"/>
            </a:endParaRPr>
          </a:p>
          <a:p>
            <a:pPr defTabSz="914126" eaLnBrk="0" fontAlgn="base" hangingPunct="0">
              <a:spcAft>
                <a:spcPct val="0"/>
              </a:spcAft>
              <a:buNone/>
            </a:pPr>
            <a:r>
              <a:rPr lang="en-US" altLang="en-US" sz="600" b="1" i="1" kern="0" dirty="0">
                <a:solidFill>
                  <a:srgbClr val="000000"/>
                </a:solidFill>
                <a:latin typeface="Times New Roman" panose="02020603050405020304" pitchFamily="18" charset="0"/>
                <a:cs typeface="Times New Roman" panose="02020603050405020304" pitchFamily="18" charset="0"/>
                <a:sym typeface="Arial"/>
              </a:rPr>
              <a:t>Science, Restoration, Partnership</a:t>
            </a:r>
            <a:endParaRPr lang="en-US" altLang="en-US" sz="600" kern="0" dirty="0">
              <a:solidFill>
                <a:srgbClr val="00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15249439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8628" y="69011"/>
            <a:ext cx="10055172" cy="810884"/>
          </a:xfrm>
        </p:spPr>
        <p:txBody>
          <a:bodyPr>
            <a:normAutofit fontScale="90000"/>
          </a:bodyPr>
          <a:lstStyle/>
          <a:p>
            <a:r>
              <a:rPr lang="en-US" sz="3600" b="1" dirty="0">
                <a:latin typeface="Times New Roman" panose="02020603050405020304" pitchFamily="18" charset="0"/>
                <a:cs typeface="Times New Roman" panose="02020603050405020304" pitchFamily="18" charset="0"/>
              </a:rPr>
              <a:t>WQGIT Recommendations to the Management Board </a:t>
            </a:r>
          </a:p>
        </p:txBody>
      </p:sp>
      <p:sp>
        <p:nvSpPr>
          <p:cNvPr id="3" name="Content Placeholder 2"/>
          <p:cNvSpPr>
            <a:spLocks noGrp="1"/>
          </p:cNvSpPr>
          <p:nvPr>
            <p:ph idx="1"/>
          </p:nvPr>
        </p:nvSpPr>
        <p:spPr>
          <a:xfrm>
            <a:off x="838200" y="1368266"/>
            <a:ext cx="10515600" cy="5170646"/>
          </a:xfrm>
        </p:spPr>
        <p:txBody>
          <a:bodyPr>
            <a:normAutofit/>
          </a:bodyPr>
          <a:lstStyle/>
          <a:p>
            <a:pPr marL="514350" indent="-514350">
              <a:buFont typeface="+mj-lt"/>
              <a:buAutoNum type="arabicPeriod" startAt="10"/>
            </a:pPr>
            <a:r>
              <a:rPr lang="en-US" dirty="0"/>
              <a:t>For 2025 climate change estimate, allocate using the jurisdiction’s watershed loads first option with a 2025 special case for NY.</a:t>
            </a:r>
          </a:p>
          <a:p>
            <a:pPr marL="971550" lvl="1" indent="-514350">
              <a:buFont typeface="+mj-lt"/>
              <a:buAutoNum type="alphaLcParenR"/>
            </a:pPr>
            <a:r>
              <a:rPr lang="en-US" dirty="0"/>
              <a:t>The NY special case is a policy adjustment to the science-based watershed loads and applies only to the 2025 nitrogen climate allocation.</a:t>
            </a:r>
          </a:p>
          <a:p>
            <a:pPr marL="971550" lvl="1" indent="-514350">
              <a:buFont typeface="+mj-lt"/>
              <a:buAutoNum type="alphaLcParenR"/>
            </a:pPr>
            <a:r>
              <a:rPr lang="en-US" dirty="0"/>
              <a:t>Reduce NY nitrogen allocation to 0.399 (returning to a value similar to the initial estimate in 2017)</a:t>
            </a:r>
          </a:p>
          <a:p>
            <a:pPr marL="971550" lvl="1" indent="-514350">
              <a:buFont typeface="+mj-lt"/>
              <a:buAutoNum type="alphaLcParenR"/>
            </a:pPr>
            <a:r>
              <a:rPr lang="en-US" dirty="0"/>
              <a:t>Increase WV nitrogen allocation from -0.054 to 0.000</a:t>
            </a:r>
          </a:p>
          <a:p>
            <a:pPr marL="971550" lvl="1" indent="-514350">
              <a:buFont typeface="+mj-lt"/>
              <a:buAutoNum type="alphaLcParenR"/>
            </a:pPr>
            <a:r>
              <a:rPr lang="en-US" dirty="0"/>
              <a:t>Increase remaining jurisdictions to 108% of their science-based nitrogen allocation</a:t>
            </a:r>
          </a:p>
          <a:p>
            <a:pPr marL="971550" lvl="1" indent="-514350">
              <a:buFont typeface="+mj-lt"/>
              <a:buAutoNum type="alphaLcParenR"/>
            </a:pPr>
            <a:endParaRPr lang="en-US" dirty="0"/>
          </a:p>
        </p:txBody>
      </p:sp>
      <p:sp>
        <p:nvSpPr>
          <p:cNvPr id="4" name="Slide Number Placeholder 3"/>
          <p:cNvSpPr>
            <a:spLocks noGrp="1"/>
          </p:cNvSpPr>
          <p:nvPr>
            <p:ph type="sldNum" sz="quarter" idx="12"/>
          </p:nvPr>
        </p:nvSpPr>
        <p:spPr/>
        <p:txBody>
          <a:bodyPr/>
          <a:lstStyle/>
          <a:p>
            <a:fld id="{0592AC34-6154-42F3-BB42-61C3B4A5768D}" type="slidenum">
              <a:rPr lang="en-US" smtClean="0"/>
              <a:t>27</a:t>
            </a:fld>
            <a:endParaRPr lang="en-US" dirty="0"/>
          </a:p>
        </p:txBody>
      </p:sp>
      <p:pic>
        <p:nvPicPr>
          <p:cNvPr id="5" name="Picture 16" descr="CBPOLOGO">
            <a:extLst>
              <a:ext uri="{FF2B5EF4-FFF2-40B4-BE49-F238E27FC236}">
                <a16:creationId xmlns:a16="http://schemas.microsoft.com/office/drawing/2014/main" id="{E9FF3474-A9BC-4EB8-A128-8C34AC667A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127" y="146852"/>
            <a:ext cx="732873" cy="45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7">
            <a:extLst>
              <a:ext uri="{FF2B5EF4-FFF2-40B4-BE49-F238E27FC236}">
                <a16:creationId xmlns:a16="http://schemas.microsoft.com/office/drawing/2014/main" id="{92CBC161-D443-42C6-B2B4-8741AA3CFF4E}"/>
              </a:ext>
            </a:extLst>
          </p:cNvPr>
          <p:cNvSpPr>
            <a:spLocks noChangeArrowheads="1"/>
          </p:cNvSpPr>
          <p:nvPr/>
        </p:nvSpPr>
        <p:spPr bwMode="gray">
          <a:xfrm>
            <a:off x="1298628" y="695785"/>
            <a:ext cx="10129982" cy="45707"/>
          </a:xfrm>
          <a:prstGeom prst="rect">
            <a:avLst/>
          </a:prstGeom>
          <a:gradFill rotWithShape="0">
            <a:gsLst>
              <a:gs pos="0">
                <a:schemeClr val="bg1">
                  <a:lumMod val="50000"/>
                </a:schemeClr>
              </a:gs>
              <a:gs pos="100000">
                <a:schemeClr val="bg1"/>
              </a:gs>
            </a:gsLst>
            <a:lin ang="0" scaled="1"/>
          </a:grad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126" fontAlgn="base">
              <a:spcBef>
                <a:spcPct val="0"/>
              </a:spcBef>
              <a:spcAft>
                <a:spcPct val="0"/>
              </a:spcAft>
              <a:buNone/>
            </a:pPr>
            <a:endParaRPr kumimoji="1" lang="en-US" altLang="en-US" sz="1799" dirty="0">
              <a:solidFill>
                <a:srgbClr val="000000"/>
              </a:solidFill>
              <a:latin typeface="Tahoma" panose="020B0604030504040204" pitchFamily="34" charset="0"/>
              <a:cs typeface="Arial"/>
              <a:sym typeface="Arial"/>
            </a:endParaRPr>
          </a:p>
        </p:txBody>
      </p:sp>
      <p:sp>
        <p:nvSpPr>
          <p:cNvPr id="7" name="Slide Number Placeholder 5">
            <a:extLst>
              <a:ext uri="{FF2B5EF4-FFF2-40B4-BE49-F238E27FC236}">
                <a16:creationId xmlns:a16="http://schemas.microsoft.com/office/drawing/2014/main" id="{CB5E861D-C05A-4C84-BF99-3C51BD318E53}"/>
              </a:ext>
            </a:extLst>
          </p:cNvPr>
          <p:cNvSpPr txBox="1">
            <a:spLocks noGrp="1"/>
          </p:cNvSpPr>
          <p:nvPr/>
        </p:nvSpPr>
        <p:spPr bwMode="auto">
          <a:xfrm>
            <a:off x="113891" y="286827"/>
            <a:ext cx="1459999" cy="264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126" eaLnBrk="0" fontAlgn="base" hangingPunct="0">
              <a:spcAft>
                <a:spcPct val="0"/>
              </a:spcAft>
              <a:buNone/>
            </a:pPr>
            <a:endParaRPr lang="en-US" altLang="en-US" sz="1400" kern="0" dirty="0">
              <a:solidFill>
                <a:srgbClr val="000000"/>
              </a:solidFill>
              <a:cs typeface="Arial"/>
              <a:sym typeface="Arial"/>
            </a:endParaRPr>
          </a:p>
          <a:p>
            <a:pPr defTabSz="914126" eaLnBrk="0" fontAlgn="base" hangingPunct="0">
              <a:spcAft>
                <a:spcPct val="0"/>
              </a:spcAft>
              <a:buNone/>
            </a:pPr>
            <a:r>
              <a:rPr lang="en-US" altLang="en-US" sz="1200" kern="0" dirty="0">
                <a:solidFill>
                  <a:srgbClr val="000000"/>
                </a:solidFill>
                <a:latin typeface="Times New Roman" panose="02020603050405020304" pitchFamily="18" charset="0"/>
                <a:cs typeface="Times New Roman" panose="02020603050405020304" pitchFamily="18" charset="0"/>
                <a:sym typeface="Arial"/>
              </a:rPr>
              <a:t> </a:t>
            </a:r>
            <a:r>
              <a:rPr lang="en-US" altLang="en-US" sz="600" b="1" kern="0" dirty="0">
                <a:solidFill>
                  <a:srgbClr val="000000"/>
                </a:solidFill>
                <a:latin typeface="Times New Roman" panose="02020603050405020304" pitchFamily="18" charset="0"/>
                <a:cs typeface="Times New Roman" panose="02020603050405020304" pitchFamily="18" charset="0"/>
                <a:sym typeface="Arial"/>
              </a:rPr>
              <a:t>Chesapeake Bay Program</a:t>
            </a:r>
            <a:endParaRPr lang="en-US" altLang="en-US" sz="600" kern="0" dirty="0">
              <a:solidFill>
                <a:srgbClr val="000000"/>
              </a:solidFill>
              <a:latin typeface="Times New Roman" panose="02020603050405020304" pitchFamily="18" charset="0"/>
              <a:cs typeface="Times New Roman" panose="02020603050405020304" pitchFamily="18" charset="0"/>
              <a:sym typeface="Arial"/>
            </a:endParaRPr>
          </a:p>
          <a:p>
            <a:pPr defTabSz="914126" eaLnBrk="0" fontAlgn="base" hangingPunct="0">
              <a:spcAft>
                <a:spcPct val="0"/>
              </a:spcAft>
              <a:buNone/>
            </a:pPr>
            <a:r>
              <a:rPr lang="en-US" altLang="en-US" sz="600" b="1" i="1" kern="0" dirty="0">
                <a:solidFill>
                  <a:srgbClr val="000000"/>
                </a:solidFill>
                <a:latin typeface="Times New Roman" panose="02020603050405020304" pitchFamily="18" charset="0"/>
                <a:cs typeface="Times New Roman" panose="02020603050405020304" pitchFamily="18" charset="0"/>
                <a:sym typeface="Arial"/>
              </a:rPr>
              <a:t>Science, Restoration, Partnership</a:t>
            </a:r>
            <a:endParaRPr lang="en-US" altLang="en-US" sz="600" kern="0" dirty="0">
              <a:solidFill>
                <a:srgbClr val="00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2959249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592AC34-6154-42F3-BB42-61C3B4A5768D}" type="slidenum">
              <a:rPr lang="en-US" smtClean="0"/>
              <a:t>28</a:t>
            </a:fld>
            <a:endParaRPr lang="en-US" dirty="0"/>
          </a:p>
        </p:txBody>
      </p:sp>
      <p:sp>
        <p:nvSpPr>
          <p:cNvPr id="5" name="TextBox 4"/>
          <p:cNvSpPr txBox="1"/>
          <p:nvPr/>
        </p:nvSpPr>
        <p:spPr>
          <a:xfrm>
            <a:off x="315348" y="1099090"/>
            <a:ext cx="2704649" cy="1754326"/>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2035 Climate Allocation Options</a:t>
            </a:r>
          </a:p>
        </p:txBody>
      </p:sp>
      <p:graphicFrame>
        <p:nvGraphicFramePr>
          <p:cNvPr id="3" name="Object 2"/>
          <p:cNvGraphicFramePr>
            <a:graphicFrameLocks noChangeAspect="1"/>
          </p:cNvGraphicFramePr>
          <p:nvPr>
            <p:extLst>
              <p:ext uri="{D42A27DB-BD31-4B8C-83A1-F6EECF244321}">
                <p14:modId xmlns:p14="http://schemas.microsoft.com/office/powerpoint/2010/main" val="1344985230"/>
              </p:ext>
            </p:extLst>
          </p:nvPr>
        </p:nvGraphicFramePr>
        <p:xfrm>
          <a:off x="3381128" y="230000"/>
          <a:ext cx="7250411" cy="6491946"/>
        </p:xfrm>
        <a:graphic>
          <a:graphicData uri="http://schemas.openxmlformats.org/presentationml/2006/ole">
            <mc:AlternateContent xmlns:mc="http://schemas.openxmlformats.org/markup-compatibility/2006">
              <mc:Choice xmlns:v="urn:schemas-microsoft-com:vml" Requires="v">
                <p:oleObj spid="_x0000_s2072" name="Worksheet" r:id="rId3" imgW="5372047" imgH="4810273" progId="Excel.Sheet.12">
                  <p:embed/>
                </p:oleObj>
              </mc:Choice>
              <mc:Fallback>
                <p:oleObj name="Worksheet" r:id="rId3" imgW="5372047" imgH="4810273" progId="Excel.Sheet.12">
                  <p:embed/>
                  <p:pic>
                    <p:nvPicPr>
                      <p:cNvPr id="0" name=""/>
                      <p:cNvPicPr/>
                      <p:nvPr/>
                    </p:nvPicPr>
                    <p:blipFill>
                      <a:blip r:embed="rId4"/>
                      <a:stretch>
                        <a:fillRect/>
                      </a:stretch>
                    </p:blipFill>
                    <p:spPr>
                      <a:xfrm>
                        <a:off x="3381128" y="230000"/>
                        <a:ext cx="7250411" cy="6491946"/>
                      </a:xfrm>
                      <a:prstGeom prst="rect">
                        <a:avLst/>
                      </a:prstGeom>
                    </p:spPr>
                  </p:pic>
                </p:oleObj>
              </mc:Fallback>
            </mc:AlternateContent>
          </a:graphicData>
        </a:graphic>
      </p:graphicFrame>
      <p:sp>
        <p:nvSpPr>
          <p:cNvPr id="6" name="TextBox 5"/>
          <p:cNvSpPr txBox="1"/>
          <p:nvPr/>
        </p:nvSpPr>
        <p:spPr>
          <a:xfrm>
            <a:off x="544863" y="4062547"/>
            <a:ext cx="2114004" cy="923330"/>
          </a:xfrm>
          <a:prstGeom prst="rect">
            <a:avLst/>
          </a:prstGeom>
          <a:noFill/>
        </p:spPr>
        <p:txBody>
          <a:bodyPr wrap="square" rtlCol="0">
            <a:spAutoFit/>
          </a:bodyPr>
          <a:lstStyle/>
          <a:p>
            <a:r>
              <a:rPr lang="en-US" dirty="0"/>
              <a:t>Effects from climate changes between 1995 and 2035</a:t>
            </a:r>
          </a:p>
        </p:txBody>
      </p:sp>
      <p:pic>
        <p:nvPicPr>
          <p:cNvPr id="7" name="Picture 16" descr="CBPOLOGO">
            <a:extLst>
              <a:ext uri="{FF2B5EF4-FFF2-40B4-BE49-F238E27FC236}">
                <a16:creationId xmlns:a16="http://schemas.microsoft.com/office/drawing/2014/main" id="{E9FF3474-A9BC-4EB8-A128-8C34AC667A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127" y="146852"/>
            <a:ext cx="732873" cy="45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7">
            <a:extLst>
              <a:ext uri="{FF2B5EF4-FFF2-40B4-BE49-F238E27FC236}">
                <a16:creationId xmlns:a16="http://schemas.microsoft.com/office/drawing/2014/main" id="{92CBC161-D443-42C6-B2B4-8741AA3CFF4E}"/>
              </a:ext>
            </a:extLst>
          </p:cNvPr>
          <p:cNvSpPr>
            <a:spLocks noChangeArrowheads="1"/>
          </p:cNvSpPr>
          <p:nvPr/>
        </p:nvSpPr>
        <p:spPr bwMode="gray">
          <a:xfrm flipV="1">
            <a:off x="200127" y="2902597"/>
            <a:ext cx="3092729" cy="45719"/>
          </a:xfrm>
          <a:prstGeom prst="rect">
            <a:avLst/>
          </a:prstGeom>
          <a:gradFill rotWithShape="0">
            <a:gsLst>
              <a:gs pos="0">
                <a:schemeClr val="bg1">
                  <a:lumMod val="50000"/>
                </a:schemeClr>
              </a:gs>
              <a:gs pos="100000">
                <a:schemeClr val="bg1"/>
              </a:gs>
            </a:gsLst>
            <a:lin ang="0" scaled="1"/>
          </a:grad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126" fontAlgn="base">
              <a:spcBef>
                <a:spcPct val="0"/>
              </a:spcBef>
              <a:spcAft>
                <a:spcPct val="0"/>
              </a:spcAft>
              <a:buNone/>
            </a:pPr>
            <a:endParaRPr kumimoji="1" lang="en-US" altLang="en-US" sz="1799" dirty="0">
              <a:solidFill>
                <a:srgbClr val="000000"/>
              </a:solidFill>
              <a:latin typeface="Tahoma" panose="020B0604030504040204" pitchFamily="34" charset="0"/>
              <a:cs typeface="Arial"/>
              <a:sym typeface="Arial"/>
            </a:endParaRPr>
          </a:p>
        </p:txBody>
      </p:sp>
      <p:sp>
        <p:nvSpPr>
          <p:cNvPr id="9" name="Slide Number Placeholder 5">
            <a:extLst>
              <a:ext uri="{FF2B5EF4-FFF2-40B4-BE49-F238E27FC236}">
                <a16:creationId xmlns:a16="http://schemas.microsoft.com/office/drawing/2014/main" id="{CB5E861D-C05A-4C84-BF99-3C51BD318E53}"/>
              </a:ext>
            </a:extLst>
          </p:cNvPr>
          <p:cNvSpPr txBox="1">
            <a:spLocks noGrp="1"/>
          </p:cNvSpPr>
          <p:nvPr/>
        </p:nvSpPr>
        <p:spPr bwMode="auto">
          <a:xfrm>
            <a:off x="113891" y="286827"/>
            <a:ext cx="1459999" cy="264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126" eaLnBrk="0" fontAlgn="base" hangingPunct="0">
              <a:spcAft>
                <a:spcPct val="0"/>
              </a:spcAft>
              <a:buNone/>
            </a:pPr>
            <a:endParaRPr lang="en-US" altLang="en-US" sz="1400" kern="0" dirty="0">
              <a:solidFill>
                <a:srgbClr val="000000"/>
              </a:solidFill>
              <a:cs typeface="Arial"/>
              <a:sym typeface="Arial"/>
            </a:endParaRPr>
          </a:p>
          <a:p>
            <a:pPr defTabSz="914126" eaLnBrk="0" fontAlgn="base" hangingPunct="0">
              <a:spcAft>
                <a:spcPct val="0"/>
              </a:spcAft>
              <a:buNone/>
            </a:pPr>
            <a:r>
              <a:rPr lang="en-US" altLang="en-US" sz="1200" kern="0" dirty="0">
                <a:solidFill>
                  <a:srgbClr val="000000"/>
                </a:solidFill>
                <a:latin typeface="Times New Roman" panose="02020603050405020304" pitchFamily="18" charset="0"/>
                <a:cs typeface="Times New Roman" panose="02020603050405020304" pitchFamily="18" charset="0"/>
                <a:sym typeface="Arial"/>
              </a:rPr>
              <a:t> </a:t>
            </a:r>
            <a:r>
              <a:rPr lang="en-US" altLang="en-US" sz="600" b="1" kern="0" dirty="0">
                <a:solidFill>
                  <a:srgbClr val="000000"/>
                </a:solidFill>
                <a:latin typeface="Times New Roman" panose="02020603050405020304" pitchFamily="18" charset="0"/>
                <a:cs typeface="Times New Roman" panose="02020603050405020304" pitchFamily="18" charset="0"/>
                <a:sym typeface="Arial"/>
              </a:rPr>
              <a:t>Chesapeake Bay Program</a:t>
            </a:r>
            <a:endParaRPr lang="en-US" altLang="en-US" sz="600" kern="0" dirty="0">
              <a:solidFill>
                <a:srgbClr val="000000"/>
              </a:solidFill>
              <a:latin typeface="Times New Roman" panose="02020603050405020304" pitchFamily="18" charset="0"/>
              <a:cs typeface="Times New Roman" panose="02020603050405020304" pitchFamily="18" charset="0"/>
              <a:sym typeface="Arial"/>
            </a:endParaRPr>
          </a:p>
          <a:p>
            <a:pPr defTabSz="914126" eaLnBrk="0" fontAlgn="base" hangingPunct="0">
              <a:spcAft>
                <a:spcPct val="0"/>
              </a:spcAft>
              <a:buNone/>
            </a:pPr>
            <a:r>
              <a:rPr lang="en-US" altLang="en-US" sz="600" b="1" i="1" kern="0" dirty="0">
                <a:solidFill>
                  <a:srgbClr val="000000"/>
                </a:solidFill>
                <a:latin typeface="Times New Roman" panose="02020603050405020304" pitchFamily="18" charset="0"/>
                <a:cs typeface="Times New Roman" panose="02020603050405020304" pitchFamily="18" charset="0"/>
                <a:sym typeface="Arial"/>
              </a:rPr>
              <a:t>Science, Restoration, Partnership</a:t>
            </a:r>
            <a:endParaRPr lang="en-US" altLang="en-US" sz="600" kern="0" dirty="0">
              <a:solidFill>
                <a:srgbClr val="00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35752092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8628" y="185523"/>
            <a:ext cx="10055172" cy="555969"/>
          </a:xfrm>
        </p:spPr>
        <p:txBody>
          <a:bodyPr>
            <a:normAutofit fontScale="90000"/>
          </a:bodyPr>
          <a:lstStyle/>
          <a:p>
            <a:r>
              <a:rPr lang="en-US" sz="3600" b="1" dirty="0">
                <a:latin typeface="Times New Roman" panose="02020603050405020304" pitchFamily="18" charset="0"/>
                <a:cs typeface="Times New Roman" panose="02020603050405020304" pitchFamily="18" charset="0"/>
              </a:rPr>
              <a:t>Pending Recommendation to the Management Board </a:t>
            </a:r>
          </a:p>
        </p:txBody>
      </p:sp>
      <p:sp>
        <p:nvSpPr>
          <p:cNvPr id="3" name="Content Placeholder 2"/>
          <p:cNvSpPr>
            <a:spLocks noGrp="1"/>
          </p:cNvSpPr>
          <p:nvPr>
            <p:ph idx="1"/>
          </p:nvPr>
        </p:nvSpPr>
        <p:spPr>
          <a:xfrm>
            <a:off x="838200" y="1199409"/>
            <a:ext cx="10515600" cy="5339503"/>
          </a:xfrm>
        </p:spPr>
        <p:txBody>
          <a:bodyPr>
            <a:normAutofit lnSpcReduction="10000"/>
          </a:bodyPr>
          <a:lstStyle/>
          <a:p>
            <a:pPr marL="514350" indent="-514350">
              <a:lnSpc>
                <a:spcPct val="100000"/>
              </a:lnSpc>
              <a:buFont typeface="+mj-lt"/>
              <a:buAutoNum type="arabicPeriod" startAt="11"/>
            </a:pPr>
            <a:r>
              <a:rPr lang="en-US" dirty="0"/>
              <a:t>For 2035 climate change estimate, the WQGIT has not yet reached a consensus on the allocation approach. </a:t>
            </a:r>
          </a:p>
          <a:p>
            <a:pPr marL="971550" lvl="1" indent="-514350">
              <a:lnSpc>
                <a:spcPct val="100000"/>
              </a:lnSpc>
              <a:buFont typeface="+mj-lt"/>
              <a:buAutoNum type="alphaLcParenR"/>
            </a:pPr>
            <a:r>
              <a:rPr lang="en-US" dirty="0"/>
              <a:t>NPS Only (3 ,4, 7, 1, 1)and NPS+PS (4, 3, 7, 1, 1) were similarly preferred in polling of members. 8 and 4 (2, 2, 8, 1, 3) was least favored of the options.</a:t>
            </a:r>
          </a:p>
          <a:p>
            <a:pPr marL="971550" lvl="1" indent="-514350">
              <a:lnSpc>
                <a:spcPct val="100000"/>
              </a:lnSpc>
              <a:buFont typeface="+mj-lt"/>
              <a:buAutoNum type="alphaLcParenR"/>
            </a:pPr>
            <a:r>
              <a:rPr lang="en-US" dirty="0"/>
              <a:t>All allocation options (and any possible special cases) should be re-considered in 2025 when the revised 2035 estimates are established.  Do not want to set a precedent with this decision.</a:t>
            </a:r>
          </a:p>
          <a:p>
            <a:pPr marL="971550" lvl="1" indent="-514350">
              <a:lnSpc>
                <a:spcPct val="100000"/>
              </a:lnSpc>
              <a:buFont typeface="+mj-lt"/>
              <a:buAutoNum type="alphaLcParenR"/>
            </a:pPr>
            <a:r>
              <a:rPr lang="en-US" dirty="0"/>
              <a:t>Revisiting WQGIT Recommendation #7 may be necessary to reach consensus.</a:t>
            </a:r>
          </a:p>
          <a:p>
            <a:pPr marL="971550" lvl="1" indent="-514350">
              <a:buFont typeface="+mj-lt"/>
              <a:buAutoNum type="alphaLcParenR"/>
            </a:pPr>
            <a:endParaRPr lang="en-US" dirty="0"/>
          </a:p>
          <a:p>
            <a:pPr marL="971550" lvl="1" indent="-514350">
              <a:buFont typeface="+mj-lt"/>
              <a:buAutoNum type="alphaLcParenR"/>
            </a:pPr>
            <a:endParaRPr lang="en-US" dirty="0"/>
          </a:p>
          <a:p>
            <a:pPr marL="971550" lvl="1" indent="-514350">
              <a:buFont typeface="+mj-lt"/>
              <a:buAutoNum type="alphaLcParenR"/>
            </a:pPr>
            <a:endParaRPr lang="en-US" dirty="0"/>
          </a:p>
          <a:p>
            <a:pPr marL="457200" lvl="1" indent="0">
              <a:buNone/>
            </a:pPr>
            <a:endParaRPr lang="en-US" dirty="0"/>
          </a:p>
          <a:p>
            <a:pPr marL="457200" lvl="1" indent="0">
              <a:buNone/>
            </a:pPr>
            <a:r>
              <a:rPr lang="en-US" sz="1800" dirty="0"/>
              <a:t>(Endorse, Agree w/ Reservations, Stand Aside, Hold, Stop)</a:t>
            </a:r>
          </a:p>
        </p:txBody>
      </p:sp>
      <p:sp>
        <p:nvSpPr>
          <p:cNvPr id="4" name="Slide Number Placeholder 3"/>
          <p:cNvSpPr>
            <a:spLocks noGrp="1"/>
          </p:cNvSpPr>
          <p:nvPr>
            <p:ph type="sldNum" sz="quarter" idx="12"/>
          </p:nvPr>
        </p:nvSpPr>
        <p:spPr/>
        <p:txBody>
          <a:bodyPr/>
          <a:lstStyle/>
          <a:p>
            <a:fld id="{0592AC34-6154-42F3-BB42-61C3B4A5768D}" type="slidenum">
              <a:rPr lang="en-US" smtClean="0"/>
              <a:t>29</a:t>
            </a:fld>
            <a:endParaRPr lang="en-US" dirty="0"/>
          </a:p>
        </p:txBody>
      </p:sp>
      <p:pic>
        <p:nvPicPr>
          <p:cNvPr id="5" name="Picture 16" descr="CBPOLOGO">
            <a:extLst>
              <a:ext uri="{FF2B5EF4-FFF2-40B4-BE49-F238E27FC236}">
                <a16:creationId xmlns:a16="http://schemas.microsoft.com/office/drawing/2014/main" id="{E9FF3474-A9BC-4EB8-A128-8C34AC667A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127" y="146852"/>
            <a:ext cx="732873" cy="45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7">
            <a:extLst>
              <a:ext uri="{FF2B5EF4-FFF2-40B4-BE49-F238E27FC236}">
                <a16:creationId xmlns:a16="http://schemas.microsoft.com/office/drawing/2014/main" id="{92CBC161-D443-42C6-B2B4-8741AA3CFF4E}"/>
              </a:ext>
            </a:extLst>
          </p:cNvPr>
          <p:cNvSpPr>
            <a:spLocks noChangeArrowheads="1"/>
          </p:cNvSpPr>
          <p:nvPr/>
        </p:nvSpPr>
        <p:spPr bwMode="gray">
          <a:xfrm>
            <a:off x="1298628" y="695785"/>
            <a:ext cx="10129982" cy="45707"/>
          </a:xfrm>
          <a:prstGeom prst="rect">
            <a:avLst/>
          </a:prstGeom>
          <a:gradFill rotWithShape="0">
            <a:gsLst>
              <a:gs pos="0">
                <a:schemeClr val="bg1">
                  <a:lumMod val="50000"/>
                </a:schemeClr>
              </a:gs>
              <a:gs pos="100000">
                <a:schemeClr val="bg1"/>
              </a:gs>
            </a:gsLst>
            <a:lin ang="0" scaled="1"/>
          </a:grad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126" fontAlgn="base">
              <a:spcBef>
                <a:spcPct val="0"/>
              </a:spcBef>
              <a:spcAft>
                <a:spcPct val="0"/>
              </a:spcAft>
              <a:buNone/>
            </a:pPr>
            <a:endParaRPr kumimoji="1" lang="en-US" altLang="en-US" sz="1799" dirty="0">
              <a:solidFill>
                <a:srgbClr val="000000"/>
              </a:solidFill>
              <a:latin typeface="Tahoma" panose="020B0604030504040204" pitchFamily="34" charset="0"/>
              <a:cs typeface="Arial"/>
              <a:sym typeface="Arial"/>
            </a:endParaRPr>
          </a:p>
        </p:txBody>
      </p:sp>
      <p:sp>
        <p:nvSpPr>
          <p:cNvPr id="7" name="Slide Number Placeholder 5">
            <a:extLst>
              <a:ext uri="{FF2B5EF4-FFF2-40B4-BE49-F238E27FC236}">
                <a16:creationId xmlns:a16="http://schemas.microsoft.com/office/drawing/2014/main" id="{CB5E861D-C05A-4C84-BF99-3C51BD318E53}"/>
              </a:ext>
            </a:extLst>
          </p:cNvPr>
          <p:cNvSpPr txBox="1">
            <a:spLocks noGrp="1"/>
          </p:cNvSpPr>
          <p:nvPr/>
        </p:nvSpPr>
        <p:spPr bwMode="auto">
          <a:xfrm>
            <a:off x="113891" y="286827"/>
            <a:ext cx="1459999" cy="264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126" eaLnBrk="0" fontAlgn="base" hangingPunct="0">
              <a:spcAft>
                <a:spcPct val="0"/>
              </a:spcAft>
              <a:buNone/>
            </a:pPr>
            <a:endParaRPr lang="en-US" altLang="en-US" sz="1400" kern="0" dirty="0">
              <a:solidFill>
                <a:srgbClr val="000000"/>
              </a:solidFill>
              <a:cs typeface="Arial"/>
              <a:sym typeface="Arial"/>
            </a:endParaRPr>
          </a:p>
          <a:p>
            <a:pPr defTabSz="914126" eaLnBrk="0" fontAlgn="base" hangingPunct="0">
              <a:spcAft>
                <a:spcPct val="0"/>
              </a:spcAft>
              <a:buNone/>
            </a:pPr>
            <a:r>
              <a:rPr lang="en-US" altLang="en-US" sz="1200" kern="0" dirty="0">
                <a:solidFill>
                  <a:srgbClr val="000000"/>
                </a:solidFill>
                <a:latin typeface="Times New Roman" panose="02020603050405020304" pitchFamily="18" charset="0"/>
                <a:cs typeface="Times New Roman" panose="02020603050405020304" pitchFamily="18" charset="0"/>
                <a:sym typeface="Arial"/>
              </a:rPr>
              <a:t> </a:t>
            </a:r>
            <a:r>
              <a:rPr lang="en-US" altLang="en-US" sz="600" b="1" kern="0" dirty="0">
                <a:solidFill>
                  <a:srgbClr val="000000"/>
                </a:solidFill>
                <a:latin typeface="Times New Roman" panose="02020603050405020304" pitchFamily="18" charset="0"/>
                <a:cs typeface="Times New Roman" panose="02020603050405020304" pitchFamily="18" charset="0"/>
                <a:sym typeface="Arial"/>
              </a:rPr>
              <a:t>Chesapeake Bay Program</a:t>
            </a:r>
            <a:endParaRPr lang="en-US" altLang="en-US" sz="600" kern="0" dirty="0">
              <a:solidFill>
                <a:srgbClr val="000000"/>
              </a:solidFill>
              <a:latin typeface="Times New Roman" panose="02020603050405020304" pitchFamily="18" charset="0"/>
              <a:cs typeface="Times New Roman" panose="02020603050405020304" pitchFamily="18" charset="0"/>
              <a:sym typeface="Arial"/>
            </a:endParaRPr>
          </a:p>
          <a:p>
            <a:pPr defTabSz="914126" eaLnBrk="0" fontAlgn="base" hangingPunct="0">
              <a:spcAft>
                <a:spcPct val="0"/>
              </a:spcAft>
              <a:buNone/>
            </a:pPr>
            <a:r>
              <a:rPr lang="en-US" altLang="en-US" sz="600" b="1" i="1" kern="0" dirty="0">
                <a:solidFill>
                  <a:srgbClr val="000000"/>
                </a:solidFill>
                <a:latin typeface="Times New Roman" panose="02020603050405020304" pitchFamily="18" charset="0"/>
                <a:cs typeface="Times New Roman" panose="02020603050405020304" pitchFamily="18" charset="0"/>
                <a:sym typeface="Arial"/>
              </a:rPr>
              <a:t>Science, Restoration, Partnership</a:t>
            </a:r>
            <a:endParaRPr lang="en-US" altLang="en-US" sz="600" kern="0" dirty="0">
              <a:solidFill>
                <a:srgbClr val="00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084946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8628" y="185523"/>
            <a:ext cx="10055172" cy="555969"/>
          </a:xfrm>
        </p:spPr>
        <p:txBody>
          <a:bodyPr>
            <a:normAutofit fontScale="90000"/>
          </a:bodyPr>
          <a:lstStyle/>
          <a:p>
            <a:r>
              <a:rPr lang="en-US" sz="3600" dirty="0" smtClean="0">
                <a:latin typeface="Times New Roman" panose="02020603050405020304" pitchFamily="18" charset="0"/>
                <a:cs typeface="Times New Roman" panose="02020603050405020304" pitchFamily="18" charset="0"/>
              </a:rPr>
              <a:t>New </a:t>
            </a:r>
            <a:r>
              <a:rPr lang="en-US" sz="3600" dirty="0">
                <a:latin typeface="Times New Roman" panose="02020603050405020304" pitchFamily="18" charset="0"/>
                <a:cs typeface="Times New Roman" panose="02020603050405020304" pitchFamily="18" charset="0"/>
              </a:rPr>
              <a:t>Recommendation to the Management Board </a:t>
            </a:r>
          </a:p>
        </p:txBody>
      </p:sp>
      <p:sp>
        <p:nvSpPr>
          <p:cNvPr id="3" name="Content Placeholder 2"/>
          <p:cNvSpPr>
            <a:spLocks noGrp="1"/>
          </p:cNvSpPr>
          <p:nvPr>
            <p:ph idx="1"/>
          </p:nvPr>
        </p:nvSpPr>
        <p:spPr>
          <a:xfrm>
            <a:off x="838200" y="1199409"/>
            <a:ext cx="10515600" cy="5339503"/>
          </a:xfrm>
        </p:spPr>
        <p:txBody>
          <a:bodyPr>
            <a:normAutofit/>
          </a:bodyPr>
          <a:lstStyle/>
          <a:p>
            <a:pPr marL="514350" indent="-514350">
              <a:lnSpc>
                <a:spcPct val="100000"/>
              </a:lnSpc>
              <a:buFont typeface="+mj-lt"/>
              <a:buAutoNum type="arabicPeriod" startAt="11"/>
            </a:pPr>
            <a:r>
              <a:rPr lang="en-US" dirty="0"/>
              <a:t>For 2035 climate change estimate, the WQGIT </a:t>
            </a:r>
            <a:r>
              <a:rPr lang="en-US" dirty="0" smtClean="0"/>
              <a:t>reached </a:t>
            </a:r>
            <a:r>
              <a:rPr lang="en-US" dirty="0"/>
              <a:t>a consensus </a:t>
            </a:r>
            <a:r>
              <a:rPr lang="en-US" dirty="0" smtClean="0"/>
              <a:t>to:  </a:t>
            </a:r>
          </a:p>
          <a:p>
            <a:pPr marL="457200" lvl="1" indent="0">
              <a:lnSpc>
                <a:spcPct val="100000"/>
              </a:lnSpc>
              <a:buNone/>
            </a:pPr>
            <a:r>
              <a:rPr lang="en-US" sz="2800" dirty="0" smtClean="0"/>
              <a:t>Modify </a:t>
            </a:r>
            <a:r>
              <a:rPr lang="en-US" sz="2800" dirty="0"/>
              <a:t>previous decision regarding having a 2035 </a:t>
            </a:r>
            <a:r>
              <a:rPr lang="en-US" sz="2800" dirty="0" smtClean="0"/>
              <a:t>estimate </a:t>
            </a:r>
            <a:r>
              <a:rPr lang="en-US" sz="2800" dirty="0"/>
              <a:t>in a </a:t>
            </a:r>
            <a:r>
              <a:rPr lang="en-US" sz="2800" dirty="0" smtClean="0"/>
              <a:t>narrative (#7), </a:t>
            </a:r>
            <a:r>
              <a:rPr lang="en-US" sz="2800" dirty="0"/>
              <a:t>instead opting for a generic narrative to the effect that “Preliminary estimates for the climate impact through 2035 suggest a doubling of the 2025 load effect, suggesting that the effect of climate change on our ability to meet the Bay’s water quality standards is an ongoing </a:t>
            </a:r>
            <a:r>
              <a:rPr lang="en-US" sz="2800" dirty="0" smtClean="0"/>
              <a:t>concern</a:t>
            </a:r>
            <a:r>
              <a:rPr lang="en-US" sz="2800" dirty="0"/>
              <a:t>.” Specific language for the narrative to be developed by the </a:t>
            </a:r>
            <a:r>
              <a:rPr lang="en-US" sz="2800" dirty="0" smtClean="0"/>
              <a:t>WQGIT.</a:t>
            </a:r>
          </a:p>
          <a:p>
            <a:pPr marL="457200" lvl="1" indent="0">
              <a:lnSpc>
                <a:spcPct val="100000"/>
              </a:lnSpc>
              <a:buNone/>
            </a:pPr>
            <a:r>
              <a:rPr lang="en-US" sz="2800" dirty="0"/>
              <a:t>	</a:t>
            </a:r>
            <a:endParaRPr lang="en-US" sz="2800" dirty="0" smtClean="0"/>
          </a:p>
          <a:p>
            <a:pPr marL="457200" lvl="1" indent="0">
              <a:lnSpc>
                <a:spcPct val="100000"/>
              </a:lnSpc>
              <a:buNone/>
            </a:pPr>
            <a:r>
              <a:rPr lang="en-US" dirty="0" smtClean="0"/>
              <a:t>This approach alleviates the need to choose an allocation approach for the 2035 climate loads prior to the 2025 reassessment.</a:t>
            </a:r>
            <a:endParaRPr lang="en-US" dirty="0"/>
          </a:p>
        </p:txBody>
      </p:sp>
      <p:sp>
        <p:nvSpPr>
          <p:cNvPr id="4" name="Slide Number Placeholder 3"/>
          <p:cNvSpPr>
            <a:spLocks noGrp="1"/>
          </p:cNvSpPr>
          <p:nvPr>
            <p:ph type="sldNum" sz="quarter" idx="12"/>
          </p:nvPr>
        </p:nvSpPr>
        <p:spPr/>
        <p:txBody>
          <a:bodyPr/>
          <a:lstStyle/>
          <a:p>
            <a:fld id="{0592AC34-6154-42F3-BB42-61C3B4A5768D}" type="slidenum">
              <a:rPr lang="en-US" smtClean="0"/>
              <a:t>3</a:t>
            </a:fld>
            <a:endParaRPr lang="en-US" dirty="0"/>
          </a:p>
        </p:txBody>
      </p:sp>
      <p:pic>
        <p:nvPicPr>
          <p:cNvPr id="5" name="Picture 16" descr="CBPOLOGO">
            <a:extLst>
              <a:ext uri="{FF2B5EF4-FFF2-40B4-BE49-F238E27FC236}">
                <a16:creationId xmlns:a16="http://schemas.microsoft.com/office/drawing/2014/main" id="{E9FF3474-A9BC-4EB8-A128-8C34AC667A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127" y="146852"/>
            <a:ext cx="732873" cy="45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7">
            <a:extLst>
              <a:ext uri="{FF2B5EF4-FFF2-40B4-BE49-F238E27FC236}">
                <a16:creationId xmlns:a16="http://schemas.microsoft.com/office/drawing/2014/main" id="{92CBC161-D443-42C6-B2B4-8741AA3CFF4E}"/>
              </a:ext>
            </a:extLst>
          </p:cNvPr>
          <p:cNvSpPr>
            <a:spLocks noChangeArrowheads="1"/>
          </p:cNvSpPr>
          <p:nvPr/>
        </p:nvSpPr>
        <p:spPr bwMode="gray">
          <a:xfrm>
            <a:off x="1298628" y="695785"/>
            <a:ext cx="10129982" cy="45707"/>
          </a:xfrm>
          <a:prstGeom prst="rect">
            <a:avLst/>
          </a:prstGeom>
          <a:gradFill rotWithShape="0">
            <a:gsLst>
              <a:gs pos="0">
                <a:schemeClr val="bg1">
                  <a:lumMod val="50000"/>
                </a:schemeClr>
              </a:gs>
              <a:gs pos="100000">
                <a:schemeClr val="bg1"/>
              </a:gs>
            </a:gsLst>
            <a:lin ang="0" scaled="1"/>
          </a:grad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126" fontAlgn="base">
              <a:spcBef>
                <a:spcPct val="0"/>
              </a:spcBef>
              <a:spcAft>
                <a:spcPct val="0"/>
              </a:spcAft>
              <a:buNone/>
            </a:pPr>
            <a:endParaRPr kumimoji="1" lang="en-US" altLang="en-US" sz="1799" dirty="0">
              <a:solidFill>
                <a:srgbClr val="000000"/>
              </a:solidFill>
              <a:latin typeface="Tahoma" panose="020B0604030504040204" pitchFamily="34" charset="0"/>
              <a:cs typeface="Arial"/>
              <a:sym typeface="Arial"/>
            </a:endParaRPr>
          </a:p>
        </p:txBody>
      </p:sp>
      <p:sp>
        <p:nvSpPr>
          <p:cNvPr id="7" name="Slide Number Placeholder 5">
            <a:extLst>
              <a:ext uri="{FF2B5EF4-FFF2-40B4-BE49-F238E27FC236}">
                <a16:creationId xmlns:a16="http://schemas.microsoft.com/office/drawing/2014/main" id="{CB5E861D-C05A-4C84-BF99-3C51BD318E53}"/>
              </a:ext>
            </a:extLst>
          </p:cNvPr>
          <p:cNvSpPr txBox="1">
            <a:spLocks noGrp="1"/>
          </p:cNvSpPr>
          <p:nvPr/>
        </p:nvSpPr>
        <p:spPr bwMode="auto">
          <a:xfrm>
            <a:off x="113891" y="286827"/>
            <a:ext cx="1459999" cy="264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126" eaLnBrk="0" fontAlgn="base" hangingPunct="0">
              <a:spcAft>
                <a:spcPct val="0"/>
              </a:spcAft>
              <a:buNone/>
            </a:pPr>
            <a:endParaRPr lang="en-US" altLang="en-US" sz="1400" kern="0" dirty="0">
              <a:solidFill>
                <a:srgbClr val="000000"/>
              </a:solidFill>
              <a:cs typeface="Arial"/>
              <a:sym typeface="Arial"/>
            </a:endParaRPr>
          </a:p>
          <a:p>
            <a:pPr defTabSz="914126" eaLnBrk="0" fontAlgn="base" hangingPunct="0">
              <a:spcAft>
                <a:spcPct val="0"/>
              </a:spcAft>
              <a:buNone/>
            </a:pPr>
            <a:r>
              <a:rPr lang="en-US" altLang="en-US" sz="1200" kern="0" dirty="0">
                <a:solidFill>
                  <a:srgbClr val="000000"/>
                </a:solidFill>
                <a:latin typeface="Times New Roman" panose="02020603050405020304" pitchFamily="18" charset="0"/>
                <a:cs typeface="Times New Roman" panose="02020603050405020304" pitchFamily="18" charset="0"/>
                <a:sym typeface="Arial"/>
              </a:rPr>
              <a:t> </a:t>
            </a:r>
            <a:r>
              <a:rPr lang="en-US" altLang="en-US" sz="600" b="1" kern="0" dirty="0">
                <a:solidFill>
                  <a:srgbClr val="000000"/>
                </a:solidFill>
                <a:latin typeface="Times New Roman" panose="02020603050405020304" pitchFamily="18" charset="0"/>
                <a:cs typeface="Times New Roman" panose="02020603050405020304" pitchFamily="18" charset="0"/>
                <a:sym typeface="Arial"/>
              </a:rPr>
              <a:t>Chesapeake Bay Program</a:t>
            </a:r>
            <a:endParaRPr lang="en-US" altLang="en-US" sz="600" kern="0" dirty="0">
              <a:solidFill>
                <a:srgbClr val="000000"/>
              </a:solidFill>
              <a:latin typeface="Times New Roman" panose="02020603050405020304" pitchFamily="18" charset="0"/>
              <a:cs typeface="Times New Roman" panose="02020603050405020304" pitchFamily="18" charset="0"/>
              <a:sym typeface="Arial"/>
            </a:endParaRPr>
          </a:p>
          <a:p>
            <a:pPr defTabSz="914126" eaLnBrk="0" fontAlgn="base" hangingPunct="0">
              <a:spcAft>
                <a:spcPct val="0"/>
              </a:spcAft>
              <a:buNone/>
            </a:pPr>
            <a:r>
              <a:rPr lang="en-US" altLang="en-US" sz="600" b="1" i="1" kern="0" dirty="0">
                <a:solidFill>
                  <a:srgbClr val="000000"/>
                </a:solidFill>
                <a:latin typeface="Times New Roman" panose="02020603050405020304" pitchFamily="18" charset="0"/>
                <a:cs typeface="Times New Roman" panose="02020603050405020304" pitchFamily="18" charset="0"/>
                <a:sym typeface="Arial"/>
              </a:rPr>
              <a:t>Science, Restoration, Partnership</a:t>
            </a:r>
            <a:endParaRPr lang="en-US" altLang="en-US" sz="600" kern="0" dirty="0">
              <a:solidFill>
                <a:srgbClr val="00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38764112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8627" y="146852"/>
            <a:ext cx="10322791" cy="594640"/>
          </a:xfrm>
        </p:spPr>
        <p:txBody>
          <a:bodyPr>
            <a:noAutofit/>
          </a:bodyPr>
          <a:lstStyle/>
          <a:p>
            <a:r>
              <a:rPr lang="en-US" sz="3200" b="1" dirty="0">
                <a:latin typeface="Times New Roman" panose="02020603050405020304" pitchFamily="18" charset="0"/>
                <a:cs typeface="Times New Roman" panose="02020603050405020304" pitchFamily="18" charset="0"/>
              </a:rPr>
              <a:t>WQGIT Recommendations to the Management Board </a:t>
            </a:r>
          </a:p>
        </p:txBody>
      </p:sp>
      <p:sp>
        <p:nvSpPr>
          <p:cNvPr id="3" name="Content Placeholder 2"/>
          <p:cNvSpPr>
            <a:spLocks noGrp="1"/>
          </p:cNvSpPr>
          <p:nvPr>
            <p:ph idx="1"/>
          </p:nvPr>
        </p:nvSpPr>
        <p:spPr>
          <a:xfrm>
            <a:off x="838200" y="1000665"/>
            <a:ext cx="10515600" cy="5720810"/>
          </a:xfrm>
        </p:spPr>
        <p:txBody>
          <a:bodyPr>
            <a:normAutofit fontScale="55000" lnSpcReduction="20000"/>
          </a:bodyPr>
          <a:lstStyle/>
          <a:p>
            <a:pPr marL="346075" indent="-346075">
              <a:buFont typeface="+mj-lt"/>
              <a:buAutoNum type="arabicPeriod"/>
            </a:pPr>
            <a:r>
              <a:rPr lang="en-US" dirty="0"/>
              <a:t>Accept updated models for use in re-evaluating climate change for 2025 and 2035.</a:t>
            </a:r>
          </a:p>
          <a:p>
            <a:pPr marL="346075" indent="-346075">
              <a:buFont typeface="+mj-lt"/>
              <a:buAutoNum type="arabicPeriod"/>
            </a:pPr>
            <a:r>
              <a:rPr lang="en-US" dirty="0"/>
              <a:t>Exclude model estimated non-attainment in shallow open water from the climate change allocation.</a:t>
            </a:r>
          </a:p>
          <a:p>
            <a:pPr marL="346075" indent="-346075">
              <a:buFont typeface="+mj-lt"/>
              <a:buAutoNum type="arabicPeriod"/>
            </a:pPr>
            <a:r>
              <a:rPr lang="en-US" dirty="0"/>
              <a:t>Exclude model estimated non-attainment in open water in CB6 and CB7 from the climate change allocation.</a:t>
            </a:r>
          </a:p>
          <a:p>
            <a:pPr marL="346075" indent="-346075">
              <a:buFont typeface="+mj-lt"/>
              <a:buAutoNum type="arabicPeriod"/>
            </a:pPr>
            <a:r>
              <a:rPr lang="en-US" dirty="0"/>
              <a:t>Criteria Assessment Protocol (CAP) Workgroup will evaluate climate change risks to current water quality standard criteria and designated uses, including the open water designated use for CB6MH and CB7MH.</a:t>
            </a:r>
          </a:p>
          <a:p>
            <a:pPr marL="346075" indent="-346075">
              <a:buFont typeface="+mj-lt"/>
              <a:buAutoNum type="arabicPeriod"/>
            </a:pPr>
            <a:r>
              <a:rPr lang="en-US" dirty="0"/>
              <a:t>2025 climate change estimate will consider main Bay DW/DC and ensure additional non-attainment returns to 2017 Planning Target levels and within existing variances.</a:t>
            </a:r>
          </a:p>
          <a:p>
            <a:pPr marL="346075" indent="-346075">
              <a:buFont typeface="+mj-lt"/>
              <a:buAutoNum type="arabicPeriod" startAt="6"/>
            </a:pPr>
            <a:r>
              <a:rPr lang="en-US" dirty="0"/>
              <a:t>Incorporate the additional nitrogen (N) and phosphorus (P) loads due to 2025 climate change conditions into Programmatic Milestones no later than the 2022-2023 milestones, with all actions to achieve those reductions in place by 2025.</a:t>
            </a:r>
          </a:p>
          <a:p>
            <a:pPr marL="346075" indent="-346075">
              <a:buFont typeface="+mj-lt"/>
              <a:buAutoNum type="arabicPeriod" startAt="6"/>
            </a:pPr>
            <a:r>
              <a:rPr lang="en-US" dirty="0"/>
              <a:t>Include a narrative in the Milestones that describe the current estimated jurisdiction-specific nutrient loads due to 2035 climate change conditions. </a:t>
            </a:r>
          </a:p>
          <a:p>
            <a:pPr marL="346075" indent="-346075">
              <a:buFont typeface="+mj-lt"/>
              <a:buAutoNum type="arabicPeriod" startAt="6"/>
            </a:pPr>
            <a:r>
              <a:rPr lang="en-US" dirty="0"/>
              <a:t>Continue efforts to improve understanding of the science and refine estimates of pollutant load changes due to 2035 climate change conditions.</a:t>
            </a:r>
          </a:p>
          <a:p>
            <a:pPr marL="630238" lvl="1" indent="-227013">
              <a:buFont typeface="+mj-lt"/>
              <a:buAutoNum type="alphaLcParenR"/>
            </a:pPr>
            <a:r>
              <a:rPr lang="en-US" dirty="0"/>
              <a:t>Develop a better understanding of the BMP responses, including new or other emerging BMPs, to climate change conditions. </a:t>
            </a:r>
          </a:p>
          <a:p>
            <a:pPr marL="630238" lvl="1" indent="-227013">
              <a:buFont typeface="+mj-lt"/>
              <a:buAutoNum type="alphaLcParenR"/>
            </a:pPr>
            <a:r>
              <a:rPr lang="en-US" dirty="0"/>
              <a:t>Compare the current 2025 climate change assumptions with measured climate conditions through 2024. </a:t>
            </a:r>
          </a:p>
          <a:p>
            <a:pPr marL="684213" lvl="2" indent="-115888">
              <a:buFont typeface="+mj-lt"/>
              <a:buAutoNum type="romanLcPeriod"/>
            </a:pPr>
            <a:r>
              <a:rPr lang="en-US" dirty="0"/>
              <a:t>To include: rainfall volume, intensity and distribution; air temperature, hydrology, water temperature, sea level rise, and changes in bay stratification and circulation. </a:t>
            </a:r>
          </a:p>
          <a:p>
            <a:pPr marL="630238" lvl="1" indent="-227013">
              <a:buFont typeface="+mj-lt"/>
              <a:buAutoNum type="alphaLcParenR"/>
            </a:pPr>
            <a:r>
              <a:rPr lang="en-US" dirty="0"/>
              <a:t>Consider the efficacy of using projections from measured trends versus downscaled global climate model data for revised 2035 estimates. </a:t>
            </a:r>
          </a:p>
          <a:p>
            <a:pPr marL="346075" indent="-346075">
              <a:buFont typeface="+mj-lt"/>
              <a:buAutoNum type="arabicPeriod" startAt="6"/>
            </a:pPr>
            <a:r>
              <a:rPr lang="en-US" dirty="0"/>
              <a:t>In 2025, the Partnership will consider results of updated methods, techniques, and studies and revisit existing estimated loads due to climate change to determine if any updates to those 2035 load estimates are needed.</a:t>
            </a:r>
          </a:p>
          <a:p>
            <a:pPr marL="346075" indent="-346075">
              <a:buFont typeface="+mj-lt"/>
              <a:buAutoNum type="arabicPeriod" startAt="10"/>
            </a:pPr>
            <a:r>
              <a:rPr lang="en-US" dirty="0"/>
              <a:t>For 2025 climate change estimate, allocate using the jurisdiction’s watershed loads first option with a 2025 special case for NY.</a:t>
            </a:r>
          </a:p>
          <a:p>
            <a:pPr marL="630238" lvl="1" indent="-230188">
              <a:buFont typeface="+mj-lt"/>
              <a:buAutoNum type="alphaLcParenR"/>
            </a:pPr>
            <a:r>
              <a:rPr lang="en-US" dirty="0"/>
              <a:t>The NY special case is a policy adjustment to the science-based watershed loads and applies only to the 2025 nitrogen climate allocation.</a:t>
            </a:r>
          </a:p>
          <a:p>
            <a:pPr marL="630238" lvl="1" indent="-230188">
              <a:buFont typeface="+mj-lt"/>
              <a:buAutoNum type="alphaLcParenR"/>
            </a:pPr>
            <a:r>
              <a:rPr lang="en-US" dirty="0"/>
              <a:t>Reduce NY nitrogen allocation to 0.399 (returning to a value similar to the initial estimate in 2017)</a:t>
            </a:r>
          </a:p>
          <a:p>
            <a:pPr marL="630238" lvl="1" indent="-230188">
              <a:buFont typeface="+mj-lt"/>
              <a:buAutoNum type="alphaLcParenR"/>
            </a:pPr>
            <a:r>
              <a:rPr lang="en-US" dirty="0"/>
              <a:t>Increase WV nitrogen allocation from -0.054 to 0.000</a:t>
            </a:r>
          </a:p>
          <a:p>
            <a:pPr marL="630238" lvl="1" indent="-230188">
              <a:buFont typeface="+mj-lt"/>
              <a:buAutoNum type="alphaLcParenR"/>
            </a:pPr>
            <a:r>
              <a:rPr lang="en-US" dirty="0"/>
              <a:t>Increase remaining jurisdictions to 108% of their science-based watershed nitrogen allocation</a:t>
            </a:r>
          </a:p>
        </p:txBody>
      </p:sp>
      <p:sp>
        <p:nvSpPr>
          <p:cNvPr id="4" name="Slide Number Placeholder 3"/>
          <p:cNvSpPr>
            <a:spLocks noGrp="1"/>
          </p:cNvSpPr>
          <p:nvPr>
            <p:ph type="sldNum" sz="quarter" idx="12"/>
          </p:nvPr>
        </p:nvSpPr>
        <p:spPr/>
        <p:txBody>
          <a:bodyPr/>
          <a:lstStyle/>
          <a:p>
            <a:fld id="{0592AC34-6154-42F3-BB42-61C3B4A5768D}" type="slidenum">
              <a:rPr lang="en-US" smtClean="0"/>
              <a:t>30</a:t>
            </a:fld>
            <a:endParaRPr lang="en-US" dirty="0"/>
          </a:p>
        </p:txBody>
      </p:sp>
      <p:pic>
        <p:nvPicPr>
          <p:cNvPr id="5" name="Picture 16" descr="CBPOLOGO">
            <a:extLst>
              <a:ext uri="{FF2B5EF4-FFF2-40B4-BE49-F238E27FC236}">
                <a16:creationId xmlns:a16="http://schemas.microsoft.com/office/drawing/2014/main" id="{E9FF3474-A9BC-4EB8-A128-8C34AC667A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127" y="146852"/>
            <a:ext cx="732873" cy="45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7">
            <a:extLst>
              <a:ext uri="{FF2B5EF4-FFF2-40B4-BE49-F238E27FC236}">
                <a16:creationId xmlns:a16="http://schemas.microsoft.com/office/drawing/2014/main" id="{92CBC161-D443-42C6-B2B4-8741AA3CFF4E}"/>
              </a:ext>
            </a:extLst>
          </p:cNvPr>
          <p:cNvSpPr>
            <a:spLocks noChangeArrowheads="1"/>
          </p:cNvSpPr>
          <p:nvPr/>
        </p:nvSpPr>
        <p:spPr bwMode="gray">
          <a:xfrm>
            <a:off x="1298628" y="695785"/>
            <a:ext cx="10129982" cy="45707"/>
          </a:xfrm>
          <a:prstGeom prst="rect">
            <a:avLst/>
          </a:prstGeom>
          <a:gradFill rotWithShape="0">
            <a:gsLst>
              <a:gs pos="0">
                <a:schemeClr val="bg1">
                  <a:lumMod val="50000"/>
                </a:schemeClr>
              </a:gs>
              <a:gs pos="100000">
                <a:schemeClr val="bg1"/>
              </a:gs>
            </a:gsLst>
            <a:lin ang="0" scaled="1"/>
          </a:grad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126" fontAlgn="base">
              <a:spcBef>
                <a:spcPct val="0"/>
              </a:spcBef>
              <a:spcAft>
                <a:spcPct val="0"/>
              </a:spcAft>
              <a:buNone/>
            </a:pPr>
            <a:endParaRPr kumimoji="1" lang="en-US" altLang="en-US" sz="1799" dirty="0">
              <a:solidFill>
                <a:srgbClr val="000000"/>
              </a:solidFill>
              <a:latin typeface="Tahoma" panose="020B0604030504040204" pitchFamily="34" charset="0"/>
              <a:cs typeface="Arial"/>
              <a:sym typeface="Arial"/>
            </a:endParaRPr>
          </a:p>
        </p:txBody>
      </p:sp>
      <p:sp>
        <p:nvSpPr>
          <p:cNvPr id="7" name="Slide Number Placeholder 5">
            <a:extLst>
              <a:ext uri="{FF2B5EF4-FFF2-40B4-BE49-F238E27FC236}">
                <a16:creationId xmlns:a16="http://schemas.microsoft.com/office/drawing/2014/main" id="{CB5E861D-C05A-4C84-BF99-3C51BD318E53}"/>
              </a:ext>
            </a:extLst>
          </p:cNvPr>
          <p:cNvSpPr txBox="1">
            <a:spLocks noGrp="1"/>
          </p:cNvSpPr>
          <p:nvPr/>
        </p:nvSpPr>
        <p:spPr bwMode="auto">
          <a:xfrm>
            <a:off x="113891" y="286827"/>
            <a:ext cx="1459999" cy="264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126" eaLnBrk="0" fontAlgn="base" hangingPunct="0">
              <a:spcAft>
                <a:spcPct val="0"/>
              </a:spcAft>
              <a:buNone/>
            </a:pPr>
            <a:endParaRPr lang="en-US" altLang="en-US" sz="1400" kern="0" dirty="0">
              <a:solidFill>
                <a:srgbClr val="000000"/>
              </a:solidFill>
              <a:cs typeface="Arial"/>
              <a:sym typeface="Arial"/>
            </a:endParaRPr>
          </a:p>
          <a:p>
            <a:pPr defTabSz="914126" eaLnBrk="0" fontAlgn="base" hangingPunct="0">
              <a:spcAft>
                <a:spcPct val="0"/>
              </a:spcAft>
              <a:buNone/>
            </a:pPr>
            <a:r>
              <a:rPr lang="en-US" altLang="en-US" sz="1200" kern="0" dirty="0">
                <a:solidFill>
                  <a:srgbClr val="000000"/>
                </a:solidFill>
                <a:latin typeface="Times New Roman" panose="02020603050405020304" pitchFamily="18" charset="0"/>
                <a:cs typeface="Times New Roman" panose="02020603050405020304" pitchFamily="18" charset="0"/>
                <a:sym typeface="Arial"/>
              </a:rPr>
              <a:t> </a:t>
            </a:r>
            <a:r>
              <a:rPr lang="en-US" altLang="en-US" sz="600" b="1" kern="0" dirty="0">
                <a:solidFill>
                  <a:srgbClr val="000000"/>
                </a:solidFill>
                <a:latin typeface="Times New Roman" panose="02020603050405020304" pitchFamily="18" charset="0"/>
                <a:cs typeface="Times New Roman" panose="02020603050405020304" pitchFamily="18" charset="0"/>
                <a:sym typeface="Arial"/>
              </a:rPr>
              <a:t>Chesapeake Bay Program</a:t>
            </a:r>
            <a:endParaRPr lang="en-US" altLang="en-US" sz="600" kern="0" dirty="0">
              <a:solidFill>
                <a:srgbClr val="000000"/>
              </a:solidFill>
              <a:latin typeface="Times New Roman" panose="02020603050405020304" pitchFamily="18" charset="0"/>
              <a:cs typeface="Times New Roman" panose="02020603050405020304" pitchFamily="18" charset="0"/>
              <a:sym typeface="Arial"/>
            </a:endParaRPr>
          </a:p>
          <a:p>
            <a:pPr defTabSz="914126" eaLnBrk="0" fontAlgn="base" hangingPunct="0">
              <a:spcAft>
                <a:spcPct val="0"/>
              </a:spcAft>
              <a:buNone/>
            </a:pPr>
            <a:r>
              <a:rPr lang="en-US" altLang="en-US" sz="600" b="1" i="1" kern="0" dirty="0">
                <a:solidFill>
                  <a:srgbClr val="000000"/>
                </a:solidFill>
                <a:latin typeface="Times New Roman" panose="02020603050405020304" pitchFamily="18" charset="0"/>
                <a:cs typeface="Times New Roman" panose="02020603050405020304" pitchFamily="18" charset="0"/>
                <a:sym typeface="Arial"/>
              </a:rPr>
              <a:t>Science, Restoration, Partnership</a:t>
            </a:r>
            <a:endParaRPr lang="en-US" altLang="en-US" sz="600" kern="0" dirty="0">
              <a:solidFill>
                <a:srgbClr val="00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729396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8627" y="146852"/>
            <a:ext cx="10322791" cy="594640"/>
          </a:xfrm>
        </p:spPr>
        <p:txBody>
          <a:bodyPr>
            <a:noAutofit/>
          </a:bodyPr>
          <a:lstStyle/>
          <a:p>
            <a:r>
              <a:rPr lang="en-US" sz="3200" dirty="0">
                <a:latin typeface="Times New Roman" panose="02020603050405020304" pitchFamily="18" charset="0"/>
                <a:cs typeface="Times New Roman" panose="02020603050405020304" pitchFamily="18" charset="0"/>
              </a:rPr>
              <a:t>WQGIT Recommendations to the Management Board </a:t>
            </a:r>
          </a:p>
        </p:txBody>
      </p:sp>
      <p:sp>
        <p:nvSpPr>
          <p:cNvPr id="3" name="Content Placeholder 2"/>
          <p:cNvSpPr>
            <a:spLocks noGrp="1"/>
          </p:cNvSpPr>
          <p:nvPr>
            <p:ph idx="1"/>
          </p:nvPr>
        </p:nvSpPr>
        <p:spPr>
          <a:xfrm>
            <a:off x="838200" y="1000665"/>
            <a:ext cx="10515600" cy="5720810"/>
          </a:xfrm>
        </p:spPr>
        <p:txBody>
          <a:bodyPr>
            <a:normAutofit fontScale="47500" lnSpcReduction="20000"/>
          </a:bodyPr>
          <a:lstStyle/>
          <a:p>
            <a:pPr marL="346075" indent="-346075">
              <a:buFont typeface="+mj-lt"/>
              <a:buAutoNum type="arabicPeriod"/>
            </a:pPr>
            <a:r>
              <a:rPr lang="en-US" dirty="0"/>
              <a:t>Accept updated models for use in re-evaluating climate change for 2025 and 2035.</a:t>
            </a:r>
          </a:p>
          <a:p>
            <a:pPr marL="346075" indent="-346075">
              <a:buFont typeface="+mj-lt"/>
              <a:buAutoNum type="arabicPeriod"/>
            </a:pPr>
            <a:r>
              <a:rPr lang="en-US" dirty="0"/>
              <a:t>Exclude model estimated non-attainment in shallow open water from the climate change allocation.</a:t>
            </a:r>
          </a:p>
          <a:p>
            <a:pPr marL="346075" indent="-346075">
              <a:buFont typeface="+mj-lt"/>
              <a:buAutoNum type="arabicPeriod"/>
            </a:pPr>
            <a:r>
              <a:rPr lang="en-US" dirty="0"/>
              <a:t>Exclude model estimated non-attainment in open water in CB6 and CB7 from the climate change allocation.</a:t>
            </a:r>
          </a:p>
          <a:p>
            <a:pPr marL="346075" indent="-346075">
              <a:buFont typeface="+mj-lt"/>
              <a:buAutoNum type="arabicPeriod"/>
            </a:pPr>
            <a:r>
              <a:rPr lang="en-US" dirty="0"/>
              <a:t>Criteria Assessment Protocol (CAP) Workgroup will evaluate climate change risks to current water quality standard criteria and designated uses, including the open water designated use for CB6MH and CB7MH.</a:t>
            </a:r>
          </a:p>
          <a:p>
            <a:pPr marL="346075" indent="-346075">
              <a:buFont typeface="+mj-lt"/>
              <a:buAutoNum type="arabicPeriod"/>
            </a:pPr>
            <a:r>
              <a:rPr lang="en-US" dirty="0"/>
              <a:t>2025 climate change estimate will consider main Bay DW/DC and ensure additional non-attainment returns to 2017 Planning Target levels and within existing variances.</a:t>
            </a:r>
          </a:p>
          <a:p>
            <a:pPr marL="346075" indent="-346075">
              <a:buFont typeface="+mj-lt"/>
              <a:buAutoNum type="arabicPeriod" startAt="6"/>
            </a:pPr>
            <a:r>
              <a:rPr lang="en-US" dirty="0"/>
              <a:t>Incorporate the additional nitrogen (N) and phosphorus (P) loads due to 2025 climate change conditions into Programmatic Milestones no later than the 2022-2023 milestones, with all actions to achieve those reductions in place by 2025.</a:t>
            </a:r>
          </a:p>
          <a:p>
            <a:pPr marL="346075" indent="-346075">
              <a:buFont typeface="+mj-lt"/>
              <a:buAutoNum type="arabicPeriod" startAt="6"/>
            </a:pPr>
            <a:r>
              <a:rPr lang="en-US" strike="sngStrike" dirty="0"/>
              <a:t>Include a narrative in the Milestones that describe the current estimated jurisdiction-specific nutrient loads due to 2035 climate change conditions</a:t>
            </a:r>
            <a:r>
              <a:rPr lang="en-US" strike="sngStrike" dirty="0" smtClean="0"/>
              <a:t>.</a:t>
            </a:r>
          </a:p>
          <a:p>
            <a:pPr marL="346075" indent="-346075">
              <a:buFont typeface="+mj-lt"/>
              <a:buAutoNum type="arabicPeriod" startAt="11"/>
            </a:pPr>
            <a:r>
              <a:rPr lang="en-US" sz="2700" dirty="0"/>
              <a:t>Include a narrative in the Milestones that describe the current understanding of 2035 climate change conditions, to the effect that “Preliminary estimates for the climate impact through 2035 suggest a doubling of the 2025 load effect, suggesting that the effect of climate change on our ability to meet the Bay’s water quality standards is an ongoing </a:t>
            </a:r>
            <a:r>
              <a:rPr lang="en-US" sz="2700" dirty="0" smtClean="0"/>
              <a:t>concern</a:t>
            </a:r>
            <a:r>
              <a:rPr lang="en-US" sz="2700" dirty="0"/>
              <a:t>.” Specific language for the narrative to be developed by the WQGIT.</a:t>
            </a:r>
          </a:p>
          <a:p>
            <a:pPr marL="346075" indent="-346075">
              <a:buFont typeface="+mj-lt"/>
              <a:buAutoNum type="arabicPeriod" startAt="8"/>
            </a:pPr>
            <a:r>
              <a:rPr lang="en-US" dirty="0"/>
              <a:t>Continue efforts to improve understanding of the science and refine estimates of pollutant load changes due to 2035 climate change conditions.</a:t>
            </a:r>
          </a:p>
          <a:p>
            <a:pPr marL="630238" lvl="1" indent="-227013">
              <a:buFont typeface="+mj-lt"/>
              <a:buAutoNum type="alphaLcParenR"/>
            </a:pPr>
            <a:r>
              <a:rPr lang="en-US" dirty="0"/>
              <a:t>Develop a better understanding of the BMP responses, including new or other emerging BMPs, to climate change conditions. </a:t>
            </a:r>
          </a:p>
          <a:p>
            <a:pPr marL="630238" lvl="1" indent="-227013">
              <a:buFont typeface="+mj-lt"/>
              <a:buAutoNum type="alphaLcParenR"/>
            </a:pPr>
            <a:r>
              <a:rPr lang="en-US" dirty="0"/>
              <a:t>Compare the current 2025 climate change assumptions with measured climate conditions through 2024. </a:t>
            </a:r>
          </a:p>
          <a:p>
            <a:pPr marL="684213" lvl="2" indent="-115888">
              <a:buFont typeface="+mj-lt"/>
              <a:buAutoNum type="romanLcPeriod"/>
            </a:pPr>
            <a:r>
              <a:rPr lang="en-US" dirty="0"/>
              <a:t>To include: rainfall volume, intensity and distribution; air temperature, hydrology, water temperature, sea level rise, and changes in bay stratification and circulation. </a:t>
            </a:r>
          </a:p>
          <a:p>
            <a:pPr marL="630238" lvl="1" indent="-227013">
              <a:buFont typeface="+mj-lt"/>
              <a:buAutoNum type="alphaLcParenR"/>
            </a:pPr>
            <a:r>
              <a:rPr lang="en-US" dirty="0"/>
              <a:t>Consider the efficacy of using projections from measured trends versus downscaled global climate model data for revised 2035 estimates. </a:t>
            </a:r>
          </a:p>
          <a:p>
            <a:pPr marL="346075" indent="-346075">
              <a:buFont typeface="+mj-lt"/>
              <a:buAutoNum type="arabicPeriod" startAt="8"/>
            </a:pPr>
            <a:r>
              <a:rPr lang="en-US" dirty="0"/>
              <a:t>In 2025, the Partnership will consider results of updated methods, techniques, and studies and revisit existing estimated loads due to climate change to determine if any updates to those 2035 load estimates are needed.</a:t>
            </a:r>
          </a:p>
          <a:p>
            <a:pPr marL="346075" indent="-346075">
              <a:buFont typeface="+mj-lt"/>
              <a:buAutoNum type="arabicPeriod" startAt="10"/>
            </a:pPr>
            <a:r>
              <a:rPr lang="en-US" dirty="0"/>
              <a:t>For 2025 climate change estimate, allocate using the jurisdiction’s watershed loads first option with a 2025 special case for NY.</a:t>
            </a:r>
          </a:p>
          <a:p>
            <a:pPr marL="630238" lvl="1" indent="-230188">
              <a:buFont typeface="+mj-lt"/>
              <a:buAutoNum type="alphaLcParenR"/>
            </a:pPr>
            <a:r>
              <a:rPr lang="en-US" dirty="0"/>
              <a:t>The NY special case is a policy adjustment to the science-based watershed loads and applies only to the 2025 nitrogen climate allocation.</a:t>
            </a:r>
          </a:p>
          <a:p>
            <a:pPr marL="630238" lvl="1" indent="-230188">
              <a:buFont typeface="+mj-lt"/>
              <a:buAutoNum type="alphaLcParenR"/>
            </a:pPr>
            <a:r>
              <a:rPr lang="en-US" dirty="0"/>
              <a:t>Reduce NY nitrogen allocation to 0.399 (returning to a value similar to the initial estimate in 2017)</a:t>
            </a:r>
          </a:p>
          <a:p>
            <a:pPr marL="630238" lvl="1" indent="-230188">
              <a:buFont typeface="+mj-lt"/>
              <a:buAutoNum type="alphaLcParenR"/>
            </a:pPr>
            <a:r>
              <a:rPr lang="en-US" dirty="0"/>
              <a:t>Increase WV nitrogen allocation from -0.054 to 0.000</a:t>
            </a:r>
          </a:p>
          <a:p>
            <a:pPr marL="630238" lvl="1" indent="-230188">
              <a:buFont typeface="+mj-lt"/>
              <a:buAutoNum type="alphaLcParenR"/>
            </a:pPr>
            <a:r>
              <a:rPr lang="en-US" dirty="0"/>
              <a:t>Increase remaining jurisdictions to 108% of their science-based watershed nitrogen allocation</a:t>
            </a:r>
          </a:p>
        </p:txBody>
      </p:sp>
      <p:sp>
        <p:nvSpPr>
          <p:cNvPr id="4" name="Slide Number Placeholder 3"/>
          <p:cNvSpPr>
            <a:spLocks noGrp="1"/>
          </p:cNvSpPr>
          <p:nvPr>
            <p:ph type="sldNum" sz="quarter" idx="12"/>
          </p:nvPr>
        </p:nvSpPr>
        <p:spPr/>
        <p:txBody>
          <a:bodyPr/>
          <a:lstStyle/>
          <a:p>
            <a:fld id="{0592AC34-6154-42F3-BB42-61C3B4A5768D}" type="slidenum">
              <a:rPr lang="en-US" smtClean="0"/>
              <a:t>4</a:t>
            </a:fld>
            <a:endParaRPr lang="en-US" dirty="0"/>
          </a:p>
        </p:txBody>
      </p:sp>
      <p:pic>
        <p:nvPicPr>
          <p:cNvPr id="5" name="Picture 16" descr="CBPOLOGO">
            <a:extLst>
              <a:ext uri="{FF2B5EF4-FFF2-40B4-BE49-F238E27FC236}">
                <a16:creationId xmlns:a16="http://schemas.microsoft.com/office/drawing/2014/main" id="{E9FF3474-A9BC-4EB8-A128-8C34AC667A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127" y="146852"/>
            <a:ext cx="732873" cy="45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7">
            <a:extLst>
              <a:ext uri="{FF2B5EF4-FFF2-40B4-BE49-F238E27FC236}">
                <a16:creationId xmlns:a16="http://schemas.microsoft.com/office/drawing/2014/main" id="{92CBC161-D443-42C6-B2B4-8741AA3CFF4E}"/>
              </a:ext>
            </a:extLst>
          </p:cNvPr>
          <p:cNvSpPr>
            <a:spLocks noChangeArrowheads="1"/>
          </p:cNvSpPr>
          <p:nvPr/>
        </p:nvSpPr>
        <p:spPr bwMode="gray">
          <a:xfrm>
            <a:off x="1298628" y="695785"/>
            <a:ext cx="10129982" cy="45707"/>
          </a:xfrm>
          <a:prstGeom prst="rect">
            <a:avLst/>
          </a:prstGeom>
          <a:gradFill rotWithShape="0">
            <a:gsLst>
              <a:gs pos="0">
                <a:schemeClr val="bg1">
                  <a:lumMod val="50000"/>
                </a:schemeClr>
              </a:gs>
              <a:gs pos="100000">
                <a:schemeClr val="bg1"/>
              </a:gs>
            </a:gsLst>
            <a:lin ang="0" scaled="1"/>
          </a:grad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126" fontAlgn="base">
              <a:spcBef>
                <a:spcPct val="0"/>
              </a:spcBef>
              <a:spcAft>
                <a:spcPct val="0"/>
              </a:spcAft>
              <a:buNone/>
            </a:pPr>
            <a:endParaRPr kumimoji="1" lang="en-US" altLang="en-US" sz="1799" dirty="0">
              <a:solidFill>
                <a:srgbClr val="000000"/>
              </a:solidFill>
              <a:latin typeface="Tahoma" panose="020B0604030504040204" pitchFamily="34" charset="0"/>
              <a:cs typeface="Arial"/>
              <a:sym typeface="Arial"/>
            </a:endParaRPr>
          </a:p>
        </p:txBody>
      </p:sp>
      <p:sp>
        <p:nvSpPr>
          <p:cNvPr id="7" name="Slide Number Placeholder 5">
            <a:extLst>
              <a:ext uri="{FF2B5EF4-FFF2-40B4-BE49-F238E27FC236}">
                <a16:creationId xmlns:a16="http://schemas.microsoft.com/office/drawing/2014/main" id="{CB5E861D-C05A-4C84-BF99-3C51BD318E53}"/>
              </a:ext>
            </a:extLst>
          </p:cNvPr>
          <p:cNvSpPr txBox="1">
            <a:spLocks noGrp="1"/>
          </p:cNvSpPr>
          <p:nvPr/>
        </p:nvSpPr>
        <p:spPr bwMode="auto">
          <a:xfrm>
            <a:off x="113891" y="286827"/>
            <a:ext cx="1459999" cy="264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126" eaLnBrk="0" fontAlgn="base" hangingPunct="0">
              <a:spcAft>
                <a:spcPct val="0"/>
              </a:spcAft>
              <a:buNone/>
            </a:pPr>
            <a:endParaRPr lang="en-US" altLang="en-US" sz="1400" kern="0" dirty="0">
              <a:solidFill>
                <a:srgbClr val="000000"/>
              </a:solidFill>
              <a:cs typeface="Arial"/>
              <a:sym typeface="Arial"/>
            </a:endParaRPr>
          </a:p>
          <a:p>
            <a:pPr defTabSz="914126" eaLnBrk="0" fontAlgn="base" hangingPunct="0">
              <a:spcAft>
                <a:spcPct val="0"/>
              </a:spcAft>
              <a:buNone/>
            </a:pPr>
            <a:r>
              <a:rPr lang="en-US" altLang="en-US" sz="1200" kern="0" dirty="0">
                <a:solidFill>
                  <a:srgbClr val="000000"/>
                </a:solidFill>
                <a:latin typeface="Times New Roman" panose="02020603050405020304" pitchFamily="18" charset="0"/>
                <a:cs typeface="Times New Roman" panose="02020603050405020304" pitchFamily="18" charset="0"/>
                <a:sym typeface="Arial"/>
              </a:rPr>
              <a:t> </a:t>
            </a:r>
            <a:r>
              <a:rPr lang="en-US" altLang="en-US" sz="600" b="1" kern="0" dirty="0">
                <a:solidFill>
                  <a:srgbClr val="000000"/>
                </a:solidFill>
                <a:latin typeface="Times New Roman" panose="02020603050405020304" pitchFamily="18" charset="0"/>
                <a:cs typeface="Times New Roman" panose="02020603050405020304" pitchFamily="18" charset="0"/>
                <a:sym typeface="Arial"/>
              </a:rPr>
              <a:t>Chesapeake Bay Program</a:t>
            </a:r>
            <a:endParaRPr lang="en-US" altLang="en-US" sz="600" kern="0" dirty="0">
              <a:solidFill>
                <a:srgbClr val="000000"/>
              </a:solidFill>
              <a:latin typeface="Times New Roman" panose="02020603050405020304" pitchFamily="18" charset="0"/>
              <a:cs typeface="Times New Roman" panose="02020603050405020304" pitchFamily="18" charset="0"/>
              <a:sym typeface="Arial"/>
            </a:endParaRPr>
          </a:p>
          <a:p>
            <a:pPr defTabSz="914126" eaLnBrk="0" fontAlgn="base" hangingPunct="0">
              <a:spcAft>
                <a:spcPct val="0"/>
              </a:spcAft>
              <a:buNone/>
            </a:pPr>
            <a:r>
              <a:rPr lang="en-US" altLang="en-US" sz="600" b="1" i="1" kern="0" dirty="0">
                <a:solidFill>
                  <a:srgbClr val="000000"/>
                </a:solidFill>
                <a:latin typeface="Times New Roman" panose="02020603050405020304" pitchFamily="18" charset="0"/>
                <a:cs typeface="Times New Roman" panose="02020603050405020304" pitchFamily="18" charset="0"/>
                <a:sym typeface="Arial"/>
              </a:rPr>
              <a:t>Science, Restoration, Partnership</a:t>
            </a:r>
            <a:endParaRPr lang="en-US" altLang="en-US" sz="600" kern="0" dirty="0">
              <a:solidFill>
                <a:srgbClr val="00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3503255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11561" y="111795"/>
            <a:ext cx="9954491" cy="591517"/>
          </a:xfrm>
        </p:spPr>
        <p:txBody>
          <a:bodyPr>
            <a:noAutofit/>
          </a:bodyPr>
          <a:lstStyle/>
          <a:p>
            <a:r>
              <a:rPr lang="en-US" sz="3600" dirty="0" smtClean="0">
                <a:latin typeface="Times New Roman" panose="02020603050405020304" pitchFamily="18" charset="0"/>
                <a:cs typeface="Times New Roman" panose="02020603050405020304" pitchFamily="18" charset="0"/>
              </a:rPr>
              <a:t>Management Board Discussion and Approval</a:t>
            </a:r>
            <a:endParaRPr lang="en-US" sz="3600"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a:xfrm>
            <a:off x="838200" y="1337094"/>
            <a:ext cx="10515600" cy="4839869"/>
          </a:xfrm>
        </p:spPr>
        <p:txBody>
          <a:bodyPr>
            <a:normAutofit/>
          </a:bodyPr>
          <a:lstStyle/>
          <a:p>
            <a:pPr marL="0" indent="0">
              <a:buNone/>
            </a:pPr>
            <a:r>
              <a:rPr lang="en-US" sz="2400" dirty="0"/>
              <a:t>Approval = Recommendation approved by MB.  Does not need to advance to PSC.</a:t>
            </a:r>
          </a:p>
          <a:p>
            <a:pPr marL="346075" indent="-346075">
              <a:buFont typeface="+mj-lt"/>
              <a:buAutoNum type="arabicPeriod"/>
            </a:pPr>
            <a:endParaRPr lang="en-US" sz="1600" dirty="0" smtClean="0"/>
          </a:p>
          <a:p>
            <a:pPr marL="346075" indent="-346075">
              <a:buFont typeface="+mj-lt"/>
              <a:buAutoNum type="arabicPeriod"/>
            </a:pPr>
            <a:r>
              <a:rPr lang="en-US" sz="1600" dirty="0" smtClean="0"/>
              <a:t>Accept </a:t>
            </a:r>
            <a:r>
              <a:rPr lang="en-US" sz="1600" dirty="0"/>
              <a:t>updated models for use in re-evaluating climate change for 2025 and 2035.</a:t>
            </a:r>
          </a:p>
          <a:p>
            <a:pPr marL="346075" indent="-346075">
              <a:buFont typeface="+mj-lt"/>
              <a:buAutoNum type="arabicPeriod"/>
            </a:pPr>
            <a:r>
              <a:rPr lang="en-US" sz="1600" dirty="0"/>
              <a:t>Exclude model estimated non-attainment in shallow open water from the climate change allocation.</a:t>
            </a:r>
          </a:p>
          <a:p>
            <a:pPr marL="346075" indent="-346075">
              <a:buFont typeface="+mj-lt"/>
              <a:buAutoNum type="arabicPeriod"/>
            </a:pPr>
            <a:r>
              <a:rPr lang="en-US" sz="1600" dirty="0"/>
              <a:t>Exclude model estimated non-attainment in open water in CB6 and CB7 from the climate change allocation.</a:t>
            </a:r>
          </a:p>
          <a:p>
            <a:pPr marL="346075" indent="-346075">
              <a:buFont typeface="+mj-lt"/>
              <a:buAutoNum type="arabicPeriod"/>
            </a:pPr>
            <a:r>
              <a:rPr lang="en-US" sz="1600" dirty="0"/>
              <a:t>Criteria Assessment Protocol (CAP) Workgroup will evaluate climate change risks to current water quality standard criteria and designated uses, including the open water designated use for CB6MH and CB7MH.</a:t>
            </a:r>
          </a:p>
          <a:p>
            <a:pPr marL="346075" indent="-346075">
              <a:buFont typeface="+mj-lt"/>
              <a:buAutoNum type="arabicPeriod"/>
            </a:pPr>
            <a:r>
              <a:rPr lang="en-US" sz="1600" dirty="0"/>
              <a:t>2025 climate change estimate will consider main Bay DW/DC and ensure additional non-attainment returns to 2017 Planning Target levels and within existing variances.</a:t>
            </a:r>
          </a:p>
        </p:txBody>
      </p:sp>
      <p:sp>
        <p:nvSpPr>
          <p:cNvPr id="2" name="Slide Number Placeholder 1"/>
          <p:cNvSpPr>
            <a:spLocks noGrp="1"/>
          </p:cNvSpPr>
          <p:nvPr>
            <p:ph type="sldNum" sz="quarter" idx="12"/>
          </p:nvPr>
        </p:nvSpPr>
        <p:spPr/>
        <p:txBody>
          <a:bodyPr/>
          <a:lstStyle/>
          <a:p>
            <a:fld id="{0592AC34-6154-42F3-BB42-61C3B4A5768D}" type="slidenum">
              <a:rPr lang="en-US" smtClean="0"/>
              <a:t>5</a:t>
            </a:fld>
            <a:endParaRPr lang="en-US" dirty="0"/>
          </a:p>
        </p:txBody>
      </p:sp>
      <p:pic>
        <p:nvPicPr>
          <p:cNvPr id="7" name="Picture 16" descr="CBPOLOGO">
            <a:extLst>
              <a:ext uri="{FF2B5EF4-FFF2-40B4-BE49-F238E27FC236}">
                <a16:creationId xmlns:a16="http://schemas.microsoft.com/office/drawing/2014/main" id="{E9FF3474-A9BC-4EB8-A128-8C34AC667A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127" y="146852"/>
            <a:ext cx="732873" cy="45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7">
            <a:extLst>
              <a:ext uri="{FF2B5EF4-FFF2-40B4-BE49-F238E27FC236}">
                <a16:creationId xmlns:a16="http://schemas.microsoft.com/office/drawing/2014/main" id="{92CBC161-D443-42C6-B2B4-8741AA3CFF4E}"/>
              </a:ext>
            </a:extLst>
          </p:cNvPr>
          <p:cNvSpPr>
            <a:spLocks noChangeArrowheads="1"/>
          </p:cNvSpPr>
          <p:nvPr/>
        </p:nvSpPr>
        <p:spPr bwMode="gray">
          <a:xfrm>
            <a:off x="1311561" y="777536"/>
            <a:ext cx="10129982" cy="45707"/>
          </a:xfrm>
          <a:prstGeom prst="rect">
            <a:avLst/>
          </a:prstGeom>
          <a:gradFill rotWithShape="0">
            <a:gsLst>
              <a:gs pos="0">
                <a:schemeClr val="bg1">
                  <a:lumMod val="50000"/>
                </a:schemeClr>
              </a:gs>
              <a:gs pos="100000">
                <a:schemeClr val="bg1"/>
              </a:gs>
            </a:gsLst>
            <a:lin ang="0" scaled="1"/>
          </a:grad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126" fontAlgn="base">
              <a:spcBef>
                <a:spcPct val="0"/>
              </a:spcBef>
              <a:spcAft>
                <a:spcPct val="0"/>
              </a:spcAft>
              <a:buNone/>
            </a:pPr>
            <a:endParaRPr kumimoji="1" lang="en-US" altLang="en-US" sz="1799" dirty="0">
              <a:solidFill>
                <a:srgbClr val="000000"/>
              </a:solidFill>
              <a:latin typeface="Tahoma" panose="020B0604030504040204" pitchFamily="34" charset="0"/>
              <a:cs typeface="Arial"/>
              <a:sym typeface="Arial"/>
            </a:endParaRPr>
          </a:p>
        </p:txBody>
      </p:sp>
      <p:sp>
        <p:nvSpPr>
          <p:cNvPr id="9" name="Slide Number Placeholder 5">
            <a:extLst>
              <a:ext uri="{FF2B5EF4-FFF2-40B4-BE49-F238E27FC236}">
                <a16:creationId xmlns:a16="http://schemas.microsoft.com/office/drawing/2014/main" id="{CB5E861D-C05A-4C84-BF99-3C51BD318E53}"/>
              </a:ext>
            </a:extLst>
          </p:cNvPr>
          <p:cNvSpPr txBox="1">
            <a:spLocks noGrp="1"/>
          </p:cNvSpPr>
          <p:nvPr/>
        </p:nvSpPr>
        <p:spPr bwMode="auto">
          <a:xfrm>
            <a:off x="113891" y="286827"/>
            <a:ext cx="1459999" cy="264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126" eaLnBrk="0" fontAlgn="base" hangingPunct="0">
              <a:spcAft>
                <a:spcPct val="0"/>
              </a:spcAft>
              <a:buNone/>
            </a:pPr>
            <a:endParaRPr lang="en-US" altLang="en-US" sz="1400" kern="0" dirty="0">
              <a:solidFill>
                <a:srgbClr val="000000"/>
              </a:solidFill>
              <a:cs typeface="Arial"/>
              <a:sym typeface="Arial"/>
            </a:endParaRPr>
          </a:p>
          <a:p>
            <a:pPr defTabSz="914126" eaLnBrk="0" fontAlgn="base" hangingPunct="0">
              <a:spcAft>
                <a:spcPct val="0"/>
              </a:spcAft>
              <a:buNone/>
            </a:pPr>
            <a:r>
              <a:rPr lang="en-US" altLang="en-US" sz="1200" kern="0" dirty="0">
                <a:solidFill>
                  <a:srgbClr val="000000"/>
                </a:solidFill>
                <a:latin typeface="Times New Roman" panose="02020603050405020304" pitchFamily="18" charset="0"/>
                <a:cs typeface="Times New Roman" panose="02020603050405020304" pitchFamily="18" charset="0"/>
                <a:sym typeface="Arial"/>
              </a:rPr>
              <a:t> </a:t>
            </a:r>
            <a:r>
              <a:rPr lang="en-US" altLang="en-US" sz="600" b="1" kern="0" dirty="0">
                <a:solidFill>
                  <a:srgbClr val="000000"/>
                </a:solidFill>
                <a:latin typeface="Times New Roman" panose="02020603050405020304" pitchFamily="18" charset="0"/>
                <a:cs typeface="Times New Roman" panose="02020603050405020304" pitchFamily="18" charset="0"/>
                <a:sym typeface="Arial"/>
              </a:rPr>
              <a:t>Chesapeake Bay Program</a:t>
            </a:r>
            <a:endParaRPr lang="en-US" altLang="en-US" sz="600" kern="0" dirty="0">
              <a:solidFill>
                <a:srgbClr val="000000"/>
              </a:solidFill>
              <a:latin typeface="Times New Roman" panose="02020603050405020304" pitchFamily="18" charset="0"/>
              <a:cs typeface="Times New Roman" panose="02020603050405020304" pitchFamily="18" charset="0"/>
              <a:sym typeface="Arial"/>
            </a:endParaRPr>
          </a:p>
          <a:p>
            <a:pPr defTabSz="914126" eaLnBrk="0" fontAlgn="base" hangingPunct="0">
              <a:spcAft>
                <a:spcPct val="0"/>
              </a:spcAft>
              <a:buNone/>
            </a:pPr>
            <a:r>
              <a:rPr lang="en-US" altLang="en-US" sz="600" b="1" i="1" kern="0" dirty="0">
                <a:solidFill>
                  <a:srgbClr val="000000"/>
                </a:solidFill>
                <a:latin typeface="Times New Roman" panose="02020603050405020304" pitchFamily="18" charset="0"/>
                <a:cs typeface="Times New Roman" panose="02020603050405020304" pitchFamily="18" charset="0"/>
                <a:sym typeface="Arial"/>
              </a:rPr>
              <a:t>Science, Restoration, Partnership</a:t>
            </a:r>
            <a:endParaRPr lang="en-US" altLang="en-US" sz="600" kern="0" dirty="0">
              <a:solidFill>
                <a:srgbClr val="00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344698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11561" y="111795"/>
            <a:ext cx="9954491" cy="591517"/>
          </a:xfrm>
        </p:spPr>
        <p:txBody>
          <a:bodyPr>
            <a:noAutofit/>
          </a:bodyPr>
          <a:lstStyle/>
          <a:p>
            <a:r>
              <a:rPr lang="en-US" sz="3600" dirty="0" smtClean="0">
                <a:latin typeface="Times New Roman" panose="02020603050405020304" pitchFamily="18" charset="0"/>
                <a:cs typeface="Times New Roman" panose="02020603050405020304" pitchFamily="18" charset="0"/>
              </a:rPr>
              <a:t>Management Board Discussion and Endorsement</a:t>
            </a:r>
            <a:endParaRPr lang="en-US" sz="3600"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a:xfrm>
            <a:off x="502622" y="1038688"/>
            <a:ext cx="11020594" cy="5682787"/>
          </a:xfrm>
        </p:spPr>
        <p:txBody>
          <a:bodyPr>
            <a:noAutofit/>
          </a:bodyPr>
          <a:lstStyle/>
          <a:p>
            <a:pPr marL="0" indent="0">
              <a:buNone/>
            </a:pPr>
            <a:r>
              <a:rPr lang="en-US" sz="2400" dirty="0" smtClean="0"/>
              <a:t>Endorsement = Recommendation supported by MB to advance to PSC for approval</a:t>
            </a:r>
          </a:p>
          <a:p>
            <a:pPr marL="461963" indent="-461963">
              <a:buFont typeface="+mj-lt"/>
              <a:buAutoNum type="arabicPeriod" startAt="6"/>
            </a:pPr>
            <a:r>
              <a:rPr lang="en-US" sz="1400" dirty="0" smtClean="0"/>
              <a:t>Incorporate </a:t>
            </a:r>
            <a:r>
              <a:rPr lang="en-US" sz="1400" dirty="0"/>
              <a:t>the additional nitrogen (N) and phosphorus (P) loads due to 2025 climate change conditions into Programmatic Milestones no later than the 2022-2023 </a:t>
            </a:r>
            <a:r>
              <a:rPr lang="en-US" sz="1400" dirty="0" smtClean="0"/>
              <a:t>Milestones</a:t>
            </a:r>
            <a:r>
              <a:rPr lang="en-US" sz="1400" dirty="0"/>
              <a:t>, with all actions to achieve those reductions in place by 2025.</a:t>
            </a:r>
          </a:p>
          <a:p>
            <a:pPr marL="461963" indent="-461963">
              <a:buFont typeface="+mj-lt"/>
              <a:buAutoNum type="arabicPeriod" startAt="10"/>
            </a:pPr>
            <a:r>
              <a:rPr lang="en-US" sz="1400" dirty="0" smtClean="0"/>
              <a:t> </a:t>
            </a:r>
            <a:endParaRPr lang="en-US" sz="1400" dirty="0"/>
          </a:p>
          <a:p>
            <a:pPr marL="461963" indent="-461963">
              <a:buFont typeface="+mj-lt"/>
              <a:buAutoNum type="arabicPeriod" startAt="10"/>
            </a:pPr>
            <a:endParaRPr lang="en-US" sz="1400" dirty="0" smtClean="0"/>
          </a:p>
          <a:p>
            <a:pPr marL="461963" indent="-461963">
              <a:buFont typeface="+mj-lt"/>
              <a:buAutoNum type="arabicPeriod" startAt="10"/>
            </a:pPr>
            <a:endParaRPr lang="en-US" sz="1400" dirty="0" smtClean="0"/>
          </a:p>
          <a:p>
            <a:pPr marL="461963" indent="-461963">
              <a:buFont typeface="+mj-lt"/>
              <a:buAutoNum type="arabicPeriod" startAt="10"/>
            </a:pPr>
            <a:endParaRPr lang="en-US" sz="1400" dirty="0" smtClean="0"/>
          </a:p>
          <a:p>
            <a:pPr marL="461963" indent="-461963">
              <a:buFont typeface="+mj-lt"/>
              <a:buAutoNum type="arabicPeriod" startAt="10"/>
            </a:pPr>
            <a:endParaRPr lang="en-US" sz="1400" dirty="0" smtClean="0"/>
          </a:p>
          <a:p>
            <a:pPr marL="461963" indent="-461963">
              <a:buFont typeface="+mj-lt"/>
              <a:buAutoNum type="arabicPeriod" startAt="10"/>
            </a:pPr>
            <a:endParaRPr lang="en-US" sz="1400" dirty="0"/>
          </a:p>
          <a:p>
            <a:pPr marL="461963" indent="-461963">
              <a:buFont typeface="+mj-lt"/>
              <a:buAutoNum type="arabicPeriod" startAt="11"/>
            </a:pPr>
            <a:r>
              <a:rPr lang="en-US" sz="1400" dirty="0" smtClean="0"/>
              <a:t>Include </a:t>
            </a:r>
            <a:r>
              <a:rPr lang="en-US" sz="1400" dirty="0"/>
              <a:t>a narrative in the </a:t>
            </a:r>
            <a:r>
              <a:rPr lang="en-US" sz="1400" dirty="0" smtClean="0"/>
              <a:t>2022-2023 Milestones </a:t>
            </a:r>
            <a:r>
              <a:rPr lang="en-US" sz="1400" dirty="0"/>
              <a:t>that describe the current understanding of 2035 climate change conditions, to the effect that “Preliminary estimates for the climate impact through 2035 suggest a doubling of the 2025 load effect, suggesting that the effect of climate change on our ability to meet the Bay’s water quality standards is an ongoing </a:t>
            </a:r>
            <a:r>
              <a:rPr lang="en-US" sz="1400" dirty="0" smtClean="0"/>
              <a:t>concern</a:t>
            </a:r>
            <a:r>
              <a:rPr lang="en-US" sz="1400" dirty="0"/>
              <a:t>.” Specific language for the narrative to be developed by the WQGIT.</a:t>
            </a:r>
          </a:p>
          <a:p>
            <a:pPr marL="461963" indent="-461963">
              <a:buFont typeface="+mj-lt"/>
              <a:buAutoNum type="arabicPeriod" startAt="8"/>
            </a:pPr>
            <a:r>
              <a:rPr lang="en-US" sz="1400" dirty="0"/>
              <a:t>Continue efforts to improve understanding of the science and refine estimates of pollutant load changes due to 2035 climate change conditions.</a:t>
            </a:r>
          </a:p>
          <a:p>
            <a:pPr marL="630238" lvl="1" indent="-227013">
              <a:buFont typeface="+mj-lt"/>
              <a:buAutoNum type="alphaLcParenR"/>
            </a:pPr>
            <a:r>
              <a:rPr lang="en-US" sz="1400" dirty="0"/>
              <a:t>Develop a better understanding of the BMP responses, including new or other emerging BMPs, to climate change conditions. </a:t>
            </a:r>
          </a:p>
          <a:p>
            <a:pPr marL="630238" lvl="1" indent="-227013">
              <a:buFont typeface="+mj-lt"/>
              <a:buAutoNum type="alphaLcParenR"/>
            </a:pPr>
            <a:r>
              <a:rPr lang="en-US" sz="1400" dirty="0"/>
              <a:t>Compare the current 2025 climate change assumptions with measured climate conditions through 2024. </a:t>
            </a:r>
          </a:p>
          <a:p>
            <a:pPr marL="684213" lvl="2" indent="-115888">
              <a:buFont typeface="+mj-lt"/>
              <a:buAutoNum type="romanLcPeriod"/>
            </a:pPr>
            <a:r>
              <a:rPr lang="en-US" sz="1200" dirty="0"/>
              <a:t>To include: rainfall volume, intensity and distribution; air temperature, hydrology, water temperature, sea level rise, and changes in bay stratification and circulation. </a:t>
            </a:r>
          </a:p>
          <a:p>
            <a:pPr marL="630238" lvl="1" indent="-227013">
              <a:buFont typeface="+mj-lt"/>
              <a:buAutoNum type="alphaLcParenR"/>
            </a:pPr>
            <a:r>
              <a:rPr lang="en-US" sz="1400" dirty="0"/>
              <a:t>Consider the efficacy of using projections from measured trends versus downscaled global climate model data for revised 2035 estimates. </a:t>
            </a:r>
          </a:p>
          <a:p>
            <a:pPr marL="461963" indent="-461963">
              <a:buFont typeface="+mj-lt"/>
              <a:buAutoNum type="arabicPeriod" startAt="8"/>
            </a:pPr>
            <a:r>
              <a:rPr lang="en-US" sz="1400" dirty="0"/>
              <a:t>In 2025, the Partnership will consider results of updated methods, techniques, and studies and revisit existing estimated loads due to climate change to determine if any updates to those 2035 load estimates are needed</a:t>
            </a:r>
            <a:r>
              <a:rPr lang="en-US" sz="1400" dirty="0" smtClean="0"/>
              <a:t>.</a:t>
            </a:r>
            <a:endParaRPr lang="en-US" sz="1400" dirty="0"/>
          </a:p>
        </p:txBody>
      </p:sp>
      <p:sp>
        <p:nvSpPr>
          <p:cNvPr id="2" name="Slide Number Placeholder 1"/>
          <p:cNvSpPr>
            <a:spLocks noGrp="1"/>
          </p:cNvSpPr>
          <p:nvPr>
            <p:ph type="sldNum" sz="quarter" idx="12"/>
          </p:nvPr>
        </p:nvSpPr>
        <p:spPr/>
        <p:txBody>
          <a:bodyPr/>
          <a:lstStyle/>
          <a:p>
            <a:fld id="{0592AC34-6154-42F3-BB42-61C3B4A5768D}" type="slidenum">
              <a:rPr lang="en-US" smtClean="0"/>
              <a:t>6</a:t>
            </a:fld>
            <a:endParaRPr lang="en-US" dirty="0"/>
          </a:p>
        </p:txBody>
      </p:sp>
      <p:pic>
        <p:nvPicPr>
          <p:cNvPr id="7" name="Picture 16" descr="CBPOLOGO">
            <a:extLst>
              <a:ext uri="{FF2B5EF4-FFF2-40B4-BE49-F238E27FC236}">
                <a16:creationId xmlns:a16="http://schemas.microsoft.com/office/drawing/2014/main" id="{E9FF3474-A9BC-4EB8-A128-8C34AC667A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127" y="146852"/>
            <a:ext cx="732873" cy="45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7">
            <a:extLst>
              <a:ext uri="{FF2B5EF4-FFF2-40B4-BE49-F238E27FC236}">
                <a16:creationId xmlns:a16="http://schemas.microsoft.com/office/drawing/2014/main" id="{92CBC161-D443-42C6-B2B4-8741AA3CFF4E}"/>
              </a:ext>
            </a:extLst>
          </p:cNvPr>
          <p:cNvSpPr>
            <a:spLocks noChangeArrowheads="1"/>
          </p:cNvSpPr>
          <p:nvPr/>
        </p:nvSpPr>
        <p:spPr bwMode="gray">
          <a:xfrm>
            <a:off x="1311561" y="777536"/>
            <a:ext cx="10129982" cy="45707"/>
          </a:xfrm>
          <a:prstGeom prst="rect">
            <a:avLst/>
          </a:prstGeom>
          <a:gradFill rotWithShape="0">
            <a:gsLst>
              <a:gs pos="0">
                <a:schemeClr val="bg1">
                  <a:lumMod val="50000"/>
                </a:schemeClr>
              </a:gs>
              <a:gs pos="100000">
                <a:schemeClr val="bg1"/>
              </a:gs>
            </a:gsLst>
            <a:lin ang="0" scaled="1"/>
          </a:grad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126" fontAlgn="base">
              <a:spcBef>
                <a:spcPct val="0"/>
              </a:spcBef>
              <a:spcAft>
                <a:spcPct val="0"/>
              </a:spcAft>
              <a:buNone/>
            </a:pPr>
            <a:endParaRPr kumimoji="1" lang="en-US" altLang="en-US" sz="1799" dirty="0">
              <a:solidFill>
                <a:srgbClr val="000000"/>
              </a:solidFill>
              <a:latin typeface="Tahoma" panose="020B0604030504040204" pitchFamily="34" charset="0"/>
              <a:cs typeface="Arial"/>
              <a:sym typeface="Arial"/>
            </a:endParaRPr>
          </a:p>
        </p:txBody>
      </p:sp>
      <p:sp>
        <p:nvSpPr>
          <p:cNvPr id="9" name="Slide Number Placeholder 5">
            <a:extLst>
              <a:ext uri="{FF2B5EF4-FFF2-40B4-BE49-F238E27FC236}">
                <a16:creationId xmlns:a16="http://schemas.microsoft.com/office/drawing/2014/main" id="{CB5E861D-C05A-4C84-BF99-3C51BD318E53}"/>
              </a:ext>
            </a:extLst>
          </p:cNvPr>
          <p:cNvSpPr txBox="1">
            <a:spLocks noGrp="1"/>
          </p:cNvSpPr>
          <p:nvPr/>
        </p:nvSpPr>
        <p:spPr bwMode="auto">
          <a:xfrm>
            <a:off x="113891" y="286827"/>
            <a:ext cx="1459999" cy="264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126" eaLnBrk="0" fontAlgn="base" hangingPunct="0">
              <a:spcAft>
                <a:spcPct val="0"/>
              </a:spcAft>
              <a:buNone/>
            </a:pPr>
            <a:endParaRPr lang="en-US" altLang="en-US" sz="1400" kern="0" dirty="0">
              <a:solidFill>
                <a:srgbClr val="000000"/>
              </a:solidFill>
              <a:cs typeface="Arial"/>
              <a:sym typeface="Arial"/>
            </a:endParaRPr>
          </a:p>
          <a:p>
            <a:pPr defTabSz="914126" eaLnBrk="0" fontAlgn="base" hangingPunct="0">
              <a:spcAft>
                <a:spcPct val="0"/>
              </a:spcAft>
              <a:buNone/>
            </a:pPr>
            <a:r>
              <a:rPr lang="en-US" altLang="en-US" sz="1200" kern="0" dirty="0">
                <a:solidFill>
                  <a:srgbClr val="000000"/>
                </a:solidFill>
                <a:latin typeface="Times New Roman" panose="02020603050405020304" pitchFamily="18" charset="0"/>
                <a:cs typeface="Times New Roman" panose="02020603050405020304" pitchFamily="18" charset="0"/>
                <a:sym typeface="Arial"/>
              </a:rPr>
              <a:t> </a:t>
            </a:r>
            <a:r>
              <a:rPr lang="en-US" altLang="en-US" sz="600" b="1" kern="0" dirty="0">
                <a:solidFill>
                  <a:srgbClr val="000000"/>
                </a:solidFill>
                <a:latin typeface="Times New Roman" panose="02020603050405020304" pitchFamily="18" charset="0"/>
                <a:cs typeface="Times New Roman" panose="02020603050405020304" pitchFamily="18" charset="0"/>
                <a:sym typeface="Arial"/>
              </a:rPr>
              <a:t>Chesapeake Bay Program</a:t>
            </a:r>
            <a:endParaRPr lang="en-US" altLang="en-US" sz="600" kern="0" dirty="0">
              <a:solidFill>
                <a:srgbClr val="000000"/>
              </a:solidFill>
              <a:latin typeface="Times New Roman" panose="02020603050405020304" pitchFamily="18" charset="0"/>
              <a:cs typeface="Times New Roman" panose="02020603050405020304" pitchFamily="18" charset="0"/>
              <a:sym typeface="Arial"/>
            </a:endParaRPr>
          </a:p>
          <a:p>
            <a:pPr defTabSz="914126" eaLnBrk="0" fontAlgn="base" hangingPunct="0">
              <a:spcAft>
                <a:spcPct val="0"/>
              </a:spcAft>
              <a:buNone/>
            </a:pPr>
            <a:r>
              <a:rPr lang="en-US" altLang="en-US" sz="600" b="1" i="1" kern="0" dirty="0">
                <a:solidFill>
                  <a:srgbClr val="000000"/>
                </a:solidFill>
                <a:latin typeface="Times New Roman" panose="02020603050405020304" pitchFamily="18" charset="0"/>
                <a:cs typeface="Times New Roman" panose="02020603050405020304" pitchFamily="18" charset="0"/>
                <a:sym typeface="Arial"/>
              </a:rPr>
              <a:t>Science, Restoration, Partnership</a:t>
            </a:r>
            <a:endParaRPr lang="en-US" altLang="en-US" sz="600" kern="0" dirty="0">
              <a:solidFill>
                <a:srgbClr val="000000"/>
              </a:solidFill>
              <a:latin typeface="Times New Roman" panose="02020603050405020304" pitchFamily="18" charset="0"/>
              <a:cs typeface="Times New Roman" panose="02020603050405020304" pitchFamily="18" charset="0"/>
              <a:sym typeface="Arial"/>
            </a:endParaRPr>
          </a:p>
        </p:txBody>
      </p:sp>
      <p:pic>
        <p:nvPicPr>
          <p:cNvPr id="12" name="Picture 11"/>
          <p:cNvPicPr>
            <a:picLocks noChangeAspect="1"/>
          </p:cNvPicPr>
          <p:nvPr/>
        </p:nvPicPr>
        <p:blipFill>
          <a:blip r:embed="rId3"/>
          <a:stretch>
            <a:fillRect/>
          </a:stretch>
        </p:blipFill>
        <p:spPr>
          <a:xfrm>
            <a:off x="1055542" y="2092956"/>
            <a:ext cx="3063697" cy="1763780"/>
          </a:xfrm>
          <a:prstGeom prst="rect">
            <a:avLst/>
          </a:prstGeom>
        </p:spPr>
      </p:pic>
    </p:spTree>
    <p:extLst>
      <p:ext uri="{BB962C8B-B14F-4D97-AF65-F5344CB8AC3E}">
        <p14:creationId xmlns:p14="http://schemas.microsoft.com/office/powerpoint/2010/main" val="1548053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11561" y="186019"/>
            <a:ext cx="9954491" cy="591517"/>
          </a:xfrm>
        </p:spPr>
        <p:txBody>
          <a:bodyPr>
            <a:noAutofit/>
          </a:bodyPr>
          <a:lstStyle/>
          <a:p>
            <a:r>
              <a:rPr lang="en-US" sz="3600" dirty="0" smtClean="0">
                <a:latin typeface="Times New Roman" panose="02020603050405020304" pitchFamily="18" charset="0"/>
                <a:cs typeface="Times New Roman" panose="02020603050405020304" pitchFamily="18" charset="0"/>
              </a:rPr>
              <a:t>Back-up Slides</a:t>
            </a:r>
            <a:endParaRPr lang="en-US" sz="3600"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a:xfrm>
            <a:off x="838200" y="1337094"/>
            <a:ext cx="10515600" cy="4839869"/>
          </a:xfrm>
        </p:spPr>
        <p:txBody>
          <a:bodyPr>
            <a:normAutofit/>
          </a:bodyPr>
          <a:lstStyle/>
          <a:p>
            <a:pPr marL="0" indent="0">
              <a:buNone/>
            </a:pPr>
            <a:r>
              <a:rPr lang="en-US" b="1" dirty="0" smtClean="0"/>
              <a:t>The slides that follow were previously presented to the Management Board in September.  They are included here for reference or review if needed.</a:t>
            </a:r>
            <a:endParaRPr lang="en-US" b="1" dirty="0"/>
          </a:p>
        </p:txBody>
      </p:sp>
      <p:sp>
        <p:nvSpPr>
          <p:cNvPr id="2" name="Slide Number Placeholder 1"/>
          <p:cNvSpPr>
            <a:spLocks noGrp="1"/>
          </p:cNvSpPr>
          <p:nvPr>
            <p:ph type="sldNum" sz="quarter" idx="12"/>
          </p:nvPr>
        </p:nvSpPr>
        <p:spPr/>
        <p:txBody>
          <a:bodyPr/>
          <a:lstStyle/>
          <a:p>
            <a:fld id="{0592AC34-6154-42F3-BB42-61C3B4A5768D}" type="slidenum">
              <a:rPr lang="en-US" smtClean="0"/>
              <a:t>7</a:t>
            </a:fld>
            <a:endParaRPr lang="en-US" dirty="0"/>
          </a:p>
        </p:txBody>
      </p:sp>
      <p:pic>
        <p:nvPicPr>
          <p:cNvPr id="7" name="Picture 16" descr="CBPOLOGO">
            <a:extLst>
              <a:ext uri="{FF2B5EF4-FFF2-40B4-BE49-F238E27FC236}">
                <a16:creationId xmlns:a16="http://schemas.microsoft.com/office/drawing/2014/main" id="{E9FF3474-A9BC-4EB8-A128-8C34AC667A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127" y="146852"/>
            <a:ext cx="732873" cy="45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7">
            <a:extLst>
              <a:ext uri="{FF2B5EF4-FFF2-40B4-BE49-F238E27FC236}">
                <a16:creationId xmlns:a16="http://schemas.microsoft.com/office/drawing/2014/main" id="{92CBC161-D443-42C6-B2B4-8741AA3CFF4E}"/>
              </a:ext>
            </a:extLst>
          </p:cNvPr>
          <p:cNvSpPr>
            <a:spLocks noChangeArrowheads="1"/>
          </p:cNvSpPr>
          <p:nvPr/>
        </p:nvSpPr>
        <p:spPr bwMode="gray">
          <a:xfrm>
            <a:off x="1311561" y="777536"/>
            <a:ext cx="10129982" cy="45707"/>
          </a:xfrm>
          <a:prstGeom prst="rect">
            <a:avLst/>
          </a:prstGeom>
          <a:gradFill rotWithShape="0">
            <a:gsLst>
              <a:gs pos="0">
                <a:schemeClr val="bg1">
                  <a:lumMod val="50000"/>
                </a:schemeClr>
              </a:gs>
              <a:gs pos="100000">
                <a:schemeClr val="bg1"/>
              </a:gs>
            </a:gsLst>
            <a:lin ang="0" scaled="1"/>
          </a:grad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126" fontAlgn="base">
              <a:spcBef>
                <a:spcPct val="0"/>
              </a:spcBef>
              <a:spcAft>
                <a:spcPct val="0"/>
              </a:spcAft>
              <a:buNone/>
            </a:pPr>
            <a:endParaRPr kumimoji="1" lang="en-US" altLang="en-US" sz="1799" dirty="0">
              <a:solidFill>
                <a:srgbClr val="000000"/>
              </a:solidFill>
              <a:latin typeface="Tahoma" panose="020B0604030504040204" pitchFamily="34" charset="0"/>
              <a:cs typeface="Arial"/>
              <a:sym typeface="Arial"/>
            </a:endParaRPr>
          </a:p>
        </p:txBody>
      </p:sp>
      <p:sp>
        <p:nvSpPr>
          <p:cNvPr id="9" name="Slide Number Placeholder 5">
            <a:extLst>
              <a:ext uri="{FF2B5EF4-FFF2-40B4-BE49-F238E27FC236}">
                <a16:creationId xmlns:a16="http://schemas.microsoft.com/office/drawing/2014/main" id="{CB5E861D-C05A-4C84-BF99-3C51BD318E53}"/>
              </a:ext>
            </a:extLst>
          </p:cNvPr>
          <p:cNvSpPr txBox="1">
            <a:spLocks noGrp="1"/>
          </p:cNvSpPr>
          <p:nvPr/>
        </p:nvSpPr>
        <p:spPr bwMode="auto">
          <a:xfrm>
            <a:off x="113891" y="286827"/>
            <a:ext cx="1459999" cy="264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126" eaLnBrk="0" fontAlgn="base" hangingPunct="0">
              <a:spcAft>
                <a:spcPct val="0"/>
              </a:spcAft>
              <a:buNone/>
            </a:pPr>
            <a:endParaRPr lang="en-US" altLang="en-US" sz="1400" kern="0" dirty="0">
              <a:solidFill>
                <a:srgbClr val="000000"/>
              </a:solidFill>
              <a:cs typeface="Arial"/>
              <a:sym typeface="Arial"/>
            </a:endParaRPr>
          </a:p>
          <a:p>
            <a:pPr defTabSz="914126" eaLnBrk="0" fontAlgn="base" hangingPunct="0">
              <a:spcAft>
                <a:spcPct val="0"/>
              </a:spcAft>
              <a:buNone/>
            </a:pPr>
            <a:r>
              <a:rPr lang="en-US" altLang="en-US" sz="1200" kern="0" dirty="0">
                <a:solidFill>
                  <a:srgbClr val="000000"/>
                </a:solidFill>
                <a:latin typeface="Times New Roman" panose="02020603050405020304" pitchFamily="18" charset="0"/>
                <a:cs typeface="Times New Roman" panose="02020603050405020304" pitchFamily="18" charset="0"/>
                <a:sym typeface="Arial"/>
              </a:rPr>
              <a:t> </a:t>
            </a:r>
            <a:r>
              <a:rPr lang="en-US" altLang="en-US" sz="600" b="1" kern="0" dirty="0">
                <a:solidFill>
                  <a:srgbClr val="000000"/>
                </a:solidFill>
                <a:latin typeface="Times New Roman" panose="02020603050405020304" pitchFamily="18" charset="0"/>
                <a:cs typeface="Times New Roman" panose="02020603050405020304" pitchFamily="18" charset="0"/>
                <a:sym typeface="Arial"/>
              </a:rPr>
              <a:t>Chesapeake Bay Program</a:t>
            </a:r>
            <a:endParaRPr lang="en-US" altLang="en-US" sz="600" kern="0" dirty="0">
              <a:solidFill>
                <a:srgbClr val="000000"/>
              </a:solidFill>
              <a:latin typeface="Times New Roman" panose="02020603050405020304" pitchFamily="18" charset="0"/>
              <a:cs typeface="Times New Roman" panose="02020603050405020304" pitchFamily="18" charset="0"/>
              <a:sym typeface="Arial"/>
            </a:endParaRPr>
          </a:p>
          <a:p>
            <a:pPr defTabSz="914126" eaLnBrk="0" fontAlgn="base" hangingPunct="0">
              <a:spcAft>
                <a:spcPct val="0"/>
              </a:spcAft>
              <a:buNone/>
            </a:pPr>
            <a:r>
              <a:rPr lang="en-US" altLang="en-US" sz="600" b="1" i="1" kern="0" dirty="0">
                <a:solidFill>
                  <a:srgbClr val="000000"/>
                </a:solidFill>
                <a:latin typeface="Times New Roman" panose="02020603050405020304" pitchFamily="18" charset="0"/>
                <a:cs typeface="Times New Roman" panose="02020603050405020304" pitchFamily="18" charset="0"/>
                <a:sym typeface="Arial"/>
              </a:rPr>
              <a:t>Science, Restoration, Partnership</a:t>
            </a:r>
            <a:endParaRPr lang="en-US" altLang="en-US" sz="600" kern="0" dirty="0">
              <a:solidFill>
                <a:srgbClr val="00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1040962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688F02-AB09-4702-99E4-B3FDF6DCBE76}"/>
              </a:ext>
            </a:extLst>
          </p:cNvPr>
          <p:cNvSpPr txBox="1"/>
          <p:nvPr/>
        </p:nvSpPr>
        <p:spPr>
          <a:xfrm>
            <a:off x="1298630" y="146852"/>
            <a:ext cx="10750921" cy="584775"/>
          </a:xfrm>
          <a:prstGeom prst="rect">
            <a:avLst/>
          </a:prstGeom>
          <a:noFill/>
        </p:spPr>
        <p:txBody>
          <a:bodyPr wrap="square" rtlCol="0">
            <a:spAutoFit/>
          </a:bodyPr>
          <a:lstStyle/>
          <a:p>
            <a:pPr defTabSz="914126"/>
            <a:r>
              <a:rPr lang="en-US" sz="3200" dirty="0">
                <a:solidFill>
                  <a:srgbClr val="000000"/>
                </a:solidFill>
                <a:latin typeface="Times New Roman" panose="02020603050405020304" pitchFamily="18" charset="0"/>
                <a:cs typeface="Times New Roman" panose="02020603050405020304" pitchFamily="18" charset="0"/>
              </a:rPr>
              <a:t>Previous PSC 2025 Climate Change Decisions</a:t>
            </a:r>
          </a:p>
        </p:txBody>
      </p:sp>
      <p:pic>
        <p:nvPicPr>
          <p:cNvPr id="3" name="Picture 16" descr="CBPOLOGO">
            <a:extLst>
              <a:ext uri="{FF2B5EF4-FFF2-40B4-BE49-F238E27FC236}">
                <a16:creationId xmlns:a16="http://schemas.microsoft.com/office/drawing/2014/main" id="{E9FF3474-A9BC-4EB8-A128-8C34AC667A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127" y="146852"/>
            <a:ext cx="732873" cy="45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7">
            <a:extLst>
              <a:ext uri="{FF2B5EF4-FFF2-40B4-BE49-F238E27FC236}">
                <a16:creationId xmlns:a16="http://schemas.microsoft.com/office/drawing/2014/main" id="{92CBC161-D443-42C6-B2B4-8741AA3CFF4E}"/>
              </a:ext>
            </a:extLst>
          </p:cNvPr>
          <p:cNvSpPr>
            <a:spLocks noChangeArrowheads="1"/>
          </p:cNvSpPr>
          <p:nvPr/>
        </p:nvSpPr>
        <p:spPr bwMode="gray">
          <a:xfrm>
            <a:off x="1298628" y="695785"/>
            <a:ext cx="10129982" cy="45707"/>
          </a:xfrm>
          <a:prstGeom prst="rect">
            <a:avLst/>
          </a:prstGeom>
          <a:gradFill rotWithShape="0">
            <a:gsLst>
              <a:gs pos="0">
                <a:schemeClr val="bg1">
                  <a:lumMod val="50000"/>
                </a:schemeClr>
              </a:gs>
              <a:gs pos="100000">
                <a:schemeClr val="bg1"/>
              </a:gs>
            </a:gsLst>
            <a:lin ang="0" scaled="1"/>
          </a:grad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126" fontAlgn="base">
              <a:spcBef>
                <a:spcPct val="0"/>
              </a:spcBef>
              <a:spcAft>
                <a:spcPct val="0"/>
              </a:spcAft>
              <a:buNone/>
            </a:pPr>
            <a:endParaRPr kumimoji="1" lang="en-US" altLang="en-US" sz="1799" dirty="0">
              <a:solidFill>
                <a:srgbClr val="000000"/>
              </a:solidFill>
              <a:latin typeface="Tahoma" panose="020B0604030504040204" pitchFamily="34" charset="0"/>
              <a:cs typeface="Arial"/>
              <a:sym typeface="Arial"/>
            </a:endParaRPr>
          </a:p>
        </p:txBody>
      </p:sp>
      <p:sp>
        <p:nvSpPr>
          <p:cNvPr id="5" name="Slide Number Placeholder 5">
            <a:extLst>
              <a:ext uri="{FF2B5EF4-FFF2-40B4-BE49-F238E27FC236}">
                <a16:creationId xmlns:a16="http://schemas.microsoft.com/office/drawing/2014/main" id="{CB5E861D-C05A-4C84-BF99-3C51BD318E53}"/>
              </a:ext>
            </a:extLst>
          </p:cNvPr>
          <p:cNvSpPr txBox="1">
            <a:spLocks noGrp="1"/>
          </p:cNvSpPr>
          <p:nvPr/>
        </p:nvSpPr>
        <p:spPr bwMode="auto">
          <a:xfrm>
            <a:off x="113891" y="286827"/>
            <a:ext cx="1459999" cy="264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126" eaLnBrk="0" fontAlgn="base" hangingPunct="0">
              <a:spcAft>
                <a:spcPct val="0"/>
              </a:spcAft>
              <a:buNone/>
            </a:pPr>
            <a:endParaRPr lang="en-US" altLang="en-US" sz="1400" kern="0" dirty="0">
              <a:solidFill>
                <a:srgbClr val="000000"/>
              </a:solidFill>
              <a:cs typeface="Arial"/>
              <a:sym typeface="Arial"/>
            </a:endParaRPr>
          </a:p>
          <a:p>
            <a:pPr defTabSz="914126" eaLnBrk="0" fontAlgn="base" hangingPunct="0">
              <a:spcAft>
                <a:spcPct val="0"/>
              </a:spcAft>
              <a:buNone/>
            </a:pPr>
            <a:r>
              <a:rPr lang="en-US" altLang="en-US" sz="1200" kern="0" dirty="0">
                <a:solidFill>
                  <a:srgbClr val="000000"/>
                </a:solidFill>
                <a:latin typeface="Times New Roman" panose="02020603050405020304" pitchFamily="18" charset="0"/>
                <a:cs typeface="Times New Roman" panose="02020603050405020304" pitchFamily="18" charset="0"/>
                <a:sym typeface="Arial"/>
              </a:rPr>
              <a:t> </a:t>
            </a:r>
            <a:r>
              <a:rPr lang="en-US" altLang="en-US" sz="600" b="1" kern="0" dirty="0">
                <a:solidFill>
                  <a:srgbClr val="000000"/>
                </a:solidFill>
                <a:latin typeface="Times New Roman" panose="02020603050405020304" pitchFamily="18" charset="0"/>
                <a:cs typeface="Times New Roman" panose="02020603050405020304" pitchFamily="18" charset="0"/>
                <a:sym typeface="Arial"/>
              </a:rPr>
              <a:t>Chesapeake Bay Program</a:t>
            </a:r>
            <a:endParaRPr lang="en-US" altLang="en-US" sz="600" kern="0" dirty="0">
              <a:solidFill>
                <a:srgbClr val="000000"/>
              </a:solidFill>
              <a:latin typeface="Times New Roman" panose="02020603050405020304" pitchFamily="18" charset="0"/>
              <a:cs typeface="Times New Roman" panose="02020603050405020304" pitchFamily="18" charset="0"/>
              <a:sym typeface="Arial"/>
            </a:endParaRPr>
          </a:p>
          <a:p>
            <a:pPr defTabSz="914126" eaLnBrk="0" fontAlgn="base" hangingPunct="0">
              <a:spcAft>
                <a:spcPct val="0"/>
              </a:spcAft>
              <a:buNone/>
            </a:pPr>
            <a:r>
              <a:rPr lang="en-US" altLang="en-US" sz="600" b="1" i="1" kern="0" dirty="0">
                <a:solidFill>
                  <a:srgbClr val="000000"/>
                </a:solidFill>
                <a:latin typeface="Times New Roman" panose="02020603050405020304" pitchFamily="18" charset="0"/>
                <a:cs typeface="Times New Roman" panose="02020603050405020304" pitchFamily="18" charset="0"/>
                <a:sym typeface="Arial"/>
              </a:rPr>
              <a:t>Science, Restoration, Partnership</a:t>
            </a:r>
            <a:endParaRPr lang="en-US" altLang="en-US" sz="600"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7" name="Rectangle 6"/>
          <p:cNvSpPr/>
          <p:nvPr/>
        </p:nvSpPr>
        <p:spPr>
          <a:xfrm>
            <a:off x="566563" y="1058883"/>
            <a:ext cx="10656714" cy="5632311"/>
          </a:xfrm>
          <a:prstGeom prst="rect">
            <a:avLst/>
          </a:prstGeom>
        </p:spPr>
        <p:txBody>
          <a:bodyPr wrap="square">
            <a:spAutoFit/>
          </a:bodyPr>
          <a:lstStyle/>
          <a:p>
            <a:pPr marL="342900" indent="-342900">
              <a:buAutoNum type="arabicPeriod"/>
            </a:pPr>
            <a:r>
              <a:rPr lang="en-US" b="1" dirty="0"/>
              <a:t>Incorporate Climate Change in the Phase III WIPs </a:t>
            </a:r>
          </a:p>
          <a:p>
            <a:r>
              <a:rPr lang="en-US" dirty="0"/>
              <a:t>Include a narrative strategy in the Phase III WIPs that describe the jurisdictions current action plans and strategies to address climate change, as well as the jurisdiction-specific nutrient and sediment pollution loadings due to 2025 climate change conditions, while incorporating local priorities and actions to address climate change impacts. </a:t>
            </a:r>
          </a:p>
          <a:p>
            <a:r>
              <a:rPr lang="en-US" b="1" dirty="0"/>
              <a:t>2. Understand the Science </a:t>
            </a:r>
          </a:p>
          <a:p>
            <a:r>
              <a:rPr lang="en-US" dirty="0"/>
              <a:t>Address the uncertainty by documenting the current understanding of the science and identifying research gaps and needs: </a:t>
            </a:r>
          </a:p>
          <a:p>
            <a:pPr marL="800100" lvl="1" indent="-342900">
              <a:buAutoNum type="alphaLcParenR"/>
            </a:pPr>
            <a:r>
              <a:rPr lang="en-US" dirty="0"/>
              <a:t>Develop an estimate of pollutant load changes (N, P and Sediment) due to climate change conditions. </a:t>
            </a:r>
          </a:p>
          <a:p>
            <a:pPr marL="800100" lvl="1" indent="-342900">
              <a:buAutoNum type="alphaLcParenR"/>
            </a:pPr>
            <a:r>
              <a:rPr lang="en-US" dirty="0"/>
              <a:t>Develop a better understanding of the BMP responses, including new or other emerging BMPs, to climate change conditions. </a:t>
            </a:r>
          </a:p>
          <a:p>
            <a:pPr marL="800100" lvl="1" indent="-342900">
              <a:buAutoNum type="alphaLcParenR"/>
            </a:pPr>
            <a:r>
              <a:rPr lang="en-US" dirty="0"/>
              <a:t>In 2021, the Partnership will consider results of updated methods, techniques, and studies and revisit existing estimated loads due to climate change to determine if any updates to those load estimates are needed. </a:t>
            </a:r>
          </a:p>
          <a:p>
            <a:pPr marL="800100" lvl="1" indent="-342900">
              <a:buAutoNum type="alphaLcParenR"/>
            </a:pPr>
            <a:r>
              <a:rPr lang="en-US" dirty="0"/>
              <a:t>Jurisdictions will be expected to account for additional nutrient and sediment pollutant loads due to 2025 climate change conditions in a Phase III WIP addendum and/or 2-year milestones beginning in 2022. </a:t>
            </a:r>
          </a:p>
          <a:p>
            <a:r>
              <a:rPr lang="en-US" b="1" dirty="0"/>
              <a:t>3. Incorporate into Milestones</a:t>
            </a:r>
            <a:r>
              <a:rPr lang="en-US" dirty="0"/>
              <a:t> </a:t>
            </a:r>
          </a:p>
          <a:p>
            <a:r>
              <a:rPr lang="en-US" dirty="0"/>
              <a:t>Starting with the 2022-2023 milestones, determine how climate change will impact the BMPs included in the WIPs and address these vulnerabilities in the two-year milestones.</a:t>
            </a:r>
          </a:p>
        </p:txBody>
      </p:sp>
    </p:spTree>
    <p:extLst>
      <p:ext uri="{BB962C8B-B14F-4D97-AF65-F5344CB8AC3E}">
        <p14:creationId xmlns:p14="http://schemas.microsoft.com/office/powerpoint/2010/main" val="643029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9AD5067-FDAE-4AAF-844E-A4E84FEAE397}"/>
              </a:ext>
            </a:extLst>
          </p:cNvPr>
          <p:cNvSpPr>
            <a:spLocks noGrp="1"/>
          </p:cNvSpPr>
          <p:nvPr>
            <p:ph type="title"/>
          </p:nvPr>
        </p:nvSpPr>
        <p:spPr>
          <a:xfrm>
            <a:off x="2152650" y="136525"/>
            <a:ext cx="7886700" cy="1325563"/>
          </a:xfrm>
        </p:spPr>
        <p:txBody>
          <a:bodyPr>
            <a:normAutofit/>
          </a:bodyPr>
          <a:lstStyle/>
          <a:p>
            <a:r>
              <a:rPr lang="en-US" sz="3600" dirty="0">
                <a:latin typeface="Times New Roman" panose="02020603050405020304" pitchFamily="18" charset="0"/>
                <a:cs typeface="Times New Roman" panose="02020603050405020304" pitchFamily="18" charset="0"/>
              </a:rPr>
              <a:t>Components of Climate Change –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Effect on Tidal Dissolved Oxygen</a:t>
            </a:r>
          </a:p>
        </p:txBody>
      </p:sp>
      <p:pic>
        <p:nvPicPr>
          <p:cNvPr id="6" name="Picture 5">
            <a:extLst>
              <a:ext uri="{FF2B5EF4-FFF2-40B4-BE49-F238E27FC236}">
                <a16:creationId xmlns:a16="http://schemas.microsoft.com/office/drawing/2014/main" id="{98DD719E-3FDF-40CF-B3A2-14109CA7F58B}"/>
              </a:ext>
            </a:extLst>
          </p:cNvPr>
          <p:cNvPicPr>
            <a:picLocks noChangeAspect="1"/>
          </p:cNvPicPr>
          <p:nvPr/>
        </p:nvPicPr>
        <p:blipFill>
          <a:blip r:embed="rId2"/>
          <a:stretch>
            <a:fillRect/>
          </a:stretch>
        </p:blipFill>
        <p:spPr>
          <a:xfrm>
            <a:off x="1524000" y="1432560"/>
            <a:ext cx="9144000" cy="5425440"/>
          </a:xfrm>
          <a:prstGeom prst="rect">
            <a:avLst/>
          </a:prstGeom>
        </p:spPr>
      </p:pic>
      <p:sp>
        <p:nvSpPr>
          <p:cNvPr id="7" name="Slide Number Placeholder 6">
            <a:extLst>
              <a:ext uri="{FF2B5EF4-FFF2-40B4-BE49-F238E27FC236}">
                <a16:creationId xmlns:a16="http://schemas.microsoft.com/office/drawing/2014/main" id="{7ADB1C73-DF85-4EB3-A33C-50AF7AFAB10C}"/>
              </a:ext>
            </a:extLst>
          </p:cNvPr>
          <p:cNvSpPr>
            <a:spLocks noGrp="1"/>
          </p:cNvSpPr>
          <p:nvPr>
            <p:ph type="sldNum" sz="quarter" idx="12"/>
          </p:nvPr>
        </p:nvSpPr>
        <p:spPr/>
        <p:txBody>
          <a:bodyPr/>
          <a:lstStyle/>
          <a:p>
            <a:fld id="{91B1A64D-EEF9-DD40-AC7D-68A63E4DCC4A}" type="slidenum">
              <a:rPr lang="en-US" smtClean="0"/>
              <a:t>9</a:t>
            </a:fld>
            <a:endParaRPr lang="en-US" dirty="0"/>
          </a:p>
        </p:txBody>
      </p:sp>
      <p:pic>
        <p:nvPicPr>
          <p:cNvPr id="8" name="Picture 16" descr="CBPOLOGO">
            <a:extLst>
              <a:ext uri="{FF2B5EF4-FFF2-40B4-BE49-F238E27FC236}">
                <a16:creationId xmlns:a16="http://schemas.microsoft.com/office/drawing/2014/main" id="{E9FF3474-A9BC-4EB8-A128-8C34AC667A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127" y="146852"/>
            <a:ext cx="732873" cy="45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5">
            <a:extLst>
              <a:ext uri="{FF2B5EF4-FFF2-40B4-BE49-F238E27FC236}">
                <a16:creationId xmlns:a16="http://schemas.microsoft.com/office/drawing/2014/main" id="{CB5E861D-C05A-4C84-BF99-3C51BD318E53}"/>
              </a:ext>
            </a:extLst>
          </p:cNvPr>
          <p:cNvSpPr txBox="1">
            <a:spLocks noGrp="1"/>
          </p:cNvSpPr>
          <p:nvPr/>
        </p:nvSpPr>
        <p:spPr bwMode="auto">
          <a:xfrm>
            <a:off x="113891" y="286827"/>
            <a:ext cx="1459999" cy="264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126" eaLnBrk="0" fontAlgn="base" hangingPunct="0">
              <a:spcAft>
                <a:spcPct val="0"/>
              </a:spcAft>
              <a:buNone/>
            </a:pPr>
            <a:endParaRPr lang="en-US" altLang="en-US" sz="1400" kern="0" dirty="0">
              <a:solidFill>
                <a:srgbClr val="000000"/>
              </a:solidFill>
              <a:cs typeface="Arial"/>
              <a:sym typeface="Arial"/>
            </a:endParaRPr>
          </a:p>
          <a:p>
            <a:pPr defTabSz="914126" eaLnBrk="0" fontAlgn="base" hangingPunct="0">
              <a:spcAft>
                <a:spcPct val="0"/>
              </a:spcAft>
              <a:buNone/>
            </a:pPr>
            <a:r>
              <a:rPr lang="en-US" altLang="en-US" sz="1200" kern="0" dirty="0">
                <a:solidFill>
                  <a:srgbClr val="000000"/>
                </a:solidFill>
                <a:latin typeface="Times New Roman" panose="02020603050405020304" pitchFamily="18" charset="0"/>
                <a:cs typeface="Times New Roman" panose="02020603050405020304" pitchFamily="18" charset="0"/>
                <a:sym typeface="Arial"/>
              </a:rPr>
              <a:t> </a:t>
            </a:r>
            <a:r>
              <a:rPr lang="en-US" altLang="en-US" sz="600" b="1" kern="0" dirty="0">
                <a:solidFill>
                  <a:srgbClr val="000000"/>
                </a:solidFill>
                <a:latin typeface="Times New Roman" panose="02020603050405020304" pitchFamily="18" charset="0"/>
                <a:cs typeface="Times New Roman" panose="02020603050405020304" pitchFamily="18" charset="0"/>
                <a:sym typeface="Arial"/>
              </a:rPr>
              <a:t>Chesapeake Bay Program</a:t>
            </a:r>
            <a:endParaRPr lang="en-US" altLang="en-US" sz="600" kern="0" dirty="0">
              <a:solidFill>
                <a:srgbClr val="000000"/>
              </a:solidFill>
              <a:latin typeface="Times New Roman" panose="02020603050405020304" pitchFamily="18" charset="0"/>
              <a:cs typeface="Times New Roman" panose="02020603050405020304" pitchFamily="18" charset="0"/>
              <a:sym typeface="Arial"/>
            </a:endParaRPr>
          </a:p>
          <a:p>
            <a:pPr defTabSz="914126" eaLnBrk="0" fontAlgn="base" hangingPunct="0">
              <a:spcAft>
                <a:spcPct val="0"/>
              </a:spcAft>
              <a:buNone/>
            </a:pPr>
            <a:r>
              <a:rPr lang="en-US" altLang="en-US" sz="600" b="1" i="1" kern="0" dirty="0">
                <a:solidFill>
                  <a:srgbClr val="000000"/>
                </a:solidFill>
                <a:latin typeface="Times New Roman" panose="02020603050405020304" pitchFamily="18" charset="0"/>
                <a:cs typeface="Times New Roman" panose="02020603050405020304" pitchFamily="18" charset="0"/>
                <a:sym typeface="Arial"/>
              </a:rPr>
              <a:t>Science, Restoration, Partnership</a:t>
            </a:r>
            <a:endParaRPr lang="en-US" altLang="en-US" sz="600"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9" name="Arrow: Down 2">
            <a:extLst>
              <a:ext uri="{FF2B5EF4-FFF2-40B4-BE49-F238E27FC236}">
                <a16:creationId xmlns:a16="http://schemas.microsoft.com/office/drawing/2014/main" id="{7DB4D63A-D525-4117-B971-2C98CD96E549}"/>
              </a:ext>
            </a:extLst>
          </p:cNvPr>
          <p:cNvSpPr/>
          <p:nvPr/>
        </p:nvSpPr>
        <p:spPr>
          <a:xfrm rot="10800000">
            <a:off x="9511012" y="2400741"/>
            <a:ext cx="378319" cy="414324"/>
          </a:xfrm>
          <a:prstGeom prst="downArrow">
            <a:avLst>
              <a:gd name="adj1" fmla="val 50000"/>
              <a:gd name="adj2" fmla="val 39598"/>
            </a:avLst>
          </a:prstGeom>
          <a:solidFill>
            <a:srgbClr val="ED1D2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31183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4336</TotalTime>
  <Words>3369</Words>
  <Application>Microsoft Office PowerPoint</Application>
  <PresentationFormat>Widescreen</PresentationFormat>
  <Paragraphs>318</Paragraphs>
  <Slides>30</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7" baseType="lpstr">
      <vt:lpstr>Arial</vt:lpstr>
      <vt:lpstr>Calibri</vt:lpstr>
      <vt:lpstr>Calibri Light</vt:lpstr>
      <vt:lpstr>Tahoma</vt:lpstr>
      <vt:lpstr>Times New Roman</vt:lpstr>
      <vt:lpstr>Office Theme</vt:lpstr>
      <vt:lpstr>Worksheet</vt:lpstr>
      <vt:lpstr>Updated Phase 6 Modeling Results for Climate Change Impacts and Climate Allocation Methods</vt:lpstr>
      <vt:lpstr>Overview</vt:lpstr>
      <vt:lpstr>New Recommendation to the Management Board </vt:lpstr>
      <vt:lpstr>WQGIT Recommendations to the Management Board </vt:lpstr>
      <vt:lpstr>Management Board Discussion and Approval</vt:lpstr>
      <vt:lpstr>Management Board Discussion and Endorsement</vt:lpstr>
      <vt:lpstr>Back-up Slides</vt:lpstr>
      <vt:lpstr>PowerPoint Presentation</vt:lpstr>
      <vt:lpstr>Components of Climate Change –  Effect on Tidal Dissolved Oxygen</vt:lpstr>
      <vt:lpstr>PowerPoint Presentation</vt:lpstr>
      <vt:lpstr>WQGIT Recommendations to the Management Board </vt:lpstr>
      <vt:lpstr>PowerPoint Presentation</vt:lpstr>
      <vt:lpstr>PowerPoint Presentation</vt:lpstr>
      <vt:lpstr>Tidal Fresh Open Water DO Water Quality Standard Violation Rates</vt:lpstr>
      <vt:lpstr>Open Water is Important!</vt:lpstr>
      <vt:lpstr>Main Bay and Tributary Open Water Violation Rates</vt:lpstr>
      <vt:lpstr>Why are CB6 and CB7 acting so differently?</vt:lpstr>
      <vt:lpstr>Deep Water Boundary</vt:lpstr>
      <vt:lpstr>CB6 and CB7 are Less Sensitive to Reductions</vt:lpstr>
      <vt:lpstr>Climate Change Effect on Main Bay DWDC</vt:lpstr>
      <vt:lpstr>WQGIT Recommendations to the Management Board </vt:lpstr>
      <vt:lpstr>WQGIT Recommendations to the Management Board </vt:lpstr>
      <vt:lpstr>Climate Allocation Options</vt:lpstr>
      <vt:lpstr>PowerPoint Presentation</vt:lpstr>
      <vt:lpstr>PowerPoint Presentation</vt:lpstr>
      <vt:lpstr>Watershed Loads First with 2025 NY Special Case</vt:lpstr>
      <vt:lpstr>WQGIT Recommendations to the Management Board </vt:lpstr>
      <vt:lpstr>PowerPoint Presentation</vt:lpstr>
      <vt:lpstr>Pending Recommendation to the Management Board </vt:lpstr>
      <vt:lpstr>WQGIT Recommendations to the Management Board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allocation methods</dc:title>
  <dc:creator>Gary Shenk</dc:creator>
  <cp:lastModifiedBy>Davis-Martin, James (DEQ)</cp:lastModifiedBy>
  <cp:revision>163</cp:revision>
  <dcterms:created xsi:type="dcterms:W3CDTF">2020-02-10T22:09:24Z</dcterms:created>
  <dcterms:modified xsi:type="dcterms:W3CDTF">2020-09-30T19:41:47Z</dcterms:modified>
</cp:coreProperties>
</file>