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58" r:id="rId5"/>
    <p:sldId id="260" r:id="rId6"/>
    <p:sldId id="259" r:id="rId7"/>
    <p:sldId id="261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6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6827-84C9-4556-B205-6D5F398F7184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A50C-71AB-4DC1-A8E2-49B2BCAFB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6827-84C9-4556-B205-6D5F398F7184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A50C-71AB-4DC1-A8E2-49B2BCAFB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6827-84C9-4556-B205-6D5F398F7184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A50C-71AB-4DC1-A8E2-49B2BCAFB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6827-84C9-4556-B205-6D5F398F7184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A50C-71AB-4DC1-A8E2-49B2BCAFB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6827-84C9-4556-B205-6D5F398F7184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A50C-71AB-4DC1-A8E2-49B2BCAFB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6827-84C9-4556-B205-6D5F398F7184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A50C-71AB-4DC1-A8E2-49B2BCAFB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6827-84C9-4556-B205-6D5F398F7184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A50C-71AB-4DC1-A8E2-49B2BCAFB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6827-84C9-4556-B205-6D5F398F7184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A50C-71AB-4DC1-A8E2-49B2BCAFB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6827-84C9-4556-B205-6D5F398F7184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A50C-71AB-4DC1-A8E2-49B2BCAFB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6827-84C9-4556-B205-6D5F398F7184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A50C-71AB-4DC1-A8E2-49B2BCAFB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6827-84C9-4556-B205-6D5F398F7184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A50C-71AB-4DC1-A8E2-49B2BCAFB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06827-84C9-4556-B205-6D5F398F7184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6A50C-71AB-4DC1-A8E2-49B2BCAFB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Draft Presentation to the PSC on </a:t>
            </a:r>
            <a:r>
              <a:rPr lang="en-US" dirty="0" err="1"/>
              <a:t>Conowingo</a:t>
            </a:r>
            <a:r>
              <a:rPr lang="en-US" dirty="0"/>
              <a:t> WIP Framework Comments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March 2, 2018</a:t>
            </a:r>
          </a:p>
          <a:p>
            <a:r>
              <a:rPr lang="en-US" dirty="0"/>
              <a:t>Venue TBD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Comment Status and 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Written comments received from CBC, DC, DE, EPA, MWCOG, and WV. </a:t>
            </a:r>
          </a:p>
          <a:p>
            <a:r>
              <a:rPr lang="en-US" dirty="0"/>
              <a:t>Drafting Committee (CBC, EPA, MD, PA, VA) formed to address comments.</a:t>
            </a:r>
          </a:p>
          <a:p>
            <a:r>
              <a:rPr lang="en-US" dirty="0"/>
              <a:t>Comments Status:</a:t>
            </a:r>
          </a:p>
          <a:p>
            <a:pPr lvl="1"/>
            <a:r>
              <a:rPr lang="en-US" dirty="0"/>
              <a:t>All editorial/track changes comments accepted (CBC, EPA).</a:t>
            </a:r>
          </a:p>
          <a:p>
            <a:pPr lvl="1"/>
            <a:r>
              <a:rPr lang="en-US" dirty="0"/>
              <a:t>A clean version and responses to narrative comments provided to the PSC.</a:t>
            </a:r>
          </a:p>
          <a:p>
            <a:pPr lvl="1"/>
            <a:r>
              <a:rPr lang="en-US" dirty="0"/>
              <a:t>Major comment themes and needed PSC decisions summarized here.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Major Comment Themes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Concern (DE, WV, VA) that reallocating current federal funding for </a:t>
            </a:r>
            <a:r>
              <a:rPr lang="en-US" dirty="0" err="1"/>
              <a:t>Conowingo</a:t>
            </a:r>
            <a:r>
              <a:rPr lang="en-US" dirty="0"/>
              <a:t> takes away $ from state WIP efforts.</a:t>
            </a:r>
          </a:p>
          <a:p>
            <a:r>
              <a:rPr lang="en-US" dirty="0"/>
              <a:t>Need to clarify Roles and Responsibilities, particularly third party (DC, DE, EPA).</a:t>
            </a:r>
          </a:p>
          <a:p>
            <a:r>
              <a:rPr lang="en-US" dirty="0"/>
              <a:t>Concerns about timeline and ultimate costs, particularly with Exelon contribution/role not yet defined (DC, DE, EPA).</a:t>
            </a:r>
          </a:p>
          <a:p>
            <a:r>
              <a:rPr lang="en-US" dirty="0"/>
              <a:t>Need to work out crediting details and provide project maintenance funding (DC, MWCOG).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Notable Document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Document renamed to “Framework for the </a:t>
            </a:r>
            <a:r>
              <a:rPr lang="en-US" dirty="0" err="1"/>
              <a:t>Conowingo</a:t>
            </a:r>
            <a:r>
              <a:rPr lang="en-US" dirty="0"/>
              <a:t> WIP” from </a:t>
            </a:r>
            <a:r>
              <a:rPr lang="en-US" dirty="0" err="1"/>
              <a:t>Conowingo</a:t>
            </a:r>
            <a:r>
              <a:rPr lang="en-US" dirty="0"/>
              <a:t> WIP.</a:t>
            </a:r>
          </a:p>
          <a:p>
            <a:r>
              <a:rPr lang="en-US" dirty="0"/>
              <a:t>Roles and Responsibilities section added to the end of the Document.</a:t>
            </a:r>
          </a:p>
          <a:p>
            <a:r>
              <a:rPr lang="en-US" dirty="0"/>
              <a:t>Financing strategy proposed to address funding concerns.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Needed PSC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dirty="0"/>
              <a:t>Formal Commitment to the </a:t>
            </a:r>
            <a:r>
              <a:rPr lang="en-US" dirty="0" err="1"/>
              <a:t>Conowingo</a:t>
            </a:r>
            <a:r>
              <a:rPr lang="en-US" dirty="0"/>
              <a:t> WIP Framework, to include: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Designating staff for </a:t>
            </a:r>
            <a:r>
              <a:rPr lang="en-US" dirty="0" err="1"/>
              <a:t>Conowingo</a:t>
            </a:r>
            <a:r>
              <a:rPr lang="en-US" dirty="0"/>
              <a:t> WIP Steering Committee;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Approving development of financing strategy to address partnership funding concerns;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Approving  roles and responsibilities; and,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Approving revised plan development schedule.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pPr>
              <a:buFont typeface="+mj-lt"/>
              <a:buAutoNum type="arabicPeriod"/>
            </a:pPr>
            <a:r>
              <a:rPr lang="en-US" dirty="0"/>
              <a:t>  Designating Membership for </a:t>
            </a:r>
            <a:r>
              <a:rPr lang="en-US" dirty="0" err="1"/>
              <a:t>Conowingo</a:t>
            </a:r>
            <a:r>
              <a:rPr lang="en-US" dirty="0"/>
              <a:t> WIP (CWIP) Steering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US" dirty="0"/>
              <a:t>Plan calls for PSC (i.e., the 7 jurisdictions and CBC) designees to staff the CWIP Steering Committee*.</a:t>
            </a:r>
          </a:p>
          <a:p>
            <a:pPr marL="514350" indent="-514350"/>
            <a:r>
              <a:rPr lang="en-US" dirty="0"/>
              <a:t>PSC members requested to provide names of staff designees who will serve on the committee. </a:t>
            </a:r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r>
              <a:rPr lang="en-US" sz="2000" dirty="0"/>
              <a:t>*EPA cannot serve on CWIP Steering Committee due to its oversight role.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 fontScale="90000"/>
          </a:bodyPr>
          <a:lstStyle/>
          <a:p>
            <a:pPr>
              <a:buFont typeface="+mj-lt"/>
              <a:buAutoNum type="arabicPeriod" startAt="2"/>
            </a:pPr>
            <a:r>
              <a:rPr lang="en-US" dirty="0"/>
              <a:t>  Approve Development of a Financing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/>
            <a:r>
              <a:rPr lang="en-US" dirty="0"/>
              <a:t>Addresses partner concerns regarding reallocation of current federal funding;</a:t>
            </a:r>
          </a:p>
          <a:p>
            <a:pPr marL="514350" indent="-514350"/>
            <a:r>
              <a:rPr lang="en-US" dirty="0"/>
              <a:t>First seeks to pool new funding (e.g., federal funds, Exelon) and in-kind services for CWIP;</a:t>
            </a:r>
          </a:p>
          <a:p>
            <a:pPr marL="514350" indent="-514350"/>
            <a:r>
              <a:rPr lang="en-US" dirty="0"/>
              <a:t>Other funds (state, local, private, existing federal) phased in as necessary/available; </a:t>
            </a:r>
          </a:p>
          <a:p>
            <a:pPr marL="514350" indent="-514350"/>
            <a:r>
              <a:rPr lang="en-US" dirty="0"/>
              <a:t>Leverages third-party resources for financing efforts; and,</a:t>
            </a:r>
          </a:p>
          <a:p>
            <a:pPr marL="514350" indent="-514350"/>
            <a:r>
              <a:rPr lang="en-US" dirty="0"/>
              <a:t>Envisions innovative pollution crediting.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 dirty="0"/>
              <a:t>  Approve Roles and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/>
            <a:r>
              <a:rPr lang="en-US" sz="2000" dirty="0"/>
              <a:t>EPA</a:t>
            </a:r>
          </a:p>
          <a:p>
            <a:pPr marL="914400" lvl="1" indent="-514350"/>
            <a:r>
              <a:rPr lang="en-US" sz="2000" dirty="0"/>
              <a:t>Oversees </a:t>
            </a:r>
            <a:r>
              <a:rPr lang="en-US" sz="2000" dirty="0" err="1"/>
              <a:t>Conowingo</a:t>
            </a:r>
            <a:r>
              <a:rPr lang="en-US" sz="2000" dirty="0"/>
              <a:t> WIP and biennial progress, in consult with PSC;</a:t>
            </a:r>
          </a:p>
          <a:p>
            <a:pPr marL="914400" lvl="1" indent="-514350"/>
            <a:r>
              <a:rPr lang="en-US" sz="2000" dirty="0"/>
              <a:t>Develops and issues the third party RFP; and,</a:t>
            </a:r>
          </a:p>
          <a:p>
            <a:pPr marL="914400" lvl="1" indent="-514350"/>
            <a:r>
              <a:rPr lang="en-US" sz="2000" dirty="0"/>
              <a:t>Provides technical staff and contractor Support (CBP).</a:t>
            </a:r>
          </a:p>
          <a:p>
            <a:pPr marL="514350" indent="-514350"/>
            <a:r>
              <a:rPr lang="en-US" sz="2000" dirty="0"/>
              <a:t>WIP Steering Committee</a:t>
            </a:r>
          </a:p>
          <a:p>
            <a:pPr marL="914400" lvl="1" indent="-514350"/>
            <a:r>
              <a:rPr lang="en-US" sz="2000" dirty="0"/>
              <a:t>Develops and guides implementation of WIP.</a:t>
            </a:r>
          </a:p>
          <a:p>
            <a:pPr marL="514350" indent="-514350"/>
            <a:r>
              <a:rPr lang="en-US" sz="2000" dirty="0"/>
              <a:t>Third Party</a:t>
            </a:r>
          </a:p>
          <a:p>
            <a:pPr marL="914400" lvl="1" indent="-514350"/>
            <a:r>
              <a:rPr lang="en-US" sz="2000" dirty="0"/>
              <a:t>Seeks and administers pooled funding;</a:t>
            </a:r>
          </a:p>
          <a:p>
            <a:pPr marL="914400" lvl="1" indent="-514350"/>
            <a:r>
              <a:rPr lang="en-US" sz="2000" dirty="0"/>
              <a:t>Drafts the financing strategy with Steering Committee input;</a:t>
            </a:r>
          </a:p>
          <a:p>
            <a:pPr marL="914400" lvl="1" indent="-514350"/>
            <a:r>
              <a:rPr lang="en-US" sz="2000" dirty="0"/>
              <a:t>Provides facilitation, programmatic and technical support to the CWIP Steering Committee; and,</a:t>
            </a:r>
          </a:p>
          <a:p>
            <a:pPr marL="914400" lvl="1" indent="-514350"/>
            <a:r>
              <a:rPr lang="en-US" sz="2000" dirty="0"/>
              <a:t>Tracks, reports, and verifies implementation progress to EPA annually.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4"/>
            </a:pPr>
            <a:r>
              <a:rPr lang="en-US" dirty="0"/>
              <a:t>  Approve Revised CWIP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US" dirty="0"/>
              <a:t>Updates dates that already passed;</a:t>
            </a:r>
          </a:p>
          <a:p>
            <a:pPr marL="514350" indent="-514350"/>
            <a:r>
              <a:rPr lang="en-US" dirty="0"/>
              <a:t>Achieves consistency with proposed roles/responsibilities; and,</a:t>
            </a:r>
          </a:p>
          <a:p>
            <a:pPr marL="514350" indent="-514350"/>
            <a:r>
              <a:rPr lang="en-US" dirty="0"/>
              <a:t>Incorporates financing strategy development.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74054361-1D3B-42A5-8057-CC0CFE180A9A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511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Draft Presentation to the PSC on Conowingo WIP Framework Comments</vt:lpstr>
      <vt:lpstr>Comment Status and Handling</vt:lpstr>
      <vt:lpstr>Major Comment Themes</vt:lpstr>
      <vt:lpstr>Notable Document Changes</vt:lpstr>
      <vt:lpstr>Needed PSC Decisions</vt:lpstr>
      <vt:lpstr>  Designating Membership for Conowingo WIP (CWIP) Steering Committee</vt:lpstr>
      <vt:lpstr>  Approve Development of a Financing Strategy</vt:lpstr>
      <vt:lpstr>  Approve Roles and Responsibilities</vt:lpstr>
      <vt:lpstr>  Approve Revised CWIP Schedule</vt:lpstr>
    </vt:vector>
  </TitlesOfParts>
  <Company>MDE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mrowe</dc:creator>
  <cp:lastModifiedBy>Barranco, Gregory</cp:lastModifiedBy>
  <cp:revision>54</cp:revision>
  <dcterms:created xsi:type="dcterms:W3CDTF">2018-01-31T12:43:12Z</dcterms:created>
  <dcterms:modified xsi:type="dcterms:W3CDTF">2018-02-16T21:46:42Z</dcterms:modified>
</cp:coreProperties>
</file>