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1171" r:id="rId3"/>
    <p:sldId id="1204" r:id="rId4"/>
    <p:sldId id="1144" r:id="rId5"/>
    <p:sldId id="1172" r:id="rId6"/>
    <p:sldId id="1210" r:id="rId7"/>
    <p:sldId id="1211" r:id="rId8"/>
    <p:sldId id="1209" r:id="rId9"/>
    <p:sldId id="1173" r:id="rId10"/>
    <p:sldId id="1174" r:id="rId11"/>
    <p:sldId id="1175" r:id="rId12"/>
    <p:sldId id="1178" r:id="rId13"/>
    <p:sldId id="1180" r:id="rId14"/>
    <p:sldId id="1181" r:id="rId15"/>
    <p:sldId id="1182" r:id="rId16"/>
    <p:sldId id="12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1920" max="1366" units="cm"/>
          <inkml:channel name="Y" type="integer" min="-705" max="768" units="cm"/>
          <inkml:channel name="T" type="integer" max="2.14748E9" units="dev"/>
        </inkml:traceFormat>
        <inkml:channelProperties>
          <inkml:channelProperty channel="X" name="resolution" value="106.34304" units="1/cm"/>
          <inkml:channelProperty channel="Y" name="resolution" value="85.14451" units="1/cm"/>
          <inkml:channelProperty channel="T" name="resolution" value="1" units="1/dev"/>
        </inkml:channelProperties>
      </inkml:inkSource>
      <inkml:timestamp xml:id="ts0" timeString="2020-09-29T16:36:34.26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99 224 0,'25'0'15,"24"0"16,1 0-15,-1 49-16,0-49 16,25 0-16,25 25 15,-25-25-15,0 0 16,0 0-16,-49 0 16,49 0-16,0 0 15,0 0-15,-25 0 16,0 0-16,50 0 15,-50-25 1,0 25-16,-24 0 16,24 0-16,-24 0 62,0 0-46,-1 0-1,1 0 1,0 0 0,-1 0-1,1 0 1,0 0 0,-1 0-1,26 0 1,-26 0-1,26 0 17,-26 0-1,1 0-15,0 0 15,-1 0-16,1 0 1,0 0 15,-1-25-15,26 25 0,-26 0 15,26 0 16,-26 0-16,1 0-15,24 0-1,-24 0 1,0 0 31,-25 25-47,24-25 31,1 25-15,-25-1-1,25-24 1,-25 25 31,0 0-16,0-1 0,0 1 0,0 0-15,0-1 15,0 1 47,-25-25-46,25 25-17,0-1 17,-25-24-17,-24 0 1,49 25 15,-25-25-31,1 0 16,-1 25-1,0-25 1,1 24-16,-1-24 16,0 0-1,1 0-15,-26 25 16,26-25-1,-1 0 1,0 25-16,1-25 16,-26 0-1,26 0 1,-1 0 15,0 0-31,1 0 31,-1 0-31,0 0 16,1 0 0,-1 0-16,0 0 15,1 0-15,-26 0 16,26 0-16,-1 0 16,-24 0-16,24 0 15,0 0-15,1 0 16,-26 0-1,26 0-15,-1 0 16,0 0 0,-24 0-16,25 0 15,-1 0-15,0 0 16,1 0-16,-1 0 16,0 0-16,-24 24 31,0-24-31,24 0 15,0 0 1,1 0 0,-1 0-16,0 0 15,1 25 1,-1-25-16,0 0 16,-24 25-1,24-25 1,-24 0-1,24 0 17,-24 0-17,24 24-15,1-24 16,-1 0 0,0 0-1,1 0 16,-26 0 1,26 0-17,-1 25 17,0-25-17,1 0 1,-1 0-1,0 0 17,1 0-32,-1 0 47,25-25-32,-25 25-15,25-24 16,-24-1 31,24 0 0,0 1-32,0-1 16,0 0 1,24 1-17,-24-1 1,0 0-16,25 25 16,0-49-16,-1 24 15,-24 1-15,25 24 16,-25-25-16,25 0 31,-25 1-15,24-1 77,-24 0-77,0 1 15,25 24 1,-25-25-17,0 0 16,0 1 110,0-1-63,25 25 32,73 0-95,-24 0-15,25 0 16,98-25-1,-123 1-15,-24 24 16,-1 0-16,-24 0 16,-25-25-1,24 25-15,1 0 16,24 0 0,-24 0-1,0 0 1,-1 0-16,25 0 15,1-25-15,-26 25 16,1 0 0,0 0-16,-1 0 15,26 0 1,-26-24 0,1 24-1,0 0-15,-1 0 16,1 0-1,0 0-15,-1 0 16,26 0 0,-26-25-1,1 25-15,0 0 16,-1-25 0,1 25-16,0 0 15,-1 0-15,26-24 16,-26 24-16,1 0 31,24 0-31,-24 0 47,0 0-16,-1 0 0,1 0-31,0 49 16,-1-49 62,1 0-15,0 25-1,-1-1-31,-24 1-15,25-25 15,0 0 1,-1 0 46,-24 25-63,25-25-15,0 24 94,-1-24-63</inkml:trace>
</inkml:ink>
</file>

<file path=ppt/ink/ink2.xml><?xml version="1.0" encoding="utf-8"?>
<inkml:ink xmlns:inkml="http://www.w3.org/2003/InkML">
  <inkml:definitions>
    <inkml:context xml:id="ctx0">
      <inkml:inkSource xml:id="inkSrc0">
        <inkml:traceFormat>
          <inkml:channel name="X" type="integer" min="-1920" max="1366" units="cm"/>
          <inkml:channel name="Y" type="integer" min="-705" max="768" units="cm"/>
          <inkml:channel name="T" type="integer" max="2.14748E9" units="dev"/>
        </inkml:traceFormat>
        <inkml:channelProperties>
          <inkml:channelProperty channel="X" name="resolution" value="106.34304" units="1/cm"/>
          <inkml:channelProperty channel="Y" name="resolution" value="85.14451" units="1/cm"/>
          <inkml:channelProperty channel="T" name="resolution" value="1" units="1/dev"/>
        </inkml:channelProperties>
      </inkml:inkSource>
      <inkml:timestamp xml:id="ts0" timeString="2020-09-25T12:46:24.37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49 125 0,'99'-24'110,"-50"24"-110,25 0 15,-49 0-15,74-25 16,-25 25-16,-25 0 16,-24 0-16,24-25 15,-24 25-15,24 0 16,-24 0-1,24 0-15,25 0 16,49 0-16,-49 0 16,-49 0-1,49 0-15,24 0 16,-48 0-16,-26 0 16,26-24-16,-26 24 0,26 0 0,-26 0 15,1 0-15,24-25 16,1 25-16,-26 0 31,1 0 16,0 0 0,-1 25-32,1-25-15,24 24 16,-24-24 0,0 0 15,-1 0-15,1 0-1,0 0 1,-25 50-16,24-50 15,1 0 17,0 0-32,-25 24 15,24-24 1,-24 50 0,50-50 62,-50 24-78,0 25 47,0-24-32,0 0 95,0-1-95,0 1 48,-25 0-32,0-1 16,25 1-32,-24-25 95,-1 0-79,0 25-31,1-25 16,-1 0-1,-24 0-15,-1 0 16,26 0 0,-1 0-1,0 0 1,1 0-1,-1 0 32,-24 0-31,24 0 15,-24 0-31,24 0 16,0 0-1,1 0 1,-1 0 0,0 0 15,1 0-15,-1 0-16,0 0 15,-24 0 1,24 0-1,-24 0 1,24 0 0,1 0-1,-1 0-15,0 24 16,1-24 0,-1 0-1,1 0 1,-26 0 31,26 0-16,-26 0 31,26 0-46,-1 0 15,0 25-15,1-25 15,-1 0 16,-24 0 0,24-25-16,-24 25-15,24 0-1,0 0 1,1 0 0,-1 0-16,0 0 31,1 0 0,-1 0 0,0 0-15,-24 0 0,24 0 46,-24 0-46,24 0-1,1 0 1,-1 0-16,25-24 31,-25 24 16,1 0 63,-1 0-95,0 0 16,1 0 94,-1 0-62,0 0 15,25 24 0,-24-24 1125,-1 0-1171,25 25 561,25-25-546,-25 25-47,24-25 31,-24 24-15,25-24 15,0 0-15,-1 25-16,26-25 16,-26 0-16,1 0 15,24 0-15,-24 0 16,0 0-1,-1 25-15,1-25 32,24 0-17,-24 0 32,24 0 47,-49 49-78,0-24 46,25-25-46,0 24 93,-1 1-78,1-25 1,0 25 14,24-25-30,-24 0 15,24 0-15,-24 0 15,24 0-15,-24 0 31,-1 0-47,1 0 15,0 0 1,-1 0 0,1 0 15,0 0 16,-1 0 46,1 0-61,-1 0 30,1 0-31,0 0 1,-1 0-1,1 0 0,0 0 0,-1 0-15,26-25 0,-1 25 31,-24 0-32,-1 0 1,1 0 15,0 0 16,-1 0 0,26-25 0,-26 25 93</inkml:trace>
</inkml:ink>
</file>

<file path=ppt/ink/ink3.xml><?xml version="1.0" encoding="utf-8"?>
<inkml:ink xmlns:inkml="http://www.w3.org/2003/InkML">
  <inkml:definitions>
    <inkml:context xml:id="ctx0">
      <inkml:inkSource xml:id="inkSrc0">
        <inkml:traceFormat>
          <inkml:channel name="X" type="integer" min="-1920" max="1366" units="cm"/>
          <inkml:channel name="Y" type="integer" min="-705" max="768" units="cm"/>
          <inkml:channel name="T" type="integer" max="2.14748E9" units="dev"/>
        </inkml:traceFormat>
        <inkml:channelProperties>
          <inkml:channelProperty channel="X" name="resolution" value="106.34304" units="1/cm"/>
          <inkml:channelProperty channel="Y" name="resolution" value="85.14451" units="1/cm"/>
          <inkml:channelProperty channel="T" name="resolution" value="1" units="1/dev"/>
        </inkml:channelProperties>
      </inkml:inkSource>
      <inkml:timestamp xml:id="ts0" timeString="2020-09-25T12:46:35.08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29 0,'25'0'265,"0"25"-249,-1-25 0,1 0-1,0 0-15,-1 0 16,26 0-16,-26 0 16,1 0-1,24 0-15,-24 0 16,0 0-16,24 0 15,-24 0-15,-1 0 16,1 0-16,24 0 16,-24 0-16,49 0 15,0 0 1,-50 0-16,26-25 16,-26 25-16,1 0 15,24 0 1,-24 0-16,24 0 15,25 0 1,-49 0 0,24 0-16,-24 0 15,0 0-15,24 0 16,-24 0 31,24 0-32,-24 0 1,-1 0 0,1 0-1,0 0-15,-1 0 16,1 0-16,0 0 16,-1 0-16,26 0 15,-26 0-15,1 0 16,0 0-16,24 0 15,-24 0 1,-1-25-16,25 25 16,1 0-1,-26 0 1,1 0 0,24 25-1,-24-25 1,0 0 15,-1 0-15,1 0-16,0 0 15,-1 0 17,-24 25-32,50-25 62,-26 0-46,26 0 15,-1 0-15,0 0 15,1 0 16,-1 0 0,0 0-1,-73 24 64,-1-24-110,74 0 234,-49 25 360,0 0-500,0-1-1,-24-24-14,24 50 14,0-26-30,49-24 77,-24 0-77,-25 25 109,0 0-141,0 24-15,0-24-1,24-1 1,-24 1 15,0 0 0,0-1 1,0 1 233,-24-25-202,-26 0-32,26 0-31,-26 0 31,26 0-31,-1 0 16,0 0-16,1 0 16,-1 0-16,-24 0 15,24 0 1,0 0-1,1 0-15,-1 25 16,0-25 0,-24 0 15,49 24-15,-25-24-16,-24 0 15,24 0-15,-24 0 16,24 0-16,-24 0 15,24 0-15,1 0 16,-1 0-16,1 0 16,-26 0-1,1 0 1,24 0 0,1 25-1,-1-25 1,0 0-1,1 0 1,-1 0 15,0 0 16,1 0-31,-1 0-1,-24 0 17,24 0-32,0 0 15,1 0-15,-1 0 32,0 0-17,-24 0 1,24 0 31,1 0-32,-26 0 1,26 0 31,-26-25-16,26 25-15,-1 0 15,0 0-15,1 0 30,-26-24-14,26 24-17,-26 0 17,26-25 93,-26-24 0,26 49-110,24-25 32,-25 25-47,0-25 31,1 25 1,-1 0-17,0 0 16,1 0 1,-1 0-1,1 0 0,-1 0-31,-24 0 31,24 0 1,0-24 15,1 24-32,-1 0 32,0 0-31,1 0 15,-1 0 31,0 0-30,1 0-17,-1-25 32,25 0-47,-25 25 156,1-24-93,24-1-16,-25 25 47,50 0 62,-1-25-125,26 25 0,-26-24-15,-24-1 0,50 25-1,-26 0-15,1 0 16,24-25-1,-24 25-15,24-24 16,-24 24 0,24 0-16,-24 0 15,-1 0 1,1 0 15,0 0-31,-1 0 16,26 0-1,-26 0-15,1 0 16,0 0-16,-1 0 16,1 0-1,0 0 1,-1 24 0,26-24-1,-26 0 1,26 0-1,-26 25 1,1-25 0,-25 25-1,25-1-15,-1-24 16,1 50 0,24-26 15,1 1-31,-26 0 0,26-1 15,-50 1-15,49-25 16,-49 25 0,25-25-1,-1 0 1,-24 24 0,25-24-16,24 50 31,1-50-16,-26 24-15,-24 1 16,25-25-16,0 25 16,-25-1-16,24-24 15,1 25 1,0-25 46,-1 0-30,1 0 61,0 0-77,-1 0 0,25 0-1,-24 0 17,0 0 30</inkml:trace>
</inkml:ink>
</file>

<file path=ppt/ink/ink4.xml><?xml version="1.0" encoding="utf-8"?>
<inkml:ink xmlns:inkml="http://www.w3.org/2003/InkML">
  <inkml:definitions>
    <inkml:context xml:id="ctx0">
      <inkml:inkSource xml:id="inkSrc0">
        <inkml:traceFormat>
          <inkml:channel name="X" type="integer" min="-1920" max="1366" units="cm"/>
          <inkml:channel name="Y" type="integer" min="-705" max="768" units="cm"/>
          <inkml:channel name="T" type="integer" max="2.14748E9" units="dev"/>
        </inkml:traceFormat>
        <inkml:channelProperties>
          <inkml:channelProperty channel="X" name="resolution" value="106.34304" units="1/cm"/>
          <inkml:channelProperty channel="Y" name="resolution" value="85.14451" units="1/cm"/>
          <inkml:channelProperty channel="T" name="resolution" value="1" units="1/dev"/>
        </inkml:channelProperties>
      </inkml:inkSource>
      <inkml:timestamp xml:id="ts0" timeString="2020-09-29T16:40:41.88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74 0 0,'49'0'125,"1"0"-125,24 24 16,-50-24-16,50 0 15,-24 0-15,24 0 16,24 0-16,1 0 16,49 0-16,-74 0 15,123 0-15,-148 0 16,25 0-16,0 0 15,-49 0 1,0 0-16,-1 0 16,26 0-16,-1 0 15,74 25 1,-73 0-16,73-1 16,0-24-16,124 25 15,-149-25-15,-24 0 16,50 25-16,-1-25 15,-98 0-15,73 0 16,-24 0-16,0-25 16,0 25-16,0 0 15,74 0-15,-74-25 16,25 25-16,-25 0 16,24-24-16,-24 24 15,50 0-15,-26 0 16,-24 0-16,50 0 15,-50 0 1,-50 0-16,75 0 16,-25 0-16,-49 0 15,49 0-15,-50 0 16,50 0-16,0 0 16,-49 0-16,49 24 15,-49-24 1,24 0 62,-24 0 63,73 0-126,-49 0-15,-24 0 16,0 0-16,24 0 15,-24 0 48,24 0-47,-49 50 171,-25-50-171,25 24-16,-24-24 15,-1 50-15,0-26 16,-24 1-16,24 0 16,1-25-1,-1 24-15,0-24 16,1 0 15,-1 0-31,-24 0 16,0 0-1,-25 0 1,49 0-16,-49 0 16,25 25-16,-25-25 15,24 0-15,-24 0 16,0 0-16,0 0 15,0 0-15,-49 0 16,49-25-16,25 25 16,-25 0-16,-50 0 15,50 0-15,-24 0 16,-25 0-16,-1 0 16,1 0-16,-50 0 15,50 0-15,-25 0 16,25 0-16,-173 0 15,222 0 1,-148 0-16,148 0 16,-25 25-16,25-25 15,50 0-15,-1 0 16,-24 25-16,-25-25 16,24 24-1,-48 1-15,24 0 16,-25-1-16,25 1 15,0-25-15,-49 25 16,49-25-16,49 24 16,-73-24-16,73 0 15,0 0-15,-24 0 32,24 0-17,1 0 485,-1 0-484,0 0 15,1 0-31,-1 0 47,0 0-31,1 0-1,-1 0-15,0 0 31,1 0-15,-1 0 31,0 0-31,25-24 30,-24 24-30,-1 0 0,0 0-1,1 0 1,-1-25 0,-24 25-1,24 0 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FB660-6E96-4438-BF31-D21D3C942D8B}" type="datetimeFigureOut">
              <a:rPr lang="en-US" smtClean="0"/>
              <a:t>9/29/2020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2EBCB-C203-471E-9C4B-4267F70AC105}" type="slidenum">
              <a:rPr lang="en-US" smtClean="0"/>
              <a:t>‹#›</a:t>
            </a:fld>
            <a:endParaRPr lang="en-US" dirty="0"/>
          </a:p>
        </p:txBody>
      </p:sp>
    </p:spTree>
    <p:extLst>
      <p:ext uri="{BB962C8B-B14F-4D97-AF65-F5344CB8AC3E}">
        <p14:creationId xmlns:p14="http://schemas.microsoft.com/office/powerpoint/2010/main" val="335492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AFCA-98AF-4859-B67C-455DBEB8AE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C074A1-648B-491E-928A-41A7F7D6A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9A6414-D23C-4ECE-A57E-F8602E0ED418}"/>
              </a:ext>
            </a:extLst>
          </p:cNvPr>
          <p:cNvSpPr>
            <a:spLocks noGrp="1"/>
          </p:cNvSpPr>
          <p:nvPr>
            <p:ph type="dt" sz="half" idx="10"/>
          </p:nvPr>
        </p:nvSpPr>
        <p:spPr/>
        <p:txBody>
          <a:bodyPr/>
          <a:lstStyle/>
          <a:p>
            <a:fld id="{EE53D850-66DE-4CCA-9975-4C3AB46ED998}" type="datetime1">
              <a:rPr lang="en-US" smtClean="0"/>
              <a:t>9/29/2020</a:t>
            </a:fld>
            <a:endParaRPr lang="en-US" dirty="0"/>
          </a:p>
        </p:txBody>
      </p:sp>
      <p:sp>
        <p:nvSpPr>
          <p:cNvPr id="5" name="Footer Placeholder 4">
            <a:extLst>
              <a:ext uri="{FF2B5EF4-FFF2-40B4-BE49-F238E27FC236}">
                <a16:creationId xmlns:a16="http://schemas.microsoft.com/office/drawing/2014/main" id="{DEDD1244-EB7D-4723-A732-B9A6AABE12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252404-068E-456D-B547-A288263860F0}"/>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1683301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FCB1A-30C7-4F3F-AA3F-CF5921701B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4AB103-FB34-4900-BF11-981AE1544B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321C4-C2EE-4317-B65D-179CD7701993}"/>
              </a:ext>
            </a:extLst>
          </p:cNvPr>
          <p:cNvSpPr>
            <a:spLocks noGrp="1"/>
          </p:cNvSpPr>
          <p:nvPr>
            <p:ph type="dt" sz="half" idx="10"/>
          </p:nvPr>
        </p:nvSpPr>
        <p:spPr/>
        <p:txBody>
          <a:bodyPr/>
          <a:lstStyle/>
          <a:p>
            <a:fld id="{11A8B13E-BDEE-44B1-92FA-95651EE11CF8}" type="datetime1">
              <a:rPr lang="en-US" smtClean="0"/>
              <a:t>9/29/2020</a:t>
            </a:fld>
            <a:endParaRPr lang="en-US" dirty="0"/>
          </a:p>
        </p:txBody>
      </p:sp>
      <p:sp>
        <p:nvSpPr>
          <p:cNvPr id="5" name="Footer Placeholder 4">
            <a:extLst>
              <a:ext uri="{FF2B5EF4-FFF2-40B4-BE49-F238E27FC236}">
                <a16:creationId xmlns:a16="http://schemas.microsoft.com/office/drawing/2014/main" id="{E4AFDC62-C23D-4326-ADD6-1941180E61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EA716B-0233-49A5-9680-4A875857C1E8}"/>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240142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AF438A-8452-4054-8237-ED84D7B367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C1D530-4E9F-4A57-BFC4-99ABE9AF1C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C21A2-8C68-4DDE-B15E-5E256AF3675D}"/>
              </a:ext>
            </a:extLst>
          </p:cNvPr>
          <p:cNvSpPr>
            <a:spLocks noGrp="1"/>
          </p:cNvSpPr>
          <p:nvPr>
            <p:ph type="dt" sz="half" idx="10"/>
          </p:nvPr>
        </p:nvSpPr>
        <p:spPr/>
        <p:txBody>
          <a:bodyPr/>
          <a:lstStyle/>
          <a:p>
            <a:fld id="{B296A02B-782D-425E-9D48-6AF0C67AF14A}" type="datetime1">
              <a:rPr lang="en-US" smtClean="0"/>
              <a:t>9/29/2020</a:t>
            </a:fld>
            <a:endParaRPr lang="en-US" dirty="0"/>
          </a:p>
        </p:txBody>
      </p:sp>
      <p:sp>
        <p:nvSpPr>
          <p:cNvPr id="5" name="Footer Placeholder 4">
            <a:extLst>
              <a:ext uri="{FF2B5EF4-FFF2-40B4-BE49-F238E27FC236}">
                <a16:creationId xmlns:a16="http://schemas.microsoft.com/office/drawing/2014/main" id="{90A3E640-5917-438B-8634-23297BA761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3DB9B7-DF96-4D8A-A607-DF61409519F5}"/>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1339116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63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62996-D47A-4F9E-8422-8318118000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07927-CFF9-444A-BA93-A78F9E9A38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2E45E-2DA1-4AA9-8CFB-6EA0A2B10435}"/>
              </a:ext>
            </a:extLst>
          </p:cNvPr>
          <p:cNvSpPr>
            <a:spLocks noGrp="1"/>
          </p:cNvSpPr>
          <p:nvPr>
            <p:ph type="dt" sz="half" idx="10"/>
          </p:nvPr>
        </p:nvSpPr>
        <p:spPr/>
        <p:txBody>
          <a:bodyPr/>
          <a:lstStyle/>
          <a:p>
            <a:fld id="{5B2C757D-CD66-4DDE-8F99-E20B80BC553C}" type="datetime1">
              <a:rPr lang="en-US" smtClean="0"/>
              <a:t>9/29/2020</a:t>
            </a:fld>
            <a:endParaRPr lang="en-US" dirty="0"/>
          </a:p>
        </p:txBody>
      </p:sp>
      <p:sp>
        <p:nvSpPr>
          <p:cNvPr id="5" name="Footer Placeholder 4">
            <a:extLst>
              <a:ext uri="{FF2B5EF4-FFF2-40B4-BE49-F238E27FC236}">
                <a16:creationId xmlns:a16="http://schemas.microsoft.com/office/drawing/2014/main" id="{AD512415-91C2-4273-A700-AEDA3331AC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EF4578-73C6-4ED8-A9E0-2E1854BED6C1}"/>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298243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BB605-11CF-4E1B-86E2-506857A5F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3EDBF-38F1-4C68-A700-DA81991494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4B976B-6938-4EFF-A1C0-22EADB851EC7}"/>
              </a:ext>
            </a:extLst>
          </p:cNvPr>
          <p:cNvSpPr>
            <a:spLocks noGrp="1"/>
          </p:cNvSpPr>
          <p:nvPr>
            <p:ph type="dt" sz="half" idx="10"/>
          </p:nvPr>
        </p:nvSpPr>
        <p:spPr/>
        <p:txBody>
          <a:bodyPr/>
          <a:lstStyle/>
          <a:p>
            <a:fld id="{DB64BC0E-97DE-47B8-97B6-83A615FE3911}" type="datetime1">
              <a:rPr lang="en-US" smtClean="0"/>
              <a:t>9/29/2020</a:t>
            </a:fld>
            <a:endParaRPr lang="en-US" dirty="0"/>
          </a:p>
        </p:txBody>
      </p:sp>
      <p:sp>
        <p:nvSpPr>
          <p:cNvPr id="5" name="Footer Placeholder 4">
            <a:extLst>
              <a:ext uri="{FF2B5EF4-FFF2-40B4-BE49-F238E27FC236}">
                <a16:creationId xmlns:a16="http://schemas.microsoft.com/office/drawing/2014/main" id="{09C7710E-3FAB-4271-8817-41E1E7C912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EEF5DD-5411-43CF-97DB-E182309352F1}"/>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271730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D32F-5B7B-40BA-A1C6-54ABA62E7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17284D-4938-4A2E-8884-1EBFD7A1FC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B8AB63-985C-4AA0-9E59-DED6446130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E4860F-FCCE-4C42-A1F8-FE3301246832}"/>
              </a:ext>
            </a:extLst>
          </p:cNvPr>
          <p:cNvSpPr>
            <a:spLocks noGrp="1"/>
          </p:cNvSpPr>
          <p:nvPr>
            <p:ph type="dt" sz="half" idx="10"/>
          </p:nvPr>
        </p:nvSpPr>
        <p:spPr/>
        <p:txBody>
          <a:bodyPr/>
          <a:lstStyle/>
          <a:p>
            <a:fld id="{5942D7A1-81C6-444A-9CD0-23D51999CD32}" type="datetime1">
              <a:rPr lang="en-US" smtClean="0"/>
              <a:t>9/29/2020</a:t>
            </a:fld>
            <a:endParaRPr lang="en-US" dirty="0"/>
          </a:p>
        </p:txBody>
      </p:sp>
      <p:sp>
        <p:nvSpPr>
          <p:cNvPr id="6" name="Footer Placeholder 5">
            <a:extLst>
              <a:ext uri="{FF2B5EF4-FFF2-40B4-BE49-F238E27FC236}">
                <a16:creationId xmlns:a16="http://schemas.microsoft.com/office/drawing/2014/main" id="{C3535E83-E769-4343-A5BE-4E8D1472A0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B5A7CA-8F26-43BF-9BB5-96B74DDBEE6D}"/>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76267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8BA6-4478-4255-9AC4-A5230BA76D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F4FFA2-C68E-49E2-B2B9-F6EEA1965E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BC9DB-2151-46D0-A321-07B4CE6A84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685A9E-6F93-4845-95B8-7403CB335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257185-A368-435A-80CA-03B8ADD81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49DF5B-45A7-4E03-AFDB-3AE6F3ADEE67}"/>
              </a:ext>
            </a:extLst>
          </p:cNvPr>
          <p:cNvSpPr>
            <a:spLocks noGrp="1"/>
          </p:cNvSpPr>
          <p:nvPr>
            <p:ph type="dt" sz="half" idx="10"/>
          </p:nvPr>
        </p:nvSpPr>
        <p:spPr/>
        <p:txBody>
          <a:bodyPr/>
          <a:lstStyle/>
          <a:p>
            <a:fld id="{55A75173-48F1-4F8B-80DD-CF974B1694D3}" type="datetime1">
              <a:rPr lang="en-US" smtClean="0"/>
              <a:t>9/29/2020</a:t>
            </a:fld>
            <a:endParaRPr lang="en-US" dirty="0"/>
          </a:p>
        </p:txBody>
      </p:sp>
      <p:sp>
        <p:nvSpPr>
          <p:cNvPr id="8" name="Footer Placeholder 7">
            <a:extLst>
              <a:ext uri="{FF2B5EF4-FFF2-40B4-BE49-F238E27FC236}">
                <a16:creationId xmlns:a16="http://schemas.microsoft.com/office/drawing/2014/main" id="{6645B385-5F93-429E-83DB-39E0B21456D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4BDBD1B-2B9B-4AE4-9FA5-DF01D3F74D6F}"/>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327698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52D4-D86F-42FF-B4FF-A79ECB8A7F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52FE9-2398-4D8D-9AC3-A23FA79D9BD4}"/>
              </a:ext>
            </a:extLst>
          </p:cNvPr>
          <p:cNvSpPr>
            <a:spLocks noGrp="1"/>
          </p:cNvSpPr>
          <p:nvPr>
            <p:ph type="dt" sz="half" idx="10"/>
          </p:nvPr>
        </p:nvSpPr>
        <p:spPr/>
        <p:txBody>
          <a:bodyPr/>
          <a:lstStyle/>
          <a:p>
            <a:fld id="{74CEC39E-B340-413F-8F58-A4FF8F9EDB02}" type="datetime1">
              <a:rPr lang="en-US" smtClean="0"/>
              <a:t>9/29/2020</a:t>
            </a:fld>
            <a:endParaRPr lang="en-US" dirty="0"/>
          </a:p>
        </p:txBody>
      </p:sp>
      <p:sp>
        <p:nvSpPr>
          <p:cNvPr id="4" name="Footer Placeholder 3">
            <a:extLst>
              <a:ext uri="{FF2B5EF4-FFF2-40B4-BE49-F238E27FC236}">
                <a16:creationId xmlns:a16="http://schemas.microsoft.com/office/drawing/2014/main" id="{8F527D71-FD15-4E0D-B4FE-8FA2EEA80C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545ACA-78D4-4DCF-96A8-5D5201264AB4}"/>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3322034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C6405-A6C2-4F2D-B253-C62985B60FB7}"/>
              </a:ext>
            </a:extLst>
          </p:cNvPr>
          <p:cNvSpPr>
            <a:spLocks noGrp="1"/>
          </p:cNvSpPr>
          <p:nvPr>
            <p:ph type="dt" sz="half" idx="10"/>
          </p:nvPr>
        </p:nvSpPr>
        <p:spPr/>
        <p:txBody>
          <a:bodyPr/>
          <a:lstStyle/>
          <a:p>
            <a:fld id="{A6BAE58A-F7A1-47FC-B59B-4C59D1C54A64}" type="datetime1">
              <a:rPr lang="en-US" smtClean="0"/>
              <a:t>9/29/2020</a:t>
            </a:fld>
            <a:endParaRPr lang="en-US" dirty="0"/>
          </a:p>
        </p:txBody>
      </p:sp>
      <p:sp>
        <p:nvSpPr>
          <p:cNvPr id="3" name="Footer Placeholder 2">
            <a:extLst>
              <a:ext uri="{FF2B5EF4-FFF2-40B4-BE49-F238E27FC236}">
                <a16:creationId xmlns:a16="http://schemas.microsoft.com/office/drawing/2014/main" id="{84AA41B2-C8FF-4BC4-A636-38E00484AE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BE868A1-F7E4-4C7C-A12F-0F494EE91594}"/>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281010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7B10-BCD5-45F9-ADAD-034C95729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915B85-B1C8-4BBE-9F63-462C4446A5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05BB05-ED92-4121-8A4C-9CB4E331F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6BA59-F403-441F-BF9F-F2C5F84EA18A}"/>
              </a:ext>
            </a:extLst>
          </p:cNvPr>
          <p:cNvSpPr>
            <a:spLocks noGrp="1"/>
          </p:cNvSpPr>
          <p:nvPr>
            <p:ph type="dt" sz="half" idx="10"/>
          </p:nvPr>
        </p:nvSpPr>
        <p:spPr/>
        <p:txBody>
          <a:bodyPr/>
          <a:lstStyle/>
          <a:p>
            <a:fld id="{80412C06-6F75-4BED-A479-17D809AD29A4}" type="datetime1">
              <a:rPr lang="en-US" smtClean="0"/>
              <a:t>9/29/2020</a:t>
            </a:fld>
            <a:endParaRPr lang="en-US" dirty="0"/>
          </a:p>
        </p:txBody>
      </p:sp>
      <p:sp>
        <p:nvSpPr>
          <p:cNvPr id="6" name="Footer Placeholder 5">
            <a:extLst>
              <a:ext uri="{FF2B5EF4-FFF2-40B4-BE49-F238E27FC236}">
                <a16:creationId xmlns:a16="http://schemas.microsoft.com/office/drawing/2014/main" id="{90AB0F79-B31B-4281-B31E-42640C18EF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FC4CCF-0BA1-4169-991C-BC218DDAB8B8}"/>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159578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815F-6A02-42DD-9A95-35FFA20DD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EC3176-4BCA-4E96-A37D-458474256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6381F5-ABEB-4E1B-9955-F8C3744C1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6322D-E7BD-4587-8ABF-A91AE4C2E535}"/>
              </a:ext>
            </a:extLst>
          </p:cNvPr>
          <p:cNvSpPr>
            <a:spLocks noGrp="1"/>
          </p:cNvSpPr>
          <p:nvPr>
            <p:ph type="dt" sz="half" idx="10"/>
          </p:nvPr>
        </p:nvSpPr>
        <p:spPr/>
        <p:txBody>
          <a:bodyPr/>
          <a:lstStyle/>
          <a:p>
            <a:fld id="{FB144139-8087-47A5-A880-B634D1066399}" type="datetime1">
              <a:rPr lang="en-US" smtClean="0"/>
              <a:t>9/29/2020</a:t>
            </a:fld>
            <a:endParaRPr lang="en-US" dirty="0"/>
          </a:p>
        </p:txBody>
      </p:sp>
      <p:sp>
        <p:nvSpPr>
          <p:cNvPr id="6" name="Footer Placeholder 5">
            <a:extLst>
              <a:ext uri="{FF2B5EF4-FFF2-40B4-BE49-F238E27FC236}">
                <a16:creationId xmlns:a16="http://schemas.microsoft.com/office/drawing/2014/main" id="{CB682B71-04BE-4068-887F-6C91F13F1B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9E7736-9618-489C-ACB5-17BE405ACFA4}"/>
              </a:ext>
            </a:extLst>
          </p:cNvPr>
          <p:cNvSpPr>
            <a:spLocks noGrp="1"/>
          </p:cNvSpPr>
          <p:nvPr>
            <p:ph type="sldNum" sz="quarter" idx="12"/>
          </p:nvPr>
        </p:nvSpPr>
        <p:spPr/>
        <p:txBody>
          <a:bodyPr/>
          <a:lstStyle/>
          <a:p>
            <a:fld id="{0592AC34-6154-42F3-BB42-61C3B4A5768D}" type="slidenum">
              <a:rPr lang="en-US" smtClean="0"/>
              <a:t>‹#›</a:t>
            </a:fld>
            <a:endParaRPr lang="en-US" dirty="0"/>
          </a:p>
        </p:txBody>
      </p:sp>
    </p:spTree>
    <p:extLst>
      <p:ext uri="{BB962C8B-B14F-4D97-AF65-F5344CB8AC3E}">
        <p14:creationId xmlns:p14="http://schemas.microsoft.com/office/powerpoint/2010/main" val="363088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452CAE-7B58-47D4-8A39-DDAC416A89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1635DF-E694-4A8E-8446-C122A1BB4E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4B3A0-728D-4506-9115-1910FCC09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AA34A-E580-4A53-9547-88E5EB7FCA27}" type="datetime1">
              <a:rPr lang="en-US" smtClean="0"/>
              <a:t>9/29/2020</a:t>
            </a:fld>
            <a:endParaRPr lang="en-US" dirty="0"/>
          </a:p>
        </p:txBody>
      </p:sp>
      <p:sp>
        <p:nvSpPr>
          <p:cNvPr id="5" name="Footer Placeholder 4">
            <a:extLst>
              <a:ext uri="{FF2B5EF4-FFF2-40B4-BE49-F238E27FC236}">
                <a16:creationId xmlns:a16="http://schemas.microsoft.com/office/drawing/2014/main" id="{8ECD76F8-EE99-4DED-B2BE-2073E08F3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2CB4779-30CB-4970-82F7-923CD31BC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2AC34-6154-42F3-BB42-61C3B4A5768D}" type="slidenum">
              <a:rPr lang="en-US" smtClean="0"/>
              <a:t>‹#›</a:t>
            </a:fld>
            <a:endParaRPr lang="en-US" dirty="0"/>
          </a:p>
        </p:txBody>
      </p:sp>
    </p:spTree>
    <p:extLst>
      <p:ext uri="{BB962C8B-B14F-4D97-AF65-F5344CB8AC3E}">
        <p14:creationId xmlns:p14="http://schemas.microsoft.com/office/powerpoint/2010/main" val="4137818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8.png"/><Relationship Id="rId7" Type="http://schemas.openxmlformats.org/officeDocument/2006/relationships/customXml" Target="../ink/ink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45408-8638-4C93-9C9A-30C3BDBF4A5E}"/>
              </a:ext>
            </a:extLst>
          </p:cNvPr>
          <p:cNvSpPr>
            <a:spLocks noGrp="1"/>
          </p:cNvSpPr>
          <p:nvPr>
            <p:ph type="ctrTitle"/>
          </p:nvPr>
        </p:nvSpPr>
        <p:spPr>
          <a:xfrm>
            <a:off x="1524000" y="308759"/>
            <a:ext cx="9144000" cy="2839884"/>
          </a:xfrm>
        </p:spPr>
        <p:txBody>
          <a:bodyPr>
            <a:normAutofit/>
          </a:bodyPr>
          <a:lstStyle/>
          <a:p>
            <a:r>
              <a:rPr lang="en-US" sz="4800" dirty="0">
                <a:latin typeface="Times New Roman" panose="02020603050405020304" pitchFamily="18" charset="0"/>
                <a:cs typeface="Times New Roman" panose="02020603050405020304" pitchFamily="18" charset="0"/>
              </a:rPr>
              <a:t>Updated Phase 6 Modeling Results for Climate Change </a:t>
            </a:r>
            <a:r>
              <a:rPr lang="en-US" sz="4800" dirty="0" smtClean="0">
                <a:latin typeface="Times New Roman" panose="02020603050405020304" pitchFamily="18" charset="0"/>
                <a:cs typeface="Times New Roman" panose="02020603050405020304" pitchFamily="18" charset="0"/>
              </a:rPr>
              <a:t>Impacts</a:t>
            </a:r>
            <a:endParaRPr lang="en-US"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B2F4D65-6485-4B6F-B55D-2DB11E28FFD6}"/>
              </a:ext>
            </a:extLst>
          </p:cNvPr>
          <p:cNvSpPr>
            <a:spLocks noGrp="1"/>
          </p:cNvSpPr>
          <p:nvPr>
            <p:ph type="subTitle" idx="1"/>
          </p:nvPr>
        </p:nvSpPr>
        <p:spPr>
          <a:xfrm>
            <a:off x="1524000" y="5546361"/>
            <a:ext cx="9904610" cy="863930"/>
          </a:xfrm>
        </p:spPr>
        <p:txBody>
          <a:bodyPr>
            <a:normAutofit fontScale="92500"/>
          </a:bodyPr>
          <a:lstStyle/>
          <a:p>
            <a:r>
              <a:rPr lang="en-US" dirty="0"/>
              <a:t>WQGIT; Gary Shenk, USGS; Lewis Linker, EPA; Richard Tian, UMCES; Gopal Bhatt, Penn State; Isabella Bertani, UMCES; Carl Cerco, Attain; </a:t>
            </a:r>
            <a:r>
              <a:rPr lang="en-US" dirty="0">
                <a:solidFill>
                  <a:prstClr val="black"/>
                </a:solidFill>
              </a:rPr>
              <a:t>and CBP Modeling Workgroup</a:t>
            </a:r>
            <a:endParaRPr lang="en-US" dirty="0"/>
          </a:p>
        </p:txBody>
      </p:sp>
      <p:sp>
        <p:nvSpPr>
          <p:cNvPr id="4" name="Slide Number Placeholder 3">
            <a:extLst>
              <a:ext uri="{FF2B5EF4-FFF2-40B4-BE49-F238E27FC236}">
                <a16:creationId xmlns:a16="http://schemas.microsoft.com/office/drawing/2014/main" id="{5A9DEF28-3265-43B7-9F8E-21EE983555FD}"/>
              </a:ext>
            </a:extLst>
          </p:cNvPr>
          <p:cNvSpPr>
            <a:spLocks noGrp="1"/>
          </p:cNvSpPr>
          <p:nvPr>
            <p:ph type="sldNum" sz="quarter" idx="12"/>
          </p:nvPr>
        </p:nvSpPr>
        <p:spPr/>
        <p:txBody>
          <a:bodyPr/>
          <a:lstStyle/>
          <a:p>
            <a:fld id="{0592AC34-6154-42F3-BB42-61C3B4A5768D}" type="slidenum">
              <a:rPr lang="en-US" smtClean="0"/>
              <a:t>1</a:t>
            </a:fld>
            <a:endParaRPr lang="en-US" dirty="0"/>
          </a:p>
        </p:txBody>
      </p:sp>
      <p:sp>
        <p:nvSpPr>
          <p:cNvPr id="5" name="TextBox 4"/>
          <p:cNvSpPr txBox="1"/>
          <p:nvPr/>
        </p:nvSpPr>
        <p:spPr>
          <a:xfrm>
            <a:off x="2106318" y="3899975"/>
            <a:ext cx="8056629" cy="1384995"/>
          </a:xfrm>
          <a:prstGeom prst="rect">
            <a:avLst/>
          </a:prstGeom>
          <a:noFill/>
        </p:spPr>
        <p:txBody>
          <a:bodyPr wrap="none" rtlCol="0">
            <a:spAutoFit/>
          </a:bodyPr>
          <a:lstStyle/>
          <a:p>
            <a:r>
              <a:rPr lang="en-US" sz="2800" dirty="0"/>
              <a:t>WQGIT </a:t>
            </a:r>
            <a:r>
              <a:rPr lang="en-US" sz="2800" dirty="0" smtClean="0"/>
              <a:t>Presentation </a:t>
            </a:r>
            <a:r>
              <a:rPr lang="en-US" sz="2800" dirty="0"/>
              <a:t>to the </a:t>
            </a:r>
            <a:r>
              <a:rPr lang="en-US" sz="2800" dirty="0" smtClean="0"/>
              <a:t>Principals Staff Committee</a:t>
            </a:r>
            <a:endParaRPr lang="en-US" sz="2800" dirty="0"/>
          </a:p>
          <a:p>
            <a:r>
              <a:rPr lang="en-US" sz="2800" dirty="0" smtClean="0"/>
              <a:t>October 8, </a:t>
            </a:r>
            <a:r>
              <a:rPr lang="en-US" sz="2800" dirty="0"/>
              <a:t>2020</a:t>
            </a:r>
          </a:p>
          <a:p>
            <a:r>
              <a:rPr lang="en-US" sz="2800" dirty="0"/>
              <a:t>James Martin and Ed Dunne, WQGIT Co-Chairs</a:t>
            </a:r>
          </a:p>
        </p:txBody>
      </p:sp>
      <p:pic>
        <p:nvPicPr>
          <p:cNvPr id="6"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8"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23728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898C3D-CE80-4F97-A517-987492E07961}"/>
              </a:ext>
            </a:extLst>
          </p:cNvPr>
          <p:cNvGrpSpPr/>
          <p:nvPr/>
        </p:nvGrpSpPr>
        <p:grpSpPr>
          <a:xfrm>
            <a:off x="5140581" y="2327715"/>
            <a:ext cx="2923075" cy="1106395"/>
            <a:chOff x="4851934" y="642188"/>
            <a:chExt cx="3148991" cy="1504974"/>
          </a:xfrm>
        </p:grpSpPr>
        <p:sp>
          <p:nvSpPr>
            <p:cNvPr id="9" name="TextBox 8">
              <a:extLst>
                <a:ext uri="{FF2B5EF4-FFF2-40B4-BE49-F238E27FC236}">
                  <a16:creationId xmlns:a16="http://schemas.microsoft.com/office/drawing/2014/main" id="{191839A9-E88D-4668-B7E2-0DD88DE95418}"/>
                </a:ext>
              </a:extLst>
            </p:cNvPr>
            <p:cNvSpPr txBox="1"/>
            <p:nvPr/>
          </p:nvSpPr>
          <p:spPr>
            <a:xfrm>
              <a:off x="7801969" y="642188"/>
              <a:ext cx="198956" cy="711525"/>
            </a:xfrm>
            <a:prstGeom prst="rect">
              <a:avLst/>
            </a:prstGeom>
            <a:noFill/>
          </p:spPr>
          <p:txBody>
            <a:bodyPr wrap="none" rtlCol="0">
              <a:spAutoFit/>
            </a:bodyPr>
            <a:lstStyle/>
            <a:p>
              <a:pPr algn="ctr"/>
              <a:endParaRPr lang="en-US" sz="2799" b="1" dirty="0">
                <a:solidFill>
                  <a:srgbClr val="000000"/>
                </a:solidFill>
                <a:latin typeface="Arial"/>
              </a:endParaRPr>
            </a:p>
          </p:txBody>
        </p:sp>
        <p:sp>
          <p:nvSpPr>
            <p:cNvPr id="10" name="TextBox 9">
              <a:extLst>
                <a:ext uri="{FF2B5EF4-FFF2-40B4-BE49-F238E27FC236}">
                  <a16:creationId xmlns:a16="http://schemas.microsoft.com/office/drawing/2014/main" id="{03BF32BE-64D3-4AE8-A190-4E8DFDBFB293}"/>
                </a:ext>
              </a:extLst>
            </p:cNvPr>
            <p:cNvSpPr txBox="1"/>
            <p:nvPr/>
          </p:nvSpPr>
          <p:spPr>
            <a:xfrm>
              <a:off x="4851934" y="1435637"/>
              <a:ext cx="198956" cy="711525"/>
            </a:xfrm>
            <a:prstGeom prst="rect">
              <a:avLst/>
            </a:prstGeom>
            <a:noFill/>
          </p:spPr>
          <p:txBody>
            <a:bodyPr wrap="none" rtlCol="0">
              <a:spAutoFit/>
            </a:bodyPr>
            <a:lstStyle/>
            <a:p>
              <a:pPr algn="ctr"/>
              <a:endParaRPr lang="en-US" sz="2799" b="1" dirty="0">
                <a:solidFill>
                  <a:srgbClr val="000000"/>
                </a:solidFill>
                <a:latin typeface="Arial"/>
              </a:endParaRPr>
            </a:p>
          </p:txBody>
        </p:sp>
      </p:grpSp>
      <p:sp>
        <p:nvSpPr>
          <p:cNvPr id="14" name="Text Box 5">
            <a:extLst>
              <a:ext uri="{FF2B5EF4-FFF2-40B4-BE49-F238E27FC236}">
                <a16:creationId xmlns:a16="http://schemas.microsoft.com/office/drawing/2014/main" id="{588B8683-64D7-4BF9-96D6-3F6B8C369F79}"/>
              </a:ext>
            </a:extLst>
          </p:cNvPr>
          <p:cNvSpPr txBox="1">
            <a:spLocks noChangeArrowheads="1"/>
          </p:cNvSpPr>
          <p:nvPr/>
        </p:nvSpPr>
        <p:spPr bwMode="auto">
          <a:xfrm>
            <a:off x="1336366" y="151117"/>
            <a:ext cx="11148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3852">
              <a:spcBef>
                <a:spcPct val="0"/>
              </a:spcBef>
              <a:buNone/>
            </a:pPr>
            <a:r>
              <a:rPr lang="en-US" altLang="en-US" dirty="0">
                <a:solidFill>
                  <a:prstClr val="black"/>
                </a:solidFill>
                <a:latin typeface="Times New Roman" panose="02020603050405020304" pitchFamily="18" charset="0"/>
                <a:cs typeface="Times New Roman" panose="02020603050405020304" pitchFamily="18" charset="0"/>
              </a:rPr>
              <a:t>△Achievement of Deep Water DO Water Quality Standard </a:t>
            </a:r>
          </a:p>
        </p:txBody>
      </p:sp>
      <p:pic>
        <p:nvPicPr>
          <p:cNvPr id="16" name="Picture 15">
            <a:extLst>
              <a:ext uri="{FF2B5EF4-FFF2-40B4-BE49-F238E27FC236}">
                <a16:creationId xmlns:a16="http://schemas.microsoft.com/office/drawing/2014/main" id="{C1D063B8-269E-476F-BE33-074BF25E6D94}"/>
              </a:ext>
            </a:extLst>
          </p:cNvPr>
          <p:cNvPicPr>
            <a:picLocks noChangeAspect="1"/>
          </p:cNvPicPr>
          <p:nvPr/>
        </p:nvPicPr>
        <p:blipFill>
          <a:blip r:embed="rId2"/>
          <a:stretch>
            <a:fillRect/>
          </a:stretch>
        </p:blipFill>
        <p:spPr>
          <a:xfrm>
            <a:off x="88437" y="17187"/>
            <a:ext cx="1182419" cy="889861"/>
          </a:xfrm>
          <a:prstGeom prst="rect">
            <a:avLst/>
          </a:prstGeom>
        </p:spPr>
      </p:pic>
      <p:sp>
        <p:nvSpPr>
          <p:cNvPr id="3" name="TextBox 2">
            <a:extLst>
              <a:ext uri="{FF2B5EF4-FFF2-40B4-BE49-F238E27FC236}">
                <a16:creationId xmlns:a16="http://schemas.microsoft.com/office/drawing/2014/main" id="{FF58AED0-F8F7-49FB-88C5-E7E99A16DBE4}"/>
              </a:ext>
            </a:extLst>
          </p:cNvPr>
          <p:cNvSpPr txBox="1"/>
          <p:nvPr/>
        </p:nvSpPr>
        <p:spPr>
          <a:xfrm>
            <a:off x="679646" y="842304"/>
            <a:ext cx="9281130" cy="646074"/>
          </a:xfrm>
          <a:prstGeom prst="rect">
            <a:avLst/>
          </a:prstGeom>
          <a:noFill/>
        </p:spPr>
        <p:txBody>
          <a:bodyPr wrap="none" rtlCol="0">
            <a:spAutoFit/>
          </a:bodyPr>
          <a:lstStyle/>
          <a:p>
            <a:r>
              <a:rPr lang="en-US" sz="1799" dirty="0">
                <a:solidFill>
                  <a:srgbClr val="000000"/>
                </a:solidFill>
                <a:latin typeface="Arial"/>
              </a:rPr>
              <a:t>Achievement of </a:t>
            </a:r>
            <a:r>
              <a:rPr lang="en-US" sz="1799" b="1" u="sng" dirty="0">
                <a:solidFill>
                  <a:srgbClr val="000000"/>
                </a:solidFill>
                <a:latin typeface="Arial"/>
              </a:rPr>
              <a:t>Deep Water DO </a:t>
            </a:r>
            <a:r>
              <a:rPr lang="en-US" sz="1799" dirty="0">
                <a:solidFill>
                  <a:srgbClr val="000000"/>
                </a:solidFill>
                <a:latin typeface="Arial"/>
              </a:rPr>
              <a:t>water quality standard (3 mg/l 30-day mean) expressed </a:t>
            </a:r>
          </a:p>
          <a:p>
            <a:r>
              <a:rPr lang="en-US" sz="1799" dirty="0">
                <a:solidFill>
                  <a:srgbClr val="000000"/>
                </a:solidFill>
                <a:latin typeface="Arial"/>
              </a:rPr>
              <a:t>as </a:t>
            </a:r>
            <a:r>
              <a:rPr lang="en-US" sz="1799" b="1" i="1" dirty="0">
                <a:solidFill>
                  <a:srgbClr val="000000"/>
                </a:solidFill>
                <a:latin typeface="Arial"/>
              </a:rPr>
              <a:t>an incremental increase </a:t>
            </a:r>
            <a:r>
              <a:rPr lang="en-US" sz="1799" dirty="0">
                <a:solidFill>
                  <a:srgbClr val="000000"/>
                </a:solidFill>
                <a:latin typeface="Arial"/>
              </a:rPr>
              <a:t>over the PSC agreed to 2025 planning targets.</a:t>
            </a:r>
          </a:p>
        </p:txBody>
      </p:sp>
      <p:pic>
        <p:nvPicPr>
          <p:cNvPr id="2" name="Picture 1">
            <a:extLst>
              <a:ext uri="{FF2B5EF4-FFF2-40B4-BE49-F238E27FC236}">
                <a16:creationId xmlns:a16="http://schemas.microsoft.com/office/drawing/2014/main" id="{9B6EB792-83D8-4AE5-8CD2-091B82A17C7B}"/>
              </a:ext>
            </a:extLst>
          </p:cNvPr>
          <p:cNvPicPr>
            <a:picLocks noChangeAspect="1"/>
          </p:cNvPicPr>
          <p:nvPr/>
        </p:nvPicPr>
        <p:blipFill>
          <a:blip r:embed="rId3"/>
          <a:stretch>
            <a:fillRect/>
          </a:stretch>
        </p:blipFill>
        <p:spPr>
          <a:xfrm>
            <a:off x="1213046" y="1492892"/>
            <a:ext cx="9073954" cy="5293985"/>
          </a:xfrm>
          <a:prstGeom prst="rect">
            <a:avLst/>
          </a:prstGeom>
        </p:spPr>
      </p:pic>
      <p:sp>
        <p:nvSpPr>
          <p:cNvPr id="11"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12" name="Slide Number Placeholder 3">
            <a:extLst>
              <a:ext uri="{FF2B5EF4-FFF2-40B4-BE49-F238E27FC236}">
                <a16:creationId xmlns:a16="http://schemas.microsoft.com/office/drawing/2014/main" id="{5A9DEF28-3265-43B7-9F8E-21EE983555FD}"/>
              </a:ext>
            </a:extLst>
          </p:cNvPr>
          <p:cNvSpPr txBox="1">
            <a:spLocks/>
          </p:cNvSpPr>
          <p:nvPr/>
        </p:nvSpPr>
        <p:spPr>
          <a:xfrm>
            <a:off x="10919534" y="6356350"/>
            <a:ext cx="43426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592AC34-6154-42F3-BB42-61C3B4A5768D}" type="slidenum">
              <a:rPr lang="en-US" sz="1200">
                <a:solidFill>
                  <a:schemeClr val="tx1">
                    <a:tint val="75000"/>
                  </a:schemeClr>
                </a:solidFill>
              </a:rPr>
              <a:pPr/>
              <a:t>10</a:t>
            </a:fld>
            <a:endParaRPr lang="en-US" sz="1200" dirty="0">
              <a:solidFill>
                <a:schemeClr val="tx1">
                  <a:tint val="75000"/>
                </a:schemeClr>
              </a:solidFill>
            </a:endParaRPr>
          </a:p>
        </p:txBody>
      </p:sp>
    </p:spTree>
    <p:extLst>
      <p:ext uri="{BB962C8B-B14F-4D97-AF65-F5344CB8AC3E}">
        <p14:creationId xmlns:p14="http://schemas.microsoft.com/office/powerpoint/2010/main" val="136550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F4F4-44A1-4C9C-ADD8-4E97EAD671AD}"/>
              </a:ext>
            </a:extLst>
          </p:cNvPr>
          <p:cNvSpPr>
            <a:spLocks noGrp="1"/>
          </p:cNvSpPr>
          <p:nvPr>
            <p:ph type="title"/>
          </p:nvPr>
        </p:nvSpPr>
        <p:spPr>
          <a:xfrm>
            <a:off x="1828800" y="29268"/>
            <a:ext cx="8915400" cy="955763"/>
          </a:xfrm>
        </p:spPr>
        <p:txBody>
          <a:bodyPr>
            <a:noAutofit/>
          </a:bodyPr>
          <a:lstStyle/>
          <a:p>
            <a:pPr defTabSz="913852"/>
            <a:r>
              <a:rPr lang="en-US" altLang="en-US" sz="3600" dirty="0">
                <a:solidFill>
                  <a:prstClr val="black"/>
                </a:solidFill>
                <a:latin typeface="Times New Roman" panose="02020603050405020304" pitchFamily="18" charset="0"/>
                <a:cs typeface="Times New Roman" panose="02020603050405020304" pitchFamily="18" charset="0"/>
              </a:rPr>
              <a:t>Tidal Fresh Open Water DO Water Quality Standard Violation Rates</a:t>
            </a:r>
          </a:p>
        </p:txBody>
      </p:sp>
      <p:pic>
        <p:nvPicPr>
          <p:cNvPr id="3" name="Picture 2">
            <a:extLst>
              <a:ext uri="{FF2B5EF4-FFF2-40B4-BE49-F238E27FC236}">
                <a16:creationId xmlns:a16="http://schemas.microsoft.com/office/drawing/2014/main" id="{48608720-B453-4E94-A691-66A97F775BCD}"/>
              </a:ext>
            </a:extLst>
          </p:cNvPr>
          <p:cNvPicPr>
            <a:picLocks noChangeAspect="1"/>
          </p:cNvPicPr>
          <p:nvPr/>
        </p:nvPicPr>
        <p:blipFill>
          <a:blip r:embed="rId2"/>
          <a:stretch>
            <a:fillRect/>
          </a:stretch>
        </p:blipFill>
        <p:spPr>
          <a:xfrm>
            <a:off x="4318464" y="1237865"/>
            <a:ext cx="7343899" cy="5047931"/>
          </a:xfrm>
          <a:prstGeom prst="rect">
            <a:avLst/>
          </a:prstGeom>
        </p:spPr>
      </p:pic>
      <p:sp>
        <p:nvSpPr>
          <p:cNvPr id="5" name="TextBox 4">
            <a:extLst>
              <a:ext uri="{FF2B5EF4-FFF2-40B4-BE49-F238E27FC236}">
                <a16:creationId xmlns:a16="http://schemas.microsoft.com/office/drawing/2014/main" id="{AC2E0A1B-9F8D-47F0-BABB-4D3BA8D5BE1D}"/>
              </a:ext>
            </a:extLst>
          </p:cNvPr>
          <p:cNvSpPr txBox="1"/>
          <p:nvPr/>
        </p:nvSpPr>
        <p:spPr>
          <a:xfrm>
            <a:off x="289646" y="2708918"/>
            <a:ext cx="3773395" cy="1323439"/>
          </a:xfrm>
          <a:prstGeom prst="rect">
            <a:avLst/>
          </a:prstGeom>
          <a:noFill/>
        </p:spPr>
        <p:txBody>
          <a:bodyPr wrap="square" rtlCol="0">
            <a:spAutoFit/>
          </a:bodyPr>
          <a:lstStyle/>
          <a:p>
            <a:r>
              <a:rPr lang="en-US" sz="2000" dirty="0"/>
              <a:t>Estimating substantial increases in Open Water DO non-attainment under increased (1</a:t>
            </a:r>
            <a:r>
              <a:rPr lang="en-US" sz="2000" baseline="30000" dirty="0"/>
              <a:t>o</a:t>
            </a:r>
            <a:r>
              <a:rPr lang="en-US" sz="2000" dirty="0"/>
              <a:t>C) 2025 temperature in shallow waters.</a:t>
            </a:r>
          </a:p>
        </p:txBody>
      </p:sp>
      <p:sp>
        <p:nvSpPr>
          <p:cNvPr id="4" name="Slide Number Placeholder 3">
            <a:extLst>
              <a:ext uri="{FF2B5EF4-FFF2-40B4-BE49-F238E27FC236}">
                <a16:creationId xmlns:a16="http://schemas.microsoft.com/office/drawing/2014/main" id="{1A3FC8CB-2042-426E-8122-6BCD75333604}"/>
              </a:ext>
            </a:extLst>
          </p:cNvPr>
          <p:cNvSpPr>
            <a:spLocks noGrp="1"/>
          </p:cNvSpPr>
          <p:nvPr>
            <p:ph type="sldNum" sz="quarter" idx="12"/>
          </p:nvPr>
        </p:nvSpPr>
        <p:spPr>
          <a:xfrm>
            <a:off x="8919163" y="6450806"/>
            <a:ext cx="2743200" cy="365125"/>
          </a:xfrm>
        </p:spPr>
        <p:txBody>
          <a:bodyPr/>
          <a:lstStyle/>
          <a:p>
            <a:fld id="{CB2A5061-0927-42A6-B885-71AF2DE1A6DF}" type="slidenum">
              <a:rPr lang="en-US" smtClean="0"/>
              <a:t>11</a:t>
            </a:fld>
            <a:endParaRPr lang="en-US" dirty="0"/>
          </a:p>
        </p:txBody>
      </p:sp>
      <p:pic>
        <p:nvPicPr>
          <p:cNvPr id="6" name="Picture 5">
            <a:extLst>
              <a:ext uri="{FF2B5EF4-FFF2-40B4-BE49-F238E27FC236}">
                <a16:creationId xmlns:a16="http://schemas.microsoft.com/office/drawing/2014/main" id="{920D615B-9FEB-46C5-A912-9442EF213499}"/>
              </a:ext>
            </a:extLst>
          </p:cNvPr>
          <p:cNvPicPr>
            <a:picLocks noChangeAspect="1"/>
          </p:cNvPicPr>
          <p:nvPr/>
        </p:nvPicPr>
        <p:blipFill>
          <a:blip r:embed="rId3"/>
          <a:stretch>
            <a:fillRect/>
          </a:stretch>
        </p:blipFill>
        <p:spPr>
          <a:xfrm>
            <a:off x="488651" y="4340134"/>
            <a:ext cx="3194581" cy="2517866"/>
          </a:xfrm>
          <a:prstGeom prst="rect">
            <a:avLst/>
          </a:prstGeom>
        </p:spPr>
      </p:pic>
      <p:pic>
        <p:nvPicPr>
          <p:cNvPr id="7" name="Picture 16" descr="CBPOLOGO">
            <a:extLst>
              <a:ext uri="{FF2B5EF4-FFF2-40B4-BE49-F238E27FC236}">
                <a16:creationId xmlns:a16="http://schemas.microsoft.com/office/drawing/2014/main" id="{604540FB-95E0-4E2E-9406-B73F1317D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63" y="147707"/>
            <a:ext cx="732682" cy="45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5F13404C-6C25-4D52-84AB-B195D5FFF3BB}"/>
              </a:ext>
            </a:extLst>
          </p:cNvPr>
          <p:cNvSpPr>
            <a:spLocks noChangeArrowheads="1"/>
          </p:cNvSpPr>
          <p:nvPr/>
        </p:nvSpPr>
        <p:spPr bwMode="gray">
          <a:xfrm>
            <a:off x="1535019" y="1027160"/>
            <a:ext cx="10127344" cy="45695"/>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3852" fontAlgn="base">
              <a:spcBef>
                <a:spcPct val="0"/>
              </a:spcBef>
              <a:spcAft>
                <a:spcPct val="0"/>
              </a:spcAft>
              <a:buNone/>
            </a:pPr>
            <a:endParaRPr kumimoji="1" lang="en-US" altLang="en-US" sz="1798"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91A686D1-0EB6-4686-92E7-F2C881F1827A}"/>
              </a:ext>
            </a:extLst>
          </p:cNvPr>
          <p:cNvSpPr txBox="1">
            <a:spLocks noGrp="1"/>
          </p:cNvSpPr>
          <p:nvPr/>
        </p:nvSpPr>
        <p:spPr bwMode="auto">
          <a:xfrm>
            <a:off x="115450" y="287646"/>
            <a:ext cx="1459619" cy="2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3852" eaLnBrk="0" fontAlgn="base" hangingPunct="0">
              <a:spcAft>
                <a:spcPct val="0"/>
              </a:spcAft>
              <a:buNone/>
            </a:pPr>
            <a:endParaRPr lang="en-US" altLang="en-US" sz="1400" kern="0" dirty="0">
              <a:solidFill>
                <a:srgbClr val="000000"/>
              </a:solidFill>
              <a:cs typeface="Arial"/>
              <a:sym typeface="Arial"/>
            </a:endParaRPr>
          </a:p>
          <a:p>
            <a:pPr defTabSz="913852"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3852"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216DED70-4EEC-F741-BED0-88A72D18CB13}"/>
              </a:ext>
            </a:extLst>
          </p:cNvPr>
          <p:cNvSpPr txBox="1"/>
          <p:nvPr/>
        </p:nvSpPr>
        <p:spPr>
          <a:xfrm>
            <a:off x="6320837" y="1405317"/>
            <a:ext cx="990600" cy="646331"/>
          </a:xfrm>
          <a:prstGeom prst="rect">
            <a:avLst/>
          </a:prstGeom>
          <a:solidFill>
            <a:schemeClr val="accent1">
              <a:lumMod val="20000"/>
              <a:lumOff val="80000"/>
            </a:schemeClr>
          </a:solidFill>
        </p:spPr>
        <p:txBody>
          <a:bodyPr wrap="square" rtlCol="0">
            <a:spAutoFit/>
          </a:bodyPr>
          <a:lstStyle/>
          <a:p>
            <a:pPr algn="ctr"/>
            <a:r>
              <a:rPr lang="en-US" dirty="0"/>
              <a:t>1995</a:t>
            </a:r>
          </a:p>
          <a:p>
            <a:pPr algn="ctr"/>
            <a:r>
              <a:rPr lang="en-US" dirty="0"/>
              <a:t>Climate </a:t>
            </a:r>
          </a:p>
        </p:txBody>
      </p:sp>
      <p:sp>
        <p:nvSpPr>
          <p:cNvPr id="11" name="TextBox 10">
            <a:extLst>
              <a:ext uri="{FF2B5EF4-FFF2-40B4-BE49-F238E27FC236}">
                <a16:creationId xmlns:a16="http://schemas.microsoft.com/office/drawing/2014/main" id="{E27789FE-FE01-914A-A468-7BBF22AAC4ED}"/>
              </a:ext>
            </a:extLst>
          </p:cNvPr>
          <p:cNvSpPr txBox="1"/>
          <p:nvPr/>
        </p:nvSpPr>
        <p:spPr>
          <a:xfrm>
            <a:off x="7391400" y="1405318"/>
            <a:ext cx="990600" cy="646331"/>
          </a:xfrm>
          <a:prstGeom prst="rect">
            <a:avLst/>
          </a:prstGeom>
          <a:solidFill>
            <a:schemeClr val="accent1">
              <a:lumMod val="20000"/>
              <a:lumOff val="80000"/>
            </a:schemeClr>
          </a:solidFill>
        </p:spPr>
        <p:txBody>
          <a:bodyPr wrap="square" rtlCol="0">
            <a:spAutoFit/>
          </a:bodyPr>
          <a:lstStyle/>
          <a:p>
            <a:pPr algn="ctr"/>
            <a:r>
              <a:rPr lang="en-US" dirty="0"/>
              <a:t>2025</a:t>
            </a:r>
          </a:p>
          <a:p>
            <a:pPr algn="ctr"/>
            <a:r>
              <a:rPr lang="en-US" dirty="0"/>
              <a:t>Climate </a:t>
            </a:r>
          </a:p>
        </p:txBody>
      </p:sp>
      <p:sp>
        <p:nvSpPr>
          <p:cNvPr id="12" name="TextBox 11">
            <a:extLst>
              <a:ext uri="{FF2B5EF4-FFF2-40B4-BE49-F238E27FC236}">
                <a16:creationId xmlns:a16="http://schemas.microsoft.com/office/drawing/2014/main" id="{CEDA0415-CD87-CD4F-B996-3DC839F32D88}"/>
              </a:ext>
            </a:extLst>
          </p:cNvPr>
          <p:cNvSpPr txBox="1"/>
          <p:nvPr/>
        </p:nvSpPr>
        <p:spPr>
          <a:xfrm>
            <a:off x="8458200" y="1405318"/>
            <a:ext cx="990600" cy="646331"/>
          </a:xfrm>
          <a:prstGeom prst="rect">
            <a:avLst/>
          </a:prstGeom>
          <a:solidFill>
            <a:schemeClr val="accent1">
              <a:lumMod val="20000"/>
              <a:lumOff val="80000"/>
            </a:schemeClr>
          </a:solidFill>
        </p:spPr>
        <p:txBody>
          <a:bodyPr wrap="square" rtlCol="0">
            <a:spAutoFit/>
          </a:bodyPr>
          <a:lstStyle/>
          <a:p>
            <a:pPr algn="ctr"/>
            <a:r>
              <a:rPr lang="en-US" dirty="0"/>
              <a:t>2035</a:t>
            </a:r>
          </a:p>
          <a:p>
            <a:pPr algn="ctr"/>
            <a:r>
              <a:rPr lang="en-US" dirty="0"/>
              <a:t>Climate </a:t>
            </a:r>
          </a:p>
        </p:txBody>
      </p:sp>
      <p:sp>
        <p:nvSpPr>
          <p:cNvPr id="13" name="TextBox 12">
            <a:extLst>
              <a:ext uri="{FF2B5EF4-FFF2-40B4-BE49-F238E27FC236}">
                <a16:creationId xmlns:a16="http://schemas.microsoft.com/office/drawing/2014/main" id="{A49E5910-6266-4A4F-9209-B13105339A41}"/>
              </a:ext>
            </a:extLst>
          </p:cNvPr>
          <p:cNvSpPr txBox="1"/>
          <p:nvPr/>
        </p:nvSpPr>
        <p:spPr>
          <a:xfrm>
            <a:off x="9525341" y="1405318"/>
            <a:ext cx="990600" cy="646331"/>
          </a:xfrm>
          <a:prstGeom prst="rect">
            <a:avLst/>
          </a:prstGeom>
          <a:solidFill>
            <a:schemeClr val="accent1">
              <a:lumMod val="20000"/>
              <a:lumOff val="80000"/>
            </a:schemeClr>
          </a:solidFill>
        </p:spPr>
        <p:txBody>
          <a:bodyPr wrap="square" rtlCol="0">
            <a:spAutoFit/>
          </a:bodyPr>
          <a:lstStyle/>
          <a:p>
            <a:pPr algn="ctr"/>
            <a:r>
              <a:rPr lang="en-US" dirty="0"/>
              <a:t>2045</a:t>
            </a:r>
          </a:p>
          <a:p>
            <a:pPr algn="ctr"/>
            <a:r>
              <a:rPr lang="en-US" dirty="0"/>
              <a:t>Climate </a:t>
            </a:r>
          </a:p>
        </p:txBody>
      </p:sp>
      <p:sp>
        <p:nvSpPr>
          <p:cNvPr id="14" name="TextBox 13">
            <a:extLst>
              <a:ext uri="{FF2B5EF4-FFF2-40B4-BE49-F238E27FC236}">
                <a16:creationId xmlns:a16="http://schemas.microsoft.com/office/drawing/2014/main" id="{ED5BFC19-DA1C-4448-98C9-95B93EB10E4C}"/>
              </a:ext>
            </a:extLst>
          </p:cNvPr>
          <p:cNvSpPr txBox="1"/>
          <p:nvPr/>
        </p:nvSpPr>
        <p:spPr>
          <a:xfrm>
            <a:off x="10591800" y="1405318"/>
            <a:ext cx="990600" cy="646331"/>
          </a:xfrm>
          <a:prstGeom prst="rect">
            <a:avLst/>
          </a:prstGeom>
          <a:solidFill>
            <a:schemeClr val="accent1">
              <a:lumMod val="20000"/>
              <a:lumOff val="80000"/>
            </a:schemeClr>
          </a:solidFill>
        </p:spPr>
        <p:txBody>
          <a:bodyPr wrap="square" rtlCol="0">
            <a:spAutoFit/>
          </a:bodyPr>
          <a:lstStyle/>
          <a:p>
            <a:pPr algn="ctr"/>
            <a:r>
              <a:rPr lang="en-US" dirty="0"/>
              <a:t>2055</a:t>
            </a:r>
          </a:p>
          <a:p>
            <a:pPr algn="ctr"/>
            <a:r>
              <a:rPr lang="en-US" dirty="0"/>
              <a:t>Climate </a:t>
            </a:r>
          </a:p>
        </p:txBody>
      </p:sp>
      <p:sp>
        <p:nvSpPr>
          <p:cNvPr id="15" name="Rectangle 14"/>
          <p:cNvSpPr/>
          <p:nvPr/>
        </p:nvSpPr>
        <p:spPr>
          <a:xfrm>
            <a:off x="201663" y="1495773"/>
            <a:ext cx="4009901" cy="922945"/>
          </a:xfrm>
          <a:prstGeom prst="rect">
            <a:avLst/>
          </a:prstGeom>
        </p:spPr>
        <p:txBody>
          <a:bodyPr wrap="square">
            <a:spAutoFit/>
          </a:bodyPr>
          <a:lstStyle/>
          <a:p>
            <a:r>
              <a:rPr lang="en-US" sz="1799" dirty="0" smtClean="0">
                <a:solidFill>
                  <a:srgbClr val="000000"/>
                </a:solidFill>
              </a:rPr>
              <a:t>Nonattainment </a:t>
            </a:r>
            <a:r>
              <a:rPr lang="en-US" sz="1799" dirty="0">
                <a:solidFill>
                  <a:srgbClr val="000000"/>
                </a:solidFill>
              </a:rPr>
              <a:t>of </a:t>
            </a:r>
            <a:r>
              <a:rPr lang="en-US" sz="1799" b="1" u="sng" dirty="0">
                <a:solidFill>
                  <a:srgbClr val="000000"/>
                </a:solidFill>
              </a:rPr>
              <a:t>Tidal Fresh Open Water DO </a:t>
            </a:r>
            <a:r>
              <a:rPr lang="en-US" sz="1799" dirty="0">
                <a:solidFill>
                  <a:srgbClr val="000000"/>
                </a:solidFill>
              </a:rPr>
              <a:t>water quality standard </a:t>
            </a:r>
          </a:p>
          <a:p>
            <a:r>
              <a:rPr lang="en-US" sz="1799" dirty="0">
                <a:solidFill>
                  <a:srgbClr val="000000"/>
                </a:solidFill>
              </a:rPr>
              <a:t>(5.5mg/l 30-day mean)</a:t>
            </a:r>
          </a:p>
        </p:txBody>
      </p:sp>
    </p:spTree>
    <p:extLst>
      <p:ext uri="{BB962C8B-B14F-4D97-AF65-F5344CB8AC3E}">
        <p14:creationId xmlns:p14="http://schemas.microsoft.com/office/powerpoint/2010/main" val="1293508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965D-39D1-493F-AFD8-E8EF51D6D501}"/>
              </a:ext>
            </a:extLst>
          </p:cNvPr>
          <p:cNvSpPr>
            <a:spLocks noGrp="1"/>
          </p:cNvSpPr>
          <p:nvPr>
            <p:ph type="title"/>
          </p:nvPr>
        </p:nvSpPr>
        <p:spPr>
          <a:xfrm>
            <a:off x="1336033" y="105825"/>
            <a:ext cx="10055172" cy="593893"/>
          </a:xfrm>
        </p:spPr>
        <p:txBody>
          <a:bodyPr>
            <a:noAutofit/>
          </a:bodyPr>
          <a:lstStyle/>
          <a:p>
            <a:r>
              <a:rPr lang="en-US" sz="3600" dirty="0">
                <a:latin typeface="Times New Roman" panose="02020603050405020304" pitchFamily="18" charset="0"/>
                <a:cs typeface="Times New Roman" panose="02020603050405020304" pitchFamily="18" charset="0"/>
              </a:rPr>
              <a:t>Open Water is Important!</a:t>
            </a:r>
          </a:p>
        </p:txBody>
      </p:sp>
      <p:sp>
        <p:nvSpPr>
          <p:cNvPr id="4" name="Content Placeholder 3">
            <a:extLst>
              <a:ext uri="{FF2B5EF4-FFF2-40B4-BE49-F238E27FC236}">
                <a16:creationId xmlns:a16="http://schemas.microsoft.com/office/drawing/2014/main" id="{D67F5B34-CA0D-445E-B2DE-15438D5D8D76}"/>
              </a:ext>
            </a:extLst>
          </p:cNvPr>
          <p:cNvSpPr>
            <a:spLocks noGrp="1"/>
          </p:cNvSpPr>
          <p:nvPr>
            <p:ph idx="1"/>
          </p:nvPr>
        </p:nvSpPr>
        <p:spPr>
          <a:xfrm>
            <a:off x="838200" y="1215982"/>
            <a:ext cx="10515600" cy="5140368"/>
          </a:xfrm>
        </p:spPr>
        <p:txBody>
          <a:bodyPr>
            <a:normAutofit fontScale="92500" lnSpcReduction="20000"/>
          </a:bodyPr>
          <a:lstStyle/>
          <a:p>
            <a:pPr>
              <a:lnSpc>
                <a:spcPct val="110000"/>
              </a:lnSpc>
            </a:pPr>
            <a:r>
              <a:rPr lang="en-US" dirty="0"/>
              <a:t>The Open Water criteria are based on living resource needs for striped bass and other important species.</a:t>
            </a:r>
          </a:p>
          <a:p>
            <a:pPr>
              <a:lnSpc>
                <a:spcPct val="110000"/>
              </a:lnSpc>
            </a:pPr>
            <a:r>
              <a:rPr lang="en-US" dirty="0"/>
              <a:t>There is a huge amount of Open Water (2/3 of the Bay) with DO water quality standards in place to protect living resources.</a:t>
            </a:r>
          </a:p>
          <a:p>
            <a:pPr>
              <a:lnSpc>
                <a:spcPct val="110000"/>
              </a:lnSpc>
            </a:pPr>
            <a:r>
              <a:rPr lang="en-US" dirty="0"/>
              <a:t>It is the portion of the Bay that we interact with the most.</a:t>
            </a:r>
          </a:p>
          <a:p>
            <a:pPr>
              <a:lnSpc>
                <a:spcPct val="110000"/>
              </a:lnSpc>
            </a:pPr>
            <a:r>
              <a:rPr lang="en-US" dirty="0"/>
              <a:t>Shallow Open Water (less than 2 meters deep) may have increased impacts from future estimated temperature increases.</a:t>
            </a:r>
            <a:endParaRPr lang="en-US" sz="1300" dirty="0"/>
          </a:p>
          <a:p>
            <a:pPr>
              <a:lnSpc>
                <a:spcPct val="110000"/>
              </a:lnSpc>
            </a:pPr>
            <a:endParaRPr lang="en-US" dirty="0"/>
          </a:p>
          <a:p>
            <a:pPr marL="285750" indent="-285750">
              <a:lnSpc>
                <a:spcPct val="110000"/>
              </a:lnSpc>
            </a:pPr>
            <a:r>
              <a:rPr lang="en-US" dirty="0">
                <a:cs typeface="Times New Roman" panose="02020603050405020304" pitchFamily="18" charset="0"/>
              </a:rPr>
              <a:t>Open Water DO nonattainment in shallow water requires additional investigation. Ultimately, an improved Bay Model simulation of shallow water is needed to better understand the climate effects on Open Water DO water quality standards in Chesapeake’s shallow waters.</a:t>
            </a:r>
          </a:p>
        </p:txBody>
      </p:sp>
      <p:sp>
        <p:nvSpPr>
          <p:cNvPr id="3" name="Slide Number Placeholder 2">
            <a:extLst>
              <a:ext uri="{FF2B5EF4-FFF2-40B4-BE49-F238E27FC236}">
                <a16:creationId xmlns:a16="http://schemas.microsoft.com/office/drawing/2014/main" id="{2F262388-6C1D-418D-A82F-D17627A4BFD9}"/>
              </a:ext>
            </a:extLst>
          </p:cNvPr>
          <p:cNvSpPr>
            <a:spLocks noGrp="1"/>
          </p:cNvSpPr>
          <p:nvPr>
            <p:ph type="sldNum" sz="quarter" idx="12"/>
          </p:nvPr>
        </p:nvSpPr>
        <p:spPr/>
        <p:txBody>
          <a:bodyPr/>
          <a:lstStyle/>
          <a:p>
            <a:fld id="{0592AC34-6154-42F3-BB42-61C3B4A5768D}" type="slidenum">
              <a:rPr lang="en-US" smtClean="0"/>
              <a:t>12</a:t>
            </a:fld>
            <a:endParaRPr lang="en-US" dirty="0"/>
          </a:p>
        </p:txBody>
      </p:sp>
      <p:pic>
        <p:nvPicPr>
          <p:cNvPr id="5"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50442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C5A4-3EDB-4E52-AE24-94A98C3E7C1C}"/>
              </a:ext>
            </a:extLst>
          </p:cNvPr>
          <p:cNvSpPr>
            <a:spLocks noGrp="1"/>
          </p:cNvSpPr>
          <p:nvPr>
            <p:ph type="title"/>
          </p:nvPr>
        </p:nvSpPr>
        <p:spPr>
          <a:xfrm>
            <a:off x="1298628" y="105184"/>
            <a:ext cx="10424670" cy="613454"/>
          </a:xfrm>
        </p:spPr>
        <p:txBody>
          <a:bodyPr>
            <a:noAutofit/>
          </a:bodyPr>
          <a:lstStyle/>
          <a:p>
            <a:r>
              <a:rPr lang="en-US" sz="3600" dirty="0">
                <a:latin typeface="Times New Roman" panose="02020603050405020304" pitchFamily="18" charset="0"/>
                <a:cs typeface="Times New Roman" panose="02020603050405020304" pitchFamily="18" charset="0"/>
              </a:rPr>
              <a:t>Main Bay and Tributary Open Water Violation Rates</a:t>
            </a:r>
          </a:p>
        </p:txBody>
      </p:sp>
      <p:sp>
        <p:nvSpPr>
          <p:cNvPr id="3" name="Content Placeholder 2">
            <a:extLst>
              <a:ext uri="{FF2B5EF4-FFF2-40B4-BE49-F238E27FC236}">
                <a16:creationId xmlns:a16="http://schemas.microsoft.com/office/drawing/2014/main" id="{FE5B9B0E-4529-40B9-B0DD-A40EF8985C77}"/>
              </a:ext>
            </a:extLst>
          </p:cNvPr>
          <p:cNvSpPr>
            <a:spLocks noGrp="1"/>
          </p:cNvSpPr>
          <p:nvPr>
            <p:ph idx="1"/>
          </p:nvPr>
        </p:nvSpPr>
        <p:spPr>
          <a:xfrm>
            <a:off x="843890" y="1644842"/>
            <a:ext cx="10515600" cy="1206485"/>
          </a:xfrm>
        </p:spPr>
        <p:txBody>
          <a:bodyPr>
            <a:normAutofit/>
          </a:bodyPr>
          <a:lstStyle/>
          <a:p>
            <a:r>
              <a:rPr lang="en-US" sz="2400" dirty="0"/>
              <a:t>Most areas do not reach violation, even by 2055</a:t>
            </a:r>
          </a:p>
          <a:p>
            <a:r>
              <a:rPr lang="en-US" sz="2400" dirty="0"/>
              <a:t>CB6 and CB7 are much more effected</a:t>
            </a:r>
          </a:p>
        </p:txBody>
      </p:sp>
      <p:sp>
        <p:nvSpPr>
          <p:cNvPr id="4" name="Slide Number Placeholder 3">
            <a:extLst>
              <a:ext uri="{FF2B5EF4-FFF2-40B4-BE49-F238E27FC236}">
                <a16:creationId xmlns:a16="http://schemas.microsoft.com/office/drawing/2014/main" id="{8956F45F-C309-4615-BCE9-4373EDFF7787}"/>
              </a:ext>
            </a:extLst>
          </p:cNvPr>
          <p:cNvSpPr>
            <a:spLocks noGrp="1"/>
          </p:cNvSpPr>
          <p:nvPr>
            <p:ph type="sldNum" sz="quarter" idx="12"/>
          </p:nvPr>
        </p:nvSpPr>
        <p:spPr/>
        <p:txBody>
          <a:bodyPr/>
          <a:lstStyle/>
          <a:p>
            <a:fld id="{0592AC34-6154-42F3-BB42-61C3B4A5768D}" type="slidenum">
              <a:rPr lang="en-US" smtClean="0"/>
              <a:t>13</a:t>
            </a:fld>
            <a:endParaRPr lang="en-US" dirty="0"/>
          </a:p>
        </p:txBody>
      </p:sp>
      <p:pic>
        <p:nvPicPr>
          <p:cNvPr id="6" name="Picture 5">
            <a:extLst>
              <a:ext uri="{FF2B5EF4-FFF2-40B4-BE49-F238E27FC236}">
                <a16:creationId xmlns:a16="http://schemas.microsoft.com/office/drawing/2014/main" id="{4E8B4139-6D68-4B26-99AD-3E39AF50962C}"/>
              </a:ext>
            </a:extLst>
          </p:cNvPr>
          <p:cNvPicPr>
            <a:picLocks noChangeAspect="1"/>
          </p:cNvPicPr>
          <p:nvPr/>
        </p:nvPicPr>
        <p:blipFill>
          <a:blip r:embed="rId2"/>
          <a:stretch>
            <a:fillRect/>
          </a:stretch>
        </p:blipFill>
        <p:spPr>
          <a:xfrm>
            <a:off x="293298" y="2606849"/>
            <a:ext cx="11551259" cy="3749501"/>
          </a:xfrm>
          <a:prstGeom prst="rect">
            <a:avLst/>
          </a:prstGeom>
        </p:spPr>
      </p:pic>
      <p:pic>
        <p:nvPicPr>
          <p:cNvPr id="7"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0" name="Rectangle 9"/>
          <p:cNvSpPr/>
          <p:nvPr/>
        </p:nvSpPr>
        <p:spPr>
          <a:xfrm>
            <a:off x="1071023" y="956848"/>
            <a:ext cx="9608479" cy="369204"/>
          </a:xfrm>
          <a:prstGeom prst="rect">
            <a:avLst/>
          </a:prstGeom>
        </p:spPr>
        <p:txBody>
          <a:bodyPr wrap="square">
            <a:spAutoFit/>
          </a:bodyPr>
          <a:lstStyle/>
          <a:p>
            <a:r>
              <a:rPr lang="en-US" sz="1799" dirty="0">
                <a:solidFill>
                  <a:srgbClr val="000000"/>
                </a:solidFill>
              </a:rPr>
              <a:t>Non-attainment of </a:t>
            </a:r>
            <a:r>
              <a:rPr lang="en-US" sz="1799" b="1" u="sng" dirty="0">
                <a:solidFill>
                  <a:srgbClr val="000000"/>
                </a:solidFill>
              </a:rPr>
              <a:t>Open Water DO </a:t>
            </a:r>
            <a:r>
              <a:rPr lang="en-US" sz="1799" dirty="0">
                <a:solidFill>
                  <a:srgbClr val="000000"/>
                </a:solidFill>
              </a:rPr>
              <a:t>water quality standard (5 - 5.5 mg/l 30-day mean)  </a:t>
            </a:r>
          </a:p>
        </p:txBody>
      </p:sp>
    </p:spTree>
    <p:extLst>
      <p:ext uri="{BB962C8B-B14F-4D97-AF65-F5344CB8AC3E}">
        <p14:creationId xmlns:p14="http://schemas.microsoft.com/office/powerpoint/2010/main" val="1519226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EEE0-B2A6-40AB-9D54-48A7A3BBBBBE}"/>
              </a:ext>
            </a:extLst>
          </p:cNvPr>
          <p:cNvSpPr>
            <a:spLocks noGrp="1"/>
          </p:cNvSpPr>
          <p:nvPr>
            <p:ph type="title"/>
          </p:nvPr>
        </p:nvSpPr>
        <p:spPr>
          <a:xfrm>
            <a:off x="1298628" y="146852"/>
            <a:ext cx="10055172" cy="543992"/>
          </a:xfrm>
        </p:spPr>
        <p:txBody>
          <a:bodyPr>
            <a:noAutofit/>
          </a:bodyPr>
          <a:lstStyle/>
          <a:p>
            <a:r>
              <a:rPr lang="en-US" sz="3600" dirty="0">
                <a:latin typeface="Times New Roman" panose="02020603050405020304" pitchFamily="18" charset="0"/>
                <a:cs typeface="Times New Roman" panose="02020603050405020304" pitchFamily="18" charset="0"/>
              </a:rPr>
              <a:t>Why are CB6 and CB7 acting so differently?</a:t>
            </a:r>
          </a:p>
        </p:txBody>
      </p:sp>
      <p:sp>
        <p:nvSpPr>
          <p:cNvPr id="3" name="Content Placeholder 2">
            <a:extLst>
              <a:ext uri="{FF2B5EF4-FFF2-40B4-BE49-F238E27FC236}">
                <a16:creationId xmlns:a16="http://schemas.microsoft.com/office/drawing/2014/main" id="{4C3AC204-0E12-4704-B18E-A101046973B7}"/>
              </a:ext>
            </a:extLst>
          </p:cNvPr>
          <p:cNvSpPr>
            <a:spLocks noGrp="1"/>
          </p:cNvSpPr>
          <p:nvPr>
            <p:ph idx="1"/>
          </p:nvPr>
        </p:nvSpPr>
        <p:spPr>
          <a:xfrm>
            <a:off x="8851569" y="898756"/>
            <a:ext cx="2861954" cy="1488976"/>
          </a:xfrm>
        </p:spPr>
        <p:txBody>
          <a:bodyPr/>
          <a:lstStyle/>
          <a:p>
            <a:r>
              <a:rPr lang="en-US" dirty="0"/>
              <a:t>2003 Technical Support Document</a:t>
            </a:r>
          </a:p>
        </p:txBody>
      </p:sp>
      <p:sp>
        <p:nvSpPr>
          <p:cNvPr id="4" name="Slide Number Placeholder 3">
            <a:extLst>
              <a:ext uri="{FF2B5EF4-FFF2-40B4-BE49-F238E27FC236}">
                <a16:creationId xmlns:a16="http://schemas.microsoft.com/office/drawing/2014/main" id="{62BD55E1-6F1F-45DE-8391-171217867A1D}"/>
              </a:ext>
            </a:extLst>
          </p:cNvPr>
          <p:cNvSpPr>
            <a:spLocks noGrp="1"/>
          </p:cNvSpPr>
          <p:nvPr>
            <p:ph type="sldNum" sz="quarter" idx="12"/>
          </p:nvPr>
        </p:nvSpPr>
        <p:spPr/>
        <p:txBody>
          <a:bodyPr/>
          <a:lstStyle/>
          <a:p>
            <a:fld id="{0592AC34-6154-42F3-BB42-61C3B4A5768D}" type="slidenum">
              <a:rPr lang="en-US" smtClean="0"/>
              <a:t>14</a:t>
            </a:fld>
            <a:endParaRPr lang="en-US" dirty="0"/>
          </a:p>
        </p:txBody>
      </p:sp>
      <p:pic>
        <p:nvPicPr>
          <p:cNvPr id="5" name="Picture 4">
            <a:extLst>
              <a:ext uri="{FF2B5EF4-FFF2-40B4-BE49-F238E27FC236}">
                <a16:creationId xmlns:a16="http://schemas.microsoft.com/office/drawing/2014/main" id="{FA88C11A-1E66-4AAE-BBA1-FBE121CC3F1F}"/>
              </a:ext>
            </a:extLst>
          </p:cNvPr>
          <p:cNvPicPr>
            <a:picLocks noChangeAspect="1"/>
          </p:cNvPicPr>
          <p:nvPr/>
        </p:nvPicPr>
        <p:blipFill rotWithShape="1">
          <a:blip r:embed="rId2"/>
          <a:srcRect l="21607" t="21138" r="26422" b="2395"/>
          <a:stretch/>
        </p:blipFill>
        <p:spPr>
          <a:xfrm>
            <a:off x="262000" y="963555"/>
            <a:ext cx="4636325" cy="5254366"/>
          </a:xfrm>
          <a:prstGeom prst="rect">
            <a:avLst/>
          </a:prstGeom>
        </p:spPr>
      </p:pic>
      <p:pic>
        <p:nvPicPr>
          <p:cNvPr id="6" name="Picture 5">
            <a:extLst>
              <a:ext uri="{FF2B5EF4-FFF2-40B4-BE49-F238E27FC236}">
                <a16:creationId xmlns:a16="http://schemas.microsoft.com/office/drawing/2014/main" id="{01C2A0E4-7496-45E2-BADB-51429ADA7B5C}"/>
              </a:ext>
            </a:extLst>
          </p:cNvPr>
          <p:cNvPicPr>
            <a:picLocks noChangeAspect="1"/>
          </p:cNvPicPr>
          <p:nvPr/>
        </p:nvPicPr>
        <p:blipFill rotWithShape="1">
          <a:blip r:embed="rId3"/>
          <a:srcRect l="26793" t="16624" r="33272" b="9931"/>
          <a:stretch/>
        </p:blipFill>
        <p:spPr>
          <a:xfrm>
            <a:off x="4843907" y="963556"/>
            <a:ext cx="3766694" cy="5325492"/>
          </a:xfrm>
          <a:prstGeom prst="rect">
            <a:avLst/>
          </a:prstGeom>
        </p:spPr>
      </p:pic>
      <p:sp>
        <p:nvSpPr>
          <p:cNvPr id="7" name="Rectangle 6">
            <a:extLst>
              <a:ext uri="{FF2B5EF4-FFF2-40B4-BE49-F238E27FC236}">
                <a16:creationId xmlns:a16="http://schemas.microsoft.com/office/drawing/2014/main" id="{E5E6E315-33D9-4E6B-B7CB-A7710B2B1BAC}"/>
              </a:ext>
            </a:extLst>
          </p:cNvPr>
          <p:cNvSpPr/>
          <p:nvPr/>
        </p:nvSpPr>
        <p:spPr>
          <a:xfrm>
            <a:off x="2394486" y="6372298"/>
            <a:ext cx="7521039" cy="369332"/>
          </a:xfrm>
          <a:prstGeom prst="rect">
            <a:avLst/>
          </a:prstGeom>
        </p:spPr>
        <p:txBody>
          <a:bodyPr wrap="square">
            <a:spAutoFit/>
          </a:bodyPr>
          <a:lstStyle/>
          <a:p>
            <a:r>
              <a:rPr lang="en-US" dirty="0"/>
              <a:t>https://www.chesapeakebay.net/content/publications/cbp_13218.pdf</a:t>
            </a:r>
          </a:p>
        </p:txBody>
      </p:sp>
      <p:sp>
        <p:nvSpPr>
          <p:cNvPr id="8" name="Rectangle 7">
            <a:extLst>
              <a:ext uri="{FF2B5EF4-FFF2-40B4-BE49-F238E27FC236}">
                <a16:creationId xmlns:a16="http://schemas.microsoft.com/office/drawing/2014/main" id="{368ACAA5-DFA0-42C3-A076-BF853FB5DCC1}"/>
              </a:ext>
            </a:extLst>
          </p:cNvPr>
          <p:cNvSpPr/>
          <p:nvPr/>
        </p:nvSpPr>
        <p:spPr>
          <a:xfrm>
            <a:off x="8610599" y="2478545"/>
            <a:ext cx="3581401" cy="3416320"/>
          </a:xfrm>
          <a:prstGeom prst="rect">
            <a:avLst/>
          </a:prstGeom>
        </p:spPr>
        <p:txBody>
          <a:bodyPr wrap="square">
            <a:spAutoFit/>
          </a:bodyPr>
          <a:lstStyle/>
          <a:p>
            <a:r>
              <a:rPr lang="en-US" sz="2400" dirty="0"/>
              <a:t>“The delineation of the boundary was determined by examining maps of contemporary dissolved oxygen concentration distributions and the anecdotal historical dissolved oxygen concentration data record.”</a:t>
            </a:r>
          </a:p>
        </p:txBody>
      </p:sp>
      <p:pic>
        <p:nvPicPr>
          <p:cNvPr id="9"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11"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p14="http://schemas.microsoft.com/office/powerpoint/2010/main">
        <mc:Choice Requires="p14">
          <p:contentPart p14:bwMode="auto" r:id="rId5">
            <p14:nvContentPartPr>
              <p14:cNvPr id="13" name="Ink 12"/>
              <p14:cNvContentPartPr/>
              <p14:nvPr/>
            </p14:nvContentPartPr>
            <p14:xfrm>
              <a:off x="3950525" y="3674677"/>
              <a:ext cx="722520" cy="269280"/>
            </p14:xfrm>
          </p:contentPart>
        </mc:Choice>
        <mc:Fallback xmlns="">
          <p:pic>
            <p:nvPicPr>
              <p:cNvPr id="13" name="Ink 12"/>
              <p:cNvPicPr/>
              <p:nvPr/>
            </p:nvPicPr>
            <p:blipFill>
              <a:blip r:embed="rId6"/>
              <a:stretch>
                <a:fillRect/>
              </a:stretch>
            </p:blipFill>
            <p:spPr>
              <a:xfrm>
                <a:off x="3902645" y="3578557"/>
                <a:ext cx="81828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p14:cNvContentPartPr/>
              <p14:nvPr/>
            </p14:nvContentPartPr>
            <p14:xfrm>
              <a:off x="967565" y="5253997"/>
              <a:ext cx="888480" cy="226800"/>
            </p14:xfrm>
          </p:contentPart>
        </mc:Choice>
        <mc:Fallback xmlns="">
          <p:pic>
            <p:nvPicPr>
              <p:cNvPr id="14" name="Ink 13"/>
              <p:cNvPicPr/>
              <p:nvPr/>
            </p:nvPicPr>
            <p:blipFill>
              <a:blip r:embed="rId8"/>
              <a:stretch>
                <a:fillRect/>
              </a:stretch>
            </p:blipFill>
            <p:spPr>
              <a:xfrm>
                <a:off x="919685" y="5158237"/>
                <a:ext cx="984600" cy="418680"/>
              </a:xfrm>
              <a:prstGeom prst="rect">
                <a:avLst/>
              </a:prstGeom>
            </p:spPr>
          </p:pic>
        </mc:Fallback>
      </mc:AlternateContent>
    </p:spTree>
    <p:extLst>
      <p:ext uri="{BB962C8B-B14F-4D97-AF65-F5344CB8AC3E}">
        <p14:creationId xmlns:p14="http://schemas.microsoft.com/office/powerpoint/2010/main" val="3514219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631322-9084-4386-9524-E7320B1679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018"/>
          <a:stretch/>
        </p:blipFill>
        <p:spPr bwMode="auto">
          <a:xfrm>
            <a:off x="6465472" y="731506"/>
            <a:ext cx="5726528" cy="514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5F7A8AD-85B8-450D-AA79-20B4A160CDA6}"/>
              </a:ext>
            </a:extLst>
          </p:cNvPr>
          <p:cNvSpPr>
            <a:spLocks noGrp="1"/>
          </p:cNvSpPr>
          <p:nvPr>
            <p:ph type="title"/>
          </p:nvPr>
        </p:nvSpPr>
        <p:spPr>
          <a:xfrm>
            <a:off x="1388852" y="78612"/>
            <a:ext cx="6840747" cy="589658"/>
          </a:xfrm>
        </p:spPr>
        <p:txBody>
          <a:bodyPr>
            <a:normAutofit fontScale="90000"/>
          </a:bodyPr>
          <a:lstStyle/>
          <a:p>
            <a:r>
              <a:rPr lang="en-US" sz="4000" dirty="0">
                <a:latin typeface="Times New Roman" panose="02020603050405020304" pitchFamily="18" charset="0"/>
                <a:cs typeface="Times New Roman" panose="02020603050405020304" pitchFamily="18" charset="0"/>
              </a:rPr>
              <a:t>Deep Water Boundary</a:t>
            </a:r>
          </a:p>
        </p:txBody>
      </p:sp>
      <p:sp>
        <p:nvSpPr>
          <p:cNvPr id="3" name="Content Placeholder 2">
            <a:extLst>
              <a:ext uri="{FF2B5EF4-FFF2-40B4-BE49-F238E27FC236}">
                <a16:creationId xmlns:a16="http://schemas.microsoft.com/office/drawing/2014/main" id="{EE33C4E4-0A3F-416D-B280-EE128F4D2B16}"/>
              </a:ext>
            </a:extLst>
          </p:cNvPr>
          <p:cNvSpPr>
            <a:spLocks noGrp="1"/>
          </p:cNvSpPr>
          <p:nvPr>
            <p:ph idx="1"/>
          </p:nvPr>
        </p:nvSpPr>
        <p:spPr>
          <a:xfrm>
            <a:off x="127301" y="1123553"/>
            <a:ext cx="6338171" cy="5208233"/>
          </a:xfrm>
        </p:spPr>
        <p:txBody>
          <a:bodyPr>
            <a:normAutofit fontScale="77500" lnSpcReduction="20000"/>
          </a:bodyPr>
          <a:lstStyle/>
          <a:p>
            <a:pPr>
              <a:lnSpc>
                <a:spcPct val="100000"/>
              </a:lnSpc>
            </a:pPr>
            <a:r>
              <a:rPr lang="en-US" dirty="0"/>
              <a:t>CB6 boundary adjusted in 2004 as:</a:t>
            </a:r>
          </a:p>
          <a:p>
            <a:pPr lvl="1">
              <a:lnSpc>
                <a:spcPct val="100000"/>
              </a:lnSpc>
            </a:pPr>
            <a:r>
              <a:rPr lang="en-US" dirty="0"/>
              <a:t>Near the end of the natural channel</a:t>
            </a:r>
          </a:p>
          <a:p>
            <a:pPr lvl="1">
              <a:lnSpc>
                <a:spcPct val="100000"/>
              </a:lnSpc>
            </a:pPr>
            <a:r>
              <a:rPr lang="en-US" dirty="0"/>
              <a:t>The point where non-attainment goes under 1% in the 2003 Cap Load allocations</a:t>
            </a:r>
          </a:p>
          <a:p>
            <a:pPr>
              <a:lnSpc>
                <a:spcPct val="100000"/>
              </a:lnSpc>
            </a:pPr>
            <a:r>
              <a:rPr lang="en-US" dirty="0"/>
              <a:t>Modeling Team took a closer look at the Open Water DO nonattainment forecasted in CB6 and CB7</a:t>
            </a:r>
          </a:p>
          <a:p>
            <a:pPr lvl="1">
              <a:lnSpc>
                <a:spcPct val="100000"/>
              </a:lnSpc>
            </a:pPr>
            <a:r>
              <a:rPr lang="en-US" dirty="0"/>
              <a:t>Nonattainment was happening below the </a:t>
            </a:r>
            <a:r>
              <a:rPr lang="en-US" dirty="0" err="1"/>
              <a:t>pycnocline</a:t>
            </a:r>
            <a:r>
              <a:rPr lang="en-US" dirty="0"/>
              <a:t>.</a:t>
            </a:r>
          </a:p>
          <a:p>
            <a:pPr lvl="1">
              <a:lnSpc>
                <a:spcPct val="100000"/>
              </a:lnSpc>
            </a:pPr>
            <a:r>
              <a:rPr lang="en-US" dirty="0"/>
              <a:t>But DO concentrations below the </a:t>
            </a:r>
            <a:r>
              <a:rPr lang="en-US" dirty="0" err="1"/>
              <a:t>pycnocline</a:t>
            </a:r>
            <a:r>
              <a:rPr lang="en-US" dirty="0"/>
              <a:t> would not violate the Deep Water DO standard (&gt; 3 mg/l).</a:t>
            </a:r>
          </a:p>
          <a:p>
            <a:pPr>
              <a:lnSpc>
                <a:spcPct val="100000"/>
              </a:lnSpc>
            </a:pPr>
            <a:r>
              <a:rPr lang="en-US" dirty="0"/>
              <a:t>The Modeling Workgroup recommended to the WQGIT that it avoid driving allocations with CB6 and CB7 Open Water DO because:</a:t>
            </a:r>
          </a:p>
          <a:p>
            <a:pPr lvl="1">
              <a:lnSpc>
                <a:spcPct val="100000"/>
              </a:lnSpc>
            </a:pPr>
            <a:r>
              <a:rPr lang="en-US" dirty="0"/>
              <a:t>Attainment is relatively insensitive to load reductions.</a:t>
            </a:r>
          </a:p>
          <a:p>
            <a:pPr lvl="1">
              <a:lnSpc>
                <a:spcPct val="100000"/>
              </a:lnSpc>
            </a:pPr>
            <a:r>
              <a:rPr lang="en-US" dirty="0"/>
              <a:t>No other </a:t>
            </a:r>
            <a:r>
              <a:rPr lang="en-US" dirty="0" err="1"/>
              <a:t>mainstem</a:t>
            </a:r>
            <a:r>
              <a:rPr lang="en-US" dirty="0"/>
              <a:t> segment had Open Water DO violations estimated through 2055.</a:t>
            </a:r>
          </a:p>
          <a:p>
            <a:pPr lvl="1">
              <a:lnSpc>
                <a:spcPct val="100000"/>
              </a:lnSpc>
            </a:pPr>
            <a:r>
              <a:rPr lang="en-US" dirty="0"/>
              <a:t>A more appropriate delineation of the designated uses of Open Water DO and Deep Water DO is needed</a:t>
            </a:r>
            <a:r>
              <a:rPr lang="en-US" dirty="0" smtClean="0"/>
              <a:t>.</a:t>
            </a:r>
            <a:endParaRPr lang="en-US" dirty="0"/>
          </a:p>
        </p:txBody>
      </p:sp>
      <p:sp>
        <p:nvSpPr>
          <p:cNvPr id="4" name="Slide Number Placeholder 3">
            <a:extLst>
              <a:ext uri="{FF2B5EF4-FFF2-40B4-BE49-F238E27FC236}">
                <a16:creationId xmlns:a16="http://schemas.microsoft.com/office/drawing/2014/main" id="{FB8B5C30-17CA-49A3-98B5-CFE1A111F17C}"/>
              </a:ext>
            </a:extLst>
          </p:cNvPr>
          <p:cNvSpPr>
            <a:spLocks noGrp="1"/>
          </p:cNvSpPr>
          <p:nvPr>
            <p:ph type="sldNum" sz="quarter" idx="12"/>
          </p:nvPr>
        </p:nvSpPr>
        <p:spPr/>
        <p:txBody>
          <a:bodyPr/>
          <a:lstStyle/>
          <a:p>
            <a:fld id="{0592AC34-6154-42F3-BB42-61C3B4A5768D}" type="slidenum">
              <a:rPr lang="en-US" smtClean="0"/>
              <a:t>15</a:t>
            </a:fld>
            <a:endParaRPr lang="en-US" dirty="0"/>
          </a:p>
        </p:txBody>
      </p:sp>
      <p:sp>
        <p:nvSpPr>
          <p:cNvPr id="6" name="Rectangle 5">
            <a:extLst>
              <a:ext uri="{FF2B5EF4-FFF2-40B4-BE49-F238E27FC236}">
                <a16:creationId xmlns:a16="http://schemas.microsoft.com/office/drawing/2014/main" id="{31CEFC84-D032-42D9-AC6D-664D6284F0E9}"/>
              </a:ext>
            </a:extLst>
          </p:cNvPr>
          <p:cNvSpPr/>
          <p:nvPr/>
        </p:nvSpPr>
        <p:spPr>
          <a:xfrm>
            <a:off x="344326" y="6302759"/>
            <a:ext cx="7223759" cy="369332"/>
          </a:xfrm>
          <a:prstGeom prst="rect">
            <a:avLst/>
          </a:prstGeom>
        </p:spPr>
        <p:txBody>
          <a:bodyPr wrap="square">
            <a:spAutoFit/>
          </a:bodyPr>
          <a:lstStyle/>
          <a:p>
            <a:r>
              <a:rPr lang="en-US" dirty="0"/>
              <a:t>https://www.chesapeakebay.net/content/publications/cbp_13270.pdf</a:t>
            </a:r>
          </a:p>
        </p:txBody>
      </p:sp>
      <p:pic>
        <p:nvPicPr>
          <p:cNvPr id="7"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9"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277114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688F02-AB09-4702-99E4-B3FDF6DCBE76}"/>
              </a:ext>
            </a:extLst>
          </p:cNvPr>
          <p:cNvSpPr txBox="1"/>
          <p:nvPr/>
        </p:nvSpPr>
        <p:spPr>
          <a:xfrm>
            <a:off x="1334141" y="240095"/>
            <a:ext cx="10750921" cy="646331"/>
          </a:xfrm>
          <a:prstGeom prst="rect">
            <a:avLst/>
          </a:prstGeom>
          <a:noFill/>
        </p:spPr>
        <p:txBody>
          <a:bodyPr wrap="square" rtlCol="0">
            <a:spAutoFit/>
          </a:bodyPr>
          <a:lstStyle/>
          <a:p>
            <a:pPr defTabSz="914126"/>
            <a:r>
              <a:rPr lang="en-US" sz="3600" dirty="0">
                <a:solidFill>
                  <a:srgbClr val="000000"/>
                </a:solidFill>
                <a:latin typeface="Times New Roman" panose="02020603050405020304" pitchFamily="18" charset="0"/>
                <a:cs typeface="Times New Roman" panose="02020603050405020304" pitchFamily="18" charset="0"/>
              </a:rPr>
              <a:t>Key Points in Assessment of 2025 Climate </a:t>
            </a:r>
            <a:r>
              <a:rPr lang="en-US" sz="3600" dirty="0" smtClean="0">
                <a:solidFill>
                  <a:srgbClr val="000000"/>
                </a:solidFill>
                <a:latin typeface="Times New Roman" panose="02020603050405020304" pitchFamily="18" charset="0"/>
                <a:cs typeface="Times New Roman" panose="02020603050405020304" pitchFamily="18" charset="0"/>
              </a:rPr>
              <a:t>Change</a:t>
            </a:r>
            <a:endParaRPr lang="en-US" sz="3600" dirty="0">
              <a:solidFill>
                <a:srgbClr val="000000"/>
              </a:solidFill>
              <a:latin typeface="Times New Roman" panose="02020603050405020304" pitchFamily="18" charset="0"/>
              <a:cs typeface="Times New Roman" panose="02020603050405020304" pitchFamily="18" charset="0"/>
            </a:endParaRPr>
          </a:p>
        </p:txBody>
      </p:sp>
      <p:pic>
        <p:nvPicPr>
          <p:cNvPr id="3"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334139" y="796105"/>
            <a:ext cx="10129982" cy="65264"/>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a:solidFill>
                <a:srgbClr val="000000"/>
              </a:solidFill>
              <a:latin typeface="Tahoma" panose="020B0604030504040204" pitchFamily="34" charset="0"/>
              <a:cs typeface="Arial"/>
              <a:sym typeface="Arial"/>
            </a:endParaRPr>
          </a:p>
        </p:txBody>
      </p:sp>
      <p:sp>
        <p:nvSpPr>
          <p:cNvPr id="5"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 name="Rectangle 5">
            <a:extLst>
              <a:ext uri="{FF2B5EF4-FFF2-40B4-BE49-F238E27FC236}">
                <a16:creationId xmlns:a16="http://schemas.microsoft.com/office/drawing/2014/main" id="{72BA15E8-BE22-4E11-87AC-F6154E428F35}"/>
              </a:ext>
            </a:extLst>
          </p:cNvPr>
          <p:cNvSpPr/>
          <p:nvPr/>
        </p:nvSpPr>
        <p:spPr>
          <a:xfrm>
            <a:off x="566563" y="1131682"/>
            <a:ext cx="11231860" cy="5124480"/>
          </a:xfrm>
          <a:prstGeom prst="rect">
            <a:avLst/>
          </a:prstGeom>
        </p:spPr>
        <p:txBody>
          <a:bodyPr wrap="square">
            <a:spAutoFit/>
          </a:bodyPr>
          <a:lstStyle/>
          <a:p>
            <a:pPr marL="342900" indent="-342900">
              <a:buFont typeface="Symbol" panose="05050102010706020507" pitchFamily="18" charset="2"/>
              <a:buChar char=""/>
            </a:pPr>
            <a:endParaRPr lang="en-US" sz="7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US" sz="2000" dirty="0">
                <a:latin typeface="Calibri" panose="020F0502020204030204" pitchFamily="34" charset="0"/>
                <a:ea typeface="Calibri" panose="020F0502020204030204" pitchFamily="34" charset="0"/>
              </a:rPr>
              <a:t>The </a:t>
            </a:r>
            <a:r>
              <a:rPr lang="en-US" sz="2000" dirty="0" smtClean="0">
                <a:latin typeface="Calibri" panose="020F0502020204030204" pitchFamily="34" charset="0"/>
                <a:ea typeface="Calibri" panose="020F0502020204030204" pitchFamily="34" charset="0"/>
              </a:rPr>
              <a:t>efforts since December </a:t>
            </a:r>
            <a:r>
              <a:rPr lang="en-US" sz="2000" dirty="0">
                <a:latin typeface="Calibri" panose="020F0502020204030204" pitchFamily="34" charset="0"/>
                <a:ea typeface="Calibri" panose="020F0502020204030204" pitchFamily="34" charset="0"/>
              </a:rPr>
              <a:t>2017 </a:t>
            </a:r>
            <a:r>
              <a:rPr lang="en-US" sz="2000" dirty="0" smtClean="0">
                <a:latin typeface="Calibri" panose="020F0502020204030204" pitchFamily="34" charset="0"/>
                <a:ea typeface="Calibri" panose="020F0502020204030204" pitchFamily="34" charset="0"/>
              </a:rPr>
              <a:t>to understand the science have produced an improved model with a better </a:t>
            </a:r>
            <a:r>
              <a:rPr lang="en-US" sz="2000" dirty="0">
                <a:latin typeface="Calibri" panose="020F0502020204030204" pitchFamily="34" charset="0"/>
                <a:ea typeface="Calibri" panose="020F0502020204030204" pitchFamily="34" charset="0"/>
              </a:rPr>
              <a:t>understanding of </a:t>
            </a:r>
            <a:r>
              <a:rPr lang="en-US" sz="2000" dirty="0" smtClean="0">
                <a:latin typeface="Calibri" panose="020F0502020204030204" pitchFamily="34" charset="0"/>
                <a:ea typeface="Calibri" panose="020F0502020204030204" pitchFamily="34" charset="0"/>
              </a:rPr>
              <a:t>the underlying processes</a:t>
            </a:r>
          </a:p>
          <a:p>
            <a:pPr marL="914400" lvl="1" indent="-457200">
              <a:buFont typeface="Courier New" panose="02070309020205020404" pitchFamily="49" charset="0"/>
              <a:buChar char="o"/>
            </a:pPr>
            <a:r>
              <a:rPr lang="en-US" sz="2000" dirty="0" smtClean="0">
                <a:latin typeface="Calibri" panose="020F0502020204030204" pitchFamily="34" charset="0"/>
                <a:ea typeface="Calibri" panose="020F0502020204030204" pitchFamily="34" charset="0"/>
              </a:rPr>
              <a:t>Revised load estimates will be focused on the deep water and deep channel designated uses</a:t>
            </a:r>
          </a:p>
          <a:p>
            <a:pPr marL="914400" lvl="1" indent="-457200">
              <a:buFont typeface="Courier New" panose="02070309020205020404" pitchFamily="49" charset="0"/>
              <a:buChar char="o"/>
            </a:pPr>
            <a:r>
              <a:rPr lang="en-US" sz="2000" dirty="0">
                <a:latin typeface="Calibri" panose="020F0502020204030204" pitchFamily="34" charset="0"/>
                <a:ea typeface="Calibri" panose="020F0502020204030204" pitchFamily="34" charset="0"/>
              </a:rPr>
              <a:t>Improved model provides ability to consider alternative allocation methods</a:t>
            </a:r>
          </a:p>
          <a:p>
            <a:pPr marL="914400" lvl="1" indent="-457200">
              <a:buFont typeface="Courier New" panose="02070309020205020404" pitchFamily="49" charset="0"/>
              <a:buChar char="o"/>
            </a:pPr>
            <a:r>
              <a:rPr lang="en-US" sz="2000" dirty="0" smtClean="0">
                <a:latin typeface="Calibri" panose="020F0502020204030204" pitchFamily="34" charset="0"/>
                <a:ea typeface="Calibri" panose="020F0502020204030204" pitchFamily="34" charset="0"/>
              </a:rPr>
              <a:t>Adjustments </a:t>
            </a:r>
            <a:r>
              <a:rPr lang="en-US" sz="2000" dirty="0" smtClean="0">
                <a:latin typeface="Calibri" panose="020F0502020204030204" pitchFamily="34" charset="0"/>
                <a:ea typeface="Calibri" panose="020F0502020204030204" pitchFamily="34" charset="0"/>
              </a:rPr>
              <a:t>to the designated uses in CB6 and CB7 are being considered</a:t>
            </a:r>
          </a:p>
          <a:p>
            <a:pPr marL="914400" lvl="1" indent="-457200">
              <a:buFont typeface="Courier New" panose="02070309020205020404" pitchFamily="49" charset="0"/>
              <a:buChar char="o"/>
            </a:pPr>
            <a:r>
              <a:rPr lang="en-US" sz="2000" dirty="0" smtClean="0">
                <a:latin typeface="Calibri" panose="020F0502020204030204" pitchFamily="34" charset="0"/>
                <a:ea typeface="Calibri" panose="020F0502020204030204" pitchFamily="34" charset="0"/>
              </a:rPr>
              <a:t>More work is needed on the shallow </a:t>
            </a:r>
            <a:r>
              <a:rPr lang="en-US" sz="2000" dirty="0">
                <a:latin typeface="Calibri" panose="020F0502020204030204" pitchFamily="34" charset="0"/>
                <a:ea typeface="Calibri" panose="020F0502020204030204" pitchFamily="34" charset="0"/>
              </a:rPr>
              <a:t>w</a:t>
            </a:r>
            <a:r>
              <a:rPr lang="en-US" sz="2000" dirty="0" smtClean="0">
                <a:latin typeface="Calibri" panose="020F0502020204030204" pitchFamily="34" charset="0"/>
                <a:ea typeface="Calibri" panose="020F0502020204030204" pitchFamily="34" charset="0"/>
              </a:rPr>
              <a:t>ater simulation and understanding climate effects on </a:t>
            </a:r>
            <a:r>
              <a:rPr lang="en-US" sz="2000" dirty="0" smtClean="0">
                <a:latin typeface="Calibri" panose="020F0502020204030204" pitchFamily="34" charset="0"/>
                <a:ea typeface="Calibri" panose="020F0502020204030204" pitchFamily="34" charset="0"/>
              </a:rPr>
              <a:t>BMPs</a:t>
            </a:r>
          </a:p>
          <a:p>
            <a:pPr lvl="1"/>
            <a:endParaRPr lang="en-US" sz="20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US" sz="2000" dirty="0" smtClean="0">
                <a:latin typeface="Calibri" panose="020F0502020204030204" pitchFamily="34" charset="0"/>
                <a:ea typeface="Calibri" panose="020F0502020204030204" pitchFamily="34" charset="0"/>
              </a:rPr>
              <a:t>Resulting Climate Change load estimates for 2025 </a:t>
            </a:r>
            <a:r>
              <a:rPr lang="en-US" sz="2000" dirty="0">
                <a:latin typeface="Calibri" panose="020F0502020204030204" pitchFamily="34" charset="0"/>
                <a:ea typeface="Calibri" panose="020F0502020204030204" pitchFamily="34" charset="0"/>
              </a:rPr>
              <a:t>have </a:t>
            </a:r>
            <a:r>
              <a:rPr lang="en-US" sz="2000" b="1" dirty="0">
                <a:latin typeface="Calibri" panose="020F0502020204030204" pitchFamily="34" charset="0"/>
                <a:ea typeface="Calibri" panose="020F0502020204030204" pitchFamily="34" charset="0"/>
              </a:rPr>
              <a:t>decreased by about half </a:t>
            </a:r>
            <a:r>
              <a:rPr lang="en-US" sz="2000" dirty="0">
                <a:latin typeface="Calibri" panose="020F0502020204030204" pitchFamily="34" charset="0"/>
                <a:ea typeface="Calibri" panose="020F0502020204030204" pitchFamily="34" charset="0"/>
              </a:rPr>
              <a:t>from the December </a:t>
            </a:r>
            <a:r>
              <a:rPr lang="en-US" sz="2000" dirty="0" smtClean="0">
                <a:latin typeface="Calibri" panose="020F0502020204030204" pitchFamily="34" charset="0"/>
                <a:ea typeface="Calibri" panose="020F0502020204030204" pitchFamily="34" charset="0"/>
              </a:rPr>
              <a:t>2017/March 2018 </a:t>
            </a:r>
            <a:r>
              <a:rPr lang="en-US" sz="2000" dirty="0">
                <a:latin typeface="Calibri" panose="020F0502020204030204" pitchFamily="34" charset="0"/>
                <a:ea typeface="Calibri" panose="020F0502020204030204" pitchFamily="34" charset="0"/>
              </a:rPr>
              <a:t>estimates (</a:t>
            </a:r>
            <a:r>
              <a:rPr lang="en-US" sz="2000" dirty="0" smtClean="0">
                <a:latin typeface="Calibri" panose="020F0502020204030204" pitchFamily="34" charset="0"/>
                <a:ea typeface="Calibri" panose="020F0502020204030204" pitchFamily="34" charset="0"/>
              </a:rPr>
              <a:t>about 5M </a:t>
            </a:r>
            <a:r>
              <a:rPr lang="en-US" sz="2000" dirty="0" err="1" smtClean="0">
                <a:latin typeface="Calibri" panose="020F0502020204030204" pitchFamily="34" charset="0"/>
                <a:ea typeface="Calibri" panose="020F0502020204030204" pitchFamily="34" charset="0"/>
              </a:rPr>
              <a:t>lbs</a:t>
            </a:r>
            <a:r>
              <a:rPr lang="en-US" sz="2000" dirty="0" smtClean="0">
                <a:latin typeface="Calibri" panose="020F0502020204030204" pitchFamily="34" charset="0"/>
                <a:ea typeface="Calibri" panose="020F0502020204030204" pitchFamily="34" charset="0"/>
              </a:rPr>
              <a:t> TN)</a:t>
            </a:r>
          </a:p>
          <a:p>
            <a:pPr marL="342900" indent="-342900">
              <a:buFont typeface="Symbol" panose="05050102010706020507" pitchFamily="18" charset="2"/>
              <a:buChar char=""/>
            </a:pPr>
            <a:endParaRPr lang="en-US" sz="2000" dirty="0" smtClean="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US" sz="2000" dirty="0">
                <a:latin typeface="Calibri" panose="020F0502020204030204" pitchFamily="34" charset="0"/>
                <a:ea typeface="Calibri" panose="020F0502020204030204" pitchFamily="34" charset="0"/>
              </a:rPr>
              <a:t>However, the estimated load reduction to address climate risk for 2035 is about twice that of the estimated 2025 nitrogen load </a:t>
            </a:r>
            <a:r>
              <a:rPr lang="en-US" sz="2000" dirty="0" smtClean="0">
                <a:latin typeface="Calibri" panose="020F0502020204030204" pitchFamily="34" charset="0"/>
                <a:ea typeface="Calibri" panose="020F0502020204030204" pitchFamily="34" charset="0"/>
              </a:rPr>
              <a:t>reduction (</a:t>
            </a:r>
            <a:r>
              <a:rPr lang="en-US" sz="2000" dirty="0">
                <a:latin typeface="Calibri" panose="020F0502020204030204" pitchFamily="34" charset="0"/>
                <a:ea typeface="Calibri" panose="020F0502020204030204" pitchFamily="34" charset="0"/>
              </a:rPr>
              <a:t>about </a:t>
            </a:r>
            <a:r>
              <a:rPr lang="en-US" sz="2000" dirty="0" smtClean="0">
                <a:latin typeface="Calibri" panose="020F0502020204030204" pitchFamily="34" charset="0"/>
                <a:ea typeface="Calibri" panose="020F0502020204030204" pitchFamily="34" charset="0"/>
              </a:rPr>
              <a:t>10M </a:t>
            </a:r>
            <a:r>
              <a:rPr lang="en-US" sz="2000" dirty="0" err="1">
                <a:latin typeface="Calibri" panose="020F0502020204030204" pitchFamily="34" charset="0"/>
                <a:ea typeface="Calibri" panose="020F0502020204030204" pitchFamily="34" charset="0"/>
              </a:rPr>
              <a:t>lbs</a:t>
            </a:r>
            <a:r>
              <a:rPr lang="en-US" sz="2000" dirty="0">
                <a:latin typeface="Calibri" panose="020F0502020204030204" pitchFamily="34" charset="0"/>
                <a:ea typeface="Calibri" panose="020F0502020204030204" pitchFamily="34" charset="0"/>
              </a:rPr>
              <a:t> TN</a:t>
            </a:r>
            <a:r>
              <a:rPr lang="en-US" sz="2000" dirty="0" smtClean="0">
                <a:latin typeface="Calibri" panose="020F0502020204030204" pitchFamily="34" charset="0"/>
                <a:ea typeface="Calibri" panose="020F0502020204030204" pitchFamily="34" charset="0"/>
              </a:rPr>
              <a:t>).</a:t>
            </a:r>
          </a:p>
          <a:p>
            <a:pPr marL="342900" indent="-342900">
              <a:buFont typeface="Symbol" panose="05050102010706020507" pitchFamily="18" charset="2"/>
              <a:buChar char=""/>
            </a:pPr>
            <a:endParaRPr lang="en-US" sz="2000" dirty="0">
              <a:latin typeface="Calibri" panose="020F0502020204030204" pitchFamily="34" charset="0"/>
              <a:ea typeface="Calibri" panose="020F0502020204030204" pitchFamily="34" charset="0"/>
            </a:endParaRPr>
          </a:p>
          <a:p>
            <a:pPr marL="342900" indent="-342900">
              <a:buFont typeface="Symbol" panose="05050102010706020507" pitchFamily="18" charset="2"/>
              <a:buChar char=""/>
            </a:pPr>
            <a:r>
              <a:rPr lang="en-US" sz="2000" dirty="0" smtClean="0">
                <a:latin typeface="Calibri" panose="020F0502020204030204" pitchFamily="34" charset="0"/>
                <a:ea typeface="Calibri" panose="020F0502020204030204" pitchFamily="34" charset="0"/>
              </a:rPr>
              <a:t>The WQGIT is finalizing its specific recommendations to the Management Board for their consideration.  Anticipate those moving forward to PSC at your next meeting (or two).</a:t>
            </a:r>
          </a:p>
          <a:p>
            <a:pPr marL="342900" indent="-342900">
              <a:buFont typeface="Symbol" panose="05050102010706020507" pitchFamily="18" charset="2"/>
              <a:buChar char=""/>
            </a:pPr>
            <a:endParaRPr lang="en-US" sz="2000" dirty="0" smtClean="0">
              <a:latin typeface="Calibri" panose="020F0502020204030204" pitchFamily="34" charset="0"/>
              <a:ea typeface="Calibri" panose="020F0502020204030204" pitchFamily="34" charset="0"/>
            </a:endParaRPr>
          </a:p>
        </p:txBody>
      </p:sp>
      <p:sp>
        <p:nvSpPr>
          <p:cNvPr id="7" name="Slide Number Placeholder 3">
            <a:extLst>
              <a:ext uri="{FF2B5EF4-FFF2-40B4-BE49-F238E27FC236}">
                <a16:creationId xmlns:a16="http://schemas.microsoft.com/office/drawing/2014/main" id="{5A9DEF28-3265-43B7-9F8E-21EE983555FD}"/>
              </a:ext>
            </a:extLst>
          </p:cNvPr>
          <p:cNvSpPr>
            <a:spLocks noGrp="1"/>
          </p:cNvSpPr>
          <p:nvPr>
            <p:ph type="sldNum" sz="quarter" idx="12"/>
          </p:nvPr>
        </p:nvSpPr>
        <p:spPr>
          <a:xfrm>
            <a:off x="8610600" y="6356350"/>
            <a:ext cx="2743200" cy="365125"/>
          </a:xfrm>
        </p:spPr>
        <p:txBody>
          <a:bodyPr/>
          <a:lstStyle/>
          <a:p>
            <a:fld id="{0592AC34-6154-42F3-BB42-61C3B4A5768D}" type="slidenum">
              <a:rPr lang="en-US" smtClean="0"/>
              <a:t>16</a:t>
            </a:fld>
            <a:endParaRPr lang="en-US" dirty="0"/>
          </a:p>
        </p:txBody>
      </p:sp>
      <mc:AlternateContent xmlns:mc="http://schemas.openxmlformats.org/markup-compatibility/2006">
        <mc:Choice xmlns:p14="http://schemas.microsoft.com/office/powerpoint/2010/main" Requires="p14">
          <p:contentPart p14:bwMode="auto" r:id="rId3">
            <p14:nvContentPartPr>
              <p14:cNvPr id="8" name="Ink 7"/>
              <p14:cNvContentPartPr/>
              <p14:nvPr/>
            </p14:nvContentPartPr>
            <p14:xfrm>
              <a:off x="4003805" y="3781957"/>
              <a:ext cx="1802520" cy="195480"/>
            </p14:xfrm>
          </p:contentPart>
        </mc:Choice>
        <mc:Fallback>
          <p:pic>
            <p:nvPicPr>
              <p:cNvPr id="8" name="Ink 7"/>
              <p:cNvPicPr/>
              <p:nvPr/>
            </p:nvPicPr>
            <p:blipFill>
              <a:blip r:embed="rId4"/>
              <a:stretch>
                <a:fillRect/>
              </a:stretch>
            </p:blipFill>
            <p:spPr>
              <a:xfrm>
                <a:off x="3955925" y="3685837"/>
                <a:ext cx="1898280" cy="387720"/>
              </a:xfrm>
              <a:prstGeom prst="rect">
                <a:avLst/>
              </a:prstGeom>
            </p:spPr>
          </p:pic>
        </mc:Fallback>
      </mc:AlternateContent>
    </p:spTree>
    <p:extLst>
      <p:ext uri="{BB962C8B-B14F-4D97-AF65-F5344CB8AC3E}">
        <p14:creationId xmlns:p14="http://schemas.microsoft.com/office/powerpoint/2010/main" val="1426557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688F02-AB09-4702-99E4-B3FDF6DCBE76}"/>
              </a:ext>
            </a:extLst>
          </p:cNvPr>
          <p:cNvSpPr txBox="1"/>
          <p:nvPr/>
        </p:nvSpPr>
        <p:spPr>
          <a:xfrm>
            <a:off x="1298630" y="146852"/>
            <a:ext cx="10750921" cy="584775"/>
          </a:xfrm>
          <a:prstGeom prst="rect">
            <a:avLst/>
          </a:prstGeom>
          <a:noFill/>
        </p:spPr>
        <p:txBody>
          <a:bodyPr wrap="square" rtlCol="0">
            <a:spAutoFit/>
          </a:bodyPr>
          <a:lstStyle/>
          <a:p>
            <a:pPr defTabSz="914126"/>
            <a:r>
              <a:rPr lang="en-US" sz="3200" dirty="0">
                <a:solidFill>
                  <a:srgbClr val="000000"/>
                </a:solidFill>
                <a:latin typeface="Times New Roman" panose="02020603050405020304" pitchFamily="18" charset="0"/>
                <a:cs typeface="Times New Roman" panose="02020603050405020304" pitchFamily="18" charset="0"/>
              </a:rPr>
              <a:t>Previous PSC 2025 Climate Change Decisions</a:t>
            </a:r>
          </a:p>
        </p:txBody>
      </p:sp>
      <p:pic>
        <p:nvPicPr>
          <p:cNvPr id="3"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5"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7" name="Rectangle 6"/>
          <p:cNvSpPr/>
          <p:nvPr/>
        </p:nvSpPr>
        <p:spPr>
          <a:xfrm>
            <a:off x="566563" y="1058883"/>
            <a:ext cx="10656714" cy="5632311"/>
          </a:xfrm>
          <a:prstGeom prst="rect">
            <a:avLst/>
          </a:prstGeom>
        </p:spPr>
        <p:txBody>
          <a:bodyPr wrap="square">
            <a:spAutoFit/>
          </a:bodyPr>
          <a:lstStyle/>
          <a:p>
            <a:pPr marL="342900" indent="-342900">
              <a:buAutoNum type="arabicPeriod"/>
            </a:pPr>
            <a:r>
              <a:rPr lang="en-US" b="1" dirty="0"/>
              <a:t>Incorporate Climate Change in the Phase III WIPs </a:t>
            </a:r>
          </a:p>
          <a:p>
            <a:r>
              <a:rPr lang="en-US" dirty="0"/>
              <a:t>Include a narrative strategy in the Phase III WIPs that describe the jurisdictions current action plans and strategies to address climate change, as well as the jurisdiction-specific nutrient and sediment pollution loadings due to 2025 climate change conditions, while incorporating local priorities and actions to address climate change impacts. </a:t>
            </a:r>
          </a:p>
          <a:p>
            <a:r>
              <a:rPr lang="en-US" b="1" dirty="0"/>
              <a:t>2. Understand the Science </a:t>
            </a:r>
          </a:p>
          <a:p>
            <a:r>
              <a:rPr lang="en-US" dirty="0"/>
              <a:t>Address the uncertainty by documenting the current understanding of the science and identifying research gaps and needs: </a:t>
            </a:r>
          </a:p>
          <a:p>
            <a:pPr marL="800100" lvl="1" indent="-342900">
              <a:buAutoNum type="alphaLcParenR"/>
            </a:pPr>
            <a:r>
              <a:rPr lang="en-US" dirty="0"/>
              <a:t>Develop an estimate of pollutant load changes (N, P and Sediment) due to climate change conditions. </a:t>
            </a:r>
          </a:p>
          <a:p>
            <a:pPr marL="800100" lvl="1" indent="-342900">
              <a:buAutoNum type="alphaLcParenR"/>
            </a:pPr>
            <a:r>
              <a:rPr lang="en-US" dirty="0"/>
              <a:t>Develop a better understanding of the BMP responses, including new or other emerging BMPs, to climate change conditions. </a:t>
            </a:r>
          </a:p>
          <a:p>
            <a:pPr marL="800100" lvl="1" indent="-342900">
              <a:buAutoNum type="alphaLcParenR"/>
            </a:pPr>
            <a:r>
              <a:rPr lang="en-US" dirty="0"/>
              <a:t>In 2021, the Partnership will consider results of updated methods, techniques, and studies and revisit existing estimated loads due to climate change to determine if any updates to those load estimates are needed. </a:t>
            </a:r>
          </a:p>
          <a:p>
            <a:pPr marL="800100" lvl="1" indent="-342900">
              <a:buAutoNum type="alphaLcParenR"/>
            </a:pPr>
            <a:r>
              <a:rPr lang="en-US" dirty="0"/>
              <a:t>Jurisdictions will be expected to account for additional nutrient and sediment pollutant loads due to 2025 climate change conditions in a Phase III WIP addendum and/or 2-year milestones beginning in 2022. </a:t>
            </a:r>
          </a:p>
          <a:p>
            <a:r>
              <a:rPr lang="en-US" b="1" dirty="0"/>
              <a:t>3. Incorporate into Milestones</a:t>
            </a:r>
            <a:r>
              <a:rPr lang="en-US" dirty="0"/>
              <a:t> </a:t>
            </a:r>
          </a:p>
          <a:p>
            <a:r>
              <a:rPr lang="en-US" dirty="0"/>
              <a:t>Starting with the 2022-2023 milestones, determine how climate change will impact the BMPs included in the WIPs and address these vulnerabilities in the two-year milestones.</a:t>
            </a:r>
          </a:p>
        </p:txBody>
      </p:sp>
      <p:sp>
        <p:nvSpPr>
          <p:cNvPr id="8" name="Slide Number Placeholder 3">
            <a:extLst>
              <a:ext uri="{FF2B5EF4-FFF2-40B4-BE49-F238E27FC236}">
                <a16:creationId xmlns:a16="http://schemas.microsoft.com/office/drawing/2014/main" id="{5A9DEF28-3265-43B7-9F8E-21EE983555FD}"/>
              </a:ext>
            </a:extLst>
          </p:cNvPr>
          <p:cNvSpPr>
            <a:spLocks noGrp="1"/>
          </p:cNvSpPr>
          <p:nvPr>
            <p:ph type="sldNum" sz="quarter" idx="12"/>
          </p:nvPr>
        </p:nvSpPr>
        <p:spPr>
          <a:xfrm>
            <a:off x="8610600" y="6356350"/>
            <a:ext cx="2743200" cy="365125"/>
          </a:xfrm>
        </p:spPr>
        <p:txBody>
          <a:bodyPr/>
          <a:lstStyle/>
          <a:p>
            <a:fld id="{0592AC34-6154-42F3-BB42-61C3B4A5768D}" type="slidenum">
              <a:rPr lang="en-US" smtClean="0"/>
              <a:t>2</a:t>
            </a:fld>
            <a:endParaRPr lang="en-US" dirty="0"/>
          </a:p>
        </p:txBody>
      </p:sp>
    </p:spTree>
    <p:extLst>
      <p:ext uri="{BB962C8B-B14F-4D97-AF65-F5344CB8AC3E}">
        <p14:creationId xmlns:p14="http://schemas.microsoft.com/office/powerpoint/2010/main" val="643029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4085180515"/>
              </p:ext>
            </p:extLst>
          </p:nvPr>
        </p:nvGraphicFramePr>
        <p:xfrm>
          <a:off x="400059" y="892604"/>
          <a:ext cx="11207952" cy="5623560"/>
        </p:xfrm>
        <a:graphic>
          <a:graphicData uri="http://schemas.openxmlformats.org/drawingml/2006/table">
            <a:tbl>
              <a:tblPr firstRow="1" bandRow="1">
                <a:tableStyleId>{5C22544A-7EE6-4342-B048-85BDC9FD1C3A}</a:tableStyleId>
              </a:tblPr>
              <a:tblGrid>
                <a:gridCol w="2410181">
                  <a:extLst>
                    <a:ext uri="{9D8B030D-6E8A-4147-A177-3AD203B41FA5}">
                      <a16:colId xmlns:a16="http://schemas.microsoft.com/office/drawing/2014/main" val="1415980398"/>
                    </a:ext>
                  </a:extLst>
                </a:gridCol>
                <a:gridCol w="2308194">
                  <a:extLst>
                    <a:ext uri="{9D8B030D-6E8A-4147-A177-3AD203B41FA5}">
                      <a16:colId xmlns:a16="http://schemas.microsoft.com/office/drawing/2014/main" val="3092938072"/>
                    </a:ext>
                  </a:extLst>
                </a:gridCol>
                <a:gridCol w="1997476">
                  <a:extLst>
                    <a:ext uri="{9D8B030D-6E8A-4147-A177-3AD203B41FA5}">
                      <a16:colId xmlns:a16="http://schemas.microsoft.com/office/drawing/2014/main" val="325020733"/>
                    </a:ext>
                  </a:extLst>
                </a:gridCol>
                <a:gridCol w="2423604">
                  <a:extLst>
                    <a:ext uri="{9D8B030D-6E8A-4147-A177-3AD203B41FA5}">
                      <a16:colId xmlns:a16="http://schemas.microsoft.com/office/drawing/2014/main" val="1386475433"/>
                    </a:ext>
                  </a:extLst>
                </a:gridCol>
                <a:gridCol w="2068497">
                  <a:extLst>
                    <a:ext uri="{9D8B030D-6E8A-4147-A177-3AD203B41FA5}">
                      <a16:colId xmlns:a16="http://schemas.microsoft.com/office/drawing/2014/main" val="789136612"/>
                    </a:ext>
                  </a:extLst>
                </a:gridCol>
              </a:tblGrid>
              <a:tr h="1021301">
                <a:tc>
                  <a:txBody>
                    <a:bodyPr/>
                    <a:lstStyle/>
                    <a:p>
                      <a:pPr algn="ctr"/>
                      <a:endParaRPr lang="en-US" sz="2500" dirty="0"/>
                    </a:p>
                    <a:p>
                      <a:pPr algn="ctr"/>
                      <a:r>
                        <a:rPr lang="en-US" sz="2500" dirty="0"/>
                        <a:t>Jurisdiction</a:t>
                      </a:r>
                    </a:p>
                  </a:txBody>
                  <a:tcPr>
                    <a:lnB w="6350" cap="flat" cmpd="sng" algn="ctr">
                      <a:solidFill>
                        <a:schemeClr val="bg2">
                          <a:lumMod val="50000"/>
                        </a:schemeClr>
                      </a:solidFill>
                      <a:prstDash val="solid"/>
                      <a:round/>
                      <a:headEnd type="none" w="med" len="med"/>
                      <a:tailEnd type="none" w="med" len="med"/>
                    </a:lnB>
                  </a:tcPr>
                </a:tc>
                <a:tc>
                  <a:txBody>
                    <a:bodyPr/>
                    <a:lstStyle/>
                    <a:p>
                      <a:pPr algn="ctr"/>
                      <a:r>
                        <a:rPr lang="en-US" sz="2500" dirty="0" smtClean="0"/>
                        <a:t>Nitrogen</a:t>
                      </a:r>
                    </a:p>
                    <a:p>
                      <a:pPr algn="ctr"/>
                      <a:r>
                        <a:rPr lang="en-US" sz="2500" dirty="0" smtClean="0"/>
                        <a:t>Climate </a:t>
                      </a:r>
                      <a:r>
                        <a:rPr lang="en-US" sz="2500" dirty="0"/>
                        <a:t>Change</a:t>
                      </a:r>
                    </a:p>
                  </a:txBody>
                  <a:tcPr>
                    <a:lnB w="6350" cap="flat" cmpd="sng" algn="ctr">
                      <a:solidFill>
                        <a:schemeClr val="bg2">
                          <a:lumMod val="50000"/>
                        </a:schemeClr>
                      </a:solidFill>
                      <a:prstDash val="solid"/>
                      <a:round/>
                      <a:headEnd type="none" w="med" len="med"/>
                      <a:tailEnd type="none" w="med" len="med"/>
                    </a:lnB>
                  </a:tcPr>
                </a:tc>
                <a:tc>
                  <a:txBody>
                    <a:bodyPr/>
                    <a:lstStyle/>
                    <a:p>
                      <a:pPr algn="ctr"/>
                      <a:r>
                        <a:rPr lang="en-US" sz="2500" dirty="0" smtClean="0"/>
                        <a:t>Nitrogen Planning </a:t>
                      </a:r>
                      <a:r>
                        <a:rPr lang="en-US" sz="2500" dirty="0"/>
                        <a:t>Target</a:t>
                      </a:r>
                    </a:p>
                  </a:txBody>
                  <a:tcPr>
                    <a:lnB w="6350" cap="flat" cmpd="sng" algn="ctr">
                      <a:solidFill>
                        <a:schemeClr val="bg2">
                          <a:lumMod val="50000"/>
                        </a:schemeClr>
                      </a:solidFill>
                      <a:prstDash val="solid"/>
                      <a:round/>
                      <a:headEnd type="none" w="med" len="med"/>
                      <a:tailEnd type="none" w="med" len="med"/>
                    </a:lnB>
                  </a:tcPr>
                </a:tc>
                <a:tc>
                  <a:txBody>
                    <a:bodyPr/>
                    <a:lstStyle/>
                    <a:p>
                      <a:pPr algn="ctr"/>
                      <a:r>
                        <a:rPr lang="en-US" sz="2500" dirty="0" smtClean="0"/>
                        <a:t>Phosphorus</a:t>
                      </a:r>
                    </a:p>
                    <a:p>
                      <a:pPr algn="ctr"/>
                      <a:r>
                        <a:rPr lang="en-US" sz="2500" dirty="0" smtClean="0"/>
                        <a:t>Climate </a:t>
                      </a:r>
                      <a:r>
                        <a:rPr lang="en-US" sz="2500" dirty="0"/>
                        <a:t>Change</a:t>
                      </a:r>
                    </a:p>
                  </a:txBody>
                  <a:tcPr>
                    <a:lnB w="6350" cap="flat" cmpd="sng" algn="ctr">
                      <a:solidFill>
                        <a:schemeClr val="bg2">
                          <a:lumMod val="50000"/>
                        </a:schemeClr>
                      </a:solidFill>
                      <a:prstDash val="solid"/>
                      <a:round/>
                      <a:headEnd type="none" w="med" len="med"/>
                      <a:tailEnd type="none" w="med" len="med"/>
                    </a:lnB>
                    <a:solidFill>
                      <a:schemeClr val="accent1">
                        <a:lumMod val="60000"/>
                        <a:lumOff val="40000"/>
                      </a:schemeClr>
                    </a:solidFill>
                  </a:tcPr>
                </a:tc>
                <a:tc>
                  <a:txBody>
                    <a:bodyPr/>
                    <a:lstStyle/>
                    <a:p>
                      <a:pPr algn="ctr"/>
                      <a:r>
                        <a:rPr lang="en-US" sz="2500" dirty="0" smtClean="0"/>
                        <a:t>Phosphorus Planning </a:t>
                      </a:r>
                      <a:r>
                        <a:rPr lang="en-US" sz="2500" dirty="0"/>
                        <a:t>Target</a:t>
                      </a:r>
                    </a:p>
                  </a:txBody>
                  <a:tcPr>
                    <a:lnB w="6350" cap="flat" cmpd="sng" algn="ctr">
                      <a:solidFill>
                        <a:schemeClr val="bg2">
                          <a:lumMod val="50000"/>
                        </a:schemeClr>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353306417"/>
                  </a:ext>
                </a:extLst>
              </a:tr>
              <a:tr h="515578">
                <a:tc>
                  <a:txBody>
                    <a:bodyPr/>
                    <a:lstStyle/>
                    <a:p>
                      <a:pPr algn="ctr"/>
                      <a:r>
                        <a:rPr lang="en-US" sz="3000" b="0" dirty="0"/>
                        <a:t>NY</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0.400 (3.8%)</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11.59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0.014 (2.9%)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0.606</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7902813"/>
                  </a:ext>
                </a:extLst>
              </a:tr>
              <a:tr h="512683">
                <a:tc>
                  <a:txBody>
                    <a:bodyPr/>
                    <a:lstStyle/>
                    <a:p>
                      <a:pPr algn="ctr"/>
                      <a:r>
                        <a:rPr lang="en-US" sz="3000" b="0" dirty="0"/>
                        <a:t>PA</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4.135 (5.7%)</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73.18</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0.141 (4.7%)</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3.073</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3631119"/>
                  </a:ext>
                </a:extLst>
              </a:tr>
              <a:tr h="515578">
                <a:tc>
                  <a:txBody>
                    <a:bodyPr/>
                    <a:lstStyle/>
                    <a:p>
                      <a:pPr algn="ctr"/>
                      <a:r>
                        <a:rPr lang="en-US" sz="3000" b="0" dirty="0"/>
                        <a:t>MD</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2.194 (4.8%)</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45.30</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0.114 (3.2%)</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3.604</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0362617"/>
                  </a:ext>
                </a:extLst>
              </a:tr>
              <a:tr h="515578">
                <a:tc>
                  <a:txBody>
                    <a:bodyPr/>
                    <a:lstStyle/>
                    <a:p>
                      <a:pPr algn="ctr"/>
                      <a:r>
                        <a:rPr lang="en-US" sz="3000" b="0" dirty="0"/>
                        <a:t>WV</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0.236 (3.7%)</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8.35</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0.019 (3.9%)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0.456</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7749976"/>
                  </a:ext>
                </a:extLst>
              </a:tr>
              <a:tr h="515578">
                <a:tc>
                  <a:txBody>
                    <a:bodyPr/>
                    <a:lstStyle/>
                    <a:p>
                      <a:pPr algn="ctr"/>
                      <a:r>
                        <a:rPr lang="en-US" sz="3000" b="0" dirty="0"/>
                        <a:t>DC</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0.006 (0.3%)</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2.43</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0.001 (0.8%)</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0.130</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5082481"/>
                  </a:ext>
                </a:extLst>
              </a:tr>
              <a:tr h="515578">
                <a:tc>
                  <a:txBody>
                    <a:bodyPr/>
                    <a:lstStyle/>
                    <a:p>
                      <a:pPr algn="ctr"/>
                      <a:r>
                        <a:rPr lang="en-US" sz="3000" b="0" dirty="0"/>
                        <a:t>DE</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0.397 (8.5%)</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4.59</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0.006 (5.1%)</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0.120</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24803626"/>
                  </a:ext>
                </a:extLst>
              </a:tr>
              <a:tr h="515578">
                <a:tc>
                  <a:txBody>
                    <a:bodyPr/>
                    <a:lstStyle/>
                    <a:p>
                      <a:pPr algn="ctr"/>
                      <a:r>
                        <a:rPr lang="en-US" sz="3000" b="0" dirty="0"/>
                        <a:t>VA</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1.722 (3.1%)</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55.82</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0.193 (3.0%)</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6.186</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244028"/>
                  </a:ext>
                </a:extLst>
              </a:tr>
              <a:tr h="515578">
                <a:tc>
                  <a:txBody>
                    <a:bodyPr/>
                    <a:lstStyle/>
                    <a:p>
                      <a:pPr algn="ctr"/>
                      <a:r>
                        <a:rPr lang="en-US" sz="3000" b="0" dirty="0" err="1"/>
                        <a:t>Basinwide</a:t>
                      </a:r>
                      <a:r>
                        <a:rPr lang="en-US" sz="3000" b="0" dirty="0"/>
                        <a:t> </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9.09 (4.6%)</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201.25</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0.489 (3.4%)</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3000" b="0" dirty="0"/>
                        <a:t>14.173</a:t>
                      </a:r>
                    </a:p>
                  </a:txBody>
                  <a:tcP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406289"/>
                  </a:ext>
                </a:extLst>
              </a:tr>
            </a:tbl>
          </a:graphicData>
        </a:graphic>
      </p:graphicFrame>
      <p:sp>
        <p:nvSpPr>
          <p:cNvPr id="6" name="Title 1"/>
          <p:cNvSpPr txBox="1">
            <a:spLocks/>
          </p:cNvSpPr>
          <p:nvPr/>
        </p:nvSpPr>
        <p:spPr>
          <a:xfrm>
            <a:off x="1285855" y="1"/>
            <a:ext cx="10091389" cy="86113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2017/2018 Climate </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Change </a:t>
            </a:r>
            <a:r>
              <a:rPr kumimoji="0" lang="en-US" sz="320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Loads and Planning Targets</a:t>
            </a:r>
            <a:endPar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p:cNvSpPr txBox="1"/>
          <p:nvPr/>
        </p:nvSpPr>
        <p:spPr>
          <a:xfrm>
            <a:off x="162613" y="6519446"/>
            <a:ext cx="29207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rPr>
              <a:t>*Units: millions of pounds</a:t>
            </a:r>
          </a:p>
        </p:txBody>
      </p:sp>
      <p:pic>
        <p:nvPicPr>
          <p:cNvPr id="8"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a:solidFill>
                <a:srgbClr val="000000"/>
              </a:solidFill>
              <a:latin typeface="Tahoma" panose="020B0604030504040204" pitchFamily="34" charset="0"/>
              <a:cs typeface="Arial"/>
              <a:sym typeface="Arial"/>
            </a:endParaRPr>
          </a:p>
        </p:txBody>
      </p:sp>
      <p:sp>
        <p:nvSpPr>
          <p:cNvPr id="10"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1" name="Slide Number Placeholder 3">
            <a:extLst>
              <a:ext uri="{FF2B5EF4-FFF2-40B4-BE49-F238E27FC236}">
                <a16:creationId xmlns:a16="http://schemas.microsoft.com/office/drawing/2014/main" id="{5A9DEF28-3265-43B7-9F8E-21EE983555FD}"/>
              </a:ext>
            </a:extLst>
          </p:cNvPr>
          <p:cNvSpPr>
            <a:spLocks noGrp="1"/>
          </p:cNvSpPr>
          <p:nvPr>
            <p:ph type="sldNum" sz="quarter" idx="12"/>
          </p:nvPr>
        </p:nvSpPr>
        <p:spPr>
          <a:xfrm>
            <a:off x="8685410" y="6519446"/>
            <a:ext cx="2743200" cy="365125"/>
          </a:xfrm>
        </p:spPr>
        <p:txBody>
          <a:bodyPr/>
          <a:lstStyle/>
          <a:p>
            <a:fld id="{0592AC34-6154-42F3-BB42-61C3B4A5768D}" type="slidenum">
              <a:rPr lang="en-US" smtClean="0"/>
              <a:t>3</a:t>
            </a:fld>
            <a:endParaRPr lang="en-US"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018125" y="6107190"/>
              <a:ext cx="799200" cy="286200"/>
            </p14:xfrm>
          </p:contentPart>
        </mc:Choice>
        <mc:Fallback>
          <p:pic>
            <p:nvPicPr>
              <p:cNvPr id="2" name="Ink 1"/>
              <p:cNvPicPr/>
              <p:nvPr/>
            </p:nvPicPr>
            <p:blipFill>
              <a:blip r:embed="rId4"/>
              <a:stretch>
                <a:fillRect/>
              </a:stretch>
            </p:blipFill>
            <p:spPr>
              <a:xfrm>
                <a:off x="2969885" y="6011070"/>
                <a:ext cx="895680" cy="478440"/>
              </a:xfrm>
              <a:prstGeom prst="rect">
                <a:avLst/>
              </a:prstGeom>
            </p:spPr>
          </p:pic>
        </mc:Fallback>
      </mc:AlternateContent>
    </p:spTree>
    <p:extLst>
      <p:ext uri="{BB962C8B-B14F-4D97-AF65-F5344CB8AC3E}">
        <p14:creationId xmlns:p14="http://schemas.microsoft.com/office/powerpoint/2010/main" val="4020070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AD5067-FDAE-4AAF-844E-A4E84FEAE397}"/>
              </a:ext>
            </a:extLst>
          </p:cNvPr>
          <p:cNvSpPr>
            <a:spLocks noGrp="1"/>
          </p:cNvSpPr>
          <p:nvPr>
            <p:ph type="title"/>
          </p:nvPr>
        </p:nvSpPr>
        <p:spPr>
          <a:xfrm>
            <a:off x="2152650" y="136525"/>
            <a:ext cx="7886700" cy="1325563"/>
          </a:xfrm>
        </p:spPr>
        <p:txBody>
          <a:bodyPr>
            <a:normAutofit/>
          </a:bodyPr>
          <a:lstStyle/>
          <a:p>
            <a:r>
              <a:rPr lang="en-US" sz="3600" dirty="0">
                <a:latin typeface="Times New Roman" panose="02020603050405020304" pitchFamily="18" charset="0"/>
                <a:cs typeface="Times New Roman" panose="02020603050405020304" pitchFamily="18" charset="0"/>
              </a:rPr>
              <a:t>Components of Climate Change –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Effect on Tidal Dissolved Oxygen</a:t>
            </a:r>
          </a:p>
        </p:txBody>
      </p:sp>
      <p:pic>
        <p:nvPicPr>
          <p:cNvPr id="6" name="Picture 5">
            <a:extLst>
              <a:ext uri="{FF2B5EF4-FFF2-40B4-BE49-F238E27FC236}">
                <a16:creationId xmlns:a16="http://schemas.microsoft.com/office/drawing/2014/main" id="{98DD719E-3FDF-40CF-B3A2-14109CA7F58B}"/>
              </a:ext>
            </a:extLst>
          </p:cNvPr>
          <p:cNvPicPr>
            <a:picLocks noChangeAspect="1"/>
          </p:cNvPicPr>
          <p:nvPr/>
        </p:nvPicPr>
        <p:blipFill>
          <a:blip r:embed="rId2"/>
          <a:stretch>
            <a:fillRect/>
          </a:stretch>
        </p:blipFill>
        <p:spPr>
          <a:xfrm>
            <a:off x="1524000" y="1432560"/>
            <a:ext cx="9144000" cy="5425440"/>
          </a:xfrm>
          <a:prstGeom prst="rect">
            <a:avLst/>
          </a:prstGeom>
        </p:spPr>
      </p:pic>
      <p:sp>
        <p:nvSpPr>
          <p:cNvPr id="7" name="Slide Number Placeholder 6">
            <a:extLst>
              <a:ext uri="{FF2B5EF4-FFF2-40B4-BE49-F238E27FC236}">
                <a16:creationId xmlns:a16="http://schemas.microsoft.com/office/drawing/2014/main" id="{7ADB1C73-DF85-4EB3-A33C-50AF7AFAB10C}"/>
              </a:ext>
            </a:extLst>
          </p:cNvPr>
          <p:cNvSpPr>
            <a:spLocks noGrp="1"/>
          </p:cNvSpPr>
          <p:nvPr>
            <p:ph type="sldNum" sz="quarter" idx="12"/>
          </p:nvPr>
        </p:nvSpPr>
        <p:spPr/>
        <p:txBody>
          <a:bodyPr/>
          <a:lstStyle/>
          <a:p>
            <a:fld id="{91B1A64D-EEF9-DD40-AC7D-68A63E4DCC4A}" type="slidenum">
              <a:rPr lang="en-US" smtClean="0"/>
              <a:t>4</a:t>
            </a:fld>
            <a:endParaRPr lang="en-US" dirty="0"/>
          </a:p>
        </p:txBody>
      </p:sp>
      <p:pic>
        <p:nvPicPr>
          <p:cNvPr id="8" name="Picture 16" descr="CBPOLOGO">
            <a:extLst>
              <a:ext uri="{FF2B5EF4-FFF2-40B4-BE49-F238E27FC236}">
                <a16:creationId xmlns:a16="http://schemas.microsoft.com/office/drawing/2014/main" id="{E9FF3474-A9BC-4EB8-A128-8C34AC667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CB5E861D-C05A-4C84-BF99-3C51BD318E53}"/>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9" name="Arrow: Down 2">
            <a:extLst>
              <a:ext uri="{FF2B5EF4-FFF2-40B4-BE49-F238E27FC236}">
                <a16:creationId xmlns:a16="http://schemas.microsoft.com/office/drawing/2014/main" id="{7DB4D63A-D525-4117-B971-2C98CD96E549}"/>
              </a:ext>
            </a:extLst>
          </p:cNvPr>
          <p:cNvSpPr/>
          <p:nvPr/>
        </p:nvSpPr>
        <p:spPr>
          <a:xfrm rot="10800000">
            <a:off x="9511012" y="2400741"/>
            <a:ext cx="378319" cy="414324"/>
          </a:xfrm>
          <a:prstGeom prst="downArrow">
            <a:avLst>
              <a:gd name="adj1" fmla="val 50000"/>
              <a:gd name="adj2" fmla="val 39598"/>
            </a:avLst>
          </a:prstGeom>
          <a:solidFill>
            <a:srgbClr val="ED1D2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11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77B3E0-6C37-4046-B733-50A61A8A79EA}"/>
              </a:ext>
            </a:extLst>
          </p:cNvPr>
          <p:cNvPicPr>
            <a:picLocks noChangeAspect="1"/>
          </p:cNvPicPr>
          <p:nvPr/>
        </p:nvPicPr>
        <p:blipFill>
          <a:blip r:embed="rId2"/>
          <a:stretch>
            <a:fillRect/>
          </a:stretch>
        </p:blipFill>
        <p:spPr>
          <a:xfrm>
            <a:off x="685801" y="1188697"/>
            <a:ext cx="11044131" cy="5440704"/>
          </a:xfrm>
          <a:prstGeom prst="rect">
            <a:avLst/>
          </a:prstGeom>
        </p:spPr>
      </p:pic>
      <p:pic>
        <p:nvPicPr>
          <p:cNvPr id="3" name="Picture 16" descr="CBPOLOGO">
            <a:extLst>
              <a:ext uri="{FF2B5EF4-FFF2-40B4-BE49-F238E27FC236}">
                <a16:creationId xmlns:a16="http://schemas.microsoft.com/office/drawing/2014/main" id="{BAFCDA1E-F6A8-441E-915B-85C67DB70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63" y="147707"/>
            <a:ext cx="732682" cy="45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7">
            <a:extLst>
              <a:ext uri="{FF2B5EF4-FFF2-40B4-BE49-F238E27FC236}">
                <a16:creationId xmlns:a16="http://schemas.microsoft.com/office/drawing/2014/main" id="{FD623702-CE40-4B3E-B017-AADB534E42AB}"/>
              </a:ext>
            </a:extLst>
          </p:cNvPr>
          <p:cNvSpPr>
            <a:spLocks noChangeArrowheads="1"/>
          </p:cNvSpPr>
          <p:nvPr/>
        </p:nvSpPr>
        <p:spPr bwMode="gray">
          <a:xfrm>
            <a:off x="1397993" y="762001"/>
            <a:ext cx="10127344" cy="45695"/>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3852" fontAlgn="base">
              <a:spcBef>
                <a:spcPct val="0"/>
              </a:spcBef>
              <a:spcAft>
                <a:spcPct val="0"/>
              </a:spcAft>
              <a:buNone/>
            </a:pPr>
            <a:endParaRPr kumimoji="1" lang="en-US" altLang="en-US" sz="1798" dirty="0">
              <a:solidFill>
                <a:srgbClr val="000000"/>
              </a:solidFill>
              <a:latin typeface="Tahoma" panose="020B0604030504040204" pitchFamily="34" charset="0"/>
              <a:cs typeface="Arial"/>
              <a:sym typeface="Arial"/>
            </a:endParaRPr>
          </a:p>
        </p:txBody>
      </p:sp>
      <p:sp>
        <p:nvSpPr>
          <p:cNvPr id="5" name="Slide Number Placeholder 5">
            <a:extLst>
              <a:ext uri="{FF2B5EF4-FFF2-40B4-BE49-F238E27FC236}">
                <a16:creationId xmlns:a16="http://schemas.microsoft.com/office/drawing/2014/main" id="{07BC8044-8757-4926-997B-0CC91A907E60}"/>
              </a:ext>
            </a:extLst>
          </p:cNvPr>
          <p:cNvSpPr txBox="1">
            <a:spLocks noGrp="1"/>
          </p:cNvSpPr>
          <p:nvPr/>
        </p:nvSpPr>
        <p:spPr bwMode="auto">
          <a:xfrm>
            <a:off x="115450" y="287646"/>
            <a:ext cx="1459619" cy="26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3852" eaLnBrk="0" fontAlgn="base" hangingPunct="0">
              <a:spcAft>
                <a:spcPct val="0"/>
              </a:spcAft>
              <a:buNone/>
            </a:pPr>
            <a:endParaRPr lang="en-US" altLang="en-US" sz="1400" kern="0" dirty="0">
              <a:solidFill>
                <a:srgbClr val="000000"/>
              </a:solidFill>
              <a:cs typeface="Arial"/>
              <a:sym typeface="Arial"/>
            </a:endParaRPr>
          </a:p>
          <a:p>
            <a:pPr defTabSz="913852"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3852"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23798A4A-22AF-44C6-BAF5-CF01A2A9A30A}"/>
              </a:ext>
            </a:extLst>
          </p:cNvPr>
          <p:cNvSpPr txBox="1"/>
          <p:nvPr/>
        </p:nvSpPr>
        <p:spPr>
          <a:xfrm>
            <a:off x="1105775" y="121035"/>
            <a:ext cx="11084638"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Elements of Chesapeake Water Quality Climate Risk Assessment </a:t>
            </a:r>
          </a:p>
        </p:txBody>
      </p:sp>
      <p:sp>
        <p:nvSpPr>
          <p:cNvPr id="7" name="Slide Number Placeholder 3">
            <a:extLst>
              <a:ext uri="{FF2B5EF4-FFF2-40B4-BE49-F238E27FC236}">
                <a16:creationId xmlns:a16="http://schemas.microsoft.com/office/drawing/2014/main" id="{5A9DEF28-3265-43B7-9F8E-21EE983555FD}"/>
              </a:ext>
            </a:extLst>
          </p:cNvPr>
          <p:cNvSpPr>
            <a:spLocks noGrp="1"/>
          </p:cNvSpPr>
          <p:nvPr>
            <p:ph type="sldNum" sz="quarter" idx="12"/>
          </p:nvPr>
        </p:nvSpPr>
        <p:spPr>
          <a:xfrm>
            <a:off x="8782137" y="6446838"/>
            <a:ext cx="2743200" cy="365125"/>
          </a:xfrm>
        </p:spPr>
        <p:txBody>
          <a:bodyPr/>
          <a:lstStyle/>
          <a:p>
            <a:fld id="{0592AC34-6154-42F3-BB42-61C3B4A5768D}" type="slidenum">
              <a:rPr lang="en-US" smtClean="0"/>
              <a:t>5</a:t>
            </a:fld>
            <a:endParaRPr lang="en-US" dirty="0"/>
          </a:p>
        </p:txBody>
      </p:sp>
    </p:spTree>
    <p:extLst>
      <p:ext uri="{BB962C8B-B14F-4D97-AF65-F5344CB8AC3E}">
        <p14:creationId xmlns:p14="http://schemas.microsoft.com/office/powerpoint/2010/main" val="331599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7A81699-314E-A047-B156-0E650BE21453}"/>
              </a:ext>
            </a:extLst>
          </p:cNvPr>
          <p:cNvPicPr>
            <a:picLocks noChangeAspect="1"/>
          </p:cNvPicPr>
          <p:nvPr/>
        </p:nvPicPr>
        <p:blipFill rotWithShape="1">
          <a:blip r:embed="rId2"/>
          <a:srcRect l="17242" t="18991" r="22427" b="9130"/>
          <a:stretch/>
        </p:blipFill>
        <p:spPr>
          <a:xfrm>
            <a:off x="891647" y="1247602"/>
            <a:ext cx="3197141" cy="4929503"/>
          </a:xfrm>
          <a:prstGeom prst="rect">
            <a:avLst/>
          </a:prstGeom>
        </p:spPr>
      </p:pic>
      <p:pic>
        <p:nvPicPr>
          <p:cNvPr id="47" name="Picture 46">
            <a:extLst>
              <a:ext uri="{FF2B5EF4-FFF2-40B4-BE49-F238E27FC236}">
                <a16:creationId xmlns:a16="http://schemas.microsoft.com/office/drawing/2014/main" id="{5E9A54D9-0A71-4774-9A4A-662936855381}"/>
              </a:ext>
            </a:extLst>
          </p:cNvPr>
          <p:cNvPicPr>
            <a:picLocks noChangeAspect="1"/>
          </p:cNvPicPr>
          <p:nvPr/>
        </p:nvPicPr>
        <p:blipFill rotWithShape="1">
          <a:blip r:embed="rId3"/>
          <a:srcRect l="24707" t="8446" r="32352" b="5547"/>
          <a:stretch/>
        </p:blipFill>
        <p:spPr>
          <a:xfrm>
            <a:off x="5748666" y="1151424"/>
            <a:ext cx="3050684" cy="5149072"/>
          </a:xfrm>
          <a:prstGeom prst="rect">
            <a:avLst/>
          </a:prstGeom>
        </p:spPr>
      </p:pic>
      <p:sp>
        <p:nvSpPr>
          <p:cNvPr id="5" name="TextBox 4">
            <a:extLst>
              <a:ext uri="{FF2B5EF4-FFF2-40B4-BE49-F238E27FC236}">
                <a16:creationId xmlns:a16="http://schemas.microsoft.com/office/drawing/2014/main" id="{D723CC8B-759C-4BD8-B89B-ADB1C585F484}"/>
              </a:ext>
            </a:extLst>
          </p:cNvPr>
          <p:cNvSpPr txBox="1"/>
          <p:nvPr/>
        </p:nvSpPr>
        <p:spPr>
          <a:xfrm>
            <a:off x="8655274" y="3940955"/>
            <a:ext cx="1316736" cy="922945"/>
          </a:xfrm>
          <a:prstGeom prst="rect">
            <a:avLst/>
          </a:prstGeom>
          <a:noFill/>
        </p:spPr>
        <p:txBody>
          <a:bodyPr wrap="square" rtlCol="0">
            <a:spAutoFit/>
          </a:bodyPr>
          <a:lstStyle/>
          <a:p>
            <a:r>
              <a:rPr lang="en-US" sz="1799" b="1" dirty="0"/>
              <a:t>Sea Level Rise: 0.22m</a:t>
            </a:r>
          </a:p>
        </p:txBody>
      </p:sp>
      <p:sp>
        <p:nvSpPr>
          <p:cNvPr id="14" name="TextBox 13">
            <a:extLst>
              <a:ext uri="{FF2B5EF4-FFF2-40B4-BE49-F238E27FC236}">
                <a16:creationId xmlns:a16="http://schemas.microsoft.com/office/drawing/2014/main" id="{732FBCBE-A8AF-41D1-8972-17D00C8C7A21}"/>
              </a:ext>
            </a:extLst>
          </p:cNvPr>
          <p:cNvSpPr txBox="1"/>
          <p:nvPr/>
        </p:nvSpPr>
        <p:spPr>
          <a:xfrm>
            <a:off x="5524808" y="856648"/>
            <a:ext cx="1786643" cy="646074"/>
          </a:xfrm>
          <a:prstGeom prst="rect">
            <a:avLst/>
          </a:prstGeom>
          <a:noFill/>
        </p:spPr>
        <p:txBody>
          <a:bodyPr wrap="none" rtlCol="0">
            <a:spAutoFit/>
          </a:bodyPr>
          <a:lstStyle/>
          <a:p>
            <a:r>
              <a:rPr lang="en-US" sz="1799" b="1" dirty="0"/>
              <a:t>Air-temperature </a:t>
            </a:r>
          </a:p>
          <a:p>
            <a:r>
              <a:rPr lang="en-US" sz="1799" b="1" dirty="0"/>
              <a:t>increase: 1.06 °C</a:t>
            </a:r>
          </a:p>
        </p:txBody>
      </p:sp>
      <p:sp>
        <p:nvSpPr>
          <p:cNvPr id="35" name="TextBox 34">
            <a:extLst>
              <a:ext uri="{FF2B5EF4-FFF2-40B4-BE49-F238E27FC236}">
                <a16:creationId xmlns:a16="http://schemas.microsoft.com/office/drawing/2014/main" id="{73311D8C-E4D6-4452-9449-70E286500332}"/>
              </a:ext>
            </a:extLst>
          </p:cNvPr>
          <p:cNvSpPr txBox="1"/>
          <p:nvPr/>
        </p:nvSpPr>
        <p:spPr>
          <a:xfrm>
            <a:off x="9212779" y="5316112"/>
            <a:ext cx="1742208" cy="369204"/>
          </a:xfrm>
          <a:prstGeom prst="rect">
            <a:avLst/>
          </a:prstGeom>
          <a:noFill/>
        </p:spPr>
        <p:txBody>
          <a:bodyPr wrap="none" rtlCol="0">
            <a:spAutoFit/>
          </a:bodyPr>
          <a:lstStyle/>
          <a:p>
            <a:r>
              <a:rPr lang="en-US" sz="1799" b="1" dirty="0"/>
              <a:t>Open boundary:</a:t>
            </a:r>
          </a:p>
        </p:txBody>
      </p:sp>
      <p:sp>
        <p:nvSpPr>
          <p:cNvPr id="37" name="TextBox 36">
            <a:extLst>
              <a:ext uri="{FF2B5EF4-FFF2-40B4-BE49-F238E27FC236}">
                <a16:creationId xmlns:a16="http://schemas.microsoft.com/office/drawing/2014/main" id="{0DF8911F-925E-40D2-B2B9-8A84D0E53D01}"/>
              </a:ext>
            </a:extLst>
          </p:cNvPr>
          <p:cNvSpPr txBox="1"/>
          <p:nvPr/>
        </p:nvSpPr>
        <p:spPr>
          <a:xfrm>
            <a:off x="9212779" y="5562307"/>
            <a:ext cx="2421625" cy="1199816"/>
          </a:xfrm>
          <a:prstGeom prst="rect">
            <a:avLst/>
          </a:prstGeom>
          <a:noFill/>
        </p:spPr>
        <p:txBody>
          <a:bodyPr wrap="none" rtlCol="0">
            <a:spAutoFit/>
          </a:bodyPr>
          <a:lstStyle/>
          <a:p>
            <a:r>
              <a:rPr lang="en-US" sz="1799" b="1" dirty="0"/>
              <a:t>Temperature: +0.95 °C; </a:t>
            </a:r>
          </a:p>
          <a:p>
            <a:r>
              <a:rPr lang="en-US" sz="1799" b="1" dirty="0"/>
              <a:t>Salinity: +0.18 </a:t>
            </a:r>
            <a:r>
              <a:rPr lang="en-US" sz="1799" b="1" dirty="0" err="1"/>
              <a:t>psu</a:t>
            </a:r>
            <a:endParaRPr lang="en-US" sz="1799" b="1" dirty="0"/>
          </a:p>
          <a:p>
            <a:r>
              <a:rPr lang="en-US" sz="1799" b="1" dirty="0"/>
              <a:t>(Thomas et al., 2017)</a:t>
            </a:r>
          </a:p>
          <a:p>
            <a:r>
              <a:rPr lang="en-US" sz="1799" dirty="0"/>
              <a:t> </a:t>
            </a:r>
          </a:p>
        </p:txBody>
      </p:sp>
      <p:sp>
        <p:nvSpPr>
          <p:cNvPr id="49" name="TextBox 48">
            <a:extLst>
              <a:ext uri="{FF2B5EF4-FFF2-40B4-BE49-F238E27FC236}">
                <a16:creationId xmlns:a16="http://schemas.microsoft.com/office/drawing/2014/main" id="{5951555B-0C85-423C-82BB-FEE71ECDD86D}"/>
              </a:ext>
            </a:extLst>
          </p:cNvPr>
          <p:cNvSpPr txBox="1"/>
          <p:nvPr/>
        </p:nvSpPr>
        <p:spPr>
          <a:xfrm>
            <a:off x="6470940" y="6300496"/>
            <a:ext cx="2108559" cy="523220"/>
          </a:xfrm>
          <a:prstGeom prst="rect">
            <a:avLst/>
          </a:prstGeom>
          <a:noFill/>
        </p:spPr>
        <p:txBody>
          <a:bodyPr wrap="square" rtlCol="0">
            <a:spAutoFit/>
          </a:bodyPr>
          <a:lstStyle/>
          <a:p>
            <a:r>
              <a:rPr lang="en-US" sz="1400" b="1" dirty="0"/>
              <a:t>Model: CH3D-ICM 400m-1km Resolution</a:t>
            </a:r>
          </a:p>
        </p:txBody>
      </p:sp>
      <p:sp>
        <p:nvSpPr>
          <p:cNvPr id="34" name="TextBox 33">
            <a:extLst>
              <a:ext uri="{FF2B5EF4-FFF2-40B4-BE49-F238E27FC236}">
                <a16:creationId xmlns:a16="http://schemas.microsoft.com/office/drawing/2014/main" id="{764EE8B7-471B-443C-AD44-741A1A2C7D50}"/>
              </a:ext>
            </a:extLst>
          </p:cNvPr>
          <p:cNvSpPr txBox="1"/>
          <p:nvPr/>
        </p:nvSpPr>
        <p:spPr>
          <a:xfrm>
            <a:off x="1298630" y="146852"/>
            <a:ext cx="10750921" cy="646331"/>
          </a:xfrm>
          <a:prstGeom prst="rect">
            <a:avLst/>
          </a:prstGeom>
          <a:noFill/>
        </p:spPr>
        <p:txBody>
          <a:bodyPr wrap="square" rtlCol="0">
            <a:spAutoFit/>
          </a:bodyPr>
          <a:lstStyle/>
          <a:p>
            <a:pPr defTabSz="914126"/>
            <a:r>
              <a:rPr lang="en-US" sz="3600" dirty="0">
                <a:solidFill>
                  <a:srgbClr val="000000"/>
                </a:solidFill>
                <a:latin typeface="Times New Roman" panose="02020603050405020304" pitchFamily="18" charset="0"/>
                <a:cs typeface="Times New Roman" panose="02020603050405020304" pitchFamily="18" charset="0"/>
              </a:rPr>
              <a:t>Elements of 2025 Climate Change </a:t>
            </a:r>
            <a:r>
              <a:rPr lang="en-US" sz="3600" dirty="0" smtClean="0">
                <a:solidFill>
                  <a:srgbClr val="000000"/>
                </a:solidFill>
                <a:latin typeface="Times New Roman" panose="02020603050405020304" pitchFamily="18" charset="0"/>
                <a:cs typeface="Times New Roman" panose="02020603050405020304" pitchFamily="18" charset="0"/>
              </a:rPr>
              <a:t>(1995-2025)</a:t>
            </a:r>
            <a:endParaRPr lang="en-US" sz="3600" dirty="0">
              <a:solidFill>
                <a:srgbClr val="000000"/>
              </a:solidFill>
              <a:latin typeface="Times New Roman" panose="02020603050405020304" pitchFamily="18" charset="0"/>
              <a:cs typeface="Times New Roman" panose="02020603050405020304" pitchFamily="18" charset="0"/>
            </a:endParaRPr>
          </a:p>
        </p:txBody>
      </p:sp>
      <p:pic>
        <p:nvPicPr>
          <p:cNvPr id="36" name="Picture 16" descr="CBPOLOGO">
            <a:extLst>
              <a:ext uri="{FF2B5EF4-FFF2-40B4-BE49-F238E27FC236}">
                <a16:creationId xmlns:a16="http://schemas.microsoft.com/office/drawing/2014/main" id="{71D98BA3-E311-4728-9858-4677975D2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17">
            <a:extLst>
              <a:ext uri="{FF2B5EF4-FFF2-40B4-BE49-F238E27FC236}">
                <a16:creationId xmlns:a16="http://schemas.microsoft.com/office/drawing/2014/main" id="{3FEE6079-454F-4045-8558-541267E863A4}"/>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a:solidFill>
                <a:srgbClr val="000000"/>
              </a:solidFill>
              <a:latin typeface="Tahoma" panose="020B0604030504040204" pitchFamily="34" charset="0"/>
              <a:cs typeface="Arial"/>
              <a:sym typeface="Arial"/>
            </a:endParaRPr>
          </a:p>
        </p:txBody>
      </p:sp>
      <p:sp>
        <p:nvSpPr>
          <p:cNvPr id="39" name="Slide Number Placeholder 5">
            <a:extLst>
              <a:ext uri="{FF2B5EF4-FFF2-40B4-BE49-F238E27FC236}">
                <a16:creationId xmlns:a16="http://schemas.microsoft.com/office/drawing/2014/main" id="{E031DF0D-CF4F-4D31-BCEF-D508AAF4A68F}"/>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3" name="Arrow: Right 22">
            <a:extLst>
              <a:ext uri="{FF2B5EF4-FFF2-40B4-BE49-F238E27FC236}">
                <a16:creationId xmlns:a16="http://schemas.microsoft.com/office/drawing/2014/main" id="{D5905BE5-5A73-4AC3-8A08-1BB89E7FFB44}"/>
              </a:ext>
            </a:extLst>
          </p:cNvPr>
          <p:cNvSpPr/>
          <p:nvPr/>
        </p:nvSpPr>
        <p:spPr>
          <a:xfrm>
            <a:off x="3981512" y="2108579"/>
            <a:ext cx="594360" cy="287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4" name="Arrow: Right 23">
            <a:extLst>
              <a:ext uri="{FF2B5EF4-FFF2-40B4-BE49-F238E27FC236}">
                <a16:creationId xmlns:a16="http://schemas.microsoft.com/office/drawing/2014/main" id="{5EDE4DA8-622A-42A7-981D-2EF8628CD585}"/>
              </a:ext>
            </a:extLst>
          </p:cNvPr>
          <p:cNvSpPr/>
          <p:nvPr/>
        </p:nvSpPr>
        <p:spPr>
          <a:xfrm>
            <a:off x="3981513" y="3074423"/>
            <a:ext cx="630936" cy="278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0" name="TextBox 29">
            <a:extLst>
              <a:ext uri="{FF2B5EF4-FFF2-40B4-BE49-F238E27FC236}">
                <a16:creationId xmlns:a16="http://schemas.microsoft.com/office/drawing/2014/main" id="{997F7D95-AD21-4015-8D67-06C28F42CD66}"/>
              </a:ext>
            </a:extLst>
          </p:cNvPr>
          <p:cNvSpPr txBox="1"/>
          <p:nvPr/>
        </p:nvSpPr>
        <p:spPr>
          <a:xfrm>
            <a:off x="3880509" y="1781090"/>
            <a:ext cx="629403" cy="369204"/>
          </a:xfrm>
          <a:prstGeom prst="rect">
            <a:avLst/>
          </a:prstGeom>
          <a:noFill/>
        </p:spPr>
        <p:txBody>
          <a:bodyPr wrap="none" rtlCol="0">
            <a:spAutoFit/>
          </a:bodyPr>
          <a:lstStyle/>
          <a:p>
            <a:r>
              <a:rPr lang="en-US" sz="1799" dirty="0"/>
              <a:t>Flow</a:t>
            </a:r>
          </a:p>
        </p:txBody>
      </p:sp>
      <p:sp>
        <p:nvSpPr>
          <p:cNvPr id="31" name="TextBox 30">
            <a:extLst>
              <a:ext uri="{FF2B5EF4-FFF2-40B4-BE49-F238E27FC236}">
                <a16:creationId xmlns:a16="http://schemas.microsoft.com/office/drawing/2014/main" id="{9C981875-6AE5-4FBE-BBE8-3345C1EB4EAC}"/>
              </a:ext>
            </a:extLst>
          </p:cNvPr>
          <p:cNvSpPr txBox="1"/>
          <p:nvPr/>
        </p:nvSpPr>
        <p:spPr>
          <a:xfrm>
            <a:off x="3880509" y="2771690"/>
            <a:ext cx="1511119" cy="369204"/>
          </a:xfrm>
          <a:prstGeom prst="rect">
            <a:avLst/>
          </a:prstGeom>
          <a:noFill/>
        </p:spPr>
        <p:txBody>
          <a:bodyPr wrap="none" rtlCol="0">
            <a:spAutoFit/>
          </a:bodyPr>
          <a:lstStyle/>
          <a:p>
            <a:r>
              <a:rPr lang="en-US" sz="1799" dirty="0"/>
              <a:t>Nitrogen Load</a:t>
            </a:r>
          </a:p>
        </p:txBody>
      </p:sp>
      <p:sp>
        <p:nvSpPr>
          <p:cNvPr id="32" name="TextBox 31">
            <a:extLst>
              <a:ext uri="{FF2B5EF4-FFF2-40B4-BE49-F238E27FC236}">
                <a16:creationId xmlns:a16="http://schemas.microsoft.com/office/drawing/2014/main" id="{DE1A68F5-2440-4B4E-9F84-5D95CC9263D6}"/>
              </a:ext>
            </a:extLst>
          </p:cNvPr>
          <p:cNvSpPr txBox="1"/>
          <p:nvPr/>
        </p:nvSpPr>
        <p:spPr>
          <a:xfrm>
            <a:off x="4023530" y="2281803"/>
            <a:ext cx="1480085" cy="369204"/>
          </a:xfrm>
          <a:prstGeom prst="rect">
            <a:avLst/>
          </a:prstGeom>
          <a:noFill/>
        </p:spPr>
        <p:txBody>
          <a:bodyPr wrap="none" rtlCol="0">
            <a:spAutoFit/>
          </a:bodyPr>
          <a:lstStyle/>
          <a:p>
            <a:r>
              <a:rPr lang="en-US" sz="1799" dirty="0"/>
              <a:t>2.4% Increase</a:t>
            </a:r>
          </a:p>
        </p:txBody>
      </p:sp>
      <p:sp>
        <p:nvSpPr>
          <p:cNvPr id="33" name="TextBox 32">
            <a:extLst>
              <a:ext uri="{FF2B5EF4-FFF2-40B4-BE49-F238E27FC236}">
                <a16:creationId xmlns:a16="http://schemas.microsoft.com/office/drawing/2014/main" id="{9D6844C6-DC7B-47BA-B47D-13479F03673F}"/>
              </a:ext>
            </a:extLst>
          </p:cNvPr>
          <p:cNvSpPr txBox="1"/>
          <p:nvPr/>
        </p:nvSpPr>
        <p:spPr>
          <a:xfrm>
            <a:off x="4023530" y="3233754"/>
            <a:ext cx="1480085" cy="369204"/>
          </a:xfrm>
          <a:prstGeom prst="rect">
            <a:avLst/>
          </a:prstGeom>
          <a:noFill/>
        </p:spPr>
        <p:txBody>
          <a:bodyPr wrap="none" rtlCol="0">
            <a:spAutoFit/>
          </a:bodyPr>
          <a:lstStyle/>
          <a:p>
            <a:r>
              <a:rPr lang="en-US" sz="1799" dirty="0"/>
              <a:t>2.6% Increase</a:t>
            </a:r>
          </a:p>
        </p:txBody>
      </p:sp>
      <p:sp>
        <p:nvSpPr>
          <p:cNvPr id="42" name="Arrow: Right 41">
            <a:extLst>
              <a:ext uri="{FF2B5EF4-FFF2-40B4-BE49-F238E27FC236}">
                <a16:creationId xmlns:a16="http://schemas.microsoft.com/office/drawing/2014/main" id="{0DFD8379-930C-40CF-B2B9-EC422C42773D}"/>
              </a:ext>
            </a:extLst>
          </p:cNvPr>
          <p:cNvSpPr/>
          <p:nvPr/>
        </p:nvSpPr>
        <p:spPr>
          <a:xfrm>
            <a:off x="3981513" y="3997321"/>
            <a:ext cx="850392" cy="270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3" name="TextBox 42">
            <a:extLst>
              <a:ext uri="{FF2B5EF4-FFF2-40B4-BE49-F238E27FC236}">
                <a16:creationId xmlns:a16="http://schemas.microsoft.com/office/drawing/2014/main" id="{E2FE7893-33FC-4C82-9EEE-89D9DE065D90}"/>
              </a:ext>
            </a:extLst>
          </p:cNvPr>
          <p:cNvSpPr txBox="1"/>
          <p:nvPr/>
        </p:nvSpPr>
        <p:spPr>
          <a:xfrm>
            <a:off x="3880509" y="3686090"/>
            <a:ext cx="1798890" cy="369204"/>
          </a:xfrm>
          <a:prstGeom prst="rect">
            <a:avLst/>
          </a:prstGeom>
          <a:noFill/>
        </p:spPr>
        <p:txBody>
          <a:bodyPr wrap="none" rtlCol="0">
            <a:spAutoFit/>
          </a:bodyPr>
          <a:lstStyle/>
          <a:p>
            <a:r>
              <a:rPr lang="en-US" sz="1799" dirty="0"/>
              <a:t>Phosphorus Load</a:t>
            </a:r>
          </a:p>
        </p:txBody>
      </p:sp>
      <p:sp>
        <p:nvSpPr>
          <p:cNvPr id="44" name="TextBox 43">
            <a:extLst>
              <a:ext uri="{FF2B5EF4-FFF2-40B4-BE49-F238E27FC236}">
                <a16:creationId xmlns:a16="http://schemas.microsoft.com/office/drawing/2014/main" id="{75999F7F-1B4F-4F80-8ABB-32490F23739C}"/>
              </a:ext>
            </a:extLst>
          </p:cNvPr>
          <p:cNvSpPr txBox="1"/>
          <p:nvPr/>
        </p:nvSpPr>
        <p:spPr>
          <a:xfrm>
            <a:off x="4023530" y="4148154"/>
            <a:ext cx="1480085" cy="369204"/>
          </a:xfrm>
          <a:prstGeom prst="rect">
            <a:avLst/>
          </a:prstGeom>
          <a:noFill/>
        </p:spPr>
        <p:txBody>
          <a:bodyPr wrap="none" rtlCol="0">
            <a:spAutoFit/>
          </a:bodyPr>
          <a:lstStyle/>
          <a:p>
            <a:r>
              <a:rPr lang="en-US" sz="1799" dirty="0"/>
              <a:t>4.5% Increase</a:t>
            </a:r>
          </a:p>
        </p:txBody>
      </p:sp>
      <p:sp>
        <p:nvSpPr>
          <p:cNvPr id="45" name="Arrow: Right 44">
            <a:extLst>
              <a:ext uri="{FF2B5EF4-FFF2-40B4-BE49-F238E27FC236}">
                <a16:creationId xmlns:a16="http://schemas.microsoft.com/office/drawing/2014/main" id="{4591FF29-9837-41BD-8E50-BCC73C040C07}"/>
              </a:ext>
            </a:extLst>
          </p:cNvPr>
          <p:cNvSpPr/>
          <p:nvPr/>
        </p:nvSpPr>
        <p:spPr>
          <a:xfrm>
            <a:off x="3981513" y="4977083"/>
            <a:ext cx="694944" cy="255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6" name="TextBox 45">
            <a:extLst>
              <a:ext uri="{FF2B5EF4-FFF2-40B4-BE49-F238E27FC236}">
                <a16:creationId xmlns:a16="http://schemas.microsoft.com/office/drawing/2014/main" id="{02F950E2-4FC4-4220-813E-0F0F7282C07F}"/>
              </a:ext>
            </a:extLst>
          </p:cNvPr>
          <p:cNvSpPr txBox="1"/>
          <p:nvPr/>
        </p:nvSpPr>
        <p:spPr>
          <a:xfrm>
            <a:off x="3880509" y="4676690"/>
            <a:ext cx="1581972" cy="369204"/>
          </a:xfrm>
          <a:prstGeom prst="rect">
            <a:avLst/>
          </a:prstGeom>
          <a:noFill/>
        </p:spPr>
        <p:txBody>
          <a:bodyPr wrap="none" rtlCol="0">
            <a:spAutoFit/>
          </a:bodyPr>
          <a:lstStyle/>
          <a:p>
            <a:r>
              <a:rPr lang="en-US" sz="1799" dirty="0"/>
              <a:t>Sediment Load</a:t>
            </a:r>
          </a:p>
        </p:txBody>
      </p:sp>
      <p:sp>
        <p:nvSpPr>
          <p:cNvPr id="48" name="TextBox 47">
            <a:extLst>
              <a:ext uri="{FF2B5EF4-FFF2-40B4-BE49-F238E27FC236}">
                <a16:creationId xmlns:a16="http://schemas.microsoft.com/office/drawing/2014/main" id="{DFCB8701-8439-4132-B125-4AE9D883063D}"/>
              </a:ext>
            </a:extLst>
          </p:cNvPr>
          <p:cNvSpPr txBox="1"/>
          <p:nvPr/>
        </p:nvSpPr>
        <p:spPr>
          <a:xfrm>
            <a:off x="4023530" y="5138754"/>
            <a:ext cx="1480085" cy="369204"/>
          </a:xfrm>
          <a:prstGeom prst="rect">
            <a:avLst/>
          </a:prstGeom>
          <a:noFill/>
        </p:spPr>
        <p:txBody>
          <a:bodyPr wrap="none" rtlCol="0">
            <a:spAutoFit/>
          </a:bodyPr>
          <a:lstStyle/>
          <a:p>
            <a:r>
              <a:rPr lang="en-US" sz="1799" dirty="0"/>
              <a:t>3.8% Increase</a:t>
            </a:r>
          </a:p>
        </p:txBody>
      </p:sp>
      <p:sp>
        <p:nvSpPr>
          <p:cNvPr id="51" name="TextBox 50">
            <a:extLst>
              <a:ext uri="{FF2B5EF4-FFF2-40B4-BE49-F238E27FC236}">
                <a16:creationId xmlns:a16="http://schemas.microsoft.com/office/drawing/2014/main" id="{256429B6-1E24-4242-84B6-55408B5B7A9B}"/>
              </a:ext>
            </a:extLst>
          </p:cNvPr>
          <p:cNvSpPr txBox="1"/>
          <p:nvPr/>
        </p:nvSpPr>
        <p:spPr>
          <a:xfrm>
            <a:off x="1357796" y="6257273"/>
            <a:ext cx="2381820" cy="307777"/>
          </a:xfrm>
          <a:prstGeom prst="rect">
            <a:avLst/>
          </a:prstGeom>
          <a:noFill/>
        </p:spPr>
        <p:txBody>
          <a:bodyPr wrap="square" rtlCol="0">
            <a:spAutoFit/>
          </a:bodyPr>
          <a:lstStyle/>
          <a:p>
            <a:r>
              <a:rPr lang="en-US" sz="1400" b="1" dirty="0"/>
              <a:t>Phase 6 Watershed Model</a:t>
            </a:r>
          </a:p>
        </p:txBody>
      </p:sp>
      <p:sp>
        <p:nvSpPr>
          <p:cNvPr id="53" name="Slide Number Placeholder 3">
            <a:extLst>
              <a:ext uri="{FF2B5EF4-FFF2-40B4-BE49-F238E27FC236}">
                <a16:creationId xmlns:a16="http://schemas.microsoft.com/office/drawing/2014/main" id="{0A98E68F-72CB-6949-A955-2B2ECDDBC3AF}"/>
              </a:ext>
            </a:extLst>
          </p:cNvPr>
          <p:cNvSpPr>
            <a:spLocks noGrp="1"/>
          </p:cNvSpPr>
          <p:nvPr>
            <p:ph type="sldNum" sz="quarter" idx="12"/>
          </p:nvPr>
        </p:nvSpPr>
        <p:spPr>
          <a:xfrm>
            <a:off x="10954987" y="6492875"/>
            <a:ext cx="622300" cy="365125"/>
          </a:xfrm>
        </p:spPr>
        <p:txBody>
          <a:bodyPr vert="horz" lIns="91440" tIns="45720" rIns="91440" bIns="45720" rtlCol="0" anchor="ctr"/>
          <a:lstStyle/>
          <a:p>
            <a:fld id="{705EA20C-EB36-D147-8309-5DDF707CE72D}" type="slidenum">
              <a:rPr lang="en-US"/>
              <a:pPr/>
              <a:t>6</a:t>
            </a:fld>
            <a:endParaRPr lang="en-US" dirty="0"/>
          </a:p>
        </p:txBody>
      </p:sp>
      <p:sp>
        <p:nvSpPr>
          <p:cNvPr id="54" name="Arrow: Up 3">
            <a:extLst>
              <a:ext uri="{FF2B5EF4-FFF2-40B4-BE49-F238E27FC236}">
                <a16:creationId xmlns:a16="http://schemas.microsoft.com/office/drawing/2014/main" id="{C3D5743E-6534-2640-B89E-F9E79B47B6A2}"/>
              </a:ext>
            </a:extLst>
          </p:cNvPr>
          <p:cNvSpPr/>
          <p:nvPr/>
        </p:nvSpPr>
        <p:spPr>
          <a:xfrm>
            <a:off x="9190671" y="3102483"/>
            <a:ext cx="217113" cy="7132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extBox 1">
            <a:extLst>
              <a:ext uri="{FF2B5EF4-FFF2-40B4-BE49-F238E27FC236}">
                <a16:creationId xmlns:a16="http://schemas.microsoft.com/office/drawing/2014/main" id="{46180C6C-6F3C-0F4D-B25A-C63BCD7DB0E2}"/>
              </a:ext>
            </a:extLst>
          </p:cNvPr>
          <p:cNvSpPr txBox="1"/>
          <p:nvPr/>
        </p:nvSpPr>
        <p:spPr>
          <a:xfrm>
            <a:off x="470523" y="3459099"/>
            <a:ext cx="1103367" cy="922945"/>
          </a:xfrm>
          <a:prstGeom prst="rect">
            <a:avLst/>
          </a:prstGeom>
          <a:noFill/>
        </p:spPr>
        <p:txBody>
          <a:bodyPr wrap="square" rtlCol="0">
            <a:spAutoFit/>
          </a:bodyPr>
          <a:lstStyle>
            <a:defPPr>
              <a:defRPr lang="en-US"/>
            </a:defPPr>
            <a:lvl1pPr>
              <a:defRPr sz="1799" b="1"/>
            </a:lvl1pPr>
          </a:lstStyle>
          <a:p>
            <a:r>
              <a:rPr lang="en-US" dirty="0"/>
              <a:t>+3.11 </a:t>
            </a:r>
            <a:r>
              <a:rPr lang="en-US" dirty="0"/>
              <a:t>% </a:t>
            </a:r>
            <a:r>
              <a:rPr lang="en-US" dirty="0" smtClean="0"/>
              <a:t>Increase </a:t>
            </a:r>
            <a:r>
              <a:rPr lang="en-US" dirty="0"/>
              <a:t>in rainfall</a:t>
            </a:r>
            <a:endParaRPr lang="en-US" dirty="0"/>
          </a:p>
        </p:txBody>
      </p:sp>
    </p:spTree>
    <p:extLst>
      <p:ext uri="{BB962C8B-B14F-4D97-AF65-F5344CB8AC3E}">
        <p14:creationId xmlns:p14="http://schemas.microsoft.com/office/powerpoint/2010/main" val="257851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Map&#10;&#10;Description automatically generated">
            <a:extLst>
              <a:ext uri="{FF2B5EF4-FFF2-40B4-BE49-F238E27FC236}">
                <a16:creationId xmlns:a16="http://schemas.microsoft.com/office/drawing/2014/main" id="{DD26AECA-7CCE-8D49-95C6-0A76A1C80FC6}"/>
              </a:ext>
            </a:extLst>
          </p:cNvPr>
          <p:cNvPicPr>
            <a:picLocks noChangeAspect="1"/>
          </p:cNvPicPr>
          <p:nvPr/>
        </p:nvPicPr>
        <p:blipFill rotWithShape="1">
          <a:blip r:embed="rId2"/>
          <a:srcRect l="17242" t="18991" r="22402" b="9130"/>
          <a:stretch/>
        </p:blipFill>
        <p:spPr>
          <a:xfrm>
            <a:off x="899906" y="1232712"/>
            <a:ext cx="3198502" cy="4929503"/>
          </a:xfrm>
          <a:prstGeom prst="rect">
            <a:avLst/>
          </a:prstGeom>
        </p:spPr>
      </p:pic>
      <p:pic>
        <p:nvPicPr>
          <p:cNvPr id="47" name="Picture 46">
            <a:extLst>
              <a:ext uri="{FF2B5EF4-FFF2-40B4-BE49-F238E27FC236}">
                <a16:creationId xmlns:a16="http://schemas.microsoft.com/office/drawing/2014/main" id="{5E9A54D9-0A71-4774-9A4A-662936855381}"/>
              </a:ext>
            </a:extLst>
          </p:cNvPr>
          <p:cNvPicPr>
            <a:picLocks noChangeAspect="1"/>
          </p:cNvPicPr>
          <p:nvPr/>
        </p:nvPicPr>
        <p:blipFill rotWithShape="1">
          <a:blip r:embed="rId3"/>
          <a:srcRect l="24707" t="8446" r="32352" b="5547"/>
          <a:stretch/>
        </p:blipFill>
        <p:spPr>
          <a:xfrm>
            <a:off x="5706140" y="1151424"/>
            <a:ext cx="3050684" cy="5149072"/>
          </a:xfrm>
          <a:prstGeom prst="rect">
            <a:avLst/>
          </a:prstGeom>
        </p:spPr>
      </p:pic>
      <p:sp>
        <p:nvSpPr>
          <p:cNvPr id="4" name="Arrow: Up 3">
            <a:extLst>
              <a:ext uri="{FF2B5EF4-FFF2-40B4-BE49-F238E27FC236}">
                <a16:creationId xmlns:a16="http://schemas.microsoft.com/office/drawing/2014/main" id="{C4908EEA-41E9-42E5-8EF0-65662F7967C5}"/>
              </a:ext>
            </a:extLst>
          </p:cNvPr>
          <p:cNvSpPr/>
          <p:nvPr/>
        </p:nvSpPr>
        <p:spPr>
          <a:xfrm>
            <a:off x="9264289" y="2814483"/>
            <a:ext cx="217113" cy="10055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TextBox 4">
            <a:extLst>
              <a:ext uri="{FF2B5EF4-FFF2-40B4-BE49-F238E27FC236}">
                <a16:creationId xmlns:a16="http://schemas.microsoft.com/office/drawing/2014/main" id="{D723CC8B-759C-4BD8-B89B-ADB1C585F484}"/>
              </a:ext>
            </a:extLst>
          </p:cNvPr>
          <p:cNvSpPr txBox="1"/>
          <p:nvPr/>
        </p:nvSpPr>
        <p:spPr>
          <a:xfrm>
            <a:off x="8728893" y="3945301"/>
            <a:ext cx="1311913" cy="646074"/>
          </a:xfrm>
          <a:prstGeom prst="rect">
            <a:avLst/>
          </a:prstGeom>
          <a:noFill/>
        </p:spPr>
        <p:txBody>
          <a:bodyPr wrap="square" rtlCol="0">
            <a:spAutoFit/>
          </a:bodyPr>
          <a:lstStyle/>
          <a:p>
            <a:r>
              <a:rPr lang="en-US" sz="1799" b="1" dirty="0"/>
              <a:t>Sea Level Rise: 0.31m</a:t>
            </a:r>
          </a:p>
        </p:txBody>
      </p:sp>
      <p:sp>
        <p:nvSpPr>
          <p:cNvPr id="14" name="TextBox 13">
            <a:extLst>
              <a:ext uri="{FF2B5EF4-FFF2-40B4-BE49-F238E27FC236}">
                <a16:creationId xmlns:a16="http://schemas.microsoft.com/office/drawing/2014/main" id="{732FBCBE-A8AF-41D1-8972-17D00C8C7A21}"/>
              </a:ext>
            </a:extLst>
          </p:cNvPr>
          <p:cNvSpPr txBox="1"/>
          <p:nvPr/>
        </p:nvSpPr>
        <p:spPr>
          <a:xfrm>
            <a:off x="5258820" y="814872"/>
            <a:ext cx="1786643" cy="646074"/>
          </a:xfrm>
          <a:prstGeom prst="rect">
            <a:avLst/>
          </a:prstGeom>
          <a:noFill/>
        </p:spPr>
        <p:txBody>
          <a:bodyPr wrap="none" rtlCol="0">
            <a:spAutoFit/>
          </a:bodyPr>
          <a:lstStyle/>
          <a:p>
            <a:r>
              <a:rPr lang="en-US" sz="1799" b="1" dirty="0"/>
              <a:t>Air-temperature </a:t>
            </a:r>
          </a:p>
          <a:p>
            <a:r>
              <a:rPr lang="en-US" sz="1799" b="1" dirty="0"/>
              <a:t>increase: 1.39 °C</a:t>
            </a:r>
          </a:p>
        </p:txBody>
      </p:sp>
      <p:sp>
        <p:nvSpPr>
          <p:cNvPr id="35" name="TextBox 34">
            <a:extLst>
              <a:ext uri="{FF2B5EF4-FFF2-40B4-BE49-F238E27FC236}">
                <a16:creationId xmlns:a16="http://schemas.microsoft.com/office/drawing/2014/main" id="{73311D8C-E4D6-4452-9449-70E286500332}"/>
              </a:ext>
            </a:extLst>
          </p:cNvPr>
          <p:cNvSpPr txBox="1"/>
          <p:nvPr/>
        </p:nvSpPr>
        <p:spPr>
          <a:xfrm>
            <a:off x="9212779" y="5262906"/>
            <a:ext cx="1742208" cy="369204"/>
          </a:xfrm>
          <a:prstGeom prst="rect">
            <a:avLst/>
          </a:prstGeom>
          <a:noFill/>
        </p:spPr>
        <p:txBody>
          <a:bodyPr wrap="none" rtlCol="0">
            <a:spAutoFit/>
          </a:bodyPr>
          <a:lstStyle/>
          <a:p>
            <a:r>
              <a:rPr lang="en-US" sz="1799" b="1" dirty="0"/>
              <a:t>Open boundary:</a:t>
            </a:r>
          </a:p>
        </p:txBody>
      </p:sp>
      <p:sp>
        <p:nvSpPr>
          <p:cNvPr id="37" name="TextBox 36">
            <a:extLst>
              <a:ext uri="{FF2B5EF4-FFF2-40B4-BE49-F238E27FC236}">
                <a16:creationId xmlns:a16="http://schemas.microsoft.com/office/drawing/2014/main" id="{0DF8911F-925E-40D2-B2B9-8A84D0E53D01}"/>
              </a:ext>
            </a:extLst>
          </p:cNvPr>
          <p:cNvSpPr txBox="1"/>
          <p:nvPr/>
        </p:nvSpPr>
        <p:spPr>
          <a:xfrm>
            <a:off x="9212779" y="5562307"/>
            <a:ext cx="2421625" cy="1199816"/>
          </a:xfrm>
          <a:prstGeom prst="rect">
            <a:avLst/>
          </a:prstGeom>
          <a:noFill/>
        </p:spPr>
        <p:txBody>
          <a:bodyPr wrap="none" rtlCol="0">
            <a:spAutoFit/>
          </a:bodyPr>
          <a:lstStyle/>
          <a:p>
            <a:r>
              <a:rPr lang="en-US" sz="1799" b="1" dirty="0"/>
              <a:t>Temperature: +1.32 °C; </a:t>
            </a:r>
          </a:p>
          <a:p>
            <a:r>
              <a:rPr lang="en-US" sz="1799" b="1" dirty="0"/>
              <a:t>Salinity: +0.25 </a:t>
            </a:r>
            <a:r>
              <a:rPr lang="en-US" sz="1799" b="1" dirty="0" err="1"/>
              <a:t>psu</a:t>
            </a:r>
            <a:endParaRPr lang="en-US" sz="1799" b="1" dirty="0"/>
          </a:p>
          <a:p>
            <a:r>
              <a:rPr lang="en-US" sz="1799" b="1" dirty="0"/>
              <a:t>(Thomas et al., 2017)</a:t>
            </a:r>
          </a:p>
          <a:p>
            <a:r>
              <a:rPr lang="en-US" sz="1799" dirty="0"/>
              <a:t> </a:t>
            </a:r>
          </a:p>
        </p:txBody>
      </p:sp>
      <p:sp>
        <p:nvSpPr>
          <p:cNvPr id="49" name="TextBox 48">
            <a:extLst>
              <a:ext uri="{FF2B5EF4-FFF2-40B4-BE49-F238E27FC236}">
                <a16:creationId xmlns:a16="http://schemas.microsoft.com/office/drawing/2014/main" id="{5951555B-0C85-423C-82BB-FEE71ECDD86D}"/>
              </a:ext>
            </a:extLst>
          </p:cNvPr>
          <p:cNvSpPr txBox="1"/>
          <p:nvPr/>
        </p:nvSpPr>
        <p:spPr>
          <a:xfrm>
            <a:off x="6403149" y="6288969"/>
            <a:ext cx="2108559" cy="523220"/>
          </a:xfrm>
          <a:prstGeom prst="rect">
            <a:avLst/>
          </a:prstGeom>
          <a:noFill/>
        </p:spPr>
        <p:txBody>
          <a:bodyPr wrap="square" rtlCol="0">
            <a:spAutoFit/>
          </a:bodyPr>
          <a:lstStyle/>
          <a:p>
            <a:r>
              <a:rPr lang="en-US" sz="1400" b="1" dirty="0"/>
              <a:t>Model: CH3D-ICM 400m-1km Resolution</a:t>
            </a:r>
          </a:p>
        </p:txBody>
      </p:sp>
      <p:sp>
        <p:nvSpPr>
          <p:cNvPr id="34" name="TextBox 33">
            <a:extLst>
              <a:ext uri="{FF2B5EF4-FFF2-40B4-BE49-F238E27FC236}">
                <a16:creationId xmlns:a16="http://schemas.microsoft.com/office/drawing/2014/main" id="{764EE8B7-471B-443C-AD44-741A1A2C7D50}"/>
              </a:ext>
            </a:extLst>
          </p:cNvPr>
          <p:cNvSpPr txBox="1"/>
          <p:nvPr/>
        </p:nvSpPr>
        <p:spPr>
          <a:xfrm>
            <a:off x="1298630" y="146852"/>
            <a:ext cx="10750921" cy="646331"/>
          </a:xfrm>
          <a:prstGeom prst="rect">
            <a:avLst/>
          </a:prstGeom>
          <a:noFill/>
        </p:spPr>
        <p:txBody>
          <a:bodyPr wrap="square" rtlCol="0">
            <a:spAutoFit/>
          </a:bodyPr>
          <a:lstStyle/>
          <a:p>
            <a:pPr defTabSz="914126"/>
            <a:r>
              <a:rPr lang="en-US" sz="3600" dirty="0">
                <a:solidFill>
                  <a:srgbClr val="000000"/>
                </a:solidFill>
                <a:latin typeface="Times New Roman" panose="02020603050405020304" pitchFamily="18" charset="0"/>
                <a:cs typeface="Times New Roman" panose="02020603050405020304" pitchFamily="18" charset="0"/>
              </a:rPr>
              <a:t>Elements of 2035 Climate Change </a:t>
            </a:r>
            <a:r>
              <a:rPr lang="en-US" sz="3600" dirty="0" smtClean="0">
                <a:solidFill>
                  <a:srgbClr val="000000"/>
                </a:solidFill>
                <a:latin typeface="Times New Roman" panose="02020603050405020304" pitchFamily="18" charset="0"/>
                <a:cs typeface="Times New Roman" panose="02020603050405020304" pitchFamily="18" charset="0"/>
              </a:rPr>
              <a:t>(1995-2035)</a:t>
            </a:r>
            <a:endParaRPr lang="en-US" sz="3600" dirty="0">
              <a:solidFill>
                <a:srgbClr val="000000"/>
              </a:solidFill>
              <a:latin typeface="Times New Roman" panose="02020603050405020304" pitchFamily="18" charset="0"/>
              <a:cs typeface="Times New Roman" panose="02020603050405020304" pitchFamily="18" charset="0"/>
            </a:endParaRPr>
          </a:p>
        </p:txBody>
      </p:sp>
      <p:pic>
        <p:nvPicPr>
          <p:cNvPr id="36" name="Picture 16" descr="CBPOLOGO">
            <a:extLst>
              <a:ext uri="{FF2B5EF4-FFF2-40B4-BE49-F238E27FC236}">
                <a16:creationId xmlns:a16="http://schemas.microsoft.com/office/drawing/2014/main" id="{71D98BA3-E311-4728-9858-4677975D2D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17">
            <a:extLst>
              <a:ext uri="{FF2B5EF4-FFF2-40B4-BE49-F238E27FC236}">
                <a16:creationId xmlns:a16="http://schemas.microsoft.com/office/drawing/2014/main" id="{3FEE6079-454F-4045-8558-541267E863A4}"/>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a:solidFill>
                <a:srgbClr val="000000"/>
              </a:solidFill>
              <a:latin typeface="Tahoma" panose="020B0604030504040204" pitchFamily="34" charset="0"/>
              <a:cs typeface="Arial"/>
              <a:sym typeface="Arial"/>
            </a:endParaRPr>
          </a:p>
        </p:txBody>
      </p:sp>
      <p:sp>
        <p:nvSpPr>
          <p:cNvPr id="39" name="Slide Number Placeholder 5">
            <a:extLst>
              <a:ext uri="{FF2B5EF4-FFF2-40B4-BE49-F238E27FC236}">
                <a16:creationId xmlns:a16="http://schemas.microsoft.com/office/drawing/2014/main" id="{E031DF0D-CF4F-4D31-BCEF-D508AAF4A68F}"/>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23" name="Arrow: Right 22">
            <a:extLst>
              <a:ext uri="{FF2B5EF4-FFF2-40B4-BE49-F238E27FC236}">
                <a16:creationId xmlns:a16="http://schemas.microsoft.com/office/drawing/2014/main" id="{D5905BE5-5A73-4AC3-8A08-1BB89E7FFB44}"/>
              </a:ext>
            </a:extLst>
          </p:cNvPr>
          <p:cNvSpPr/>
          <p:nvPr/>
        </p:nvSpPr>
        <p:spPr>
          <a:xfrm>
            <a:off x="3893759" y="2108821"/>
            <a:ext cx="914400" cy="287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4" name="Arrow: Right 23">
            <a:extLst>
              <a:ext uri="{FF2B5EF4-FFF2-40B4-BE49-F238E27FC236}">
                <a16:creationId xmlns:a16="http://schemas.microsoft.com/office/drawing/2014/main" id="{5EDE4DA8-622A-42A7-981D-2EF8628CD585}"/>
              </a:ext>
            </a:extLst>
          </p:cNvPr>
          <p:cNvSpPr/>
          <p:nvPr/>
        </p:nvSpPr>
        <p:spPr>
          <a:xfrm>
            <a:off x="3893759" y="3074665"/>
            <a:ext cx="1143000" cy="278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0" name="TextBox 29">
            <a:extLst>
              <a:ext uri="{FF2B5EF4-FFF2-40B4-BE49-F238E27FC236}">
                <a16:creationId xmlns:a16="http://schemas.microsoft.com/office/drawing/2014/main" id="{997F7D95-AD21-4015-8D67-06C28F42CD66}"/>
              </a:ext>
            </a:extLst>
          </p:cNvPr>
          <p:cNvSpPr txBox="1"/>
          <p:nvPr/>
        </p:nvSpPr>
        <p:spPr>
          <a:xfrm>
            <a:off x="3792755" y="1781332"/>
            <a:ext cx="629403" cy="369204"/>
          </a:xfrm>
          <a:prstGeom prst="rect">
            <a:avLst/>
          </a:prstGeom>
          <a:noFill/>
        </p:spPr>
        <p:txBody>
          <a:bodyPr wrap="none" rtlCol="0">
            <a:spAutoFit/>
          </a:bodyPr>
          <a:lstStyle/>
          <a:p>
            <a:r>
              <a:rPr lang="en-US" sz="1799" dirty="0"/>
              <a:t>Flow</a:t>
            </a:r>
          </a:p>
        </p:txBody>
      </p:sp>
      <p:sp>
        <p:nvSpPr>
          <p:cNvPr id="31" name="TextBox 30">
            <a:extLst>
              <a:ext uri="{FF2B5EF4-FFF2-40B4-BE49-F238E27FC236}">
                <a16:creationId xmlns:a16="http://schemas.microsoft.com/office/drawing/2014/main" id="{9C981875-6AE5-4FBE-BBE8-3345C1EB4EAC}"/>
              </a:ext>
            </a:extLst>
          </p:cNvPr>
          <p:cNvSpPr txBox="1"/>
          <p:nvPr/>
        </p:nvSpPr>
        <p:spPr>
          <a:xfrm>
            <a:off x="3792755" y="2771932"/>
            <a:ext cx="1511119" cy="369204"/>
          </a:xfrm>
          <a:prstGeom prst="rect">
            <a:avLst/>
          </a:prstGeom>
          <a:noFill/>
        </p:spPr>
        <p:txBody>
          <a:bodyPr wrap="none" rtlCol="0">
            <a:spAutoFit/>
          </a:bodyPr>
          <a:lstStyle/>
          <a:p>
            <a:r>
              <a:rPr lang="en-US" sz="1799" dirty="0"/>
              <a:t>Nitrogen Load</a:t>
            </a:r>
          </a:p>
        </p:txBody>
      </p:sp>
      <p:sp>
        <p:nvSpPr>
          <p:cNvPr id="32" name="TextBox 31">
            <a:extLst>
              <a:ext uri="{FF2B5EF4-FFF2-40B4-BE49-F238E27FC236}">
                <a16:creationId xmlns:a16="http://schemas.microsoft.com/office/drawing/2014/main" id="{DE1A68F5-2440-4B4E-9F84-5D95CC9263D6}"/>
              </a:ext>
            </a:extLst>
          </p:cNvPr>
          <p:cNvSpPr txBox="1"/>
          <p:nvPr/>
        </p:nvSpPr>
        <p:spPr>
          <a:xfrm>
            <a:off x="3935776" y="2282045"/>
            <a:ext cx="1480085" cy="369204"/>
          </a:xfrm>
          <a:prstGeom prst="rect">
            <a:avLst/>
          </a:prstGeom>
          <a:noFill/>
        </p:spPr>
        <p:txBody>
          <a:bodyPr wrap="none" rtlCol="0">
            <a:spAutoFit/>
          </a:bodyPr>
          <a:lstStyle/>
          <a:p>
            <a:r>
              <a:rPr lang="en-US" sz="1799" dirty="0"/>
              <a:t>3.7% Increase</a:t>
            </a:r>
          </a:p>
        </p:txBody>
      </p:sp>
      <p:sp>
        <p:nvSpPr>
          <p:cNvPr id="33" name="TextBox 32">
            <a:extLst>
              <a:ext uri="{FF2B5EF4-FFF2-40B4-BE49-F238E27FC236}">
                <a16:creationId xmlns:a16="http://schemas.microsoft.com/office/drawing/2014/main" id="{9D6844C6-DC7B-47BA-B47D-13479F03673F}"/>
              </a:ext>
            </a:extLst>
          </p:cNvPr>
          <p:cNvSpPr txBox="1"/>
          <p:nvPr/>
        </p:nvSpPr>
        <p:spPr>
          <a:xfrm>
            <a:off x="3935776" y="3233996"/>
            <a:ext cx="1480085" cy="369204"/>
          </a:xfrm>
          <a:prstGeom prst="rect">
            <a:avLst/>
          </a:prstGeom>
          <a:noFill/>
        </p:spPr>
        <p:txBody>
          <a:bodyPr wrap="none" rtlCol="0">
            <a:spAutoFit/>
          </a:bodyPr>
          <a:lstStyle/>
          <a:p>
            <a:r>
              <a:rPr lang="en-US" sz="1799" dirty="0"/>
              <a:t>4.7% Increase</a:t>
            </a:r>
          </a:p>
        </p:txBody>
      </p:sp>
      <p:sp>
        <p:nvSpPr>
          <p:cNvPr id="42" name="Arrow: Right 41">
            <a:extLst>
              <a:ext uri="{FF2B5EF4-FFF2-40B4-BE49-F238E27FC236}">
                <a16:creationId xmlns:a16="http://schemas.microsoft.com/office/drawing/2014/main" id="{0DFD8379-930C-40CF-B2B9-EC422C42773D}"/>
              </a:ext>
            </a:extLst>
          </p:cNvPr>
          <p:cNvSpPr/>
          <p:nvPr/>
        </p:nvSpPr>
        <p:spPr>
          <a:xfrm>
            <a:off x="3893759" y="3997563"/>
            <a:ext cx="1866518" cy="270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3" name="TextBox 42">
            <a:extLst>
              <a:ext uri="{FF2B5EF4-FFF2-40B4-BE49-F238E27FC236}">
                <a16:creationId xmlns:a16="http://schemas.microsoft.com/office/drawing/2014/main" id="{E2FE7893-33FC-4C82-9EEE-89D9DE065D90}"/>
              </a:ext>
            </a:extLst>
          </p:cNvPr>
          <p:cNvSpPr txBox="1"/>
          <p:nvPr/>
        </p:nvSpPr>
        <p:spPr>
          <a:xfrm>
            <a:off x="3792755" y="3686332"/>
            <a:ext cx="1798890" cy="369204"/>
          </a:xfrm>
          <a:prstGeom prst="rect">
            <a:avLst/>
          </a:prstGeom>
          <a:noFill/>
        </p:spPr>
        <p:txBody>
          <a:bodyPr wrap="none" rtlCol="0">
            <a:spAutoFit/>
          </a:bodyPr>
          <a:lstStyle/>
          <a:p>
            <a:r>
              <a:rPr lang="en-US" sz="1799" dirty="0"/>
              <a:t>Phosphorus Load</a:t>
            </a:r>
          </a:p>
        </p:txBody>
      </p:sp>
      <p:sp>
        <p:nvSpPr>
          <p:cNvPr id="44" name="TextBox 43">
            <a:extLst>
              <a:ext uri="{FF2B5EF4-FFF2-40B4-BE49-F238E27FC236}">
                <a16:creationId xmlns:a16="http://schemas.microsoft.com/office/drawing/2014/main" id="{75999F7F-1B4F-4F80-8ABB-32490F23739C}"/>
              </a:ext>
            </a:extLst>
          </p:cNvPr>
          <p:cNvSpPr txBox="1"/>
          <p:nvPr/>
        </p:nvSpPr>
        <p:spPr>
          <a:xfrm>
            <a:off x="3935776" y="4148396"/>
            <a:ext cx="1480085" cy="369204"/>
          </a:xfrm>
          <a:prstGeom prst="rect">
            <a:avLst/>
          </a:prstGeom>
          <a:noFill/>
        </p:spPr>
        <p:txBody>
          <a:bodyPr wrap="none" rtlCol="0">
            <a:spAutoFit/>
          </a:bodyPr>
          <a:lstStyle/>
          <a:p>
            <a:r>
              <a:rPr lang="en-US" sz="1799" dirty="0"/>
              <a:t>9.9% Increase</a:t>
            </a:r>
          </a:p>
        </p:txBody>
      </p:sp>
      <p:sp>
        <p:nvSpPr>
          <p:cNvPr id="45" name="Arrow: Right 44">
            <a:extLst>
              <a:ext uri="{FF2B5EF4-FFF2-40B4-BE49-F238E27FC236}">
                <a16:creationId xmlns:a16="http://schemas.microsoft.com/office/drawing/2014/main" id="{4591FF29-9837-41BD-8E50-BCC73C040C07}"/>
              </a:ext>
            </a:extLst>
          </p:cNvPr>
          <p:cNvSpPr/>
          <p:nvPr/>
        </p:nvSpPr>
        <p:spPr>
          <a:xfrm>
            <a:off x="3893759" y="4977325"/>
            <a:ext cx="1542421" cy="255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46" name="TextBox 45">
            <a:extLst>
              <a:ext uri="{FF2B5EF4-FFF2-40B4-BE49-F238E27FC236}">
                <a16:creationId xmlns:a16="http://schemas.microsoft.com/office/drawing/2014/main" id="{02F950E2-4FC4-4220-813E-0F0F7282C07F}"/>
              </a:ext>
            </a:extLst>
          </p:cNvPr>
          <p:cNvSpPr txBox="1"/>
          <p:nvPr/>
        </p:nvSpPr>
        <p:spPr>
          <a:xfrm>
            <a:off x="3792755" y="4676932"/>
            <a:ext cx="1581972" cy="369204"/>
          </a:xfrm>
          <a:prstGeom prst="rect">
            <a:avLst/>
          </a:prstGeom>
          <a:noFill/>
        </p:spPr>
        <p:txBody>
          <a:bodyPr wrap="none" rtlCol="0">
            <a:spAutoFit/>
          </a:bodyPr>
          <a:lstStyle/>
          <a:p>
            <a:r>
              <a:rPr lang="en-US" sz="1799" dirty="0"/>
              <a:t>Sediment Load</a:t>
            </a:r>
          </a:p>
        </p:txBody>
      </p:sp>
      <p:sp>
        <p:nvSpPr>
          <p:cNvPr id="48" name="TextBox 47">
            <a:extLst>
              <a:ext uri="{FF2B5EF4-FFF2-40B4-BE49-F238E27FC236}">
                <a16:creationId xmlns:a16="http://schemas.microsoft.com/office/drawing/2014/main" id="{DFCB8701-8439-4132-B125-4AE9D883063D}"/>
              </a:ext>
            </a:extLst>
          </p:cNvPr>
          <p:cNvSpPr txBox="1"/>
          <p:nvPr/>
        </p:nvSpPr>
        <p:spPr>
          <a:xfrm>
            <a:off x="3935776" y="5138996"/>
            <a:ext cx="1480085" cy="369204"/>
          </a:xfrm>
          <a:prstGeom prst="rect">
            <a:avLst/>
          </a:prstGeom>
          <a:noFill/>
        </p:spPr>
        <p:txBody>
          <a:bodyPr wrap="none" rtlCol="0">
            <a:spAutoFit/>
          </a:bodyPr>
          <a:lstStyle/>
          <a:p>
            <a:r>
              <a:rPr lang="en-US" sz="1799" dirty="0"/>
              <a:t>8.5% Increase</a:t>
            </a:r>
          </a:p>
        </p:txBody>
      </p:sp>
      <p:sp>
        <p:nvSpPr>
          <p:cNvPr id="51" name="TextBox 50">
            <a:extLst>
              <a:ext uri="{FF2B5EF4-FFF2-40B4-BE49-F238E27FC236}">
                <a16:creationId xmlns:a16="http://schemas.microsoft.com/office/drawing/2014/main" id="{256429B6-1E24-4242-84B6-55408B5B7A9B}"/>
              </a:ext>
            </a:extLst>
          </p:cNvPr>
          <p:cNvSpPr txBox="1"/>
          <p:nvPr/>
        </p:nvSpPr>
        <p:spPr>
          <a:xfrm>
            <a:off x="1315060" y="6254329"/>
            <a:ext cx="2381820" cy="307777"/>
          </a:xfrm>
          <a:prstGeom prst="rect">
            <a:avLst/>
          </a:prstGeom>
          <a:noFill/>
        </p:spPr>
        <p:txBody>
          <a:bodyPr wrap="square" rtlCol="0">
            <a:spAutoFit/>
          </a:bodyPr>
          <a:lstStyle/>
          <a:p>
            <a:r>
              <a:rPr lang="en-US" sz="1400" b="1" dirty="0"/>
              <a:t>Phase 6 Watershed Model</a:t>
            </a:r>
          </a:p>
        </p:txBody>
      </p:sp>
      <p:sp>
        <p:nvSpPr>
          <p:cNvPr id="53" name="Slide Number Placeholder 3">
            <a:extLst>
              <a:ext uri="{FF2B5EF4-FFF2-40B4-BE49-F238E27FC236}">
                <a16:creationId xmlns:a16="http://schemas.microsoft.com/office/drawing/2014/main" id="{70554C4B-F171-C648-89E2-3A1E409E58E2}"/>
              </a:ext>
            </a:extLst>
          </p:cNvPr>
          <p:cNvSpPr>
            <a:spLocks noGrp="1"/>
          </p:cNvSpPr>
          <p:nvPr>
            <p:ph type="sldNum" sz="quarter" idx="12"/>
          </p:nvPr>
        </p:nvSpPr>
        <p:spPr>
          <a:xfrm>
            <a:off x="11012104" y="6492875"/>
            <a:ext cx="622300" cy="365125"/>
          </a:xfrm>
        </p:spPr>
        <p:txBody>
          <a:bodyPr vert="horz" lIns="91440" tIns="45720" rIns="91440" bIns="45720" rtlCol="0" anchor="ctr"/>
          <a:lstStyle/>
          <a:p>
            <a:fld id="{705EA20C-EB36-D147-8309-5DDF707CE72D}" type="slidenum">
              <a:rPr lang="en-US"/>
              <a:pPr/>
              <a:t>7</a:t>
            </a:fld>
            <a:endParaRPr lang="en-US" dirty="0"/>
          </a:p>
        </p:txBody>
      </p:sp>
      <p:sp>
        <p:nvSpPr>
          <p:cNvPr id="50" name="TextBox 49">
            <a:extLst>
              <a:ext uri="{FF2B5EF4-FFF2-40B4-BE49-F238E27FC236}">
                <a16:creationId xmlns:a16="http://schemas.microsoft.com/office/drawing/2014/main" id="{46180C6C-6F3C-0F4D-B25A-C63BCD7DB0E2}"/>
              </a:ext>
            </a:extLst>
          </p:cNvPr>
          <p:cNvSpPr txBox="1"/>
          <p:nvPr/>
        </p:nvSpPr>
        <p:spPr>
          <a:xfrm>
            <a:off x="470523" y="3471063"/>
            <a:ext cx="1103367" cy="922945"/>
          </a:xfrm>
          <a:prstGeom prst="rect">
            <a:avLst/>
          </a:prstGeom>
          <a:noFill/>
        </p:spPr>
        <p:txBody>
          <a:bodyPr wrap="square" rtlCol="0">
            <a:spAutoFit/>
          </a:bodyPr>
          <a:lstStyle>
            <a:defPPr>
              <a:defRPr lang="en-US"/>
            </a:defPPr>
            <a:lvl1pPr>
              <a:defRPr sz="1799" b="1"/>
            </a:lvl1pPr>
          </a:lstStyle>
          <a:p>
            <a:r>
              <a:rPr lang="en-US" dirty="0" smtClean="0"/>
              <a:t>+4.21 </a:t>
            </a:r>
            <a:r>
              <a:rPr lang="en-US" dirty="0"/>
              <a:t>% </a:t>
            </a:r>
            <a:r>
              <a:rPr lang="en-US" dirty="0" smtClean="0"/>
              <a:t>Increase </a:t>
            </a:r>
            <a:r>
              <a:rPr lang="en-US" dirty="0"/>
              <a:t>in rainfall</a:t>
            </a:r>
            <a:endParaRPr lang="en-US" dirty="0"/>
          </a:p>
        </p:txBody>
      </p:sp>
    </p:spTree>
    <p:extLst>
      <p:ext uri="{BB962C8B-B14F-4D97-AF65-F5344CB8AC3E}">
        <p14:creationId xmlns:p14="http://schemas.microsoft.com/office/powerpoint/2010/main" val="338558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592AC34-6154-42F3-BB42-61C3B4A5768D}" type="slidenum">
              <a:rPr lang="en-US" smtClean="0"/>
              <a:t>8</a:t>
            </a:fld>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774" t="19806" r="837" b="1489"/>
          <a:stretch/>
        </p:blipFill>
        <p:spPr>
          <a:xfrm>
            <a:off x="5184560" y="1862704"/>
            <a:ext cx="6606334" cy="4004638"/>
          </a:xfrm>
          <a:prstGeom prst="rect">
            <a:avLst/>
          </a:prstGeom>
        </p:spPr>
      </p:pic>
      <p:sp>
        <p:nvSpPr>
          <p:cNvPr id="4" name="TextBox 3">
            <a:extLst>
              <a:ext uri="{FF2B5EF4-FFF2-40B4-BE49-F238E27FC236}">
                <a16:creationId xmlns:a16="http://schemas.microsoft.com/office/drawing/2014/main" id="{764EE8B7-471B-443C-AD44-741A1A2C7D50}"/>
              </a:ext>
            </a:extLst>
          </p:cNvPr>
          <p:cNvSpPr txBox="1"/>
          <p:nvPr/>
        </p:nvSpPr>
        <p:spPr>
          <a:xfrm>
            <a:off x="1298630" y="146852"/>
            <a:ext cx="10750921" cy="646331"/>
          </a:xfrm>
          <a:prstGeom prst="rect">
            <a:avLst/>
          </a:prstGeom>
          <a:noFill/>
        </p:spPr>
        <p:txBody>
          <a:bodyPr wrap="square" rtlCol="0">
            <a:spAutoFit/>
          </a:bodyPr>
          <a:lstStyle/>
          <a:p>
            <a:pPr defTabSz="914126"/>
            <a:r>
              <a:rPr lang="en-US" sz="3600" dirty="0" smtClean="0">
                <a:solidFill>
                  <a:srgbClr val="000000"/>
                </a:solidFill>
                <a:latin typeface="Times New Roman" panose="02020603050405020304" pitchFamily="18" charset="0"/>
                <a:cs typeface="Times New Roman" panose="02020603050405020304" pitchFamily="18" charset="0"/>
              </a:rPr>
              <a:t>Overview of Bay Designated Uses</a:t>
            </a:r>
            <a:endParaRPr lang="en-US" sz="3600" dirty="0">
              <a:solidFill>
                <a:srgbClr val="000000"/>
              </a:solidFill>
              <a:latin typeface="Times New Roman" panose="02020603050405020304" pitchFamily="18" charset="0"/>
              <a:cs typeface="Times New Roman" panose="02020603050405020304" pitchFamily="18" charset="0"/>
            </a:endParaRPr>
          </a:p>
        </p:txBody>
      </p:sp>
      <p:pic>
        <p:nvPicPr>
          <p:cNvPr id="5" name="Picture 16" descr="CBPOLOGO">
            <a:extLst>
              <a:ext uri="{FF2B5EF4-FFF2-40B4-BE49-F238E27FC236}">
                <a16:creationId xmlns:a16="http://schemas.microsoft.com/office/drawing/2014/main" id="{71D98BA3-E311-4728-9858-4677975D2D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27" y="146852"/>
            <a:ext cx="732873" cy="45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a:extLst>
              <a:ext uri="{FF2B5EF4-FFF2-40B4-BE49-F238E27FC236}">
                <a16:creationId xmlns:a16="http://schemas.microsoft.com/office/drawing/2014/main" id="{3FEE6079-454F-4045-8558-541267E863A4}"/>
              </a:ext>
            </a:extLst>
          </p:cNvPr>
          <p:cNvSpPr>
            <a:spLocks noChangeArrowheads="1"/>
          </p:cNvSpPr>
          <p:nvPr/>
        </p:nvSpPr>
        <p:spPr bwMode="gray">
          <a:xfrm>
            <a:off x="1298630" y="776349"/>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a:solidFill>
                <a:srgbClr val="000000"/>
              </a:solidFill>
              <a:latin typeface="Tahoma" panose="020B0604030504040204" pitchFamily="34" charset="0"/>
              <a:cs typeface="Arial"/>
              <a:sym typeface="Arial"/>
            </a:endParaRPr>
          </a:p>
        </p:txBody>
      </p:sp>
      <p:sp>
        <p:nvSpPr>
          <p:cNvPr id="7" name="Slide Number Placeholder 5">
            <a:extLst>
              <a:ext uri="{FF2B5EF4-FFF2-40B4-BE49-F238E27FC236}">
                <a16:creationId xmlns:a16="http://schemas.microsoft.com/office/drawing/2014/main" id="{E031DF0D-CF4F-4D31-BCEF-D508AAF4A68F}"/>
              </a:ext>
            </a:extLst>
          </p:cNvPr>
          <p:cNvSpPr txBox="1">
            <a:spLocks noGrp="1"/>
          </p:cNvSpPr>
          <p:nvPr/>
        </p:nvSpPr>
        <p:spPr bwMode="auto">
          <a:xfrm>
            <a:off x="113891" y="286827"/>
            <a:ext cx="1459999" cy="26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126" eaLnBrk="0" fontAlgn="base" hangingPunct="0">
              <a:spcAft>
                <a:spcPct val="0"/>
              </a:spcAft>
              <a:buNone/>
            </a:pPr>
            <a:endParaRPr lang="en-US" altLang="en-US" sz="1400" kern="0" dirty="0">
              <a:solidFill>
                <a:srgbClr val="000000"/>
              </a:solidFill>
              <a:cs typeface="Arial"/>
              <a:sym typeface="Arial"/>
            </a:endParaRPr>
          </a:p>
          <a:p>
            <a:pPr defTabSz="914126" eaLnBrk="0" fontAlgn="base" hangingPunct="0">
              <a:spcAft>
                <a:spcPct val="0"/>
              </a:spcAft>
              <a:buNone/>
            </a:pPr>
            <a:r>
              <a:rPr lang="en-US" altLang="en-US" sz="1200" kern="0" dirty="0">
                <a:solidFill>
                  <a:srgbClr val="000000"/>
                </a:solidFill>
                <a:latin typeface="Times New Roman" panose="02020603050405020304" pitchFamily="18" charset="0"/>
                <a:cs typeface="Times New Roman" panose="02020603050405020304" pitchFamily="18" charset="0"/>
                <a:sym typeface="Arial"/>
              </a:rPr>
              <a:t> </a:t>
            </a:r>
            <a:r>
              <a:rPr lang="en-US" altLang="en-US" sz="600" b="1" kern="0" dirty="0">
                <a:solidFill>
                  <a:srgbClr val="000000"/>
                </a:solidFill>
                <a:latin typeface="Times New Roman" panose="02020603050405020304" pitchFamily="18" charset="0"/>
                <a:cs typeface="Times New Roman" panose="02020603050405020304" pitchFamily="18" charset="0"/>
                <a:sym typeface="Arial"/>
              </a:rPr>
              <a:t>Chesapeake Bay Program</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a:p>
            <a:pPr defTabSz="914126" eaLnBrk="0" fontAlgn="base" hangingPunct="0">
              <a:spcAft>
                <a:spcPct val="0"/>
              </a:spcAft>
              <a:buNone/>
            </a:pPr>
            <a:r>
              <a:rPr lang="en-US" altLang="en-US" sz="600" b="1" i="1" kern="0" dirty="0">
                <a:solidFill>
                  <a:srgbClr val="000000"/>
                </a:solidFill>
                <a:latin typeface="Times New Roman" panose="02020603050405020304" pitchFamily="18" charset="0"/>
                <a:cs typeface="Times New Roman" panose="02020603050405020304" pitchFamily="18" charset="0"/>
                <a:sym typeface="Arial"/>
              </a:rPr>
              <a:t>Science, Restoration, Partnership</a:t>
            </a:r>
            <a:endParaRPr lang="en-US" altLang="en-US" sz="6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8" name="Picture 7"/>
          <p:cNvPicPr>
            <a:picLocks noChangeAspect="1"/>
          </p:cNvPicPr>
          <p:nvPr/>
        </p:nvPicPr>
        <p:blipFill>
          <a:blip r:embed="rId4"/>
          <a:stretch>
            <a:fillRect/>
          </a:stretch>
        </p:blipFill>
        <p:spPr>
          <a:xfrm>
            <a:off x="802172" y="906525"/>
            <a:ext cx="4475864" cy="5768031"/>
          </a:xfrm>
          <a:prstGeom prst="rect">
            <a:avLst/>
          </a:prstGeom>
        </p:spPr>
      </p:pic>
    </p:spTree>
    <p:extLst>
      <p:ext uri="{BB962C8B-B14F-4D97-AF65-F5344CB8AC3E}">
        <p14:creationId xmlns:p14="http://schemas.microsoft.com/office/powerpoint/2010/main" val="2122475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79FDCB-BB81-4E01-AD0D-9BA0841CF489}"/>
              </a:ext>
            </a:extLst>
          </p:cNvPr>
          <p:cNvPicPr>
            <a:picLocks noChangeAspect="1"/>
          </p:cNvPicPr>
          <p:nvPr/>
        </p:nvPicPr>
        <p:blipFill>
          <a:blip r:embed="rId2"/>
          <a:stretch>
            <a:fillRect/>
          </a:stretch>
        </p:blipFill>
        <p:spPr>
          <a:xfrm>
            <a:off x="9517078" y="1876273"/>
            <a:ext cx="2570178" cy="3199567"/>
          </a:xfrm>
          <a:prstGeom prst="rect">
            <a:avLst/>
          </a:prstGeom>
        </p:spPr>
      </p:pic>
      <p:grpSp>
        <p:nvGrpSpPr>
          <p:cNvPr id="6" name="Group 5">
            <a:extLst>
              <a:ext uri="{FF2B5EF4-FFF2-40B4-BE49-F238E27FC236}">
                <a16:creationId xmlns:a16="http://schemas.microsoft.com/office/drawing/2014/main" id="{9E898C3D-CE80-4F97-A517-987492E07961}"/>
              </a:ext>
            </a:extLst>
          </p:cNvPr>
          <p:cNvGrpSpPr/>
          <p:nvPr/>
        </p:nvGrpSpPr>
        <p:grpSpPr>
          <a:xfrm>
            <a:off x="5140581" y="2327715"/>
            <a:ext cx="6068734" cy="1106395"/>
            <a:chOff x="4851934" y="642188"/>
            <a:chExt cx="6537770" cy="1504974"/>
          </a:xfrm>
        </p:grpSpPr>
        <p:sp>
          <p:nvSpPr>
            <p:cNvPr id="8" name="Freeform: Shape 7">
              <a:extLst>
                <a:ext uri="{FF2B5EF4-FFF2-40B4-BE49-F238E27FC236}">
                  <a16:creationId xmlns:a16="http://schemas.microsoft.com/office/drawing/2014/main" id="{5C2414FB-A903-4040-99B4-91B49C45625C}"/>
                </a:ext>
              </a:extLst>
            </p:cNvPr>
            <p:cNvSpPr/>
            <p:nvPr/>
          </p:nvSpPr>
          <p:spPr>
            <a:xfrm>
              <a:off x="11220591" y="970735"/>
              <a:ext cx="169113" cy="209518"/>
            </a:xfrm>
            <a:custGeom>
              <a:avLst/>
              <a:gdLst>
                <a:gd name="connsiteX0" fmla="*/ 10310 w 474136"/>
                <a:gd name="connsiteY0" fmla="*/ 107343 h 266369"/>
                <a:gd name="connsiteX1" fmla="*/ 23563 w 474136"/>
                <a:gd name="connsiteY1" fmla="*/ 173604 h 266369"/>
                <a:gd name="connsiteX2" fmla="*/ 63319 w 474136"/>
                <a:gd name="connsiteY2" fmla="*/ 186856 h 266369"/>
                <a:gd name="connsiteX3" fmla="*/ 116328 w 474136"/>
                <a:gd name="connsiteY3" fmla="*/ 239865 h 266369"/>
                <a:gd name="connsiteX4" fmla="*/ 156084 w 474136"/>
                <a:gd name="connsiteY4" fmla="*/ 266369 h 266369"/>
                <a:gd name="connsiteX5" fmla="*/ 407876 w 474136"/>
                <a:gd name="connsiteY5" fmla="*/ 253117 h 266369"/>
                <a:gd name="connsiteX6" fmla="*/ 447632 w 474136"/>
                <a:gd name="connsiteY6" fmla="*/ 226613 h 266369"/>
                <a:gd name="connsiteX7" fmla="*/ 460884 w 474136"/>
                <a:gd name="connsiteY7" fmla="*/ 120595 h 266369"/>
                <a:gd name="connsiteX8" fmla="*/ 474136 w 474136"/>
                <a:gd name="connsiteY8" fmla="*/ 80839 h 266369"/>
                <a:gd name="connsiteX9" fmla="*/ 434380 w 474136"/>
                <a:gd name="connsiteY9" fmla="*/ 1326 h 266369"/>
                <a:gd name="connsiteX10" fmla="*/ 381371 w 474136"/>
                <a:gd name="connsiteY10" fmla="*/ 14578 h 266369"/>
                <a:gd name="connsiteX11" fmla="*/ 341615 w 474136"/>
                <a:gd name="connsiteY11" fmla="*/ 41082 h 266369"/>
                <a:gd name="connsiteX12" fmla="*/ 328363 w 474136"/>
                <a:gd name="connsiteY12" fmla="*/ 80839 h 266369"/>
                <a:gd name="connsiteX13" fmla="*/ 262102 w 474136"/>
                <a:gd name="connsiteY13" fmla="*/ 120595 h 266369"/>
                <a:gd name="connsiteX14" fmla="*/ 169336 w 474136"/>
                <a:gd name="connsiteY14" fmla="*/ 107343 h 266369"/>
                <a:gd name="connsiteX15" fmla="*/ 103076 w 474136"/>
                <a:gd name="connsiteY15" fmla="*/ 54334 h 266369"/>
                <a:gd name="connsiteX16" fmla="*/ 10310 w 474136"/>
                <a:gd name="connsiteY16" fmla="*/ 67587 h 266369"/>
                <a:gd name="connsiteX17" fmla="*/ 10310 w 474136"/>
                <a:gd name="connsiteY17" fmla="*/ 107343 h 26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136" h="266369">
                  <a:moveTo>
                    <a:pt x="10310" y="107343"/>
                  </a:moveTo>
                  <a:cubicBezTo>
                    <a:pt x="12519" y="125013"/>
                    <a:pt x="11069" y="154863"/>
                    <a:pt x="23563" y="173604"/>
                  </a:cubicBezTo>
                  <a:cubicBezTo>
                    <a:pt x="31312" y="185227"/>
                    <a:pt x="51952" y="178737"/>
                    <a:pt x="63319" y="186856"/>
                  </a:cubicBezTo>
                  <a:cubicBezTo>
                    <a:pt x="83653" y="201380"/>
                    <a:pt x="98658" y="222195"/>
                    <a:pt x="116328" y="239865"/>
                  </a:cubicBezTo>
                  <a:cubicBezTo>
                    <a:pt x="127590" y="251127"/>
                    <a:pt x="142832" y="257534"/>
                    <a:pt x="156084" y="266369"/>
                  </a:cubicBezTo>
                  <a:cubicBezTo>
                    <a:pt x="240015" y="261952"/>
                    <a:pt x="324600" y="264473"/>
                    <a:pt x="407876" y="253117"/>
                  </a:cubicBezTo>
                  <a:cubicBezTo>
                    <a:pt x="423657" y="250965"/>
                    <a:pt x="441717" y="241401"/>
                    <a:pt x="447632" y="226613"/>
                  </a:cubicBezTo>
                  <a:cubicBezTo>
                    <a:pt x="460859" y="193546"/>
                    <a:pt x="454513" y="155635"/>
                    <a:pt x="460884" y="120595"/>
                  </a:cubicBezTo>
                  <a:cubicBezTo>
                    <a:pt x="463383" y="106851"/>
                    <a:pt x="469719" y="94091"/>
                    <a:pt x="474136" y="80839"/>
                  </a:cubicBezTo>
                  <a:cubicBezTo>
                    <a:pt x="468991" y="65403"/>
                    <a:pt x="453648" y="7748"/>
                    <a:pt x="434380" y="1326"/>
                  </a:cubicBezTo>
                  <a:cubicBezTo>
                    <a:pt x="417101" y="-4434"/>
                    <a:pt x="399041" y="10161"/>
                    <a:pt x="381371" y="14578"/>
                  </a:cubicBezTo>
                  <a:cubicBezTo>
                    <a:pt x="368119" y="23413"/>
                    <a:pt x="351564" y="28645"/>
                    <a:pt x="341615" y="41082"/>
                  </a:cubicBezTo>
                  <a:cubicBezTo>
                    <a:pt x="332889" y="51990"/>
                    <a:pt x="335550" y="68861"/>
                    <a:pt x="328363" y="80839"/>
                  </a:cubicBezTo>
                  <a:cubicBezTo>
                    <a:pt x="310172" y="111156"/>
                    <a:pt x="293372" y="110172"/>
                    <a:pt x="262102" y="120595"/>
                  </a:cubicBezTo>
                  <a:cubicBezTo>
                    <a:pt x="231180" y="116178"/>
                    <a:pt x="199255" y="116318"/>
                    <a:pt x="169336" y="107343"/>
                  </a:cubicBezTo>
                  <a:cubicBezTo>
                    <a:pt x="145453" y="100178"/>
                    <a:pt x="120234" y="71493"/>
                    <a:pt x="103076" y="54334"/>
                  </a:cubicBezTo>
                  <a:cubicBezTo>
                    <a:pt x="72154" y="58752"/>
                    <a:pt x="34966" y="48410"/>
                    <a:pt x="10310" y="67587"/>
                  </a:cubicBezTo>
                  <a:cubicBezTo>
                    <a:pt x="-11743" y="84739"/>
                    <a:pt x="8101" y="89673"/>
                    <a:pt x="10310" y="107343"/>
                  </a:cubicBezTo>
                  <a:close/>
                </a:path>
              </a:pathLst>
            </a:custGeom>
            <a:solidFill>
              <a:srgbClr val="CC330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endParaRPr lang="en-US" sz="1799" dirty="0">
                <a:solidFill>
                  <a:srgbClr val="FFFFFF">
                    <a:hueOff val="0"/>
                    <a:satOff val="0"/>
                    <a:lumOff val="0"/>
                    <a:alphaOff val="0"/>
                  </a:srgbClr>
                </a:solidFill>
                <a:latin typeface="Arial"/>
              </a:endParaRPr>
            </a:p>
          </p:txBody>
        </p:sp>
        <p:sp>
          <p:nvSpPr>
            <p:cNvPr id="9" name="TextBox 8">
              <a:extLst>
                <a:ext uri="{FF2B5EF4-FFF2-40B4-BE49-F238E27FC236}">
                  <a16:creationId xmlns:a16="http://schemas.microsoft.com/office/drawing/2014/main" id="{191839A9-E88D-4668-B7E2-0DD88DE95418}"/>
                </a:ext>
              </a:extLst>
            </p:cNvPr>
            <p:cNvSpPr txBox="1"/>
            <p:nvPr/>
          </p:nvSpPr>
          <p:spPr>
            <a:xfrm>
              <a:off x="7801969" y="642188"/>
              <a:ext cx="198956" cy="711525"/>
            </a:xfrm>
            <a:prstGeom prst="rect">
              <a:avLst/>
            </a:prstGeom>
            <a:noFill/>
          </p:spPr>
          <p:txBody>
            <a:bodyPr wrap="none" rtlCol="0">
              <a:spAutoFit/>
            </a:bodyPr>
            <a:lstStyle/>
            <a:p>
              <a:pPr algn="ctr"/>
              <a:endParaRPr lang="en-US" sz="2799" b="1" dirty="0">
                <a:solidFill>
                  <a:srgbClr val="000000"/>
                </a:solidFill>
                <a:latin typeface="Arial"/>
              </a:endParaRPr>
            </a:p>
          </p:txBody>
        </p:sp>
        <p:sp>
          <p:nvSpPr>
            <p:cNvPr id="10" name="TextBox 9">
              <a:extLst>
                <a:ext uri="{FF2B5EF4-FFF2-40B4-BE49-F238E27FC236}">
                  <a16:creationId xmlns:a16="http://schemas.microsoft.com/office/drawing/2014/main" id="{03BF32BE-64D3-4AE8-A190-4E8DFDBFB293}"/>
                </a:ext>
              </a:extLst>
            </p:cNvPr>
            <p:cNvSpPr txBox="1"/>
            <p:nvPr/>
          </p:nvSpPr>
          <p:spPr>
            <a:xfrm>
              <a:off x="4851934" y="1435637"/>
              <a:ext cx="198956" cy="711525"/>
            </a:xfrm>
            <a:prstGeom prst="rect">
              <a:avLst/>
            </a:prstGeom>
            <a:noFill/>
          </p:spPr>
          <p:txBody>
            <a:bodyPr wrap="none" rtlCol="0">
              <a:spAutoFit/>
            </a:bodyPr>
            <a:lstStyle/>
            <a:p>
              <a:pPr algn="ctr"/>
              <a:endParaRPr lang="en-US" sz="2799" b="1" dirty="0">
                <a:solidFill>
                  <a:srgbClr val="000000"/>
                </a:solidFill>
                <a:latin typeface="Arial"/>
              </a:endParaRPr>
            </a:p>
          </p:txBody>
        </p:sp>
      </p:grpSp>
      <p:sp>
        <p:nvSpPr>
          <p:cNvPr id="14" name="Text Box 5">
            <a:extLst>
              <a:ext uri="{FF2B5EF4-FFF2-40B4-BE49-F238E27FC236}">
                <a16:creationId xmlns:a16="http://schemas.microsoft.com/office/drawing/2014/main" id="{588B8683-64D7-4BF9-96D6-3F6B8C369F79}"/>
              </a:ext>
            </a:extLst>
          </p:cNvPr>
          <p:cNvSpPr txBox="1">
            <a:spLocks noChangeArrowheads="1"/>
          </p:cNvSpPr>
          <p:nvPr/>
        </p:nvSpPr>
        <p:spPr bwMode="auto">
          <a:xfrm>
            <a:off x="1189604" y="160897"/>
            <a:ext cx="10315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3852">
              <a:spcBef>
                <a:spcPct val="0"/>
              </a:spcBef>
              <a:buNone/>
            </a:pPr>
            <a:r>
              <a:rPr lang="en-US" altLang="en-US" dirty="0">
                <a:solidFill>
                  <a:prstClr val="black"/>
                </a:solidFill>
                <a:latin typeface="Times New Roman" panose="02020603050405020304" pitchFamily="18" charset="0"/>
                <a:cs typeface="Times New Roman" panose="02020603050405020304" pitchFamily="18" charset="0"/>
              </a:rPr>
              <a:t>△Achievement of Deep Channel DO Water Quality Standard </a:t>
            </a:r>
          </a:p>
        </p:txBody>
      </p:sp>
      <p:pic>
        <p:nvPicPr>
          <p:cNvPr id="16" name="Picture 15">
            <a:extLst>
              <a:ext uri="{FF2B5EF4-FFF2-40B4-BE49-F238E27FC236}">
                <a16:creationId xmlns:a16="http://schemas.microsoft.com/office/drawing/2014/main" id="{C1D063B8-269E-476F-BE33-074BF25E6D94}"/>
              </a:ext>
            </a:extLst>
          </p:cNvPr>
          <p:cNvPicPr>
            <a:picLocks noChangeAspect="1"/>
          </p:cNvPicPr>
          <p:nvPr/>
        </p:nvPicPr>
        <p:blipFill>
          <a:blip r:embed="rId3"/>
          <a:stretch>
            <a:fillRect/>
          </a:stretch>
        </p:blipFill>
        <p:spPr>
          <a:xfrm>
            <a:off x="88437" y="17187"/>
            <a:ext cx="1182419" cy="889861"/>
          </a:xfrm>
          <a:prstGeom prst="rect">
            <a:avLst/>
          </a:prstGeom>
        </p:spPr>
      </p:pic>
      <p:sp>
        <p:nvSpPr>
          <p:cNvPr id="3" name="TextBox 2">
            <a:extLst>
              <a:ext uri="{FF2B5EF4-FFF2-40B4-BE49-F238E27FC236}">
                <a16:creationId xmlns:a16="http://schemas.microsoft.com/office/drawing/2014/main" id="{FF58AED0-F8F7-49FB-88C5-E7E99A16DBE4}"/>
              </a:ext>
            </a:extLst>
          </p:cNvPr>
          <p:cNvSpPr txBox="1"/>
          <p:nvPr/>
        </p:nvSpPr>
        <p:spPr>
          <a:xfrm>
            <a:off x="641624" y="1010538"/>
            <a:ext cx="10584949" cy="646074"/>
          </a:xfrm>
          <a:prstGeom prst="rect">
            <a:avLst/>
          </a:prstGeom>
          <a:noFill/>
        </p:spPr>
        <p:txBody>
          <a:bodyPr wrap="none" rtlCol="0">
            <a:spAutoFit/>
          </a:bodyPr>
          <a:lstStyle/>
          <a:p>
            <a:r>
              <a:rPr lang="en-US" sz="1799" dirty="0">
                <a:solidFill>
                  <a:srgbClr val="000000"/>
                </a:solidFill>
                <a:latin typeface="Arial"/>
              </a:rPr>
              <a:t>Achievement of </a:t>
            </a:r>
            <a:r>
              <a:rPr lang="en-US" sz="1799" b="1" u="sng" dirty="0">
                <a:solidFill>
                  <a:srgbClr val="000000"/>
                </a:solidFill>
                <a:latin typeface="Arial"/>
              </a:rPr>
              <a:t>Deep Channel DO </a:t>
            </a:r>
            <a:r>
              <a:rPr lang="en-US" sz="1799" dirty="0">
                <a:solidFill>
                  <a:srgbClr val="000000"/>
                </a:solidFill>
                <a:latin typeface="Arial"/>
              </a:rPr>
              <a:t>water quality standard (1mg/l instantaneous minimum) expressed </a:t>
            </a:r>
          </a:p>
          <a:p>
            <a:r>
              <a:rPr lang="en-US" sz="1799" dirty="0">
                <a:solidFill>
                  <a:srgbClr val="000000"/>
                </a:solidFill>
                <a:latin typeface="Arial"/>
              </a:rPr>
              <a:t>as </a:t>
            </a:r>
            <a:r>
              <a:rPr lang="en-US" sz="1799" b="1" i="1" dirty="0">
                <a:solidFill>
                  <a:srgbClr val="000000"/>
                </a:solidFill>
                <a:latin typeface="Arial"/>
              </a:rPr>
              <a:t>an incremental increase</a:t>
            </a:r>
            <a:r>
              <a:rPr lang="en-US" sz="1799" dirty="0">
                <a:solidFill>
                  <a:srgbClr val="000000"/>
                </a:solidFill>
                <a:latin typeface="Arial"/>
              </a:rPr>
              <a:t> over the PSC agreed to 2025 planning targets</a:t>
            </a:r>
          </a:p>
        </p:txBody>
      </p:sp>
      <p:pic>
        <p:nvPicPr>
          <p:cNvPr id="4" name="Picture 3">
            <a:extLst>
              <a:ext uri="{FF2B5EF4-FFF2-40B4-BE49-F238E27FC236}">
                <a16:creationId xmlns:a16="http://schemas.microsoft.com/office/drawing/2014/main" id="{D1DEB2A2-C57D-441B-9D52-41F8EE2DAF5A}"/>
              </a:ext>
            </a:extLst>
          </p:cNvPr>
          <p:cNvPicPr>
            <a:picLocks noChangeAspect="1"/>
          </p:cNvPicPr>
          <p:nvPr/>
        </p:nvPicPr>
        <p:blipFill>
          <a:blip r:embed="rId4"/>
          <a:stretch>
            <a:fillRect/>
          </a:stretch>
        </p:blipFill>
        <p:spPr>
          <a:xfrm>
            <a:off x="825393" y="1767222"/>
            <a:ext cx="8375851" cy="4893992"/>
          </a:xfrm>
          <a:prstGeom prst="rect">
            <a:avLst/>
          </a:prstGeom>
        </p:spPr>
      </p:pic>
      <p:sp>
        <p:nvSpPr>
          <p:cNvPr id="17" name="Rectangle 17">
            <a:extLst>
              <a:ext uri="{FF2B5EF4-FFF2-40B4-BE49-F238E27FC236}">
                <a16:creationId xmlns:a16="http://schemas.microsoft.com/office/drawing/2014/main" id="{92CBC161-D443-42C6-B2B4-8741AA3CFF4E}"/>
              </a:ext>
            </a:extLst>
          </p:cNvPr>
          <p:cNvSpPr>
            <a:spLocks noChangeArrowheads="1"/>
          </p:cNvSpPr>
          <p:nvPr/>
        </p:nvSpPr>
        <p:spPr bwMode="gray">
          <a:xfrm>
            <a:off x="1298628" y="695785"/>
            <a:ext cx="10129982" cy="45707"/>
          </a:xfrm>
          <a:prstGeom prst="rect">
            <a:avLst/>
          </a:prstGeom>
          <a:gradFill rotWithShape="0">
            <a:gsLst>
              <a:gs pos="0">
                <a:schemeClr val="bg1">
                  <a:lumMod val="50000"/>
                </a:schemeClr>
              </a:gs>
              <a:gs pos="100000">
                <a:schemeClr val="bg1"/>
              </a:gs>
            </a:gsLst>
            <a:lin ang="0" scaled="1"/>
          </a:gra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126" fontAlgn="base">
              <a:spcBef>
                <a:spcPct val="0"/>
              </a:spcBef>
              <a:spcAft>
                <a:spcPct val="0"/>
              </a:spcAft>
              <a:buNone/>
            </a:pPr>
            <a:endParaRPr kumimoji="1" lang="en-US" altLang="en-US" sz="1799" dirty="0">
              <a:solidFill>
                <a:srgbClr val="000000"/>
              </a:solidFill>
              <a:latin typeface="Tahoma" panose="020B0604030504040204" pitchFamily="34" charset="0"/>
              <a:cs typeface="Arial"/>
              <a:sym typeface="Arial"/>
            </a:endParaRPr>
          </a:p>
        </p:txBody>
      </p:sp>
      <p:sp>
        <p:nvSpPr>
          <p:cNvPr id="12" name="Slide Number Placeholder 3">
            <a:extLst>
              <a:ext uri="{FF2B5EF4-FFF2-40B4-BE49-F238E27FC236}">
                <a16:creationId xmlns:a16="http://schemas.microsoft.com/office/drawing/2014/main" id="{5A9DEF28-3265-43B7-9F8E-21EE983555FD}"/>
              </a:ext>
            </a:extLst>
          </p:cNvPr>
          <p:cNvSpPr txBox="1">
            <a:spLocks/>
          </p:cNvSpPr>
          <p:nvPr/>
        </p:nvSpPr>
        <p:spPr>
          <a:xfrm>
            <a:off x="10244091" y="6296089"/>
            <a:ext cx="897385"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0592AC34-6154-42F3-BB42-61C3B4A5768D}" type="slidenum">
              <a:rPr lang="en-US"/>
              <a:pPr/>
              <a:t>9</a:t>
            </a:fld>
            <a:endParaRPr lang="en-US" dirty="0"/>
          </a:p>
        </p:txBody>
      </p:sp>
    </p:spTree>
    <p:extLst>
      <p:ext uri="{BB962C8B-B14F-4D97-AF65-F5344CB8AC3E}">
        <p14:creationId xmlns:p14="http://schemas.microsoft.com/office/powerpoint/2010/main" val="908351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4473</TotalTime>
  <Words>1362</Words>
  <Application>Microsoft Office PowerPoint</Application>
  <PresentationFormat>Widescreen</PresentationFormat>
  <Paragraphs>227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Courier New</vt:lpstr>
      <vt:lpstr>Symbol</vt:lpstr>
      <vt:lpstr>Tahoma</vt:lpstr>
      <vt:lpstr>Times New Roman</vt:lpstr>
      <vt:lpstr>Office Theme</vt:lpstr>
      <vt:lpstr>Updated Phase 6 Modeling Results for Climate Change Impacts</vt:lpstr>
      <vt:lpstr>PowerPoint Presentation</vt:lpstr>
      <vt:lpstr>PowerPoint Presentation</vt:lpstr>
      <vt:lpstr>Components of Climate Change –  Effect on Tidal Dissolved Oxygen</vt:lpstr>
      <vt:lpstr>PowerPoint Presentation</vt:lpstr>
      <vt:lpstr>PowerPoint Presentation</vt:lpstr>
      <vt:lpstr>PowerPoint Presentation</vt:lpstr>
      <vt:lpstr>PowerPoint Presentation</vt:lpstr>
      <vt:lpstr>PowerPoint Presentation</vt:lpstr>
      <vt:lpstr>PowerPoint Presentation</vt:lpstr>
      <vt:lpstr>Tidal Fresh Open Water DO Water Quality Standard Violation Rates</vt:lpstr>
      <vt:lpstr>Open Water is Important!</vt:lpstr>
      <vt:lpstr>Main Bay and Tributary Open Water Violation Rates</vt:lpstr>
      <vt:lpstr>Why are CB6 and CB7 acting so differently?</vt:lpstr>
      <vt:lpstr>Deep Water Boundary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allocation methods</dc:title>
  <dc:creator>Gary Shenk</dc:creator>
  <cp:lastModifiedBy>Davis-Martin, James (DEQ)</cp:lastModifiedBy>
  <cp:revision>176</cp:revision>
  <dcterms:created xsi:type="dcterms:W3CDTF">2020-02-10T22:09:24Z</dcterms:created>
  <dcterms:modified xsi:type="dcterms:W3CDTF">2020-09-29T16:44:24Z</dcterms:modified>
</cp:coreProperties>
</file>