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2" autoAdjust="0"/>
    <p:restoredTop sz="66966" autoAdjust="0"/>
  </p:normalViewPr>
  <p:slideViewPr>
    <p:cSldViewPr snapToGrid="0" snapToObjects="1">
      <p:cViewPr varScale="1">
        <p:scale>
          <a:sx n="64" d="100"/>
          <a:sy n="64" d="100"/>
        </p:scale>
        <p:origin x="17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C3D8D-0CC3-FC4E-92EE-6A984D11B206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5A6B30-868C-194A-A4DF-573A507C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716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7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20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57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7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A6B30-868C-194A-A4DF-573A507CE1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09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4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5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98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C:\Users\mgattis\Pictures\LGAC 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32" y="5771445"/>
            <a:ext cx="2413405" cy="8825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03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7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2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49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2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42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18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C005D6F-B4FB-1E40-B53B-3A738D712B2A}" type="datetimeFigureOut">
              <a:rPr lang="en-US" smtClean="0"/>
              <a:t>10/5/2017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9834C0F-8F92-8145-B8D5-F4DA237196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587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5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mgattis\Pictures\LGAC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77" y="4746856"/>
            <a:ext cx="3842587" cy="14052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652538" y="1020472"/>
            <a:ext cx="7838924" cy="21452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New York Local Government Engagement and Communication Strategy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56360" y="3351897"/>
            <a:ext cx="670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Presented by: </a:t>
            </a:r>
            <a:r>
              <a:rPr lang="en-US" sz="2400" b="1" i="1" dirty="0"/>
              <a:t>Lauren Townley, NYS Department of Environmental Conservation</a:t>
            </a:r>
            <a:endParaRPr lang="en-US" sz="2400" b="1" dirty="0"/>
          </a:p>
          <a:p>
            <a:pPr algn="ctr"/>
            <a:r>
              <a:rPr lang="en-US" sz="2400" b="1" dirty="0"/>
              <a:t>October 5, 2017</a:t>
            </a:r>
          </a:p>
          <a:p>
            <a:pPr algn="ctr"/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60" y="4923009"/>
            <a:ext cx="3903016" cy="122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49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22287" y="1181058"/>
            <a:ext cx="3185411" cy="5257801"/>
          </a:xfrm>
        </p:spPr>
        <p:txBody>
          <a:bodyPr>
            <a:normAutofit/>
          </a:bodyPr>
          <a:lstStyle/>
          <a:p>
            <a:r>
              <a:rPr lang="en-US" sz="2600" dirty="0"/>
              <a:t>New York has few regulated communities within the watershed </a:t>
            </a:r>
          </a:p>
          <a:p>
            <a:r>
              <a:rPr lang="en-US" sz="2800" dirty="0"/>
              <a:t>Implementation has been directed at the watershed scale, not at the local scale </a:t>
            </a:r>
          </a:p>
          <a:p>
            <a:r>
              <a:rPr lang="en-US" sz="2800" dirty="0"/>
              <a:t>Distance from Bay </a:t>
            </a:r>
          </a:p>
          <a:p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199" y="134395"/>
            <a:ext cx="8229600" cy="11430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Jurisdiction-specific Considerations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196341" y="6016051"/>
            <a:ext cx="51397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dirty="0">
                <a:solidFill>
                  <a:srgbClr val="000000"/>
                </a:solidFill>
              </a:rPr>
              <a:t>New York Local Government </a:t>
            </a:r>
          </a:p>
          <a:p>
            <a:pPr algn="r"/>
            <a:r>
              <a:rPr lang="en-US" sz="1600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561" y="2074371"/>
            <a:ext cx="5073929" cy="234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97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31" y="1203011"/>
            <a:ext cx="3560164" cy="47406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Focus on implementation scenarios that can benefit local concerns </a:t>
            </a:r>
          </a:p>
          <a:p>
            <a:r>
              <a:rPr lang="en-US" dirty="0"/>
              <a:t>Improve tracking and reporting of work completed by non-regulated entities</a:t>
            </a:r>
          </a:p>
          <a:p>
            <a:r>
              <a:rPr lang="en-US" dirty="0"/>
              <a:t>Raise awareness of WIP development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931" y="105972"/>
            <a:ext cx="8748139" cy="1143000"/>
          </a:xfrm>
        </p:spPr>
        <p:txBody>
          <a:bodyPr>
            <a:normAutofit fontScale="90000"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Engagement and Communication Goals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761" y="5943651"/>
            <a:ext cx="513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New York State Local Government </a:t>
            </a:r>
          </a:p>
          <a:p>
            <a:pPr algn="r"/>
            <a:r>
              <a:rPr lang="en-US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430" y="1567539"/>
            <a:ext cx="4985304" cy="373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9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156023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/>
              <a:t>County Water Quality Coordinating Committees (CWQCC)</a:t>
            </a:r>
          </a:p>
          <a:p>
            <a:r>
              <a:rPr lang="en-US" sz="3400" dirty="0"/>
              <a:t>New York Association of Towns </a:t>
            </a:r>
          </a:p>
          <a:p>
            <a:r>
              <a:rPr lang="en-US" sz="3400" dirty="0"/>
              <a:t>New York State Association of Regional  Councils</a:t>
            </a:r>
          </a:p>
          <a:p>
            <a:pPr lvl="1"/>
            <a:r>
              <a:rPr lang="en-US" sz="3400" dirty="0"/>
              <a:t>Southern Tier East Regional Planning &amp; Development Board </a:t>
            </a:r>
          </a:p>
          <a:p>
            <a:pPr lvl="1"/>
            <a:r>
              <a:rPr lang="en-US" sz="3400" dirty="0"/>
              <a:t>Southern Tier Central Regional Planning &amp; Development Board </a:t>
            </a:r>
          </a:p>
          <a:p>
            <a:r>
              <a:rPr lang="en-US" sz="3400" dirty="0"/>
              <a:t>Stormwater Coalitions (Chemung Co., Broome/Tioga Co.)</a:t>
            </a:r>
          </a:p>
          <a:p>
            <a:r>
              <a:rPr lang="en-US" sz="3400" dirty="0"/>
              <a:t>Local government officials  </a:t>
            </a:r>
          </a:p>
          <a:p>
            <a:r>
              <a:rPr lang="en-US" sz="3400" dirty="0"/>
              <a:t>County Planning Departments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Target Audiences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761" y="5943651"/>
            <a:ext cx="513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New York State Local Government </a:t>
            </a:r>
          </a:p>
          <a:p>
            <a:pPr algn="r"/>
            <a:r>
              <a:rPr lang="en-US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</p:spTree>
    <p:extLst>
      <p:ext uri="{BB962C8B-B14F-4D97-AF65-F5344CB8AC3E}">
        <p14:creationId xmlns:p14="http://schemas.microsoft.com/office/powerpoint/2010/main" val="278726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7279" y="1235790"/>
            <a:ext cx="4294682" cy="47078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Economic/recreational benefits to improving water quality </a:t>
            </a:r>
          </a:p>
          <a:p>
            <a:r>
              <a:rPr lang="en-US" dirty="0"/>
              <a:t>Opportunity to address local concerns and receive funding</a:t>
            </a:r>
          </a:p>
          <a:p>
            <a:r>
              <a:rPr lang="en-US" dirty="0"/>
              <a:t>Training assistance/tools  available (local roads, erosion and sediment control, ditch management)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7279" y="0"/>
            <a:ext cx="8229600" cy="1143000"/>
          </a:xfrm>
        </p:spPr>
        <p:txBody>
          <a:bodyPr>
            <a:norm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Key Messages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761" y="5943651"/>
            <a:ext cx="513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New York State Local Government </a:t>
            </a:r>
          </a:p>
          <a:p>
            <a:pPr algn="r"/>
            <a:r>
              <a:rPr lang="en-US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66" y="3440072"/>
            <a:ext cx="3155305" cy="2370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896" y="1010834"/>
            <a:ext cx="3543222" cy="265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45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7817370" cy="398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dirty="0"/>
              <a:t>Soil and Water Conservation Districts/Upper Susquehanna Coalition</a:t>
            </a:r>
          </a:p>
          <a:p>
            <a:pPr>
              <a:spcBef>
                <a:spcPts val="0"/>
              </a:spcBef>
              <a:defRPr/>
            </a:pPr>
            <a:r>
              <a:rPr lang="en-US" dirty="0"/>
              <a:t>Regional DEC staff </a:t>
            </a:r>
          </a:p>
          <a:p>
            <a:pPr>
              <a:spcBef>
                <a:spcPts val="0"/>
              </a:spcBef>
              <a:defRPr/>
            </a:pPr>
            <a:r>
              <a:rPr lang="en-US" dirty="0"/>
              <a:t>Regional DEC Communication Specialists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Key Messengers/Trusted Sources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761" y="5943651"/>
            <a:ext cx="513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New York State Local Government </a:t>
            </a:r>
          </a:p>
          <a:p>
            <a:pPr algn="r"/>
            <a:r>
              <a:rPr lang="en-US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</p:spTree>
    <p:extLst>
      <p:ext uri="{BB962C8B-B14F-4D97-AF65-F5344CB8AC3E}">
        <p14:creationId xmlns:p14="http://schemas.microsoft.com/office/powerpoint/2010/main" val="313876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204741" cy="3987800"/>
          </a:xfrm>
        </p:spPr>
        <p:txBody>
          <a:bodyPr/>
          <a:lstStyle/>
          <a:p>
            <a:r>
              <a:rPr lang="en-US" dirty="0"/>
              <a:t>State Agencies </a:t>
            </a:r>
          </a:p>
          <a:p>
            <a:pPr lvl="1"/>
            <a:r>
              <a:rPr lang="en-US" dirty="0"/>
              <a:t>NYSDEC and NYSDAM</a:t>
            </a:r>
          </a:p>
          <a:p>
            <a:r>
              <a:rPr lang="en-US" dirty="0"/>
              <a:t>Local Partners</a:t>
            </a:r>
          </a:p>
          <a:p>
            <a:pPr lvl="1"/>
            <a:r>
              <a:rPr lang="en-US" dirty="0"/>
              <a:t>Upper Susquehanna Coalition/Soil and Water Conservation Districts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>
              <a:spcBef>
                <a:spcPts val="400"/>
              </a:spcBef>
              <a:spcAft>
                <a:spcPts val="0"/>
              </a:spcAft>
            </a:pPr>
            <a:r>
              <a:rPr lang="en-US" b="1" dirty="0">
                <a:solidFill>
                  <a:srgbClr val="C55911"/>
                </a:solidFill>
              </a:rPr>
              <a:t>Roles, Resources, and Capacity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75761" y="5943651"/>
            <a:ext cx="513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srgbClr val="000000"/>
                </a:solidFill>
              </a:rPr>
              <a:t>New York State Local Government </a:t>
            </a:r>
          </a:p>
          <a:p>
            <a:pPr algn="r"/>
            <a:r>
              <a:rPr lang="en-US" i="1" dirty="0">
                <a:solidFill>
                  <a:srgbClr val="000000"/>
                </a:solidFill>
              </a:rPr>
              <a:t>Engagement and Communication Strategy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781" y="2871176"/>
            <a:ext cx="2239906" cy="228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460" y="1661508"/>
            <a:ext cx="3684340" cy="96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39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wrap="square" anchor="ctr">
        <a:spAutoFit/>
      </a:bodyPr>
      <a:lstStyle>
        <a:defPPr algn="ctr">
          <a:defRPr sz="4000" b="1" dirty="0" smtClean="0">
            <a:solidFill>
              <a:srgbClr val="C55911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260</Words>
  <Application>Microsoft Office PowerPoint</Application>
  <PresentationFormat>On-screen Show (4:3)</PresentationFormat>
  <Paragraphs>52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Presentation</vt:lpstr>
      <vt:lpstr>Jurisdiction-specific Considerations</vt:lpstr>
      <vt:lpstr>Engagement and Communication Goals</vt:lpstr>
      <vt:lpstr>Target Audiences </vt:lpstr>
      <vt:lpstr>Key Messages </vt:lpstr>
      <vt:lpstr>Key Messengers/Trusted Sources </vt:lpstr>
      <vt:lpstr>Roles, Resources, and Capacity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Successful Green Infrastructure Implementation</dc:title>
  <dc:creator>Monica Billig</dc:creator>
  <cp:lastModifiedBy>Lauren Townley</cp:lastModifiedBy>
  <cp:revision>78</cp:revision>
  <dcterms:created xsi:type="dcterms:W3CDTF">2017-05-31T18:02:07Z</dcterms:created>
  <dcterms:modified xsi:type="dcterms:W3CDTF">2017-10-05T12:59:59Z</dcterms:modified>
</cp:coreProperties>
</file>