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64" r:id="rId5"/>
    <p:sldMasterId id="2147483648" r:id="rId6"/>
  </p:sldMasterIdLst>
  <p:notesMasterIdLst>
    <p:notesMasterId r:id="rId24"/>
  </p:notesMasterIdLst>
  <p:sldIdLst>
    <p:sldId id="256" r:id="rId7"/>
    <p:sldId id="321" r:id="rId8"/>
    <p:sldId id="298" r:id="rId9"/>
    <p:sldId id="289" r:id="rId10"/>
    <p:sldId id="328" r:id="rId11"/>
    <p:sldId id="265" r:id="rId12"/>
    <p:sldId id="299" r:id="rId13"/>
    <p:sldId id="312" r:id="rId14"/>
    <p:sldId id="317" r:id="rId15"/>
    <p:sldId id="322" r:id="rId16"/>
    <p:sldId id="270" r:id="rId17"/>
    <p:sldId id="286" r:id="rId18"/>
    <p:sldId id="268" r:id="rId19"/>
    <p:sldId id="310" r:id="rId20"/>
    <p:sldId id="330" r:id="rId21"/>
    <p:sldId id="329" r:id="rId22"/>
    <p:sldId id="306"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5A2"/>
    <a:srgbClr val="74B897"/>
    <a:srgbClr val="327353"/>
    <a:srgbClr val="FFFFFF"/>
    <a:srgbClr val="737E79"/>
    <a:srgbClr val="D5EFFF"/>
    <a:srgbClr val="D1EDFF"/>
    <a:srgbClr val="B1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40" autoAdjust="0"/>
    <p:restoredTop sz="71837" autoAdjust="0"/>
  </p:normalViewPr>
  <p:slideViewPr>
    <p:cSldViewPr snapToGrid="0" snapToObjects="1">
      <p:cViewPr varScale="1">
        <p:scale>
          <a:sx n="90" d="100"/>
          <a:sy n="90" d="100"/>
        </p:scale>
        <p:origin x="1128"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4664" y="1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C70ECDA-7327-1741-8121-F58D0466330B}" type="datetimeFigureOut">
              <a:rPr lang="en-US" smtClean="0"/>
              <a:t>12/3/21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14ED8BB-6654-E14F-A0B8-C18377616586}" type="slidenum">
              <a:rPr lang="en-US" smtClean="0"/>
              <a:t>‹#›</a:t>
            </a:fld>
            <a:endParaRPr lang="en-US"/>
          </a:p>
        </p:txBody>
      </p:sp>
    </p:spTree>
    <p:extLst>
      <p:ext uri="{BB962C8B-B14F-4D97-AF65-F5344CB8AC3E}">
        <p14:creationId xmlns:p14="http://schemas.microsoft.com/office/powerpoint/2010/main" val="396686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Welcome</a:t>
            </a:r>
          </a:p>
          <a:p>
            <a:r>
              <a:rPr lang="en-US" dirty="0"/>
              <a:t>Name</a:t>
            </a:r>
          </a:p>
          <a:p>
            <a:r>
              <a:rPr lang="en-US" dirty="0"/>
              <a:t>Title</a:t>
            </a:r>
          </a:p>
          <a:p>
            <a:r>
              <a:rPr lang="en-US" dirty="0"/>
              <a:t>CBF mention</a:t>
            </a:r>
          </a:p>
          <a:p>
            <a:r>
              <a:rPr lang="en-US" dirty="0"/>
              <a:t>Location</a:t>
            </a:r>
          </a:p>
          <a:p>
            <a:endParaRPr lang="en-US" dirty="0"/>
          </a:p>
          <a:p>
            <a:r>
              <a:rPr lang="en-US" dirty="0"/>
              <a:t>Thanks for joining me today. My name is Brenda Sieglitz and I am Senior manager of the Keystone 10 Million Trees Partnership. Our Partnership is a collective impact model managed by the Chesapeake Bay Foundation. I work out of our Harrisburg, Pa office – or currently – my home in Lancaster county.</a:t>
            </a:r>
          </a:p>
        </p:txBody>
      </p:sp>
      <p:sp>
        <p:nvSpPr>
          <p:cNvPr id="4" name="Slide Number Placeholder 3"/>
          <p:cNvSpPr>
            <a:spLocks noGrp="1"/>
          </p:cNvSpPr>
          <p:nvPr>
            <p:ph type="sldNum" sz="quarter" idx="10"/>
          </p:nvPr>
        </p:nvSpPr>
        <p:spPr/>
        <p:txBody>
          <a:bodyPr/>
          <a:lstStyle/>
          <a:p>
            <a:fld id="{A14ED8BB-6654-E14F-A0B8-C18377616586}" type="slidenum">
              <a:rPr lang="en-US" smtClean="0"/>
              <a:t>1</a:t>
            </a:fld>
            <a:endParaRPr lang="en-US"/>
          </a:p>
        </p:txBody>
      </p:sp>
    </p:spTree>
    <p:extLst>
      <p:ext uri="{BB962C8B-B14F-4D97-AF65-F5344CB8AC3E}">
        <p14:creationId xmlns:p14="http://schemas.microsoft.com/office/powerpoint/2010/main" val="3626792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Partners are the gatekeepers to landowners. They are the on the ground experts in their communities. When landowners reach out to the program we connect them with a CBF restoration staff or partner in their region. Their technical expertise is what is growing roots for the partnership to succeed in 2025 and to live on beyond. In each and every county of Pennsylvania landowners have different needs and expectations. Each of their properties may require a different approach and it’s the partners in those regions that know the services, intricacies and opportunities that may be available to these landowners. </a:t>
            </a:r>
          </a:p>
          <a:p>
            <a:endParaRPr lang="en-US" dirty="0"/>
          </a:p>
          <a:p>
            <a:r>
              <a:rPr lang="en-US" dirty="0"/>
              <a:t>We know that the same approach may not be appropriate for every landowner; and that is just some of the best value of the partners. They understand their communities, the issues that landowners face, and the needs they have. The free trees and supplies we provide are just some of the value we can bring to the package of services these partners offer. Sometimes we will offer catch match to grants in south central Pennsylvania towards projects that have a significant impact on the reduction of nutrient and sediment load on the bay, other times the trees and supplies the partnership provides will act as match towards other grants that partners are pursuing.</a:t>
            </a:r>
          </a:p>
        </p:txBody>
      </p:sp>
      <p:sp>
        <p:nvSpPr>
          <p:cNvPr id="4" name="Slide Number Placeholder 3"/>
          <p:cNvSpPr>
            <a:spLocks noGrp="1"/>
          </p:cNvSpPr>
          <p:nvPr>
            <p:ph type="sldNum" sz="quarter" idx="5"/>
          </p:nvPr>
        </p:nvSpPr>
        <p:spPr/>
        <p:txBody>
          <a:bodyPr/>
          <a:lstStyle/>
          <a:p>
            <a:fld id="{A14ED8BB-6654-E14F-A0B8-C18377616586}" type="slidenum">
              <a:rPr lang="en-US" smtClean="0"/>
              <a:t>10</a:t>
            </a:fld>
            <a:endParaRPr lang="en-US"/>
          </a:p>
        </p:txBody>
      </p:sp>
    </p:spTree>
    <p:extLst>
      <p:ext uri="{BB962C8B-B14F-4D97-AF65-F5344CB8AC3E}">
        <p14:creationId xmlns:p14="http://schemas.microsoft.com/office/powerpoint/2010/main" val="72671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Maintenance and stewardship is the number one focus of the partnership. Above and beyond planting 10 million trees we are focused on survival. Our largest investment besides trees continues to be in the tree shelters and stakes to support the trees in their first years planted in their new homes as well as innovative technology and programming that supports maintenance efforts to care for the trees to grow tall and strong decades into the future. That is just one of the reasons that the National Fish and Wildlife Foundation awarded us a grant which provides nearly $2million in investments to plant and maintain 360 acres of new trees in eight PA counties over the next 8 years. One of the key components of this grant is supporting workforce development efforts to train landscape professionals on buffer installation and maintenance.  We want to ensure these businesses have the training they need to see these trees into the future. </a:t>
            </a:r>
          </a:p>
          <a:p>
            <a:endParaRPr lang="en-US" dirty="0"/>
          </a:p>
          <a:p>
            <a:r>
              <a:rPr lang="en-US" dirty="0"/>
              <a:t>Beyond this grant we continue to seek out partnerships with groups who have innovative technology to support monitoring tree planting progress and empowering landowners in the field to properly care for their tree planting sites. We know that when we empower landowners with the right tools and resources their tree planting sites can be much more successful. Following the right tree right place model, we also know that must transfer to the right landowner – and part of that model is making sure the landowner has all the resources they need.</a:t>
            </a:r>
          </a:p>
          <a:p>
            <a:endParaRPr lang="en-US" dirty="0"/>
          </a:p>
          <a:p>
            <a:endParaRPr lang="en-US" dirty="0"/>
          </a:p>
        </p:txBody>
      </p:sp>
      <p:sp>
        <p:nvSpPr>
          <p:cNvPr id="4" name="Slide Number Placeholder 3"/>
          <p:cNvSpPr>
            <a:spLocks noGrp="1"/>
          </p:cNvSpPr>
          <p:nvPr>
            <p:ph type="sldNum" sz="quarter" idx="5"/>
          </p:nvPr>
        </p:nvSpPr>
        <p:spPr/>
        <p:txBody>
          <a:bodyPr/>
          <a:lstStyle/>
          <a:p>
            <a:fld id="{A14ED8BB-6654-E14F-A0B8-C18377616586}" type="slidenum">
              <a:rPr lang="en-US" smtClean="0"/>
              <a:t>12</a:t>
            </a:fld>
            <a:endParaRPr lang="en-US"/>
          </a:p>
        </p:txBody>
      </p:sp>
    </p:spTree>
    <p:extLst>
      <p:ext uri="{BB962C8B-B14F-4D97-AF65-F5344CB8AC3E}">
        <p14:creationId xmlns:p14="http://schemas.microsoft.com/office/powerpoint/2010/main" val="2747118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NFWF received a grant this year totaling $2million work-thanks Molly!</a:t>
            </a:r>
          </a:p>
        </p:txBody>
      </p:sp>
      <p:sp>
        <p:nvSpPr>
          <p:cNvPr id="4" name="Slide Number Placeholder 3"/>
          <p:cNvSpPr>
            <a:spLocks noGrp="1"/>
          </p:cNvSpPr>
          <p:nvPr>
            <p:ph type="sldNum" sz="quarter" idx="5"/>
          </p:nvPr>
        </p:nvSpPr>
        <p:spPr/>
        <p:txBody>
          <a:bodyPr/>
          <a:lstStyle/>
          <a:p>
            <a:fld id="{A14ED8BB-6654-E14F-A0B8-C18377616586}" type="slidenum">
              <a:rPr lang="en-US" smtClean="0"/>
              <a:t>13</a:t>
            </a:fld>
            <a:endParaRPr lang="en-US"/>
          </a:p>
        </p:txBody>
      </p:sp>
    </p:spTree>
    <p:extLst>
      <p:ext uri="{BB962C8B-B14F-4D97-AF65-F5344CB8AC3E}">
        <p14:creationId xmlns:p14="http://schemas.microsoft.com/office/powerpoint/2010/main" val="28578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 State Health Patient Tree Giveaway</a:t>
            </a:r>
          </a:p>
          <a:p>
            <a:endParaRPr lang="en-US" dirty="0"/>
          </a:p>
          <a:p>
            <a:r>
              <a:rPr lang="en-US" dirty="0"/>
              <a:t>We know that this picture is our new normal but it’s still not normal. Trees are a core component to public health. We continue to have conversations with groups in the health sector about the intersection between environment and public health because we know, not just from  numerous scientific studies, but from today’s pandemic, that environmental degradation is wreaking havoc on human health.</a:t>
            </a:r>
          </a:p>
          <a:p>
            <a:endParaRPr lang="en-US" dirty="0"/>
          </a:p>
          <a:p>
            <a:r>
              <a:rPr lang="en-US" dirty="0"/>
              <a:t>The cost of healthcare is not a small one and it is a cost that not every landowner can manage – particularly farmers. When a farmer plants trees in an approved riparian buffer zone through the partnership could they receive a health savings account to offset their healthcare costs? This is just one of the questions we are asking during our conversations with the health sector as we re-imagine how incentives for planting trees can work in a different structure than the traditional government systems like National Resource Conservation Service’s Conservation Reserve Enhancement Program. Our partners see a vision for landowners that includes these traditional programs but also has other options for landowners that allow for greater flexibility and combine the very things that these trees benefit: public health, air quality, water quality, climate change. </a:t>
            </a:r>
          </a:p>
          <a:p>
            <a:endParaRPr lang="en-US" dirty="0"/>
          </a:p>
          <a:p>
            <a:r>
              <a:rPr lang="en-US" dirty="0"/>
              <a:t>We are excited about exploring future studies with these health advocates. While we know everyone is inundated with the pandemic we also want to be forward thinking about how these trees and the ecosystem services they provide can be a value added as challenges like the pandemic arise in the future.</a:t>
            </a:r>
          </a:p>
        </p:txBody>
      </p:sp>
      <p:sp>
        <p:nvSpPr>
          <p:cNvPr id="4" name="Slide Number Placeholder 3"/>
          <p:cNvSpPr>
            <a:spLocks noGrp="1"/>
          </p:cNvSpPr>
          <p:nvPr>
            <p:ph type="sldNum" sz="quarter" idx="5"/>
          </p:nvPr>
        </p:nvSpPr>
        <p:spPr/>
        <p:txBody>
          <a:bodyPr/>
          <a:lstStyle/>
          <a:p>
            <a:fld id="{A14ED8BB-6654-E14F-A0B8-C18377616586}" type="slidenum">
              <a:rPr lang="en-US" smtClean="0"/>
              <a:t>14</a:t>
            </a:fld>
            <a:endParaRPr lang="en-US"/>
          </a:p>
        </p:txBody>
      </p:sp>
    </p:spTree>
    <p:extLst>
      <p:ext uri="{BB962C8B-B14F-4D97-AF65-F5344CB8AC3E}">
        <p14:creationId xmlns:p14="http://schemas.microsoft.com/office/powerpoint/2010/main" val="268712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fall we awarded 2 more Mira Lloyd Dock Partnership Diversity awards – honoring partners working in tree restoration in under-represented areas in honor of the legacy of Mira Lloyd Dock who was a champion for urban beautification and forestry in PA. </a:t>
            </a:r>
          </a:p>
          <a:p>
            <a:endParaRPr lang="en-US" dirty="0"/>
          </a:p>
          <a:p>
            <a:r>
              <a:rPr lang="en-US" dirty="0"/>
              <a:t>2020 Awardees: Rafiyqa Muhammad city of Harrisburg in honor of her work in permaculture and planting rain gardens throughout the city - who will be using the $5,000 in trees and supplies to plant a memorial tree garden to honor victims of violence and covid</a:t>
            </a:r>
          </a:p>
          <a:p>
            <a:r>
              <a:rPr lang="en-US" dirty="0"/>
              <a:t>Kristen Thomas city of Lancaster in honor of her work through Lancaster Tree tenders and restoring the tree canopy in diverse parts of the city who will be using the funds to plant trees in empty tree wells in the NE section of the city.</a:t>
            </a:r>
          </a:p>
          <a:p>
            <a:endParaRPr lang="en-US" dirty="0"/>
          </a:p>
          <a:p>
            <a:r>
              <a:rPr lang="en-US" dirty="0"/>
              <a:t>2021 Awardees:</a:t>
            </a:r>
          </a:p>
          <a:p>
            <a:r>
              <a:rPr lang="en-US" dirty="0" err="1"/>
              <a:t>Kiasha</a:t>
            </a:r>
            <a:r>
              <a:rPr lang="en-US" dirty="0"/>
              <a:t> </a:t>
            </a:r>
            <a:r>
              <a:rPr lang="en-US" dirty="0" err="1"/>
              <a:t>Huling</a:t>
            </a:r>
            <a:r>
              <a:rPr lang="en-US" dirty="0"/>
              <a:t> from UC Green</a:t>
            </a:r>
          </a:p>
          <a:p>
            <a:r>
              <a:rPr lang="en-US" dirty="0"/>
              <a:t>Shauna Yorty from the City of Lancaster</a:t>
            </a:r>
          </a:p>
          <a:p>
            <a:endParaRPr lang="en-US" dirty="0"/>
          </a:p>
          <a:p>
            <a:r>
              <a:rPr lang="en-US" dirty="0"/>
              <a:t>Thanks to Camera, Carla Johns, Molly Cheatum and Bill Chain who all were part of the committee.</a:t>
            </a:r>
          </a:p>
        </p:txBody>
      </p:sp>
      <p:sp>
        <p:nvSpPr>
          <p:cNvPr id="4" name="Slide Number Placeholder 3"/>
          <p:cNvSpPr>
            <a:spLocks noGrp="1"/>
          </p:cNvSpPr>
          <p:nvPr>
            <p:ph type="sldNum" sz="quarter" idx="5"/>
          </p:nvPr>
        </p:nvSpPr>
        <p:spPr/>
        <p:txBody>
          <a:bodyPr/>
          <a:lstStyle/>
          <a:p>
            <a:fld id="{A14ED8BB-6654-E14F-A0B8-C18377616586}" type="slidenum">
              <a:rPr lang="en-US" smtClean="0"/>
              <a:t>15</a:t>
            </a:fld>
            <a:endParaRPr lang="en-US"/>
          </a:p>
        </p:txBody>
      </p:sp>
    </p:spTree>
    <p:extLst>
      <p:ext uri="{BB962C8B-B14F-4D97-AF65-F5344CB8AC3E}">
        <p14:creationId xmlns:p14="http://schemas.microsoft.com/office/powerpoint/2010/main" val="3552109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ED8BB-6654-E14F-A0B8-C18377616586}" type="slidenum">
              <a:rPr lang="en-US" smtClean="0"/>
              <a:t>16</a:t>
            </a:fld>
            <a:endParaRPr lang="en-US"/>
          </a:p>
        </p:txBody>
      </p:sp>
    </p:spTree>
    <p:extLst>
      <p:ext uri="{BB962C8B-B14F-4D97-AF65-F5344CB8AC3E}">
        <p14:creationId xmlns:p14="http://schemas.microsoft.com/office/powerpoint/2010/main" val="4219223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partnership is thriving because of its name: partners. We are rooted together in success through our shared goals, holding one another accountable, and we are grateful that we can provide the coordination and financial backing for this effort. We bring together tough, honest, transparent conversations between our partners and landowners in hopes of finding mutual ground to not only plant trees but to grow relationships.</a:t>
            </a:r>
          </a:p>
          <a:p>
            <a:endParaRPr lang="en-US" dirty="0"/>
          </a:p>
          <a:p>
            <a:r>
              <a:rPr lang="en-US" dirty="0"/>
              <a:t>I’m happy to talk through any questions you may have</a:t>
            </a:r>
          </a:p>
          <a:p>
            <a:endParaRPr lang="en-US" dirty="0"/>
          </a:p>
          <a:p>
            <a:endParaRPr lang="en-US" dirty="0"/>
          </a:p>
        </p:txBody>
      </p:sp>
      <p:sp>
        <p:nvSpPr>
          <p:cNvPr id="4" name="Slide Number Placeholder 3"/>
          <p:cNvSpPr>
            <a:spLocks noGrp="1"/>
          </p:cNvSpPr>
          <p:nvPr>
            <p:ph type="sldNum" sz="quarter" idx="5"/>
          </p:nvPr>
        </p:nvSpPr>
        <p:spPr/>
        <p:txBody>
          <a:bodyPr/>
          <a:lstStyle/>
          <a:p>
            <a:fld id="{A14ED8BB-6654-E14F-A0B8-C18377616586}" type="slidenum">
              <a:rPr lang="en-US" smtClean="0"/>
              <a:t>17</a:t>
            </a:fld>
            <a:endParaRPr lang="en-US"/>
          </a:p>
        </p:txBody>
      </p:sp>
    </p:spTree>
    <p:extLst>
      <p:ext uri="{BB962C8B-B14F-4D97-AF65-F5344CB8AC3E}">
        <p14:creationId xmlns:p14="http://schemas.microsoft.com/office/powerpoint/2010/main" val="268190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Launch</a:t>
            </a:r>
          </a:p>
          <a:p>
            <a:r>
              <a:rPr lang="en-US" dirty="0"/>
              <a:t>Today</a:t>
            </a:r>
          </a:p>
          <a:p>
            <a:r>
              <a:rPr lang="en-US" dirty="0"/>
              <a:t>Mission</a:t>
            </a:r>
          </a:p>
          <a:p>
            <a:r>
              <a:rPr lang="en-US" dirty="0"/>
              <a:t>2025</a:t>
            </a:r>
          </a:p>
          <a:p>
            <a:endParaRPr lang="en-US" dirty="0"/>
          </a:p>
          <a:p>
            <a:r>
              <a:rPr lang="en-US" dirty="0"/>
              <a:t>The partnership launched in April 2018 30 Partners and we now have 203 partners. The partnership is made up of a collection of partners planting trees across the commonwealth – and they have been busy planting their own trees and the trees we provide! It’s our collective mission to plant 10 million trees, together, by 2025. </a:t>
            </a:r>
          </a:p>
        </p:txBody>
      </p:sp>
      <p:sp>
        <p:nvSpPr>
          <p:cNvPr id="4" name="Slide Number Placeholder 3"/>
          <p:cNvSpPr>
            <a:spLocks noGrp="1"/>
          </p:cNvSpPr>
          <p:nvPr>
            <p:ph type="sldNum" sz="quarter" idx="5"/>
          </p:nvPr>
        </p:nvSpPr>
        <p:spPr/>
        <p:txBody>
          <a:bodyPr/>
          <a:lstStyle/>
          <a:p>
            <a:fld id="{A14ED8BB-6654-E14F-A0B8-C18377616586}" type="slidenum">
              <a:rPr lang="en-US" smtClean="0"/>
              <a:t>2</a:t>
            </a:fld>
            <a:endParaRPr lang="en-US"/>
          </a:p>
        </p:txBody>
      </p:sp>
    </p:spTree>
    <p:extLst>
      <p:ext uri="{BB962C8B-B14F-4D97-AF65-F5344CB8AC3E}">
        <p14:creationId xmlns:p14="http://schemas.microsoft.com/office/powerpoint/2010/main" val="13423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ED8BB-6654-E14F-A0B8-C18377616586}" type="slidenum">
              <a:rPr lang="en-US" smtClean="0"/>
              <a:t>3</a:t>
            </a:fld>
            <a:endParaRPr lang="en-US"/>
          </a:p>
        </p:txBody>
      </p:sp>
    </p:spTree>
    <p:extLst>
      <p:ext uri="{BB962C8B-B14F-4D97-AF65-F5344CB8AC3E}">
        <p14:creationId xmlns:p14="http://schemas.microsoft.com/office/powerpoint/2010/main" val="274313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ED8BB-6654-E14F-A0B8-C18377616586}" type="slidenum">
              <a:rPr lang="en-US" smtClean="0"/>
              <a:t>4</a:t>
            </a:fld>
            <a:endParaRPr lang="en-US"/>
          </a:p>
        </p:txBody>
      </p:sp>
    </p:spTree>
    <p:extLst>
      <p:ext uri="{BB962C8B-B14F-4D97-AF65-F5344CB8AC3E}">
        <p14:creationId xmlns:p14="http://schemas.microsoft.com/office/powerpoint/2010/main" val="282955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ED8BB-6654-E14F-A0B8-C18377616586}" type="slidenum">
              <a:rPr lang="en-US" smtClean="0"/>
              <a:t>5</a:t>
            </a:fld>
            <a:endParaRPr lang="en-US"/>
          </a:p>
        </p:txBody>
      </p:sp>
    </p:spTree>
    <p:extLst>
      <p:ext uri="{BB962C8B-B14F-4D97-AF65-F5344CB8AC3E}">
        <p14:creationId xmlns:p14="http://schemas.microsoft.com/office/powerpoint/2010/main" val="124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snapshot of the work partners are doing across Pennsylvania. You can see much of the work is highly focused in south central Pennsylvania. That is specific to the goals of our backbone organization, the Chesapeake Bay Foundation. The Chesapeake Bay Foundation’s work is tied to the goals of the Chesapeake Bay Foundation Blueprint and reducing the nutrients and sediment flowing into the Chesapeake Bay. And in Pennsylvania that correlates to planting trees along the Susquehanna river and its tributaries to reduce those nutrient and sediment loads.  As you can see from this map though – we don’t just plant in the Chesapeake Bay watershed. Why is that? </a:t>
            </a:r>
          </a:p>
        </p:txBody>
      </p:sp>
      <p:sp>
        <p:nvSpPr>
          <p:cNvPr id="4" name="Slide Number Placeholder 3"/>
          <p:cNvSpPr>
            <a:spLocks noGrp="1"/>
          </p:cNvSpPr>
          <p:nvPr>
            <p:ph type="sldNum" sz="quarter" idx="5"/>
          </p:nvPr>
        </p:nvSpPr>
        <p:spPr/>
        <p:txBody>
          <a:bodyPr/>
          <a:lstStyle/>
          <a:p>
            <a:fld id="{A14ED8BB-6654-E14F-A0B8-C18377616586}" type="slidenum">
              <a:rPr lang="en-US" smtClean="0"/>
              <a:t>6</a:t>
            </a:fld>
            <a:endParaRPr lang="en-US"/>
          </a:p>
        </p:txBody>
      </p:sp>
    </p:spTree>
    <p:extLst>
      <p:ext uri="{BB962C8B-B14F-4D97-AF65-F5344CB8AC3E}">
        <p14:creationId xmlns:p14="http://schemas.microsoft.com/office/powerpoint/2010/main" val="374364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Partners outside of the watershed understand the importance of rallying for Clean Water Legislation. They are inviting officials and business leaders to their tree plantings to demonstrate the value of planting trees along streams, in areas where cities and communities are experiencing significant stormwater runoff, and where cities are facing extreme urban tree canopy loss. This isn’t just for partners outside the watershed but is of significant importance outside the watershed because so much of Pennsylvania’s population resides in Pittsburgh and Philadelphia.</a:t>
            </a:r>
          </a:p>
        </p:txBody>
      </p:sp>
      <p:sp>
        <p:nvSpPr>
          <p:cNvPr id="4" name="Slide Number Placeholder 3"/>
          <p:cNvSpPr>
            <a:spLocks noGrp="1"/>
          </p:cNvSpPr>
          <p:nvPr>
            <p:ph type="sldNum" sz="quarter" idx="5"/>
          </p:nvPr>
        </p:nvSpPr>
        <p:spPr/>
        <p:txBody>
          <a:bodyPr/>
          <a:lstStyle/>
          <a:p>
            <a:fld id="{A14ED8BB-6654-E14F-A0B8-C18377616586}" type="slidenum">
              <a:rPr lang="en-US" smtClean="0"/>
              <a:t>7</a:t>
            </a:fld>
            <a:endParaRPr lang="en-US"/>
          </a:p>
        </p:txBody>
      </p:sp>
    </p:spTree>
    <p:extLst>
      <p:ext uri="{BB962C8B-B14F-4D97-AF65-F5344CB8AC3E}">
        <p14:creationId xmlns:p14="http://schemas.microsoft.com/office/powerpoint/2010/main" val="291628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partners rely on us most for 1 thing: TREES! This year we achieved one of our greatest goals in the strategic plan of our partnership: Forward contracting. This allows the Chesapeake Bay Foundation to place a down payment to nurseries to grow native trees specific to our conditions for planting in 2022. This gives us bulk pricing as well as greater controls on species and growing conditions. We have spent much of our time in 2020 working with growers and vendors to source native trees through a rigorous request for proposal process. </a:t>
            </a:r>
          </a:p>
          <a:p>
            <a:r>
              <a:rPr lang="en-US" sz="1200" kern="1200" dirty="0">
                <a:solidFill>
                  <a:schemeClr val="tx1"/>
                </a:solidFill>
                <a:effectLst/>
                <a:latin typeface="+mn-lt"/>
                <a:ea typeface="+mn-ea"/>
                <a:cs typeface="+mn-cs"/>
              </a:rPr>
              <a:t>We look for growers with a variety of criteria including </a:t>
            </a:r>
          </a:p>
          <a:p>
            <a:pPr lvl="0"/>
            <a:r>
              <a:rPr lang="en-US" sz="1200" kern="1200" dirty="0">
                <a:solidFill>
                  <a:schemeClr val="tx1"/>
                </a:solidFill>
                <a:effectLst/>
                <a:latin typeface="+mn-lt"/>
                <a:ea typeface="+mn-ea"/>
                <a:cs typeface="+mn-cs"/>
              </a:rPr>
              <a:t>They carry current inventory of Native PA trees &amp; shrubs</a:t>
            </a:r>
          </a:p>
          <a:p>
            <a:pPr lvl="0"/>
            <a:r>
              <a:rPr lang="en-US" sz="1200" kern="1200" dirty="0">
                <a:solidFill>
                  <a:schemeClr val="tx1"/>
                </a:solidFill>
                <a:effectLst/>
                <a:latin typeface="+mn-lt"/>
                <a:ea typeface="+mn-ea"/>
                <a:cs typeface="+mn-cs"/>
              </a:rPr>
              <a:t>Trees/Shrubs spend their entire lifecycle in PA and MD</a:t>
            </a:r>
          </a:p>
          <a:p>
            <a:pPr lvl="0"/>
            <a:r>
              <a:rPr lang="en-US" sz="1200" kern="1200" dirty="0">
                <a:solidFill>
                  <a:schemeClr val="tx1"/>
                </a:solidFill>
                <a:effectLst/>
                <a:latin typeface="+mn-lt"/>
                <a:ea typeface="+mn-ea"/>
                <a:cs typeface="+mn-cs"/>
              </a:rPr>
              <a:t>Seeds sourced from regions in PA and Mid-Atlantic</a:t>
            </a:r>
          </a:p>
          <a:p>
            <a:pPr lvl="0"/>
            <a:r>
              <a:rPr lang="en-US" sz="1200" kern="1200" dirty="0">
                <a:solidFill>
                  <a:schemeClr val="tx1"/>
                </a:solidFill>
                <a:effectLst/>
                <a:latin typeface="+mn-lt"/>
                <a:ea typeface="+mn-ea"/>
                <a:cs typeface="+mn-cs"/>
              </a:rPr>
              <a:t>Experience with similar large-scale growing contracts</a:t>
            </a:r>
          </a:p>
          <a:p>
            <a:pPr lvl="0"/>
            <a:r>
              <a:rPr lang="en-US" sz="1200" kern="1200" dirty="0">
                <a:solidFill>
                  <a:schemeClr val="tx1"/>
                </a:solidFill>
                <a:effectLst/>
                <a:latin typeface="+mn-lt"/>
                <a:ea typeface="+mn-ea"/>
                <a:cs typeface="+mn-cs"/>
              </a:rPr>
              <a:t>Whether or not they have a Sustainability/Conservation Plan in Practice at their facility</a:t>
            </a:r>
          </a:p>
          <a:p>
            <a:pPr lvl="0"/>
            <a:r>
              <a:rPr lang="en-US" sz="1200" kern="1200" dirty="0">
                <a:solidFill>
                  <a:schemeClr val="tx1"/>
                </a:solidFill>
                <a:effectLst/>
                <a:latin typeface="+mn-lt"/>
                <a:ea typeface="+mn-ea"/>
                <a:cs typeface="+mn-cs"/>
              </a:rPr>
              <a:t>Ability to comply to Federal Grant/CBF contract requirements</a:t>
            </a:r>
          </a:p>
          <a:p>
            <a:pPr lvl="0"/>
            <a:r>
              <a:rPr lang="en-US" sz="1200" kern="1200" dirty="0">
                <a:solidFill>
                  <a:schemeClr val="tx1"/>
                </a:solidFill>
                <a:effectLst/>
                <a:latin typeface="+mn-lt"/>
                <a:ea typeface="+mn-ea"/>
                <a:cs typeface="+mn-cs"/>
              </a:rPr>
              <a:t>Financial Stability</a:t>
            </a:r>
          </a:p>
          <a:p>
            <a:r>
              <a:rPr lang="en-US" sz="1200" kern="1200" dirty="0">
                <a:solidFill>
                  <a:schemeClr val="tx1"/>
                </a:solidFill>
                <a:effectLst/>
                <a:latin typeface="+mn-lt"/>
                <a:ea typeface="+mn-ea"/>
                <a:cs typeface="+mn-cs"/>
              </a:rPr>
              <a:t>In collaboration with our partnership’s Grower-Supply workgroup we learned that during the 2008 economic recession many nursery operations who had been around for generations ended up closing due to economic losses. During today’s uncertain economic time, the tree partnership is providing a valuable economic stimulus to an industry that has never fully rebounded from its 2008 losses.</a:t>
            </a:r>
          </a:p>
          <a:p>
            <a:endParaRPr lang="en-US" dirty="0"/>
          </a:p>
        </p:txBody>
      </p:sp>
      <p:sp>
        <p:nvSpPr>
          <p:cNvPr id="4" name="Slide Number Placeholder 3"/>
          <p:cNvSpPr>
            <a:spLocks noGrp="1"/>
          </p:cNvSpPr>
          <p:nvPr>
            <p:ph type="sldNum" sz="quarter" idx="5"/>
          </p:nvPr>
        </p:nvSpPr>
        <p:spPr/>
        <p:txBody>
          <a:bodyPr/>
          <a:lstStyle/>
          <a:p>
            <a:fld id="{A14ED8BB-6654-E14F-A0B8-C18377616586}" type="slidenum">
              <a:rPr lang="en-US" smtClean="0"/>
              <a:t>8</a:t>
            </a:fld>
            <a:endParaRPr lang="en-US"/>
          </a:p>
        </p:txBody>
      </p:sp>
    </p:spTree>
    <p:extLst>
      <p:ext uri="{BB962C8B-B14F-4D97-AF65-F5344CB8AC3E}">
        <p14:creationId xmlns:p14="http://schemas.microsoft.com/office/powerpoint/2010/main" val="109381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growers that are contracting with CBF through the forward contract have expressed that the initial down payment they will receive for growing the 2022 trees will allow them to expand their operations including acquiring the necessary land. Some of that land is from defunct nurseries that have been dormant since the 2008 recession. This down payment also allows them to hire additional workforce to cover the increase in production. We have already seen one of our contracted nurseries, Aquatic Resources in York County, which had a 14.8% unemployment rate in April, post for new jobs on their website since being awarded a big from CBF. Pennsylvania had an unemployment rate of 15.1% in May 2020 so providing contracts to 4 nurseries in Pennsylvania for 2021 and 2022 tree contracts may make a difference.</a:t>
            </a:r>
          </a:p>
          <a:p>
            <a:r>
              <a:rPr lang="en-US" sz="1200" kern="1200" dirty="0">
                <a:solidFill>
                  <a:schemeClr val="tx1"/>
                </a:solidFill>
                <a:effectLst/>
                <a:latin typeface="+mn-lt"/>
                <a:ea typeface="+mn-ea"/>
                <a:cs typeface="+mn-cs"/>
              </a:rPr>
              <a:t>This impact will have also an economic ripple effect because of supporting contractors who plant trees, maintenance contractors who maintain tree planting sites, logistics companies, and other related companies supporting reforestation in Pennsylvania.</a:t>
            </a:r>
          </a:p>
          <a:p>
            <a:r>
              <a:rPr lang="en-US" sz="1200" kern="1200" dirty="0">
                <a:solidFill>
                  <a:schemeClr val="tx1"/>
                </a:solidFill>
                <a:effectLst/>
                <a:latin typeface="+mn-lt"/>
                <a:ea typeface="+mn-ea"/>
                <a:cs typeface="+mn-cs"/>
              </a:rPr>
              <a:t>Not to mention it gives us control over the quality of our trees and species selection including restoring the native tree palette of Pennsylvania.</a:t>
            </a:r>
          </a:p>
          <a:p>
            <a:endParaRPr lang="en-US" dirty="0"/>
          </a:p>
        </p:txBody>
      </p:sp>
      <p:sp>
        <p:nvSpPr>
          <p:cNvPr id="4" name="Slide Number Placeholder 3"/>
          <p:cNvSpPr>
            <a:spLocks noGrp="1"/>
          </p:cNvSpPr>
          <p:nvPr>
            <p:ph type="sldNum" sz="quarter" idx="5"/>
          </p:nvPr>
        </p:nvSpPr>
        <p:spPr/>
        <p:txBody>
          <a:bodyPr/>
          <a:lstStyle/>
          <a:p>
            <a:fld id="{A14ED8BB-6654-E14F-A0B8-C18377616586}" type="slidenum">
              <a:rPr lang="en-US" smtClean="0"/>
              <a:t>9</a:t>
            </a:fld>
            <a:endParaRPr lang="en-US"/>
          </a:p>
        </p:txBody>
      </p:sp>
    </p:spTree>
    <p:extLst>
      <p:ext uri="{BB962C8B-B14F-4D97-AF65-F5344CB8AC3E}">
        <p14:creationId xmlns:p14="http://schemas.microsoft.com/office/powerpoint/2010/main" val="215548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534C6-A8A3-4EDA-8926-EC960ABAEEE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3B2E37-605F-4552-BAE9-EC003AEEC83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813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574E-D486-4E28-B0D5-4C3A63541AB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625787-5188-43C2-9501-4759DF80A1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801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bar Photo with Text">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70A7D1C4-5EC5-0D45-BAF7-9A54F3CB9200}"/>
              </a:ext>
            </a:extLst>
          </p:cNvPr>
          <p:cNvSpPr>
            <a:spLocks noGrp="1"/>
          </p:cNvSpPr>
          <p:nvPr>
            <p:ph type="pic" sz="quarter" idx="10" hasCustomPrompt="1"/>
          </p:nvPr>
        </p:nvSpPr>
        <p:spPr>
          <a:xfrm>
            <a:off x="0" y="0"/>
            <a:ext cx="4508500" cy="5524501"/>
          </a:xfrm>
          <a:solidFill>
            <a:schemeClr val="bg1">
              <a:lumMod val="65000"/>
            </a:schemeClr>
          </a:solidFill>
        </p:spPr>
        <p:txBody>
          <a:bodyPr>
            <a:normAutofit/>
          </a:bodyPr>
          <a:lstStyle>
            <a:lvl1pPr marL="0" indent="0" algn="ctr">
              <a:buNone/>
              <a:defRPr sz="1400">
                <a:solidFill>
                  <a:schemeClr val="bg1"/>
                </a:solidFill>
              </a:defRPr>
            </a:lvl1pPr>
          </a:lstStyle>
          <a:p>
            <a:r>
              <a:rPr lang="en-US" dirty="0"/>
              <a:t>INSERT PHOTO HERE</a:t>
            </a:r>
          </a:p>
        </p:txBody>
      </p:sp>
      <p:sp>
        <p:nvSpPr>
          <p:cNvPr id="2" name="Title 1">
            <a:extLst>
              <a:ext uri="{FF2B5EF4-FFF2-40B4-BE49-F238E27FC236}">
                <a16:creationId xmlns:a16="http://schemas.microsoft.com/office/drawing/2014/main" id="{956DA4B0-D2F2-DA4C-8D05-91CC787EED77}"/>
              </a:ext>
            </a:extLst>
          </p:cNvPr>
          <p:cNvSpPr>
            <a:spLocks noGrp="1"/>
          </p:cNvSpPr>
          <p:nvPr>
            <p:ph type="title" hasCustomPrompt="1"/>
          </p:nvPr>
        </p:nvSpPr>
        <p:spPr/>
        <p:txBody>
          <a:bodyPr/>
          <a:lstStyle/>
          <a:p>
            <a:r>
              <a:rPr lang="en-US" dirty="0"/>
              <a:t>Master</a:t>
            </a:r>
          </a:p>
        </p:txBody>
      </p:sp>
      <p:sp>
        <p:nvSpPr>
          <p:cNvPr id="4" name="Content Placeholder 3">
            <a:extLst>
              <a:ext uri="{FF2B5EF4-FFF2-40B4-BE49-F238E27FC236}">
                <a16:creationId xmlns:a16="http://schemas.microsoft.com/office/drawing/2014/main" id="{AF5AAB6B-2537-5B46-BECB-B1BF2A55E698}"/>
              </a:ext>
            </a:extLst>
          </p:cNvPr>
          <p:cNvSpPr>
            <a:spLocks noGrp="1"/>
          </p:cNvSpPr>
          <p:nvPr>
            <p:ph sz="half" idx="2"/>
          </p:nvPr>
        </p:nvSpPr>
        <p:spPr>
          <a:xfrm>
            <a:off x="4889500" y="911225"/>
            <a:ext cx="6766694"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lvl4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3651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Phot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3BB3-9ACD-1541-9B30-D90724F32A81}"/>
              </a:ext>
            </a:extLst>
          </p:cNvPr>
          <p:cNvSpPr>
            <a:spLocks noGrp="1"/>
          </p:cNvSpPr>
          <p:nvPr>
            <p:ph type="title" hasCustomPrompt="1"/>
          </p:nvPr>
        </p:nvSpPr>
        <p:spPr/>
        <p:txBody>
          <a:bodyPr/>
          <a:lstStyle/>
          <a:p>
            <a:r>
              <a:rPr lang="en-US" dirty="0"/>
              <a:t>Master</a:t>
            </a:r>
          </a:p>
        </p:txBody>
      </p:sp>
      <p:sp>
        <p:nvSpPr>
          <p:cNvPr id="3" name="Content Placeholder 2">
            <a:extLst>
              <a:ext uri="{FF2B5EF4-FFF2-40B4-BE49-F238E27FC236}">
                <a16:creationId xmlns:a16="http://schemas.microsoft.com/office/drawing/2014/main" id="{49D34A6A-6FB5-3747-91B0-5855EBC6FB11}"/>
              </a:ext>
            </a:extLst>
          </p:cNvPr>
          <p:cNvSpPr>
            <a:spLocks noGrp="1"/>
          </p:cNvSpPr>
          <p:nvPr>
            <p:ph idx="1"/>
          </p:nvPr>
        </p:nvSpPr>
        <p:spPr>
          <a:xfrm>
            <a:off x="838200" y="852120"/>
            <a:ext cx="64389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
        <p:nvSpPr>
          <p:cNvPr id="4" name="Picture Placeholder 9">
            <a:extLst>
              <a:ext uri="{FF2B5EF4-FFF2-40B4-BE49-F238E27FC236}">
                <a16:creationId xmlns:a16="http://schemas.microsoft.com/office/drawing/2014/main" id="{21CAF8E5-6A0C-924B-B291-96E783768DB9}"/>
              </a:ext>
            </a:extLst>
          </p:cNvPr>
          <p:cNvSpPr>
            <a:spLocks noGrp="1"/>
          </p:cNvSpPr>
          <p:nvPr>
            <p:ph type="pic" sz="quarter" idx="10" hasCustomPrompt="1"/>
          </p:nvPr>
        </p:nvSpPr>
        <p:spPr>
          <a:xfrm>
            <a:off x="7581900" y="852120"/>
            <a:ext cx="3797300" cy="4351338"/>
          </a:xfrm>
          <a:solidFill>
            <a:schemeClr val="bg1">
              <a:lumMod val="65000"/>
            </a:schemeClr>
          </a:solidFill>
        </p:spPr>
        <p:txBody>
          <a:bodyPr>
            <a:normAutofit/>
          </a:bodyPr>
          <a:lstStyle>
            <a:lvl1pPr marL="0" indent="0" algn="ctr">
              <a:buNone/>
              <a:defRPr sz="1400">
                <a:solidFill>
                  <a:schemeClr val="bg1"/>
                </a:solidFill>
              </a:defRPr>
            </a:lvl1pPr>
          </a:lstStyle>
          <a:p>
            <a:r>
              <a:rPr lang="en-US" dirty="0"/>
              <a:t>INSERT PHOTO HERE</a:t>
            </a:r>
          </a:p>
        </p:txBody>
      </p:sp>
    </p:spTree>
    <p:extLst>
      <p:ext uri="{BB962C8B-B14F-4D97-AF65-F5344CB8AC3E}">
        <p14:creationId xmlns:p14="http://schemas.microsoft.com/office/powerpoint/2010/main" val="50396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Full-Page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3BB3-9ACD-1541-9B30-D90724F32A81}"/>
              </a:ext>
            </a:extLst>
          </p:cNvPr>
          <p:cNvSpPr>
            <a:spLocks noGrp="1"/>
          </p:cNvSpPr>
          <p:nvPr>
            <p:ph type="title" hasCustomPrompt="1"/>
          </p:nvPr>
        </p:nvSpPr>
        <p:spPr/>
        <p:txBody>
          <a:bodyPr/>
          <a:lstStyle/>
          <a:p>
            <a:r>
              <a:rPr lang="en-US" dirty="0"/>
              <a:t>Master</a:t>
            </a:r>
          </a:p>
        </p:txBody>
      </p:sp>
      <p:sp>
        <p:nvSpPr>
          <p:cNvPr id="3" name="Content Placeholder 2">
            <a:extLst>
              <a:ext uri="{FF2B5EF4-FFF2-40B4-BE49-F238E27FC236}">
                <a16:creationId xmlns:a16="http://schemas.microsoft.com/office/drawing/2014/main" id="{49D34A6A-6FB5-3747-91B0-5855EBC6FB11}"/>
              </a:ext>
            </a:extLst>
          </p:cNvPr>
          <p:cNvSpPr>
            <a:spLocks noGrp="1"/>
          </p:cNvSpPr>
          <p:nvPr>
            <p:ph idx="1"/>
          </p:nvPr>
        </p:nvSpPr>
        <p:spPr>
          <a:xfrm>
            <a:off x="838200" y="852120"/>
            <a:ext cx="10515600" cy="4351338"/>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marL="1371600" indent="0">
              <a:buNone/>
              <a:defRPr>
                <a:solidFill>
                  <a:schemeClr val="tx2"/>
                </a:solidFill>
              </a:defRPr>
            </a:lvl4pPr>
            <a:lvl5pPr>
              <a:defRPr>
                <a:solidFill>
                  <a:schemeClr val="tx2"/>
                </a:solidFill>
              </a:defRPr>
            </a:lvl5pPr>
          </a:lstStyle>
          <a:p>
            <a:pPr lvl="0"/>
            <a:endParaRPr lang="en-US" dirty="0"/>
          </a:p>
        </p:txBody>
      </p:sp>
      <p:graphicFrame>
        <p:nvGraphicFramePr>
          <p:cNvPr id="4" name="Table 3">
            <a:extLst>
              <a:ext uri="{FF2B5EF4-FFF2-40B4-BE49-F238E27FC236}">
                <a16:creationId xmlns:a16="http://schemas.microsoft.com/office/drawing/2014/main" id="{6B968E3D-A338-FD4F-AB62-0E6E4084CAFC}"/>
              </a:ext>
            </a:extLst>
          </p:cNvPr>
          <p:cNvGraphicFramePr>
            <a:graphicFrameLocks noGrp="1"/>
          </p:cNvGraphicFramePr>
          <p:nvPr userDrawn="1">
            <p:extLst>
              <p:ext uri="{D42A27DB-BD31-4B8C-83A1-F6EECF244321}">
                <p14:modId xmlns:p14="http://schemas.microsoft.com/office/powerpoint/2010/main" val="3122501988"/>
              </p:ext>
            </p:extLst>
          </p:nvPr>
        </p:nvGraphicFramePr>
        <p:xfrm>
          <a:off x="838200" y="852121"/>
          <a:ext cx="10515600" cy="4351339"/>
        </p:xfrm>
        <a:graphic>
          <a:graphicData uri="http://schemas.openxmlformats.org/drawingml/2006/table">
            <a:tbl>
              <a:tblPr firstRow="1" bandRow="1">
                <a:tableStyleId>{46F890A9-2807-4EBB-B81D-B2AA78EC7F39}</a:tableStyleId>
              </a:tblPr>
              <a:tblGrid>
                <a:gridCol w="2628900">
                  <a:extLst>
                    <a:ext uri="{9D8B030D-6E8A-4147-A177-3AD203B41FA5}">
                      <a16:colId xmlns:a16="http://schemas.microsoft.com/office/drawing/2014/main" val="2644368807"/>
                    </a:ext>
                  </a:extLst>
                </a:gridCol>
                <a:gridCol w="2628900">
                  <a:extLst>
                    <a:ext uri="{9D8B030D-6E8A-4147-A177-3AD203B41FA5}">
                      <a16:colId xmlns:a16="http://schemas.microsoft.com/office/drawing/2014/main" val="3394689360"/>
                    </a:ext>
                  </a:extLst>
                </a:gridCol>
                <a:gridCol w="2628900">
                  <a:extLst>
                    <a:ext uri="{9D8B030D-6E8A-4147-A177-3AD203B41FA5}">
                      <a16:colId xmlns:a16="http://schemas.microsoft.com/office/drawing/2014/main" val="3927422484"/>
                    </a:ext>
                  </a:extLst>
                </a:gridCol>
                <a:gridCol w="2628900">
                  <a:extLst>
                    <a:ext uri="{9D8B030D-6E8A-4147-A177-3AD203B41FA5}">
                      <a16:colId xmlns:a16="http://schemas.microsoft.com/office/drawing/2014/main" val="2584659705"/>
                    </a:ext>
                  </a:extLst>
                </a:gridCol>
              </a:tblGrid>
              <a:tr h="459247">
                <a:tc>
                  <a:txBody>
                    <a:bodyPr/>
                    <a:lstStyle/>
                    <a:p>
                      <a:pPr algn="ctr"/>
                      <a:r>
                        <a:rPr lang="en-US" sz="2400" dirty="0">
                          <a:solidFill>
                            <a:schemeClr val="bg1"/>
                          </a:solidFill>
                        </a:rPr>
                        <a:t>Column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Column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Column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bg1"/>
                          </a:solidFill>
                        </a:rPr>
                        <a:t>Column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3683354"/>
                  </a:ext>
                </a:extLst>
              </a:tr>
              <a:tr h="973023">
                <a:tc>
                  <a:txBody>
                    <a:bodyPr/>
                    <a:lstStyle/>
                    <a:p>
                      <a:r>
                        <a:rPr lang="en-US" dirty="0"/>
                        <a:t>Sample Row Text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661468"/>
                  </a:ext>
                </a:extLst>
              </a:tr>
              <a:tr h="973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Row Text</a:t>
                      </a:r>
                    </a:p>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FFF"/>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FFF"/>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FFF"/>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FFF"/>
                    </a:solidFill>
                  </a:tcPr>
                </a:tc>
                <a:extLst>
                  <a:ext uri="{0D108BD9-81ED-4DB2-BD59-A6C34878D82A}">
                    <a16:rowId xmlns:a16="http://schemas.microsoft.com/office/drawing/2014/main" val="2421404131"/>
                  </a:ext>
                </a:extLst>
              </a:tr>
              <a:tr h="973023">
                <a:tc>
                  <a:txBody>
                    <a:bodyPr/>
                    <a:lstStyle/>
                    <a:p>
                      <a:r>
                        <a:rPr lang="en-US" dirty="0"/>
                        <a:t>Sample Row Text</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8532932"/>
                  </a:ext>
                </a:extLst>
              </a:tr>
              <a:tr h="973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Row Text</a:t>
                      </a:r>
                    </a:p>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FFF"/>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FFF"/>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FFF"/>
                    </a:solidFill>
                  </a:tcPr>
                </a:tc>
                <a:tc>
                  <a:txBody>
                    <a:bodyPr/>
                    <a:lstStyle/>
                    <a:p>
                      <a:endParaRPr lang="en-US" dirty="0"/>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FFF"/>
                    </a:solidFill>
                  </a:tcPr>
                </a:tc>
                <a:extLst>
                  <a:ext uri="{0D108BD9-81ED-4DB2-BD59-A6C34878D82A}">
                    <a16:rowId xmlns:a16="http://schemas.microsoft.com/office/drawing/2014/main" val="3953196571"/>
                  </a:ext>
                </a:extLst>
              </a:tr>
            </a:tbl>
          </a:graphicData>
        </a:graphic>
      </p:graphicFrame>
    </p:spTree>
    <p:extLst>
      <p:ext uri="{BB962C8B-B14F-4D97-AF65-F5344CB8AC3E}">
        <p14:creationId xmlns:p14="http://schemas.microsoft.com/office/powerpoint/2010/main" val="12069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Panel Photo or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7DBA-C46F-D44C-9949-177A6422E6C8}"/>
              </a:ext>
            </a:extLst>
          </p:cNvPr>
          <p:cNvSpPr>
            <a:spLocks noGrp="1"/>
          </p:cNvSpPr>
          <p:nvPr>
            <p:ph type="title" hasCustomPrompt="1"/>
          </p:nvPr>
        </p:nvSpPr>
        <p:spPr/>
        <p:txBody>
          <a:bodyPr/>
          <a:lstStyle/>
          <a:p>
            <a:r>
              <a:rPr lang="en-US" dirty="0"/>
              <a:t>Master</a:t>
            </a:r>
          </a:p>
        </p:txBody>
      </p:sp>
      <p:sp>
        <p:nvSpPr>
          <p:cNvPr id="6" name="Picture Placeholder 9">
            <a:extLst>
              <a:ext uri="{FF2B5EF4-FFF2-40B4-BE49-F238E27FC236}">
                <a16:creationId xmlns:a16="http://schemas.microsoft.com/office/drawing/2014/main" id="{86F0AE07-4E96-1345-9142-88EC02D193E6}"/>
              </a:ext>
            </a:extLst>
          </p:cNvPr>
          <p:cNvSpPr>
            <a:spLocks noGrp="1"/>
          </p:cNvSpPr>
          <p:nvPr>
            <p:ph type="pic" sz="quarter" idx="10" hasCustomPrompt="1"/>
          </p:nvPr>
        </p:nvSpPr>
        <p:spPr>
          <a:xfrm>
            <a:off x="0" y="-1"/>
            <a:ext cx="12192000" cy="5524501"/>
          </a:xfrm>
          <a:solidFill>
            <a:schemeClr val="bg1">
              <a:lumMod val="65000"/>
            </a:schemeClr>
          </a:solidFill>
        </p:spPr>
        <p:txBody>
          <a:bodyPr>
            <a:normAutofit/>
          </a:bodyPr>
          <a:lstStyle>
            <a:lvl1pPr marL="0" indent="0" algn="ctr">
              <a:buNone/>
              <a:defRPr sz="1400">
                <a:solidFill>
                  <a:schemeClr val="bg1"/>
                </a:solidFill>
              </a:defRPr>
            </a:lvl1pPr>
          </a:lstStyle>
          <a:p>
            <a:r>
              <a:rPr lang="en-US" dirty="0"/>
              <a:t>INSERT PHOTO HERE</a:t>
            </a:r>
          </a:p>
        </p:txBody>
      </p:sp>
    </p:spTree>
    <p:extLst>
      <p:ext uri="{BB962C8B-B14F-4D97-AF65-F5344CB8AC3E}">
        <p14:creationId xmlns:p14="http://schemas.microsoft.com/office/powerpoint/2010/main" val="366583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3BB3-9ACD-1541-9B30-D90724F32A81}"/>
              </a:ext>
            </a:extLst>
          </p:cNvPr>
          <p:cNvSpPr>
            <a:spLocks noGrp="1"/>
          </p:cNvSpPr>
          <p:nvPr>
            <p:ph type="title" hasCustomPrompt="1"/>
          </p:nvPr>
        </p:nvSpPr>
        <p:spPr/>
        <p:txBody>
          <a:bodyPr/>
          <a:lstStyle/>
          <a:p>
            <a:r>
              <a:rPr lang="en-US" dirty="0"/>
              <a:t>Master</a:t>
            </a:r>
          </a:p>
        </p:txBody>
      </p:sp>
      <p:sp>
        <p:nvSpPr>
          <p:cNvPr id="3" name="Content Placeholder 2">
            <a:extLst>
              <a:ext uri="{FF2B5EF4-FFF2-40B4-BE49-F238E27FC236}">
                <a16:creationId xmlns:a16="http://schemas.microsoft.com/office/drawing/2014/main" id="{49D34A6A-6FB5-3747-91B0-5855EBC6FB11}"/>
              </a:ext>
            </a:extLst>
          </p:cNvPr>
          <p:cNvSpPr>
            <a:spLocks noGrp="1"/>
          </p:cNvSpPr>
          <p:nvPr>
            <p:ph idx="1"/>
          </p:nvPr>
        </p:nvSpPr>
        <p:spPr>
          <a:xfrm>
            <a:off x="838200" y="852120"/>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24536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582A841E-AA34-D549-8756-EA43586E503D}"/>
              </a:ext>
            </a:extLst>
          </p:cNvPr>
          <p:cNvSpPr txBox="1">
            <a:spLocks/>
          </p:cNvSpPr>
          <p:nvPr userDrawn="1"/>
        </p:nvSpPr>
        <p:spPr>
          <a:xfrm>
            <a:off x="0" y="0"/>
            <a:ext cx="12192000" cy="6858001"/>
          </a:xfrm>
          <a:prstGeom prst="rect">
            <a:avLst/>
          </a:prstGeom>
          <a:solidFill>
            <a:schemeClr val="bg1">
              <a:lumMod val="6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INSERT PHOTO HERE</a:t>
            </a:r>
            <a:endParaRPr lang="en-US" dirty="0"/>
          </a:p>
        </p:txBody>
      </p:sp>
      <p:sp>
        <p:nvSpPr>
          <p:cNvPr id="12" name="Title 1">
            <a:extLst>
              <a:ext uri="{FF2B5EF4-FFF2-40B4-BE49-F238E27FC236}">
                <a16:creationId xmlns:a16="http://schemas.microsoft.com/office/drawing/2014/main" id="{16A173DB-B62D-F241-B185-CCD14CE62600}"/>
              </a:ext>
            </a:extLst>
          </p:cNvPr>
          <p:cNvSpPr txBox="1">
            <a:spLocks/>
          </p:cNvSpPr>
          <p:nvPr userDrawn="1"/>
        </p:nvSpPr>
        <p:spPr>
          <a:xfrm>
            <a:off x="1524000" y="1122363"/>
            <a:ext cx="9144000" cy="2293937"/>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effectLst>
                  <a:outerShdw blurRad="50800" dist="38100" dir="2700000" algn="tl" rotWithShape="0">
                    <a:prstClr val="black">
                      <a:alpha val="40000"/>
                    </a:prstClr>
                  </a:outerShdw>
                </a:effectLst>
                <a:latin typeface="Arial" panose="020B0604020202020204" pitchFamily="34" charset="0"/>
                <a:ea typeface="+mj-ea"/>
                <a:cs typeface="Arial" panose="020B0604020202020204" pitchFamily="34" charset="0"/>
              </a:defRPr>
            </a:lvl1pPr>
          </a:lstStyle>
          <a:p>
            <a:r>
              <a:rPr lang="en-US" dirty="0"/>
              <a:t>Presentation Title</a:t>
            </a:r>
          </a:p>
        </p:txBody>
      </p:sp>
      <p:sp>
        <p:nvSpPr>
          <p:cNvPr id="13" name="Subtitle 2">
            <a:extLst>
              <a:ext uri="{FF2B5EF4-FFF2-40B4-BE49-F238E27FC236}">
                <a16:creationId xmlns:a16="http://schemas.microsoft.com/office/drawing/2014/main" id="{3AED3D9B-D7E7-634B-9979-325DD8C3B3B1}"/>
              </a:ext>
            </a:extLst>
          </p:cNvPr>
          <p:cNvSpPr txBox="1">
            <a:spLocks/>
          </p:cNvSpPr>
          <p:nvPr userDrawn="1"/>
        </p:nvSpPr>
        <p:spPr>
          <a:xfrm>
            <a:off x="1524000" y="3602038"/>
            <a:ext cx="9144000" cy="108426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Subtitle (if applicable)</a:t>
            </a:r>
            <a:endParaRPr lang="en-US" dirty="0"/>
          </a:p>
        </p:txBody>
      </p:sp>
      <p:pic>
        <p:nvPicPr>
          <p:cNvPr id="3" name="Picture 2">
            <a:extLst>
              <a:ext uri="{FF2B5EF4-FFF2-40B4-BE49-F238E27FC236}">
                <a16:creationId xmlns:a16="http://schemas.microsoft.com/office/drawing/2014/main" id="{4724B9D4-4C1B-B146-AAAC-DE24EB33D8C6}"/>
              </a:ext>
            </a:extLst>
          </p:cNvPr>
          <p:cNvPicPr>
            <a:picLocks noChangeAspect="1"/>
          </p:cNvPicPr>
          <p:nvPr userDrawn="1"/>
        </p:nvPicPr>
        <p:blipFill>
          <a:blip r:embed="rId3"/>
          <a:stretch>
            <a:fillRect/>
          </a:stretch>
        </p:blipFill>
        <p:spPr>
          <a:xfrm>
            <a:off x="4243962" y="4640997"/>
            <a:ext cx="1449830" cy="1698790"/>
          </a:xfrm>
          <a:prstGeom prst="rect">
            <a:avLst/>
          </a:prstGeom>
        </p:spPr>
      </p:pic>
      <p:pic>
        <p:nvPicPr>
          <p:cNvPr id="5" name="Picture 4">
            <a:extLst>
              <a:ext uri="{FF2B5EF4-FFF2-40B4-BE49-F238E27FC236}">
                <a16:creationId xmlns:a16="http://schemas.microsoft.com/office/drawing/2014/main" id="{DB161850-F1D9-8B47-A4BD-3D805AE86C08}"/>
              </a:ext>
            </a:extLst>
          </p:cNvPr>
          <p:cNvPicPr>
            <a:picLocks noChangeAspect="1"/>
          </p:cNvPicPr>
          <p:nvPr userDrawn="1"/>
        </p:nvPicPr>
        <p:blipFill>
          <a:blip r:embed="rId4"/>
          <a:stretch>
            <a:fillRect/>
          </a:stretch>
        </p:blipFill>
        <p:spPr>
          <a:xfrm>
            <a:off x="6408923" y="4463668"/>
            <a:ext cx="1617738" cy="1799734"/>
          </a:xfrm>
          <a:prstGeom prst="rect">
            <a:avLst/>
          </a:prstGeom>
        </p:spPr>
      </p:pic>
    </p:spTree>
    <p:extLst>
      <p:ext uri="{BB962C8B-B14F-4D97-AF65-F5344CB8AC3E}">
        <p14:creationId xmlns:p14="http://schemas.microsoft.com/office/powerpoint/2010/main" val="4141393736"/>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0482F9B5-139C-D44E-A858-3213CEAF3F86}"/>
              </a:ext>
            </a:extLst>
          </p:cNvPr>
          <p:cNvSpPr txBox="1">
            <a:spLocks/>
          </p:cNvSpPr>
          <p:nvPr userDrawn="1"/>
        </p:nvSpPr>
        <p:spPr>
          <a:xfrm>
            <a:off x="0" y="16346"/>
            <a:ext cx="12192000" cy="6858001"/>
          </a:xfrm>
          <a:prstGeom prst="rect">
            <a:avLst/>
          </a:prstGeom>
          <a:solidFill>
            <a:schemeClr val="bg1">
              <a:lumMod val="65000"/>
            </a:schemeClr>
          </a:solidFill>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INSERT PHOTO HERE</a:t>
            </a:r>
            <a:endParaRPr lang="en-US" dirty="0"/>
          </a:p>
        </p:txBody>
      </p:sp>
      <p:sp>
        <p:nvSpPr>
          <p:cNvPr id="7" name="Title 1">
            <a:extLst>
              <a:ext uri="{FF2B5EF4-FFF2-40B4-BE49-F238E27FC236}">
                <a16:creationId xmlns:a16="http://schemas.microsoft.com/office/drawing/2014/main" id="{DFCF042C-03BF-824A-ACCF-BD3CD9C904E7}"/>
              </a:ext>
            </a:extLst>
          </p:cNvPr>
          <p:cNvSpPr txBox="1">
            <a:spLocks/>
          </p:cNvSpPr>
          <p:nvPr userDrawn="1"/>
        </p:nvSpPr>
        <p:spPr>
          <a:xfrm>
            <a:off x="1524000" y="1122363"/>
            <a:ext cx="9144000" cy="2293937"/>
          </a:xfrm>
          <a:prstGeom prst="rect">
            <a:avLst/>
          </a:prstGeom>
        </p:spPr>
        <p:txBody>
          <a:bodyPr anchor="b"/>
          <a:lstStyle>
            <a:lvl1pPr algn="ctr" defTabSz="914400" rtl="0" eaLnBrk="1" latinLnBrk="0" hangingPunct="1">
              <a:lnSpc>
                <a:spcPct val="80000"/>
              </a:lnSpc>
              <a:spcBef>
                <a:spcPct val="0"/>
              </a:spcBef>
              <a:buNone/>
              <a:defRPr sz="6000" b="1" kern="1200">
                <a:solidFill>
                  <a:schemeClr val="tx2"/>
                </a:solidFill>
                <a:effectLst/>
                <a:latin typeface="Arial" panose="020B0604020202020204" pitchFamily="34" charset="0"/>
                <a:ea typeface="+mj-ea"/>
                <a:cs typeface="Arial" panose="020B0604020202020204" pitchFamily="34" charset="0"/>
              </a:defRPr>
            </a:lvl1pPr>
          </a:lstStyle>
          <a:p>
            <a:r>
              <a:rPr lang="en-US" dirty="0">
                <a:solidFill>
                  <a:schemeClr val="tx1"/>
                </a:solidFill>
              </a:rPr>
              <a:t>Presentation Title</a:t>
            </a:r>
          </a:p>
        </p:txBody>
      </p:sp>
      <p:sp>
        <p:nvSpPr>
          <p:cNvPr id="8" name="Subtitle 2">
            <a:extLst>
              <a:ext uri="{FF2B5EF4-FFF2-40B4-BE49-F238E27FC236}">
                <a16:creationId xmlns:a16="http://schemas.microsoft.com/office/drawing/2014/main" id="{F0EC7F85-CF06-8A41-AEE2-3E16309A6563}"/>
              </a:ext>
            </a:extLst>
          </p:cNvPr>
          <p:cNvSpPr txBox="1">
            <a:spLocks/>
          </p:cNvSpPr>
          <p:nvPr userDrawn="1"/>
        </p:nvSpPr>
        <p:spPr>
          <a:xfrm>
            <a:off x="1524000" y="3602038"/>
            <a:ext cx="9144000" cy="108426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tx1"/>
                </a:solidFill>
              </a:rPr>
              <a:t>Subtitle (if applicable)</a:t>
            </a:r>
          </a:p>
        </p:txBody>
      </p:sp>
      <p:pic>
        <p:nvPicPr>
          <p:cNvPr id="10" name="Picture 9">
            <a:extLst>
              <a:ext uri="{FF2B5EF4-FFF2-40B4-BE49-F238E27FC236}">
                <a16:creationId xmlns:a16="http://schemas.microsoft.com/office/drawing/2014/main" id="{7A2007F0-A867-6546-B9C0-033ABDD11EE6}"/>
              </a:ext>
            </a:extLst>
          </p:cNvPr>
          <p:cNvPicPr>
            <a:picLocks noChangeAspect="1"/>
          </p:cNvPicPr>
          <p:nvPr userDrawn="1"/>
        </p:nvPicPr>
        <p:blipFill>
          <a:blip r:embed="rId3"/>
          <a:stretch>
            <a:fillRect/>
          </a:stretch>
        </p:blipFill>
        <p:spPr>
          <a:xfrm>
            <a:off x="4243962" y="4640997"/>
            <a:ext cx="1449830" cy="1698790"/>
          </a:xfrm>
          <a:prstGeom prst="rect">
            <a:avLst/>
          </a:prstGeom>
        </p:spPr>
      </p:pic>
      <p:pic>
        <p:nvPicPr>
          <p:cNvPr id="11" name="Picture 10">
            <a:extLst>
              <a:ext uri="{FF2B5EF4-FFF2-40B4-BE49-F238E27FC236}">
                <a16:creationId xmlns:a16="http://schemas.microsoft.com/office/drawing/2014/main" id="{C097D02F-348E-0644-B58A-2FFABF4C82D7}"/>
              </a:ext>
            </a:extLst>
          </p:cNvPr>
          <p:cNvPicPr>
            <a:picLocks noChangeAspect="1"/>
          </p:cNvPicPr>
          <p:nvPr userDrawn="1"/>
        </p:nvPicPr>
        <p:blipFill>
          <a:blip r:embed="rId4"/>
          <a:stretch>
            <a:fillRect/>
          </a:stretch>
        </p:blipFill>
        <p:spPr>
          <a:xfrm>
            <a:off x="6408923" y="4463668"/>
            <a:ext cx="1617738" cy="1799733"/>
          </a:xfrm>
          <a:prstGeom prst="rect">
            <a:avLst/>
          </a:prstGeom>
        </p:spPr>
      </p:pic>
    </p:spTree>
    <p:extLst>
      <p:ext uri="{BB962C8B-B14F-4D97-AF65-F5344CB8AC3E}">
        <p14:creationId xmlns:p14="http://schemas.microsoft.com/office/powerpoint/2010/main" val="4057450543"/>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DDE105-595A-D744-A0EA-011D3AA02CA5}"/>
              </a:ext>
            </a:extLst>
          </p:cNvPr>
          <p:cNvSpPr/>
          <p:nvPr userDrawn="1"/>
        </p:nvSpPr>
        <p:spPr>
          <a:xfrm>
            <a:off x="0" y="5524901"/>
            <a:ext cx="12192000" cy="133309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a:extLst>
              <a:ext uri="{FF2B5EF4-FFF2-40B4-BE49-F238E27FC236}">
                <a16:creationId xmlns:a16="http://schemas.microsoft.com/office/drawing/2014/main" id="{3B434277-7ECF-0348-A101-2C7984D97A4F}"/>
              </a:ext>
            </a:extLst>
          </p:cNvPr>
          <p:cNvSpPr>
            <a:spLocks noGrp="1"/>
          </p:cNvSpPr>
          <p:nvPr>
            <p:ph type="title"/>
          </p:nvPr>
        </p:nvSpPr>
        <p:spPr>
          <a:xfrm>
            <a:off x="7645138" y="5852160"/>
            <a:ext cx="4011055" cy="680036"/>
          </a:xfrm>
          <a:prstGeom prst="rect">
            <a:avLst/>
          </a:prstGeom>
        </p:spPr>
        <p:txBody>
          <a:bodyPr vert="horz" lIns="91440" tIns="45720" rIns="91440" bIns="45720" rtlCol="0" anchor="ctr">
            <a:normAutofit/>
          </a:bodyPr>
          <a:lstStyle/>
          <a:p>
            <a:r>
              <a:rPr lang="en-US" dirty="0"/>
              <a:t>Master</a:t>
            </a:r>
          </a:p>
        </p:txBody>
      </p:sp>
      <p:sp>
        <p:nvSpPr>
          <p:cNvPr id="3" name="Text Placeholder 2">
            <a:extLst>
              <a:ext uri="{FF2B5EF4-FFF2-40B4-BE49-F238E27FC236}">
                <a16:creationId xmlns:a16="http://schemas.microsoft.com/office/drawing/2014/main" id="{6AAECF42-4800-5141-A239-F792B1EC5D2F}"/>
              </a:ext>
            </a:extLst>
          </p:cNvPr>
          <p:cNvSpPr>
            <a:spLocks noGrp="1"/>
          </p:cNvSpPr>
          <p:nvPr>
            <p:ph type="body" idx="1"/>
          </p:nvPr>
        </p:nvSpPr>
        <p:spPr>
          <a:xfrm>
            <a:off x="838200" y="852120"/>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02465B6C-AA2B-A84D-9227-9D80F025C0D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590218" y="5775158"/>
            <a:ext cx="3545874" cy="794867"/>
          </a:xfrm>
          <a:prstGeom prst="rect">
            <a:avLst/>
          </a:prstGeom>
        </p:spPr>
      </p:pic>
      <p:pic>
        <p:nvPicPr>
          <p:cNvPr id="5" name="Picture 4">
            <a:extLst>
              <a:ext uri="{FF2B5EF4-FFF2-40B4-BE49-F238E27FC236}">
                <a16:creationId xmlns:a16="http://schemas.microsoft.com/office/drawing/2014/main" id="{40189108-505F-8546-A180-80B0C8EF018B}"/>
              </a:ext>
            </a:extLst>
          </p:cNvPr>
          <p:cNvPicPr>
            <a:picLocks noChangeAspect="1"/>
          </p:cNvPicPr>
          <p:nvPr userDrawn="1"/>
        </p:nvPicPr>
        <p:blipFill>
          <a:blip r:embed="rId8"/>
          <a:stretch>
            <a:fillRect/>
          </a:stretch>
        </p:blipFill>
        <p:spPr>
          <a:xfrm>
            <a:off x="440493" y="5756505"/>
            <a:ext cx="2839809" cy="792505"/>
          </a:xfrm>
          <a:prstGeom prst="rect">
            <a:avLst/>
          </a:prstGeom>
        </p:spPr>
      </p:pic>
    </p:spTree>
    <p:extLst>
      <p:ext uri="{BB962C8B-B14F-4D97-AF65-F5344CB8AC3E}">
        <p14:creationId xmlns:p14="http://schemas.microsoft.com/office/powerpoint/2010/main" val="1661211148"/>
      </p:ext>
    </p:extLst>
  </p:cSld>
  <p:clrMap bg1="lt1" tx1="dk1" bg2="lt2" tx2="dk2" accent1="accent1" accent2="accent2" accent3="accent3" accent4="accent4" accent5="accent5" accent6="accent6" hlink="hlink" folHlink="folHlink"/>
  <p:sldLayoutIdLst>
    <p:sldLayoutId id="2147483652" r:id="rId1"/>
    <p:sldLayoutId id="2147483661" r:id="rId2"/>
    <p:sldLayoutId id="2147483662" r:id="rId3"/>
    <p:sldLayoutId id="2147483654" r:id="rId4"/>
    <p:sldLayoutId id="2147483650" r:id="rId5"/>
  </p:sldLayoutIdLst>
  <p:txStyles>
    <p:titleStyle>
      <a:lvl1pPr algn="r" defTabSz="914400" rtl="0" eaLnBrk="1" latinLnBrk="0" hangingPunct="1">
        <a:lnSpc>
          <a:spcPct val="9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800"/>
        </a:spcAft>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mailto:Bsieglitz@CBF.org" TargetMode="External"/><Relationship Id="rId4" Type="http://schemas.openxmlformats.org/officeDocument/2006/relationships/hyperlink" Target="http://www.tenmilliontre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52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84DA-996B-47DD-98B1-51D9D24850C1}"/>
              </a:ext>
            </a:extLst>
          </p:cNvPr>
          <p:cNvSpPr>
            <a:spLocks noGrp="1"/>
          </p:cNvSpPr>
          <p:nvPr>
            <p:ph type="title"/>
          </p:nvPr>
        </p:nvSpPr>
        <p:spPr/>
        <p:txBody>
          <a:bodyPr>
            <a:normAutofit fontScale="90000"/>
          </a:bodyPr>
          <a:lstStyle/>
          <a:p>
            <a:r>
              <a:rPr lang="en-US" dirty="0"/>
              <a:t>Increase Demand = Legacy Landowners</a:t>
            </a:r>
          </a:p>
        </p:txBody>
      </p:sp>
    </p:spTree>
    <p:extLst>
      <p:ext uri="{BB962C8B-B14F-4D97-AF65-F5344CB8AC3E}">
        <p14:creationId xmlns:p14="http://schemas.microsoft.com/office/powerpoint/2010/main" val="2011357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B94C3A-6F36-42B3-8B72-7185DBBEABFE}"/>
              </a:ext>
            </a:extLst>
          </p:cNvPr>
          <p:cNvSpPr txBox="1"/>
          <p:nvPr/>
        </p:nvSpPr>
        <p:spPr>
          <a:xfrm>
            <a:off x="1018982" y="4963075"/>
            <a:ext cx="2471245" cy="246221"/>
          </a:xfrm>
          <a:prstGeom prst="rect">
            <a:avLst/>
          </a:prstGeom>
          <a:noFill/>
        </p:spPr>
        <p:txBody>
          <a:bodyPr wrap="square" rtlCol="0">
            <a:spAutoFit/>
          </a:bodyPr>
          <a:lstStyle/>
          <a:p>
            <a:r>
              <a:rPr lang="en-US" sz="1000" dirty="0">
                <a:solidFill>
                  <a:schemeClr val="bg1"/>
                </a:solidFill>
              </a:rPr>
              <a:t>Photo Courtesy of B. Sieglitz - CBF</a:t>
            </a:r>
          </a:p>
        </p:txBody>
      </p:sp>
      <p:sp>
        <p:nvSpPr>
          <p:cNvPr id="6" name="TextBox 5">
            <a:extLst>
              <a:ext uri="{FF2B5EF4-FFF2-40B4-BE49-F238E27FC236}">
                <a16:creationId xmlns:a16="http://schemas.microsoft.com/office/drawing/2014/main" id="{E8206B04-F600-40BF-B514-2D21887BF047}"/>
              </a:ext>
            </a:extLst>
          </p:cNvPr>
          <p:cNvSpPr txBox="1"/>
          <p:nvPr/>
        </p:nvSpPr>
        <p:spPr>
          <a:xfrm>
            <a:off x="3624755" y="2334175"/>
            <a:ext cx="5239845" cy="246221"/>
          </a:xfrm>
          <a:prstGeom prst="rect">
            <a:avLst/>
          </a:prstGeom>
          <a:noFill/>
        </p:spPr>
        <p:txBody>
          <a:bodyPr wrap="square" rtlCol="0">
            <a:spAutoFit/>
          </a:bodyPr>
          <a:lstStyle/>
          <a:p>
            <a:r>
              <a:rPr lang="en-US" sz="1000" dirty="0">
                <a:solidFill>
                  <a:schemeClr val="bg1"/>
                </a:solidFill>
              </a:rPr>
              <a:t>Photo Courtesy of https://billboardinsider.com/an-ooh-tribute-smokey-bear-turns-75</a:t>
            </a:r>
            <a:r>
              <a:rPr lang="en-US" sz="1000" dirty="0"/>
              <a:t>/</a:t>
            </a:r>
            <a:endParaRPr lang="en-US" sz="1000" dirty="0">
              <a:solidFill>
                <a:schemeClr val="bg1"/>
              </a:solidFill>
            </a:endParaRPr>
          </a:p>
        </p:txBody>
      </p:sp>
      <p:pic>
        <p:nvPicPr>
          <p:cNvPr id="4" name="Picture 3" descr="Logo&#10;&#10;Description automatically generated">
            <a:extLst>
              <a:ext uri="{FF2B5EF4-FFF2-40B4-BE49-F238E27FC236}">
                <a16:creationId xmlns:a16="http://schemas.microsoft.com/office/drawing/2014/main" id="{FCF83FFF-76A1-4E87-A464-BAFAE747AD8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82050" y="5524686"/>
            <a:ext cx="2309949" cy="1333314"/>
          </a:xfrm>
          <a:prstGeom prst="rect">
            <a:avLst/>
          </a:prstGeom>
        </p:spPr>
      </p:pic>
      <p:sp>
        <p:nvSpPr>
          <p:cNvPr id="11" name="TextBox 10">
            <a:extLst>
              <a:ext uri="{FF2B5EF4-FFF2-40B4-BE49-F238E27FC236}">
                <a16:creationId xmlns:a16="http://schemas.microsoft.com/office/drawing/2014/main" id="{A0A3131A-5BD4-4DB6-A83B-E52C846DB278}"/>
              </a:ext>
            </a:extLst>
          </p:cNvPr>
          <p:cNvSpPr txBox="1"/>
          <p:nvPr/>
        </p:nvSpPr>
        <p:spPr>
          <a:xfrm>
            <a:off x="151156" y="211048"/>
            <a:ext cx="3526038" cy="523220"/>
          </a:xfrm>
          <a:prstGeom prst="rect">
            <a:avLst/>
          </a:prstGeom>
          <a:noFill/>
        </p:spPr>
        <p:txBody>
          <a:bodyPr wrap="square">
            <a:spAutoFit/>
          </a:bodyPr>
          <a:lstStyle/>
          <a:p>
            <a:r>
              <a:rPr lang="en-U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ANNOUNCING….</a:t>
            </a:r>
            <a:endParaRPr lang="en-US" sz="2800" dirty="0"/>
          </a:p>
        </p:txBody>
      </p:sp>
      <p:pic>
        <p:nvPicPr>
          <p:cNvPr id="10" name="Picture 9" descr="Text, logo&#10;&#10;Description automatically generated">
            <a:extLst>
              <a:ext uri="{FF2B5EF4-FFF2-40B4-BE49-F238E27FC236}">
                <a16:creationId xmlns:a16="http://schemas.microsoft.com/office/drawing/2014/main" id="{239B9EDB-ED04-4685-896A-4AE4D044F9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6657" y="728218"/>
            <a:ext cx="9078686" cy="4206585"/>
          </a:xfrm>
          <a:prstGeom prst="rect">
            <a:avLst/>
          </a:prstGeom>
        </p:spPr>
      </p:pic>
      <p:sp>
        <p:nvSpPr>
          <p:cNvPr id="2" name="Title 1">
            <a:extLst>
              <a:ext uri="{FF2B5EF4-FFF2-40B4-BE49-F238E27FC236}">
                <a16:creationId xmlns:a16="http://schemas.microsoft.com/office/drawing/2014/main" id="{94DBED39-746B-400F-A010-B0A357056A69}"/>
              </a:ext>
            </a:extLst>
          </p:cNvPr>
          <p:cNvSpPr>
            <a:spLocks noGrp="1"/>
          </p:cNvSpPr>
          <p:nvPr>
            <p:ph type="title"/>
          </p:nvPr>
        </p:nvSpPr>
        <p:spPr>
          <a:xfrm>
            <a:off x="7106194" y="5628640"/>
            <a:ext cx="2720104" cy="1229360"/>
          </a:xfrm>
        </p:spPr>
        <p:txBody>
          <a:bodyPr>
            <a:normAutofit fontScale="90000"/>
          </a:bodyPr>
          <a:lstStyle/>
          <a:p>
            <a:r>
              <a:rPr lang="en-US" sz="2400" dirty="0">
                <a:latin typeface="Lato" panose="020F0502020204030203" pitchFamily="34" charset="0"/>
              </a:rPr>
              <a:t>Marketing Campaign </a:t>
            </a:r>
            <a:br>
              <a:rPr lang="en-US" sz="2400" dirty="0">
                <a:latin typeface="Lato" panose="020F0502020204030203" pitchFamily="34" charset="0"/>
              </a:rPr>
            </a:br>
            <a:r>
              <a:rPr lang="en-US" sz="2400" dirty="0">
                <a:latin typeface="Lato" panose="020F0502020204030203" pitchFamily="34" charset="0"/>
              </a:rPr>
              <a:t>Launching Winter 2021/2022</a:t>
            </a:r>
          </a:p>
        </p:txBody>
      </p:sp>
    </p:spTree>
    <p:extLst>
      <p:ext uri="{BB962C8B-B14F-4D97-AF65-F5344CB8AC3E}">
        <p14:creationId xmlns:p14="http://schemas.microsoft.com/office/powerpoint/2010/main" val="2427203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DCACAB95-C652-4C85-81F5-E946D91121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253" y="2546832"/>
            <a:ext cx="4931208" cy="2377739"/>
          </a:xfrm>
          <a:prstGeom prst="rect">
            <a:avLst/>
          </a:prstGeom>
        </p:spPr>
      </p:pic>
      <p:sp>
        <p:nvSpPr>
          <p:cNvPr id="2" name="Title 1">
            <a:extLst>
              <a:ext uri="{FF2B5EF4-FFF2-40B4-BE49-F238E27FC236}">
                <a16:creationId xmlns:a16="http://schemas.microsoft.com/office/drawing/2014/main" id="{F6B60CAB-F11B-4306-AD49-2FFE2AC154FD}"/>
              </a:ext>
            </a:extLst>
          </p:cNvPr>
          <p:cNvSpPr>
            <a:spLocks noGrp="1"/>
          </p:cNvSpPr>
          <p:nvPr>
            <p:ph type="title"/>
          </p:nvPr>
        </p:nvSpPr>
        <p:spPr>
          <a:xfrm>
            <a:off x="7765868" y="5201292"/>
            <a:ext cx="4426131" cy="2083075"/>
          </a:xfrm>
        </p:spPr>
        <p:txBody>
          <a:bodyPr vert="horz" lIns="91440" tIns="45720" rIns="91440" bIns="45720" rtlCol="0" anchor="ctr">
            <a:normAutofit/>
          </a:bodyPr>
          <a:lstStyle/>
          <a:p>
            <a:pPr algn="l"/>
            <a:r>
              <a:rPr lang="en-US" sz="2400" dirty="0">
                <a:latin typeface="Lato"/>
              </a:rPr>
              <a:t>Site Prep, Maintenance = Stewardship</a:t>
            </a:r>
          </a:p>
        </p:txBody>
      </p:sp>
      <p:sp>
        <p:nvSpPr>
          <p:cNvPr id="4" name="TextBox 3">
            <a:extLst>
              <a:ext uri="{FF2B5EF4-FFF2-40B4-BE49-F238E27FC236}">
                <a16:creationId xmlns:a16="http://schemas.microsoft.com/office/drawing/2014/main" id="{4EEB6DF4-EC25-4A42-8AB1-22FBC4E8ADB6}"/>
              </a:ext>
            </a:extLst>
          </p:cNvPr>
          <p:cNvSpPr txBox="1"/>
          <p:nvPr/>
        </p:nvSpPr>
        <p:spPr>
          <a:xfrm>
            <a:off x="232386" y="1291245"/>
            <a:ext cx="7082814" cy="4239490"/>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endParaRPr lang="en-US" sz="1500" dirty="0"/>
          </a:p>
        </p:txBody>
      </p:sp>
      <p:sp>
        <p:nvSpPr>
          <p:cNvPr id="3" name="Rectangle 2">
            <a:extLst>
              <a:ext uri="{FF2B5EF4-FFF2-40B4-BE49-F238E27FC236}">
                <a16:creationId xmlns:a16="http://schemas.microsoft.com/office/drawing/2014/main" id="{F92B472F-FFE7-4E27-A556-12476BD843FF}"/>
              </a:ext>
            </a:extLst>
          </p:cNvPr>
          <p:cNvSpPr/>
          <p:nvPr/>
        </p:nvSpPr>
        <p:spPr>
          <a:xfrm>
            <a:off x="125393" y="117548"/>
            <a:ext cx="4561937" cy="1815882"/>
          </a:xfrm>
          <a:prstGeom prst="rect">
            <a:avLst/>
          </a:prstGeom>
        </p:spPr>
        <p:txBody>
          <a:bodyPr wrap="square">
            <a:spAutoFit/>
          </a:bodyPr>
          <a:lstStyle/>
          <a:p>
            <a:pPr marR="0" lvl="0">
              <a:spcBef>
                <a:spcPts val="0"/>
              </a:spcBef>
              <a:spcAft>
                <a:spcPts val="0"/>
              </a:spcAft>
            </a:pPr>
            <a:r>
              <a:rPr lang="en-US" sz="2800" dirty="0">
                <a:solidFill>
                  <a:schemeClr val="tx2"/>
                </a:solidFill>
                <a:latin typeface="Lato" panose="020F0502020204030203" pitchFamily="34" charset="0"/>
                <a:ea typeface="Times New Roman" panose="02020603050405020304" pitchFamily="18" charset="0"/>
              </a:rPr>
              <a:t>Planting a tree is a commitment; </a:t>
            </a:r>
          </a:p>
          <a:p>
            <a:pPr marR="0" lvl="0">
              <a:spcBef>
                <a:spcPts val="0"/>
              </a:spcBef>
              <a:spcAft>
                <a:spcPts val="0"/>
              </a:spcAft>
            </a:pPr>
            <a:r>
              <a:rPr lang="en-US" sz="2800" dirty="0">
                <a:solidFill>
                  <a:schemeClr val="tx2"/>
                </a:solidFill>
                <a:latin typeface="Lato" panose="020F0502020204030203" pitchFamily="34" charset="0"/>
                <a:ea typeface="Times New Roman" panose="02020603050405020304" pitchFamily="18" charset="0"/>
              </a:rPr>
              <a:t>it needs to be nurtured like any other living thing.</a:t>
            </a:r>
            <a:endParaRPr lang="en-US" sz="2800" dirty="0">
              <a:solidFill>
                <a:schemeClr val="tx2"/>
              </a:solidFill>
              <a:latin typeface="Lato" panose="020F0502020204030203" pitchFamily="34" charset="0"/>
              <a:ea typeface="Calibri" panose="020F0502020204030204" pitchFamily="34" charset="0"/>
            </a:endParaRPr>
          </a:p>
        </p:txBody>
      </p:sp>
      <p:pic>
        <p:nvPicPr>
          <p:cNvPr id="8" name="Picture 7" descr="A tree in a field&#10;&#10;Description automatically generated">
            <a:extLst>
              <a:ext uri="{FF2B5EF4-FFF2-40B4-BE49-F238E27FC236}">
                <a16:creationId xmlns:a16="http://schemas.microsoft.com/office/drawing/2014/main" id="{198FC2E6-A6AA-440B-902F-357863E4B0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3955" y="-1"/>
            <a:ext cx="7374314" cy="5530735"/>
          </a:xfrm>
          <a:prstGeom prst="rect">
            <a:avLst/>
          </a:prstGeom>
        </p:spPr>
      </p:pic>
      <p:sp>
        <p:nvSpPr>
          <p:cNvPr id="7" name="TextBox 6">
            <a:extLst>
              <a:ext uri="{FF2B5EF4-FFF2-40B4-BE49-F238E27FC236}">
                <a16:creationId xmlns:a16="http://schemas.microsoft.com/office/drawing/2014/main" id="{99202C2E-8E5A-4ED8-8B65-7A4FDEE504DF}"/>
              </a:ext>
            </a:extLst>
          </p:cNvPr>
          <p:cNvSpPr txBox="1"/>
          <p:nvPr/>
        </p:nvSpPr>
        <p:spPr>
          <a:xfrm>
            <a:off x="10070657" y="5214498"/>
            <a:ext cx="2471245" cy="246221"/>
          </a:xfrm>
          <a:prstGeom prst="rect">
            <a:avLst/>
          </a:prstGeom>
          <a:noFill/>
        </p:spPr>
        <p:txBody>
          <a:bodyPr wrap="square" rtlCol="0">
            <a:spAutoFit/>
          </a:bodyPr>
          <a:lstStyle/>
          <a:p>
            <a:r>
              <a:rPr lang="en-US" sz="1000" dirty="0">
                <a:solidFill>
                  <a:schemeClr val="bg1"/>
                </a:solidFill>
              </a:rPr>
              <a:t>Photo Courtesy of B. Small - CBF</a:t>
            </a:r>
          </a:p>
        </p:txBody>
      </p:sp>
    </p:spTree>
    <p:extLst>
      <p:ext uri="{BB962C8B-B14F-4D97-AF65-F5344CB8AC3E}">
        <p14:creationId xmlns:p14="http://schemas.microsoft.com/office/powerpoint/2010/main" val="129410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9F40-7C8F-48DB-9759-461BC8944ACC}"/>
              </a:ext>
            </a:extLst>
          </p:cNvPr>
          <p:cNvSpPr>
            <a:spLocks noGrp="1"/>
          </p:cNvSpPr>
          <p:nvPr>
            <p:ph type="title"/>
          </p:nvPr>
        </p:nvSpPr>
        <p:spPr>
          <a:xfrm>
            <a:off x="7165910" y="5852160"/>
            <a:ext cx="4917233" cy="680036"/>
          </a:xfrm>
        </p:spPr>
        <p:txBody>
          <a:bodyPr>
            <a:normAutofit fontScale="90000"/>
          </a:bodyPr>
          <a:lstStyle/>
          <a:p>
            <a:r>
              <a:rPr lang="en-US" sz="2400" dirty="0">
                <a:latin typeface="Lato" panose="020F0502020204030203" pitchFamily="34" charset="0"/>
              </a:rPr>
              <a:t>NFWF INSR Grant</a:t>
            </a:r>
            <a:br>
              <a:rPr lang="en-US" sz="2400" dirty="0">
                <a:latin typeface="Lato" panose="020F0502020204030203" pitchFamily="34" charset="0"/>
              </a:rPr>
            </a:br>
            <a:r>
              <a:rPr lang="en-US" sz="2400" dirty="0">
                <a:latin typeface="Lato" panose="020F0502020204030203" pitchFamily="34" charset="0"/>
              </a:rPr>
              <a:t>Molly Cheatum Mcheatum@CBF.org</a:t>
            </a:r>
          </a:p>
        </p:txBody>
      </p:sp>
      <p:pic>
        <p:nvPicPr>
          <p:cNvPr id="4" name="Picture 3">
            <a:extLst>
              <a:ext uri="{FF2B5EF4-FFF2-40B4-BE49-F238E27FC236}">
                <a16:creationId xmlns:a16="http://schemas.microsoft.com/office/drawing/2014/main" id="{1A4BCB3E-E764-4262-8014-C56E92A8AE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6821"/>
            <a:ext cx="8145194" cy="5147829"/>
          </a:xfrm>
          <a:prstGeom prst="rect">
            <a:avLst/>
          </a:prstGeom>
        </p:spPr>
      </p:pic>
      <p:sp>
        <p:nvSpPr>
          <p:cNvPr id="5" name="TextBox 4">
            <a:extLst>
              <a:ext uri="{FF2B5EF4-FFF2-40B4-BE49-F238E27FC236}">
                <a16:creationId xmlns:a16="http://schemas.microsoft.com/office/drawing/2014/main" id="{69F8596C-8AF1-4D49-837C-C922EF385613}"/>
              </a:ext>
            </a:extLst>
          </p:cNvPr>
          <p:cNvSpPr txBox="1"/>
          <p:nvPr/>
        </p:nvSpPr>
        <p:spPr>
          <a:xfrm>
            <a:off x="5126669" y="404515"/>
            <a:ext cx="6832854" cy="4893647"/>
          </a:xfrm>
          <a:prstGeom prst="rect">
            <a:avLst/>
          </a:prstGeom>
          <a:noFill/>
        </p:spPr>
        <p:txBody>
          <a:bodyPr wrap="square" rtlCol="0">
            <a:spAutoFit/>
          </a:bodyPr>
          <a:lstStyle/>
          <a:p>
            <a:pPr algn="ctr"/>
            <a:r>
              <a:rPr lang="en-US" sz="2400" b="1" dirty="0">
                <a:solidFill>
                  <a:schemeClr val="tx2"/>
                </a:solidFill>
                <a:latin typeface="Lato" panose="020F0502020204030203" pitchFamily="34" charset="0"/>
              </a:rPr>
              <a:t>NFWF – CBF $2 MILLION INVESTMENT</a:t>
            </a:r>
          </a:p>
          <a:p>
            <a:endParaRPr lang="en-US" dirty="0">
              <a:solidFill>
                <a:schemeClr val="tx2"/>
              </a:solidFill>
              <a:latin typeface="Lato" panose="020F0502020204030203" pitchFamily="34" charset="0"/>
            </a:endParaRPr>
          </a:p>
          <a:p>
            <a:pPr marL="285750" indent="-285750">
              <a:buFont typeface="Arial" panose="020B0604020202020204" pitchFamily="34" charset="0"/>
              <a:buChar char="•"/>
            </a:pPr>
            <a:r>
              <a:rPr lang="en-US" dirty="0">
                <a:solidFill>
                  <a:schemeClr val="tx2"/>
                </a:solidFill>
                <a:latin typeface="Lato" panose="020F0502020204030203" pitchFamily="34" charset="0"/>
              </a:rPr>
              <a:t>Plant and maintain trees on 360 new acres</a:t>
            </a:r>
          </a:p>
          <a:p>
            <a:endParaRPr lang="en-US" dirty="0">
              <a:solidFill>
                <a:schemeClr val="tx2"/>
              </a:solidFill>
              <a:latin typeface="Lato" panose="020F0502020204030203" pitchFamily="34" charset="0"/>
            </a:endParaRPr>
          </a:p>
          <a:p>
            <a:pPr marL="285750" indent="-285750">
              <a:buFont typeface="Arial" panose="020B0604020202020204" pitchFamily="34" charset="0"/>
              <a:buChar char="•"/>
            </a:pPr>
            <a:r>
              <a:rPr lang="en-US" dirty="0">
                <a:solidFill>
                  <a:schemeClr val="tx2"/>
                </a:solidFill>
                <a:latin typeface="Lato" panose="020F0502020204030203" pitchFamily="34" charset="0"/>
              </a:rPr>
              <a:t>9 trained technicians to support outreach and education to 2400 landowners in Tier 1 + Tier 2 Counties in PA</a:t>
            </a:r>
          </a:p>
          <a:p>
            <a:endParaRPr lang="en-US" dirty="0">
              <a:solidFill>
                <a:schemeClr val="tx2"/>
              </a:solidFill>
              <a:latin typeface="Lato" panose="020F0502020204030203" pitchFamily="34" charset="0"/>
            </a:endParaRPr>
          </a:p>
          <a:p>
            <a:pPr marL="285750" indent="-285750">
              <a:buFont typeface="Arial" panose="020B0604020202020204" pitchFamily="34" charset="0"/>
              <a:buChar char="•"/>
            </a:pPr>
            <a:r>
              <a:rPr lang="en-US" dirty="0">
                <a:solidFill>
                  <a:schemeClr val="tx2"/>
                </a:solidFill>
                <a:latin typeface="Lato" panose="020F0502020204030203" pitchFamily="34" charset="0"/>
              </a:rPr>
              <a:t>Engage, train, and certify 15-20 PA based landscape professionals in buffer installation and maintenance</a:t>
            </a:r>
          </a:p>
          <a:p>
            <a:endParaRPr lang="en-US" dirty="0">
              <a:solidFill>
                <a:schemeClr val="tx2"/>
              </a:solidFill>
              <a:latin typeface="Lato" panose="020F0502020204030203" pitchFamily="34" charset="0"/>
            </a:endParaRPr>
          </a:p>
          <a:p>
            <a:pPr marL="285750" indent="-285750">
              <a:buFont typeface="Arial" panose="020B0604020202020204" pitchFamily="34" charset="0"/>
              <a:buChar char="•"/>
            </a:pPr>
            <a:r>
              <a:rPr lang="en-US" dirty="0">
                <a:solidFill>
                  <a:schemeClr val="tx2"/>
                </a:solidFill>
                <a:latin typeface="Lato" panose="020F0502020204030203" pitchFamily="34" charset="0"/>
              </a:rPr>
              <a:t>Testing a new buffer incentive with simulated property tax relief for each acre of buffer installed</a:t>
            </a:r>
          </a:p>
          <a:p>
            <a:endParaRPr lang="en-US" dirty="0">
              <a:solidFill>
                <a:schemeClr val="tx2"/>
              </a:solidFill>
              <a:latin typeface="Lato" panose="020F0502020204030203" pitchFamily="34" charset="0"/>
            </a:endParaRPr>
          </a:p>
          <a:p>
            <a:pPr marL="285750" indent="-285750">
              <a:buFont typeface="Arial" panose="020B0604020202020204" pitchFamily="34" charset="0"/>
              <a:buChar char="•"/>
            </a:pPr>
            <a:r>
              <a:rPr lang="en-US" dirty="0">
                <a:solidFill>
                  <a:schemeClr val="tx2"/>
                </a:solidFill>
                <a:latin typeface="Lato" panose="020F0502020204030203" pitchFamily="34" charset="0"/>
              </a:rPr>
              <a:t>Engage the Pennsylvania DCNR – DOC, Alliance for the Chesapeake Bay Correctional Conservation Corps in workforce development initiatives within maintenance contracts</a:t>
            </a:r>
            <a:endParaRPr lang="en-US" dirty="0">
              <a:solidFill>
                <a:schemeClr val="accent2"/>
              </a:solidFill>
            </a:endParaRPr>
          </a:p>
          <a:p>
            <a:endParaRPr lang="en-US" dirty="0">
              <a:solidFill>
                <a:schemeClr val="bg1"/>
              </a:solidFill>
            </a:endParaRPr>
          </a:p>
        </p:txBody>
      </p:sp>
    </p:spTree>
    <p:extLst>
      <p:ext uri="{BB962C8B-B14F-4D97-AF65-F5344CB8AC3E}">
        <p14:creationId xmlns:p14="http://schemas.microsoft.com/office/powerpoint/2010/main" val="394805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8E4536-3752-4137-A1A0-77259CE7D50B}"/>
              </a:ext>
            </a:extLst>
          </p:cNvPr>
          <p:cNvSpPr>
            <a:spLocks noGrp="1"/>
          </p:cNvSpPr>
          <p:nvPr>
            <p:ph type="title"/>
          </p:nvPr>
        </p:nvSpPr>
        <p:spPr>
          <a:xfrm>
            <a:off x="8289073" y="5099824"/>
            <a:ext cx="3902926" cy="2184543"/>
          </a:xfrm>
        </p:spPr>
        <p:txBody>
          <a:bodyPr vert="horz" lIns="91440" tIns="45720" rIns="91440" bIns="45720" rtlCol="0" anchor="ctr">
            <a:normAutofit/>
          </a:bodyPr>
          <a:lstStyle/>
          <a:p>
            <a:pPr algn="l"/>
            <a:r>
              <a:rPr lang="en-US" sz="2400" dirty="0">
                <a:latin typeface="Lato"/>
              </a:rPr>
              <a:t>Public Health &amp; Advocacy</a:t>
            </a:r>
          </a:p>
        </p:txBody>
      </p:sp>
      <p:pic>
        <p:nvPicPr>
          <p:cNvPr id="3" name="Picture 2" descr="A picture containing logo&#10;&#10;Description automatically generated">
            <a:extLst>
              <a:ext uri="{FF2B5EF4-FFF2-40B4-BE49-F238E27FC236}">
                <a16:creationId xmlns:a16="http://schemas.microsoft.com/office/drawing/2014/main" id="{B514C656-EE46-4750-B2DB-A5DAB3D560A7}"/>
              </a:ext>
            </a:extLst>
          </p:cNvPr>
          <p:cNvPicPr>
            <a:picLocks noChangeAspect="1"/>
          </p:cNvPicPr>
          <p:nvPr/>
        </p:nvPicPr>
        <p:blipFill>
          <a:blip r:embed="rId4"/>
          <a:stretch>
            <a:fillRect/>
          </a:stretch>
        </p:blipFill>
        <p:spPr>
          <a:xfrm>
            <a:off x="470603" y="226725"/>
            <a:ext cx="5625397" cy="1269841"/>
          </a:xfrm>
          <a:prstGeom prst="rect">
            <a:avLst/>
          </a:prstGeom>
        </p:spPr>
      </p:pic>
    </p:spTree>
    <p:extLst>
      <p:ext uri="{BB962C8B-B14F-4D97-AF65-F5344CB8AC3E}">
        <p14:creationId xmlns:p14="http://schemas.microsoft.com/office/powerpoint/2010/main" val="327376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60C4-664E-41AF-B77F-F7D07CF36930}"/>
              </a:ext>
            </a:extLst>
          </p:cNvPr>
          <p:cNvSpPr>
            <a:spLocks noGrp="1"/>
          </p:cNvSpPr>
          <p:nvPr>
            <p:ph type="title"/>
          </p:nvPr>
        </p:nvSpPr>
        <p:spPr>
          <a:xfrm>
            <a:off x="7532597" y="5852159"/>
            <a:ext cx="4510720" cy="947057"/>
          </a:xfrm>
        </p:spPr>
        <p:txBody>
          <a:bodyPr>
            <a:noAutofit/>
          </a:bodyPr>
          <a:lstStyle/>
          <a:p>
            <a:r>
              <a:rPr lang="en-US" sz="2400" dirty="0">
                <a:latin typeface="Lato" panose="020F0502020204030203" pitchFamily="34" charset="0"/>
              </a:rPr>
              <a:t>Mira Lloyd Dock Partnership Diversity Award</a:t>
            </a:r>
          </a:p>
        </p:txBody>
      </p:sp>
      <p:pic>
        <p:nvPicPr>
          <p:cNvPr id="5" name="Picture 4" descr="A picture containing person, outdoor, person, wearing&#10;&#10;Description automatically generated">
            <a:extLst>
              <a:ext uri="{FF2B5EF4-FFF2-40B4-BE49-F238E27FC236}">
                <a16:creationId xmlns:a16="http://schemas.microsoft.com/office/drawing/2014/main" id="{EA5EC5F3-7E21-46CC-AA1D-9DAD6A882A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899505" cy="5541273"/>
          </a:xfrm>
          <a:prstGeom prst="rect">
            <a:avLst/>
          </a:prstGeom>
        </p:spPr>
      </p:pic>
      <p:pic>
        <p:nvPicPr>
          <p:cNvPr id="7" name="Picture 6" descr="A picture containing person&#10;&#10;Description automatically generated">
            <a:extLst>
              <a:ext uri="{FF2B5EF4-FFF2-40B4-BE49-F238E27FC236}">
                <a16:creationId xmlns:a16="http://schemas.microsoft.com/office/drawing/2014/main" id="{785F8D44-BEAD-4CFA-B406-57F60F245A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2903" y="0"/>
            <a:ext cx="2949098" cy="5541273"/>
          </a:xfrm>
          <a:prstGeom prst="rect">
            <a:avLst/>
          </a:prstGeom>
        </p:spPr>
      </p:pic>
      <p:pic>
        <p:nvPicPr>
          <p:cNvPr id="4" name="Picture 3" descr="A person holding a bunch of tomatoes&#10;&#10;Description automatically generated with low confidence">
            <a:extLst>
              <a:ext uri="{FF2B5EF4-FFF2-40B4-BE49-F238E27FC236}">
                <a16:creationId xmlns:a16="http://schemas.microsoft.com/office/drawing/2014/main" id="{96914B65-1091-48D4-BE78-298BEC5403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7478" y="0"/>
            <a:ext cx="3686853" cy="5541273"/>
          </a:xfrm>
          <a:prstGeom prst="rect">
            <a:avLst/>
          </a:prstGeom>
        </p:spPr>
      </p:pic>
      <p:pic>
        <p:nvPicPr>
          <p:cNvPr id="8" name="Picture 7" descr="A person holding a plant&#10;&#10;Description automatically generated with medium confidence">
            <a:extLst>
              <a:ext uri="{FF2B5EF4-FFF2-40B4-BE49-F238E27FC236}">
                <a16:creationId xmlns:a16="http://schemas.microsoft.com/office/drawing/2014/main" id="{18F5E1EF-0057-4D14-B8D8-A86C4B835E9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06233" y="-71847"/>
            <a:ext cx="3142264" cy="5613119"/>
          </a:xfrm>
          <a:prstGeom prst="rect">
            <a:avLst/>
          </a:prstGeom>
        </p:spPr>
      </p:pic>
    </p:spTree>
    <p:extLst>
      <p:ext uri="{BB962C8B-B14F-4D97-AF65-F5344CB8AC3E}">
        <p14:creationId xmlns:p14="http://schemas.microsoft.com/office/powerpoint/2010/main" val="1333466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ight, traffic, sitting, lit&#10;&#10;Description automatically generated">
            <a:extLst>
              <a:ext uri="{FF2B5EF4-FFF2-40B4-BE49-F238E27FC236}">
                <a16:creationId xmlns:a16="http://schemas.microsoft.com/office/drawing/2014/main" id="{C179D6BC-239F-426B-A445-09BB283E486E}"/>
              </a:ext>
            </a:extLst>
          </p:cNvPr>
          <p:cNvPicPr>
            <a:picLocks noChangeAspect="1"/>
          </p:cNvPicPr>
          <p:nvPr/>
        </p:nvPicPr>
        <p:blipFill>
          <a:blip r:embed="rId3"/>
          <a:stretch>
            <a:fillRect/>
          </a:stretch>
        </p:blipFill>
        <p:spPr>
          <a:xfrm>
            <a:off x="368344" y="923109"/>
            <a:ext cx="3581400" cy="3581400"/>
          </a:xfrm>
          <a:prstGeom prst="rect">
            <a:avLst/>
          </a:prstGeom>
        </p:spPr>
      </p:pic>
      <p:sp>
        <p:nvSpPr>
          <p:cNvPr id="7" name="TextBox 6">
            <a:extLst>
              <a:ext uri="{FF2B5EF4-FFF2-40B4-BE49-F238E27FC236}">
                <a16:creationId xmlns:a16="http://schemas.microsoft.com/office/drawing/2014/main" id="{E5665D4E-6112-4F8A-8140-25BB68589516}"/>
              </a:ext>
            </a:extLst>
          </p:cNvPr>
          <p:cNvSpPr txBox="1"/>
          <p:nvPr/>
        </p:nvSpPr>
        <p:spPr>
          <a:xfrm>
            <a:off x="1478499" y="4504509"/>
            <a:ext cx="2471245" cy="246221"/>
          </a:xfrm>
          <a:prstGeom prst="rect">
            <a:avLst/>
          </a:prstGeom>
          <a:noFill/>
        </p:spPr>
        <p:txBody>
          <a:bodyPr wrap="square" rtlCol="0">
            <a:spAutoFit/>
          </a:bodyPr>
          <a:lstStyle/>
          <a:p>
            <a:r>
              <a:rPr lang="en-US" sz="1000" dirty="0">
                <a:solidFill>
                  <a:schemeClr val="bg1"/>
                </a:solidFill>
              </a:rPr>
              <a:t>Photo Courtesy of LCSWMA</a:t>
            </a:r>
          </a:p>
        </p:txBody>
      </p:sp>
      <p:sp>
        <p:nvSpPr>
          <p:cNvPr id="10" name="TextBox 9">
            <a:extLst>
              <a:ext uri="{FF2B5EF4-FFF2-40B4-BE49-F238E27FC236}">
                <a16:creationId xmlns:a16="http://schemas.microsoft.com/office/drawing/2014/main" id="{5BD3E519-0F27-426C-98D0-E5E97158F714}"/>
              </a:ext>
            </a:extLst>
          </p:cNvPr>
          <p:cNvSpPr txBox="1"/>
          <p:nvPr/>
        </p:nvSpPr>
        <p:spPr>
          <a:xfrm>
            <a:off x="3840640" y="1030630"/>
            <a:ext cx="4510720" cy="2677656"/>
          </a:xfrm>
          <a:prstGeom prst="rect">
            <a:avLst/>
          </a:prstGeom>
          <a:noFill/>
        </p:spPr>
        <p:txBody>
          <a:bodyPr wrap="square" rtlCol="0">
            <a:spAutoFit/>
          </a:bodyPr>
          <a:lstStyle/>
          <a:p>
            <a:pPr marL="285750" indent="-285750" algn="ctr">
              <a:buFont typeface="Arial" panose="020B0604020202020204" pitchFamily="34" charset="0"/>
              <a:buChar char="•"/>
            </a:pPr>
            <a:r>
              <a:rPr lang="en-US" sz="2400" b="1" dirty="0">
                <a:solidFill>
                  <a:schemeClr val="accent6"/>
                </a:solidFill>
                <a:latin typeface="Lato" panose="020F0502020204030203" pitchFamily="34" charset="0"/>
              </a:rPr>
              <a:t>Shelter Recycling/ Returns</a:t>
            </a:r>
          </a:p>
          <a:p>
            <a:pPr marL="285750" indent="-285750" algn="ctr">
              <a:buFont typeface="Arial" panose="020B0604020202020204" pitchFamily="34" charset="0"/>
              <a:buChar char="•"/>
            </a:pPr>
            <a:r>
              <a:rPr lang="en-US" sz="2400" b="1" dirty="0">
                <a:solidFill>
                  <a:schemeClr val="accent6"/>
                </a:solidFill>
                <a:latin typeface="Lato" panose="020F0502020204030203" pitchFamily="34" charset="0"/>
              </a:rPr>
              <a:t>Biodegradable Tree Shelters</a:t>
            </a:r>
          </a:p>
          <a:p>
            <a:pPr marL="285750" indent="-285750" algn="ctr">
              <a:buFont typeface="Arial" panose="020B0604020202020204" pitchFamily="34" charset="0"/>
              <a:buChar char="•"/>
            </a:pPr>
            <a:r>
              <a:rPr lang="en-US" sz="2400" b="1" dirty="0">
                <a:solidFill>
                  <a:schemeClr val="accent6"/>
                </a:solidFill>
                <a:latin typeface="Lato" panose="020F0502020204030203" pitchFamily="34" charset="0"/>
              </a:rPr>
              <a:t>Tree Container Recollection Program</a:t>
            </a:r>
          </a:p>
          <a:p>
            <a:pPr marL="285750" indent="-285750" algn="ctr">
              <a:buFont typeface="Arial" panose="020B0604020202020204" pitchFamily="34" charset="0"/>
              <a:buChar char="•"/>
            </a:pPr>
            <a:r>
              <a:rPr lang="en-US" sz="2400" b="1" dirty="0">
                <a:solidFill>
                  <a:schemeClr val="accent6"/>
                </a:solidFill>
                <a:latin typeface="Lato" panose="020F0502020204030203" pitchFamily="34" charset="0"/>
              </a:rPr>
              <a:t>Stewardship Volunteers</a:t>
            </a:r>
          </a:p>
          <a:p>
            <a:pPr marL="285750" indent="-285750" algn="ctr">
              <a:buFont typeface="Arial" panose="020B0604020202020204" pitchFamily="34" charset="0"/>
              <a:buChar char="•"/>
            </a:pPr>
            <a:r>
              <a:rPr lang="en-US" sz="2400" b="1" dirty="0">
                <a:solidFill>
                  <a:schemeClr val="accent6"/>
                </a:solidFill>
                <a:latin typeface="Lato" panose="020F0502020204030203" pitchFamily="34" charset="0"/>
              </a:rPr>
              <a:t>Maintenance Innovation</a:t>
            </a:r>
          </a:p>
          <a:p>
            <a:pPr marL="285750" indent="-285750" algn="ctr">
              <a:buFont typeface="Arial" panose="020B0604020202020204" pitchFamily="34" charset="0"/>
              <a:buChar char="•"/>
            </a:pPr>
            <a:r>
              <a:rPr lang="en-US" sz="2400" b="1" dirty="0">
                <a:solidFill>
                  <a:schemeClr val="accent6"/>
                </a:solidFill>
                <a:latin typeface="Lato" panose="020F0502020204030203" pitchFamily="34" charset="0"/>
              </a:rPr>
              <a:t>Healthcare Initiatives</a:t>
            </a:r>
          </a:p>
        </p:txBody>
      </p:sp>
      <p:pic>
        <p:nvPicPr>
          <p:cNvPr id="9" name="Picture 6" descr="Image of NexGen Tree Shelter">
            <a:extLst>
              <a:ext uri="{FF2B5EF4-FFF2-40B4-BE49-F238E27FC236}">
                <a16:creationId xmlns:a16="http://schemas.microsoft.com/office/drawing/2014/main" id="{922D3E6A-86E3-4163-BB9F-4A328780974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52099" y="538140"/>
            <a:ext cx="3263503" cy="43513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18C13C2-2B68-46FA-AFBD-FDEB0A3F7B0F}"/>
              </a:ext>
            </a:extLst>
          </p:cNvPr>
          <p:cNvSpPr txBox="1"/>
          <p:nvPr/>
        </p:nvSpPr>
        <p:spPr>
          <a:xfrm>
            <a:off x="8661943" y="4133891"/>
            <a:ext cx="3053659" cy="646331"/>
          </a:xfrm>
          <a:prstGeom prst="rect">
            <a:avLst/>
          </a:prstGeom>
          <a:noFill/>
        </p:spPr>
        <p:txBody>
          <a:bodyPr wrap="square" rtlCol="0">
            <a:spAutoFit/>
          </a:bodyPr>
          <a:lstStyle/>
          <a:p>
            <a:pPr algn="ctr"/>
            <a:r>
              <a:rPr lang="en-US" dirty="0">
                <a:solidFill>
                  <a:schemeClr val="bg1"/>
                </a:solidFill>
              </a:rPr>
              <a:t>5 – Year Fully Biodegradable Tree Shelter</a:t>
            </a:r>
          </a:p>
        </p:txBody>
      </p:sp>
      <p:sp>
        <p:nvSpPr>
          <p:cNvPr id="12" name="Title 1">
            <a:extLst>
              <a:ext uri="{FF2B5EF4-FFF2-40B4-BE49-F238E27FC236}">
                <a16:creationId xmlns:a16="http://schemas.microsoft.com/office/drawing/2014/main" id="{0DFF67A2-CD11-4773-95D9-E5CC4A86506B}"/>
              </a:ext>
            </a:extLst>
          </p:cNvPr>
          <p:cNvSpPr>
            <a:spLocks noGrp="1"/>
          </p:cNvSpPr>
          <p:nvPr>
            <p:ph type="title"/>
          </p:nvPr>
        </p:nvSpPr>
        <p:spPr>
          <a:xfrm>
            <a:off x="7532597" y="5852159"/>
            <a:ext cx="4510720" cy="947057"/>
          </a:xfrm>
        </p:spPr>
        <p:txBody>
          <a:bodyPr>
            <a:noAutofit/>
          </a:bodyPr>
          <a:lstStyle/>
          <a:p>
            <a:r>
              <a:rPr lang="en-US" sz="2400" dirty="0">
                <a:latin typeface="Lato" panose="020F0502020204030203" pitchFamily="34" charset="0"/>
              </a:rPr>
              <a:t>Evergreen Goals</a:t>
            </a:r>
          </a:p>
        </p:txBody>
      </p:sp>
    </p:spTree>
    <p:extLst>
      <p:ext uri="{BB962C8B-B14F-4D97-AF65-F5344CB8AC3E}">
        <p14:creationId xmlns:p14="http://schemas.microsoft.com/office/powerpoint/2010/main" val="392845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665D4E-6112-4F8A-8140-25BB68589516}"/>
              </a:ext>
            </a:extLst>
          </p:cNvPr>
          <p:cNvSpPr txBox="1"/>
          <p:nvPr/>
        </p:nvSpPr>
        <p:spPr>
          <a:xfrm>
            <a:off x="1478499" y="4504509"/>
            <a:ext cx="2471245" cy="246221"/>
          </a:xfrm>
          <a:prstGeom prst="rect">
            <a:avLst/>
          </a:prstGeom>
          <a:noFill/>
        </p:spPr>
        <p:txBody>
          <a:bodyPr wrap="square" rtlCol="0">
            <a:spAutoFit/>
          </a:bodyPr>
          <a:lstStyle/>
          <a:p>
            <a:r>
              <a:rPr lang="en-US" sz="1000">
                <a:solidFill>
                  <a:schemeClr val="bg1"/>
                </a:solidFill>
              </a:rPr>
              <a:t>Photo Courtesy of LCSWMA</a:t>
            </a:r>
            <a:endParaRPr lang="en-US" sz="1000" dirty="0">
              <a:solidFill>
                <a:schemeClr val="bg1"/>
              </a:solidFill>
            </a:endParaRPr>
          </a:p>
        </p:txBody>
      </p:sp>
      <p:pic>
        <p:nvPicPr>
          <p:cNvPr id="8" name="Picture 7" descr="A close up of a sign&#10;&#10;Description automatically generated">
            <a:extLst>
              <a:ext uri="{FF2B5EF4-FFF2-40B4-BE49-F238E27FC236}">
                <a16:creationId xmlns:a16="http://schemas.microsoft.com/office/drawing/2014/main" id="{F7B70827-BB79-4498-A507-19478EEF07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194" y="185788"/>
            <a:ext cx="5066307" cy="5066307"/>
          </a:xfrm>
          <a:prstGeom prst="rect">
            <a:avLst/>
          </a:prstGeom>
        </p:spPr>
      </p:pic>
      <p:sp>
        <p:nvSpPr>
          <p:cNvPr id="14" name="Title 1">
            <a:extLst>
              <a:ext uri="{FF2B5EF4-FFF2-40B4-BE49-F238E27FC236}">
                <a16:creationId xmlns:a16="http://schemas.microsoft.com/office/drawing/2014/main" id="{2FA30964-9D9B-454B-874B-7AE32BF7FCA8}"/>
              </a:ext>
            </a:extLst>
          </p:cNvPr>
          <p:cNvSpPr>
            <a:spLocks noGrp="1"/>
          </p:cNvSpPr>
          <p:nvPr>
            <p:ph type="title"/>
          </p:nvPr>
        </p:nvSpPr>
        <p:spPr>
          <a:xfrm>
            <a:off x="7765868" y="5201292"/>
            <a:ext cx="4426131" cy="2083075"/>
          </a:xfrm>
        </p:spPr>
        <p:txBody>
          <a:bodyPr vert="horz" lIns="91440" tIns="45720" rIns="91440" bIns="45720" rtlCol="0" anchor="ctr">
            <a:normAutofit/>
          </a:bodyPr>
          <a:lstStyle/>
          <a:p>
            <a:pPr algn="l"/>
            <a:r>
              <a:rPr lang="en-US" sz="2400" dirty="0">
                <a:latin typeface="Lato"/>
              </a:rPr>
              <a:t>Thank You!</a:t>
            </a:r>
          </a:p>
        </p:txBody>
      </p:sp>
      <p:sp>
        <p:nvSpPr>
          <p:cNvPr id="16" name="TextBox 15">
            <a:extLst>
              <a:ext uri="{FF2B5EF4-FFF2-40B4-BE49-F238E27FC236}">
                <a16:creationId xmlns:a16="http://schemas.microsoft.com/office/drawing/2014/main" id="{B53B9599-B292-4E88-9312-B1D806B88256}"/>
              </a:ext>
            </a:extLst>
          </p:cNvPr>
          <p:cNvSpPr txBox="1"/>
          <p:nvPr/>
        </p:nvSpPr>
        <p:spPr>
          <a:xfrm>
            <a:off x="5796501" y="1624024"/>
            <a:ext cx="7089733" cy="2585323"/>
          </a:xfrm>
          <a:prstGeom prst="rect">
            <a:avLst/>
          </a:prstGeom>
          <a:noFill/>
        </p:spPr>
        <p:txBody>
          <a:bodyPr wrap="square" rtlCol="0">
            <a:spAutoFit/>
          </a:bodyPr>
          <a:lstStyle/>
          <a:p>
            <a:pPr algn="ctr"/>
            <a:r>
              <a:rPr lang="en-US" dirty="0">
                <a:latin typeface="Lato" panose="020F0502020204030203" pitchFamily="34" charset="0"/>
              </a:rPr>
              <a:t>Brenda Lee Sieglitz </a:t>
            </a:r>
          </a:p>
          <a:p>
            <a:pPr algn="ctr"/>
            <a:r>
              <a:rPr lang="en-US" dirty="0">
                <a:latin typeface="Lato" panose="020F0502020204030203" pitchFamily="34" charset="0"/>
              </a:rPr>
              <a:t>Keystone 10 Million Trees Partnership Manager</a:t>
            </a:r>
          </a:p>
          <a:p>
            <a:pPr algn="ctr"/>
            <a:r>
              <a:rPr lang="en-US" dirty="0">
                <a:latin typeface="Lato" panose="020F0502020204030203" pitchFamily="34" charset="0"/>
              </a:rPr>
              <a:t>Chesapeake Bay Foundation</a:t>
            </a:r>
          </a:p>
          <a:p>
            <a:pPr algn="ctr"/>
            <a:r>
              <a:rPr lang="en-US" dirty="0">
                <a:latin typeface="Lato" panose="020F0502020204030203" pitchFamily="34" charset="0"/>
              </a:rPr>
              <a:t>1426 North 3</a:t>
            </a:r>
            <a:r>
              <a:rPr lang="en-US" baseline="30000" dirty="0">
                <a:latin typeface="Lato" panose="020F0502020204030203" pitchFamily="34" charset="0"/>
              </a:rPr>
              <a:t>rd</a:t>
            </a:r>
            <a:r>
              <a:rPr lang="en-US" dirty="0">
                <a:latin typeface="Lato" panose="020F0502020204030203" pitchFamily="34" charset="0"/>
              </a:rPr>
              <a:t> Street Harrisburg, PA 17102</a:t>
            </a:r>
          </a:p>
          <a:p>
            <a:pPr algn="ctr"/>
            <a:r>
              <a:rPr lang="en-US" dirty="0">
                <a:latin typeface="Lato" panose="020F0502020204030203" pitchFamily="34" charset="0"/>
              </a:rPr>
              <a:t>Direct: 717.769.4141 </a:t>
            </a:r>
          </a:p>
          <a:p>
            <a:pPr algn="ctr"/>
            <a:r>
              <a:rPr lang="en-US" dirty="0">
                <a:latin typeface="Lato" panose="020F0502020204030203" pitchFamily="34" charset="0"/>
              </a:rPr>
              <a:t>Fax: 717.234.9632 </a:t>
            </a:r>
          </a:p>
          <a:p>
            <a:pPr algn="ctr"/>
            <a:r>
              <a:rPr lang="en-US" u="sng" dirty="0">
                <a:latin typeface="Lato" panose="020F0502020204030203" pitchFamily="34" charset="0"/>
                <a:hlinkClick r:id="rId4"/>
              </a:rPr>
              <a:t>http://www.tenmilliontrees.org</a:t>
            </a:r>
            <a:r>
              <a:rPr lang="en-US" dirty="0">
                <a:latin typeface="Lato" panose="020F0502020204030203" pitchFamily="34" charset="0"/>
              </a:rPr>
              <a:t>       </a:t>
            </a:r>
          </a:p>
          <a:p>
            <a:pPr algn="ctr"/>
            <a:r>
              <a:rPr lang="en-US" dirty="0">
                <a:latin typeface="Lato" panose="020F0502020204030203" pitchFamily="34" charset="0"/>
                <a:hlinkClick r:id="rId5"/>
              </a:rPr>
              <a:t>Bsieglitz@CBF.org</a:t>
            </a:r>
            <a:endParaRPr lang="en-US" dirty="0"/>
          </a:p>
          <a:p>
            <a:endParaRPr lang="en-US" dirty="0"/>
          </a:p>
        </p:txBody>
      </p:sp>
      <p:sp>
        <p:nvSpPr>
          <p:cNvPr id="18" name="Rectangle 17">
            <a:extLst>
              <a:ext uri="{FF2B5EF4-FFF2-40B4-BE49-F238E27FC236}">
                <a16:creationId xmlns:a16="http://schemas.microsoft.com/office/drawing/2014/main" id="{AAABA06E-0FC1-4854-B30E-33E5E6BD4C5C}"/>
              </a:ext>
            </a:extLst>
          </p:cNvPr>
          <p:cNvSpPr/>
          <p:nvPr/>
        </p:nvSpPr>
        <p:spPr>
          <a:xfrm>
            <a:off x="7404471" y="493962"/>
            <a:ext cx="3873792"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37694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A group of people standing in the grass&#10;&#10;Description generated with very high confidence">
            <a:extLst>
              <a:ext uri="{FF2B5EF4-FFF2-40B4-BE49-F238E27FC236}">
                <a16:creationId xmlns:a16="http://schemas.microsoft.com/office/drawing/2014/main" id="{E918D1C7-2288-4538-92FC-AAE11DC68C9B}"/>
              </a:ext>
            </a:extLst>
          </p:cNvPr>
          <p:cNvPicPr>
            <a:picLocks noChangeAspect="1"/>
          </p:cNvPicPr>
          <p:nvPr/>
        </p:nvPicPr>
        <p:blipFill rotWithShape="1">
          <a:blip r:embed="rId3" cstate="screen">
            <a:alphaModFix amt="40000"/>
            <a:extLst>
              <a:ext uri="{28A0092B-C50C-407E-A947-70E740481C1C}">
                <a14:useLocalDpi xmlns:a14="http://schemas.microsoft.com/office/drawing/2010/main"/>
              </a:ext>
            </a:extLst>
          </a:blip>
          <a:srcRect/>
          <a:stretch/>
        </p:blipFill>
        <p:spPr>
          <a:xfrm>
            <a:off x="3132160" y="1021"/>
            <a:ext cx="9059839" cy="6855958"/>
          </a:xfrm>
          <a:prstGeom prst="rect">
            <a:avLst/>
          </a:prstGeom>
        </p:spPr>
      </p:pic>
      <p:sp>
        <p:nvSpPr>
          <p:cNvPr id="4" name="Content Placeholder 3">
            <a:extLst>
              <a:ext uri="{FF2B5EF4-FFF2-40B4-BE49-F238E27FC236}">
                <a16:creationId xmlns:a16="http://schemas.microsoft.com/office/drawing/2014/main" id="{35884D98-32B3-4755-A63B-AB89FC733502}"/>
              </a:ext>
            </a:extLst>
          </p:cNvPr>
          <p:cNvSpPr>
            <a:spLocks noGrp="1"/>
          </p:cNvSpPr>
          <p:nvPr>
            <p:ph idx="1"/>
          </p:nvPr>
        </p:nvSpPr>
        <p:spPr>
          <a:xfrm>
            <a:off x="9193713" y="5509027"/>
            <a:ext cx="4972512" cy="1517088"/>
          </a:xfrm>
          <a:prstGeom prst="rect">
            <a:avLst/>
          </a:prstGeom>
        </p:spPr>
        <p:txBody>
          <a:bodyPr vert="horz" lIns="91440" tIns="45720" rIns="91440" bIns="45720" rtlCol="0">
            <a:normAutofit/>
          </a:bodyPr>
          <a:lstStyle/>
          <a:p>
            <a:pPr marL="0" indent="0">
              <a:buNone/>
            </a:pPr>
            <a:r>
              <a:rPr lang="en-US" sz="9600" b="1" kern="1200"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latin typeface="+mn-lt"/>
                <a:ea typeface="+mn-ea"/>
                <a:cs typeface="+mn-cs"/>
              </a:rPr>
              <a:t>2018</a:t>
            </a:r>
            <a:endParaRPr lang="en-US" sz="9600" b="1" kern="1200" cap="none" spc="0" dirty="0">
              <a:ln w="12700">
                <a:solidFill>
                  <a:schemeClr val="tx2">
                    <a:lumMod val="75000"/>
                  </a:schemeClr>
                </a:solidFill>
                <a:prstDash val="solid"/>
              </a:ln>
              <a:solidFill>
                <a:schemeClr val="accent2">
                  <a:lumMod val="75000"/>
                </a:schemeClr>
              </a:solidFill>
              <a:effectLst>
                <a:outerShdw dist="38100" dir="2640000" algn="bl" rotWithShape="0">
                  <a:schemeClr val="tx2">
                    <a:lumMod val="75000"/>
                  </a:schemeClr>
                </a:outerShdw>
              </a:effectLst>
              <a:latin typeface="+mn-lt"/>
              <a:ea typeface="+mn-ea"/>
              <a:cs typeface="+mn-cs"/>
            </a:endParaRPr>
          </a:p>
        </p:txBody>
      </p:sp>
      <p:sp>
        <p:nvSpPr>
          <p:cNvPr id="16" name="Freeform: Shape 15">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person holding a kite while standing in a field&#10;&#10;Description automatically generated">
            <a:extLst>
              <a:ext uri="{FF2B5EF4-FFF2-40B4-BE49-F238E27FC236}">
                <a16:creationId xmlns:a16="http://schemas.microsoft.com/office/drawing/2014/main" id="{ECB44E81-2ACD-4FE4-9CBF-3753AA242A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021"/>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5" name="Content Placeholder 3">
            <a:extLst>
              <a:ext uri="{FF2B5EF4-FFF2-40B4-BE49-F238E27FC236}">
                <a16:creationId xmlns:a16="http://schemas.microsoft.com/office/drawing/2014/main" id="{F866FB25-9BFF-464E-AF59-EFE873AEA557}"/>
              </a:ext>
            </a:extLst>
          </p:cNvPr>
          <p:cNvSpPr txBox="1">
            <a:spLocks/>
          </p:cNvSpPr>
          <p:nvPr/>
        </p:nvSpPr>
        <p:spPr>
          <a:xfrm>
            <a:off x="92419" y="115743"/>
            <a:ext cx="3039741" cy="1421928"/>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spcAft>
                <a:spcPts val="800"/>
              </a:spcAft>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b="1"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rPr>
              <a:t>2021</a:t>
            </a:r>
          </a:p>
        </p:txBody>
      </p:sp>
      <p:sp>
        <p:nvSpPr>
          <p:cNvPr id="6" name="Arrow: Curved Down 5">
            <a:extLst>
              <a:ext uri="{FF2B5EF4-FFF2-40B4-BE49-F238E27FC236}">
                <a16:creationId xmlns:a16="http://schemas.microsoft.com/office/drawing/2014/main" id="{F3F64CDC-AEC3-4281-B378-61F9AEDE57D4}"/>
              </a:ext>
            </a:extLst>
          </p:cNvPr>
          <p:cNvSpPr/>
          <p:nvPr/>
        </p:nvSpPr>
        <p:spPr>
          <a:xfrm rot="11619499">
            <a:off x="4038667" y="4835765"/>
            <a:ext cx="4771797" cy="1724117"/>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5481649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622C-252E-4D6F-B38D-4695E78BF284}"/>
              </a:ext>
            </a:extLst>
          </p:cNvPr>
          <p:cNvSpPr>
            <a:spLocks noGrp="1"/>
          </p:cNvSpPr>
          <p:nvPr>
            <p:ph type="title"/>
          </p:nvPr>
        </p:nvSpPr>
        <p:spPr>
          <a:xfrm>
            <a:off x="7106194" y="5852160"/>
            <a:ext cx="4549999" cy="680036"/>
          </a:xfrm>
        </p:spPr>
        <p:txBody>
          <a:bodyPr>
            <a:normAutofit/>
          </a:bodyPr>
          <a:lstStyle/>
          <a:p>
            <a:r>
              <a:rPr lang="en-US" sz="2400" dirty="0">
                <a:latin typeface="Lato" panose="020F0502020204030203" pitchFamily="34" charset="0"/>
              </a:rPr>
              <a:t>Roadmap to 10 Million</a:t>
            </a:r>
          </a:p>
        </p:txBody>
      </p:sp>
      <p:sp>
        <p:nvSpPr>
          <p:cNvPr id="5" name="Rectangle 4">
            <a:extLst>
              <a:ext uri="{FF2B5EF4-FFF2-40B4-BE49-F238E27FC236}">
                <a16:creationId xmlns:a16="http://schemas.microsoft.com/office/drawing/2014/main" id="{05B504E8-EA16-4ECF-8A5A-6FCF806B7A00}"/>
              </a:ext>
            </a:extLst>
          </p:cNvPr>
          <p:cNvSpPr/>
          <p:nvPr/>
        </p:nvSpPr>
        <p:spPr>
          <a:xfrm>
            <a:off x="343262" y="211691"/>
            <a:ext cx="11567161" cy="923330"/>
          </a:xfrm>
          <a:prstGeom prst="rect">
            <a:avLst/>
          </a:prstGeom>
          <a:noFill/>
        </p:spPr>
        <p:txBody>
          <a:bodyPr wrap="square" lIns="91440" tIns="45720" rIns="91440" bIns="45720">
            <a:spAutoFit/>
          </a:bodyPr>
          <a:lstStyle/>
          <a:p>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Roadmap to 10 Million Trees</a:t>
            </a:r>
          </a:p>
        </p:txBody>
      </p:sp>
      <p:sp>
        <p:nvSpPr>
          <p:cNvPr id="7" name="Rectangle 6">
            <a:extLst>
              <a:ext uri="{FF2B5EF4-FFF2-40B4-BE49-F238E27FC236}">
                <a16:creationId xmlns:a16="http://schemas.microsoft.com/office/drawing/2014/main" id="{7F4AE31E-FF65-4B9B-A3DF-03D4552AF45E}"/>
              </a:ext>
            </a:extLst>
          </p:cNvPr>
          <p:cNvSpPr/>
          <p:nvPr/>
        </p:nvSpPr>
        <p:spPr>
          <a:xfrm>
            <a:off x="469900" y="1658010"/>
            <a:ext cx="11183983" cy="3416320"/>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400" dirty="0">
                <a:ln w="0"/>
                <a:solidFill>
                  <a:schemeClr val="tx2"/>
                </a:solidFill>
                <a:effectLst>
                  <a:outerShdw blurRad="38100" dist="19050" dir="2700000" algn="tl" rotWithShape="0">
                    <a:schemeClr val="dk1">
                      <a:alpha val="40000"/>
                    </a:schemeClr>
                  </a:outerShdw>
                </a:effectLst>
              </a:rPr>
              <a:t>Direct Investment via Trees, Supplies, and Collaborative Grants* = $</a:t>
            </a:r>
          </a:p>
          <a:p>
            <a:pPr lvl="1"/>
            <a:r>
              <a:rPr lang="en-US" sz="2400" dirty="0">
                <a:ln w="0"/>
                <a:solidFill>
                  <a:schemeClr val="tx2"/>
                </a:solidFill>
                <a:effectLst>
                  <a:outerShdw blurRad="38100" dist="19050" dir="2700000" algn="tl" rotWithShape="0">
                    <a:schemeClr val="dk1">
                      <a:alpha val="40000"/>
                    </a:schemeClr>
                  </a:outerShdw>
                </a:effectLst>
              </a:rPr>
              <a:t>	</a:t>
            </a:r>
            <a:r>
              <a:rPr lang="en-US" sz="2400" i="1" dirty="0">
                <a:ln w="0"/>
                <a:solidFill>
                  <a:schemeClr val="tx2"/>
                </a:solidFill>
                <a:effectLst>
                  <a:outerShdw blurRad="38100" dist="19050" dir="2700000" algn="tl" rotWithShape="0">
                    <a:schemeClr val="dk1">
                      <a:alpha val="40000"/>
                    </a:schemeClr>
                  </a:outerShdw>
                </a:effectLst>
              </a:rPr>
              <a:t>Exploring Possible Cost-Share Partners 2023-2025</a:t>
            </a:r>
          </a:p>
          <a:p>
            <a:pPr lvl="1"/>
            <a:r>
              <a:rPr lang="en-US" sz="2400" i="1" dirty="0">
                <a:ln w="0"/>
                <a:solidFill>
                  <a:schemeClr val="tx2"/>
                </a:solidFill>
                <a:effectLst>
                  <a:outerShdw blurRad="38100" dist="19050" dir="2700000" algn="tl" rotWithShape="0">
                    <a:schemeClr val="dk1">
                      <a:alpha val="40000"/>
                    </a:schemeClr>
                  </a:outerShdw>
                </a:effectLst>
              </a:rPr>
              <a:t>	</a:t>
            </a:r>
            <a:r>
              <a:rPr lang="en-US" sz="1600" i="1" dirty="0">
                <a:ln w="0"/>
                <a:solidFill>
                  <a:schemeClr val="tx2"/>
                </a:solidFill>
                <a:effectLst>
                  <a:outerShdw blurRad="38100" dist="19050" dir="2700000" algn="tl" rotWithShape="0">
                    <a:schemeClr val="dk1">
                      <a:alpha val="40000"/>
                    </a:schemeClr>
                  </a:outerShdw>
                </a:effectLst>
              </a:rPr>
              <a:t>*Collaborative Grants offered within Chesapeake Watershed</a:t>
            </a:r>
          </a:p>
          <a:p>
            <a:pPr marL="342900" indent="-342900">
              <a:buFont typeface="Arial" panose="020B0604020202020204" pitchFamily="34" charset="0"/>
              <a:buChar char="•"/>
            </a:pPr>
            <a:r>
              <a:rPr lang="en-US" sz="2400" dirty="0">
                <a:ln w="0"/>
                <a:solidFill>
                  <a:schemeClr val="tx2"/>
                </a:solidFill>
                <a:effectLst>
                  <a:outerShdw blurRad="38100" dist="19050" dir="2700000" algn="tl" rotWithShape="0">
                    <a:schemeClr val="dk1">
                      <a:alpha val="40000"/>
                    </a:schemeClr>
                  </a:outerShdw>
                </a:effectLst>
              </a:rPr>
              <a:t>Stimulating Tree Plantings through New Finance Programs + Blueprint Accountability</a:t>
            </a:r>
          </a:p>
          <a:p>
            <a:pPr marL="342900" indent="-342900">
              <a:buFont typeface="Arial" panose="020B0604020202020204" pitchFamily="34" charset="0"/>
              <a:buChar char="•"/>
            </a:pPr>
            <a:r>
              <a:rPr lang="en-US" sz="2400" dirty="0">
                <a:ln w="0"/>
                <a:solidFill>
                  <a:schemeClr val="tx2"/>
                </a:solidFill>
                <a:effectLst>
                  <a:outerShdw blurRad="38100" dist="19050" dir="2700000" algn="tl" rotWithShape="0">
                    <a:schemeClr val="dk1">
                      <a:alpha val="40000"/>
                    </a:schemeClr>
                  </a:outerShdw>
                </a:effectLst>
              </a:rPr>
              <a:t>Support existing tree planting progress with supplies and stewardship</a:t>
            </a:r>
          </a:p>
          <a:p>
            <a:r>
              <a:rPr lang="en-US" sz="2400" dirty="0">
                <a:ln w="0"/>
                <a:solidFill>
                  <a:schemeClr val="tx2"/>
                </a:solidFill>
                <a:effectLst>
                  <a:outerShdw blurRad="38100" dist="19050" dir="2700000" algn="tl" rotWithShape="0">
                    <a:schemeClr val="dk1">
                      <a:alpha val="40000"/>
                    </a:schemeClr>
                  </a:outerShdw>
                </a:effectLst>
                <a:cs typeface="Arial"/>
              </a:rPr>
              <a:t>	</a:t>
            </a:r>
            <a:r>
              <a:rPr lang="en-US" sz="2400" i="1" dirty="0">
                <a:ln w="0"/>
                <a:solidFill>
                  <a:schemeClr val="tx2"/>
                </a:solidFill>
                <a:effectLst>
                  <a:outerShdw blurRad="38100" dist="19050" dir="2700000" algn="tl" rotWithShape="0">
                    <a:schemeClr val="dk1">
                      <a:alpha val="40000"/>
                    </a:schemeClr>
                  </a:outerShdw>
                </a:effectLst>
                <a:cs typeface="Arial"/>
              </a:rPr>
              <a:t>Looking for Cost-Share Partners for Supplies 2023-2025</a:t>
            </a:r>
            <a:endParaRPr lang="en-US" sz="2400" i="1" dirty="0">
              <a:ln w="0"/>
              <a:solidFill>
                <a:schemeClr val="tx2"/>
              </a:solidFill>
              <a:effectLst>
                <a:outerShdw blurRad="38100" dist="19050" dir="2700000" algn="tl" rotWithShape="0">
                  <a:srgbClr val="000000">
                    <a:alpha val="40000"/>
                  </a:srgbClr>
                </a:outerShdw>
              </a:effectLst>
              <a:cs typeface="Arial"/>
            </a:endParaRPr>
          </a:p>
          <a:p>
            <a:pPr marL="342900" indent="-342900">
              <a:buFont typeface="Arial" panose="020B0604020202020204" pitchFamily="34" charset="0"/>
              <a:buChar char="•"/>
            </a:pPr>
            <a:r>
              <a:rPr lang="en-US" sz="2400" dirty="0">
                <a:ln w="0"/>
                <a:solidFill>
                  <a:schemeClr val="tx2"/>
                </a:solidFill>
                <a:effectLst>
                  <a:outerShdw blurRad="38100" dist="19050" dir="2700000" algn="tl" rotWithShape="0">
                    <a:schemeClr val="dk1">
                      <a:alpha val="40000"/>
                    </a:schemeClr>
                  </a:outerShdw>
                </a:effectLst>
              </a:rPr>
              <a:t>Work with Industry to create an interface that connects Landowners + Industry</a:t>
            </a:r>
          </a:p>
          <a:p>
            <a:pPr marL="342900" indent="-342900">
              <a:buFont typeface="Arial" panose="020B0604020202020204" pitchFamily="34" charset="0"/>
              <a:buChar char="•"/>
            </a:pPr>
            <a:r>
              <a:rPr lang="en-US" sz="2400" dirty="0">
                <a:ln w="0"/>
                <a:solidFill>
                  <a:schemeClr val="tx2"/>
                </a:solidFill>
                <a:effectLst>
                  <a:outerShdw blurRad="38100" dist="19050" dir="2700000" algn="tl" rotWithShape="0">
                    <a:schemeClr val="dk1">
                      <a:alpha val="40000"/>
                    </a:schemeClr>
                  </a:outerShdw>
                </a:effectLst>
              </a:rPr>
              <a:t>Deploy An Advocacy Campaign to recruit new landowners</a:t>
            </a:r>
          </a:p>
        </p:txBody>
      </p:sp>
    </p:spTree>
    <p:extLst>
      <p:ext uri="{BB962C8B-B14F-4D97-AF65-F5344CB8AC3E}">
        <p14:creationId xmlns:p14="http://schemas.microsoft.com/office/powerpoint/2010/main" val="97846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9E0D-B4B9-44C1-AA52-3C1162961E57}"/>
              </a:ext>
            </a:extLst>
          </p:cNvPr>
          <p:cNvSpPr>
            <a:spLocks noGrp="1"/>
          </p:cNvSpPr>
          <p:nvPr>
            <p:ph type="title"/>
          </p:nvPr>
        </p:nvSpPr>
        <p:spPr/>
        <p:txBody>
          <a:bodyPr>
            <a:normAutofit/>
          </a:bodyPr>
          <a:lstStyle/>
          <a:p>
            <a:r>
              <a:rPr lang="en-US" sz="2400" dirty="0">
                <a:latin typeface="Lato" panose="020F0502020204030203" pitchFamily="34" charset="0"/>
              </a:rPr>
              <a:t>Partner Benefits</a:t>
            </a:r>
          </a:p>
        </p:txBody>
      </p:sp>
      <p:pic>
        <p:nvPicPr>
          <p:cNvPr id="5" name="Picture 4">
            <a:extLst>
              <a:ext uri="{FF2B5EF4-FFF2-40B4-BE49-F238E27FC236}">
                <a16:creationId xmlns:a16="http://schemas.microsoft.com/office/drawing/2014/main" id="{415CFEE5-78BB-4645-9E15-6FA09F895C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5227"/>
          <a:stretch/>
        </p:blipFill>
        <p:spPr>
          <a:xfrm>
            <a:off x="214934" y="-6307"/>
            <a:ext cx="11493768" cy="5524237"/>
          </a:xfrm>
          <a:prstGeom prst="rect">
            <a:avLst/>
          </a:prstGeom>
        </p:spPr>
      </p:pic>
    </p:spTree>
    <p:extLst>
      <p:ext uri="{BB962C8B-B14F-4D97-AF65-F5344CB8AC3E}">
        <p14:creationId xmlns:p14="http://schemas.microsoft.com/office/powerpoint/2010/main" val="1268121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C963-4AC7-4554-90DB-4148647B7683}"/>
              </a:ext>
            </a:extLst>
          </p:cNvPr>
          <p:cNvSpPr>
            <a:spLocks noGrp="1"/>
          </p:cNvSpPr>
          <p:nvPr>
            <p:ph type="title"/>
          </p:nvPr>
        </p:nvSpPr>
        <p:spPr>
          <a:xfrm>
            <a:off x="7230292" y="5852160"/>
            <a:ext cx="4425902" cy="680036"/>
          </a:xfrm>
        </p:spPr>
        <p:txBody>
          <a:bodyPr>
            <a:noAutofit/>
          </a:bodyPr>
          <a:lstStyle/>
          <a:p>
            <a:r>
              <a:rPr lang="en-US" sz="2400" dirty="0">
                <a:latin typeface="Lato" panose="020F0502020204030203" pitchFamily="34" charset="0"/>
              </a:rPr>
              <a:t>Priority Planting Areas</a:t>
            </a:r>
          </a:p>
        </p:txBody>
      </p:sp>
      <p:pic>
        <p:nvPicPr>
          <p:cNvPr id="5" name="Content Placeholder 4">
            <a:extLst>
              <a:ext uri="{FF2B5EF4-FFF2-40B4-BE49-F238E27FC236}">
                <a16:creationId xmlns:a16="http://schemas.microsoft.com/office/drawing/2014/main" id="{F24138B7-2070-48A4-B7E3-8D4719FFCA0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179522" y="0"/>
            <a:ext cx="7390876" cy="5435193"/>
          </a:xfrm>
        </p:spPr>
      </p:pic>
    </p:spTree>
    <p:extLst>
      <p:ext uri="{BB962C8B-B14F-4D97-AF65-F5344CB8AC3E}">
        <p14:creationId xmlns:p14="http://schemas.microsoft.com/office/powerpoint/2010/main" val="333946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9C7CB5-04BA-4460-892B-25748DCCC980}"/>
              </a:ext>
            </a:extLst>
          </p:cNvPr>
          <p:cNvPicPr>
            <a:picLocks noChangeAspect="1"/>
          </p:cNvPicPr>
          <p:nvPr/>
        </p:nvPicPr>
        <p:blipFill>
          <a:blip r:embed="rId3"/>
          <a:srcRect/>
          <a:stretch/>
        </p:blipFill>
        <p:spPr>
          <a:xfrm>
            <a:off x="-163170" y="-141790"/>
            <a:ext cx="12518340" cy="7421479"/>
          </a:xfrm>
          <a:prstGeom prst="rect">
            <a:avLst/>
          </a:prstGeom>
        </p:spPr>
      </p:pic>
      <p:sp>
        <p:nvSpPr>
          <p:cNvPr id="2" name="Rectangle 1">
            <a:extLst>
              <a:ext uri="{FF2B5EF4-FFF2-40B4-BE49-F238E27FC236}">
                <a16:creationId xmlns:a16="http://schemas.microsoft.com/office/drawing/2014/main" id="{A28BDB60-D635-4617-B366-219BBEB5F1F3}"/>
              </a:ext>
            </a:extLst>
          </p:cNvPr>
          <p:cNvSpPr/>
          <p:nvPr/>
        </p:nvSpPr>
        <p:spPr>
          <a:xfrm>
            <a:off x="238497" y="116530"/>
            <a:ext cx="7522124" cy="1015663"/>
          </a:xfrm>
          <a:prstGeom prst="rect">
            <a:avLst/>
          </a:prstGeom>
          <a:noFill/>
        </p:spPr>
        <p:txBody>
          <a:bodyPr wrap="none" lIns="91440" tIns="45720" rIns="91440" bIns="45720">
            <a:spAutoFit/>
          </a:bodyPr>
          <a:lstStyle/>
          <a:p>
            <a:r>
              <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Our Collective Work</a:t>
            </a:r>
          </a:p>
        </p:txBody>
      </p:sp>
    </p:spTree>
    <p:extLst>
      <p:ext uri="{BB962C8B-B14F-4D97-AF65-F5344CB8AC3E}">
        <p14:creationId xmlns:p14="http://schemas.microsoft.com/office/powerpoint/2010/main" val="75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9B77E-0F3D-4BD3-B217-937E031C5457}"/>
              </a:ext>
            </a:extLst>
          </p:cNvPr>
          <p:cNvSpPr>
            <a:spLocks noGrp="1"/>
          </p:cNvSpPr>
          <p:nvPr>
            <p:ph type="title"/>
          </p:nvPr>
        </p:nvSpPr>
        <p:spPr/>
        <p:txBody>
          <a:bodyPr>
            <a:normAutofit/>
          </a:bodyPr>
          <a:lstStyle/>
          <a:p>
            <a:r>
              <a:rPr lang="en-US" sz="2400" dirty="0">
                <a:latin typeface="Lato" panose="020F0502020204030203" pitchFamily="34" charset="0"/>
              </a:rPr>
              <a:t>Outside the Watershed</a:t>
            </a:r>
          </a:p>
        </p:txBody>
      </p:sp>
      <p:pic>
        <p:nvPicPr>
          <p:cNvPr id="5" name="Picture 4" descr="A picture containing text, map&#10;&#10;Description automatically generated">
            <a:extLst>
              <a:ext uri="{FF2B5EF4-FFF2-40B4-BE49-F238E27FC236}">
                <a16:creationId xmlns:a16="http://schemas.microsoft.com/office/drawing/2014/main" id="{3D8C1EDE-3143-4F25-AEF2-F4701A7F29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9865" y="69570"/>
            <a:ext cx="8863711" cy="5336954"/>
          </a:xfrm>
          <a:prstGeom prst="rect">
            <a:avLst/>
          </a:prstGeom>
        </p:spPr>
      </p:pic>
      <p:sp>
        <p:nvSpPr>
          <p:cNvPr id="6" name="TextBox 5">
            <a:extLst>
              <a:ext uri="{FF2B5EF4-FFF2-40B4-BE49-F238E27FC236}">
                <a16:creationId xmlns:a16="http://schemas.microsoft.com/office/drawing/2014/main" id="{11A714BE-FE74-4265-8F59-EA0D89CE8396}"/>
              </a:ext>
            </a:extLst>
          </p:cNvPr>
          <p:cNvSpPr txBox="1"/>
          <p:nvPr/>
        </p:nvSpPr>
        <p:spPr>
          <a:xfrm>
            <a:off x="6561763" y="4923587"/>
            <a:ext cx="4477331" cy="276999"/>
          </a:xfrm>
          <a:prstGeom prst="rect">
            <a:avLst/>
          </a:prstGeom>
          <a:noFill/>
        </p:spPr>
        <p:txBody>
          <a:bodyPr wrap="square" rtlCol="0">
            <a:spAutoFit/>
          </a:bodyPr>
          <a:lstStyle/>
          <a:p>
            <a:r>
              <a:rPr lang="en-US" sz="1200" b="1" dirty="0">
                <a:solidFill>
                  <a:schemeClr val="bg1"/>
                </a:solidFill>
                <a:latin typeface="Lato" panose="020F0502020204030203" pitchFamily="34" charset="0"/>
              </a:rPr>
              <a:t>Photo courtesy of dep.pa.gov</a:t>
            </a:r>
          </a:p>
        </p:txBody>
      </p:sp>
      <p:sp>
        <p:nvSpPr>
          <p:cNvPr id="7" name="Rectangle 6">
            <a:extLst>
              <a:ext uri="{FF2B5EF4-FFF2-40B4-BE49-F238E27FC236}">
                <a16:creationId xmlns:a16="http://schemas.microsoft.com/office/drawing/2014/main" id="{DBFEC631-13C9-499C-934C-1CB4169DF83B}"/>
              </a:ext>
            </a:extLst>
          </p:cNvPr>
          <p:cNvSpPr/>
          <p:nvPr/>
        </p:nvSpPr>
        <p:spPr>
          <a:xfrm rot="16200000">
            <a:off x="-2218323" y="2543753"/>
            <a:ext cx="5276380" cy="523220"/>
          </a:xfrm>
          <a:prstGeom prst="rect">
            <a:avLst/>
          </a:prstGeom>
          <a:noFill/>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CLEAN WATER LEGISLATION</a:t>
            </a:r>
          </a:p>
        </p:txBody>
      </p:sp>
    </p:spTree>
    <p:extLst>
      <p:ext uri="{BB962C8B-B14F-4D97-AF65-F5344CB8AC3E}">
        <p14:creationId xmlns:p14="http://schemas.microsoft.com/office/powerpoint/2010/main" val="139100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1143EB-1126-4A24-893A-FE3F120B6BE2}"/>
              </a:ext>
            </a:extLst>
          </p:cNvPr>
          <p:cNvSpPr txBox="1">
            <a:spLocks/>
          </p:cNvSpPr>
          <p:nvPr/>
        </p:nvSpPr>
        <p:spPr>
          <a:xfrm>
            <a:off x="5768441" y="5863814"/>
            <a:ext cx="6038205" cy="680036"/>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200" b="0" kern="1200">
                <a:solidFill>
                  <a:schemeClr val="bg1"/>
                </a:solidFill>
                <a:latin typeface="+mj-lt"/>
                <a:ea typeface="+mj-ea"/>
                <a:cs typeface="+mj-cs"/>
              </a:defRPr>
            </a:lvl1pPr>
          </a:lstStyle>
          <a:p>
            <a:r>
              <a:rPr lang="en-US" sz="2400" dirty="0">
                <a:latin typeface="Lato" panose="020F0502020204030203" pitchFamily="34" charset="0"/>
              </a:rPr>
              <a:t>Increase Supply = </a:t>
            </a:r>
          </a:p>
          <a:p>
            <a:r>
              <a:rPr lang="en-US" sz="2400" dirty="0">
                <a:latin typeface="Lato" panose="020F0502020204030203" pitchFamily="34" charset="0"/>
              </a:rPr>
              <a:t>+ Economic Impact</a:t>
            </a:r>
          </a:p>
        </p:txBody>
      </p:sp>
      <p:sp>
        <p:nvSpPr>
          <p:cNvPr id="9" name="TextBox 8">
            <a:extLst>
              <a:ext uri="{FF2B5EF4-FFF2-40B4-BE49-F238E27FC236}">
                <a16:creationId xmlns:a16="http://schemas.microsoft.com/office/drawing/2014/main" id="{0F474237-73BD-45F1-B85D-E21CAA695C57}"/>
              </a:ext>
            </a:extLst>
          </p:cNvPr>
          <p:cNvSpPr txBox="1"/>
          <p:nvPr/>
        </p:nvSpPr>
        <p:spPr>
          <a:xfrm>
            <a:off x="9184134" y="5214497"/>
            <a:ext cx="3239282" cy="246221"/>
          </a:xfrm>
          <a:prstGeom prst="rect">
            <a:avLst/>
          </a:prstGeom>
          <a:noFill/>
        </p:spPr>
        <p:txBody>
          <a:bodyPr wrap="square" rtlCol="0">
            <a:spAutoFit/>
          </a:bodyPr>
          <a:lstStyle/>
          <a:p>
            <a:r>
              <a:rPr lang="en-US" sz="1000" dirty="0">
                <a:solidFill>
                  <a:schemeClr val="bg1"/>
                </a:solidFill>
              </a:rPr>
              <a:t>Photo Courtesy of </a:t>
            </a:r>
            <a:r>
              <a:rPr lang="en-US" sz="1000" dirty="0" err="1">
                <a:solidFill>
                  <a:schemeClr val="bg1"/>
                </a:solidFill>
              </a:rPr>
              <a:t>Octoraro</a:t>
            </a:r>
            <a:r>
              <a:rPr lang="en-US" sz="1000" dirty="0">
                <a:solidFill>
                  <a:schemeClr val="bg1"/>
                </a:solidFill>
              </a:rPr>
              <a:t> Native Plant Nursery</a:t>
            </a:r>
          </a:p>
        </p:txBody>
      </p:sp>
    </p:spTree>
    <p:extLst>
      <p:ext uri="{BB962C8B-B14F-4D97-AF65-F5344CB8AC3E}">
        <p14:creationId xmlns:p14="http://schemas.microsoft.com/office/powerpoint/2010/main" val="389647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61AAF5-E091-4F1B-A54B-D0D61B9C8B07}"/>
              </a:ext>
            </a:extLst>
          </p:cNvPr>
          <p:cNvSpPr>
            <a:spLocks noGrp="1"/>
          </p:cNvSpPr>
          <p:nvPr>
            <p:ph type="title"/>
          </p:nvPr>
        </p:nvSpPr>
        <p:spPr>
          <a:xfrm>
            <a:off x="7645400" y="5851525"/>
            <a:ext cx="4010025" cy="681038"/>
          </a:xfrm>
        </p:spPr>
        <p:txBody>
          <a:bodyPr>
            <a:noAutofit/>
          </a:bodyPr>
          <a:lstStyle/>
          <a:p>
            <a:r>
              <a:rPr lang="en-US" sz="2400" dirty="0">
                <a:latin typeface="Lato" panose="020F0502020204030203" pitchFamily="34" charset="0"/>
              </a:rPr>
              <a:t>Workforce Development</a:t>
            </a:r>
          </a:p>
        </p:txBody>
      </p:sp>
      <p:sp>
        <p:nvSpPr>
          <p:cNvPr id="5" name="TextBox 4">
            <a:extLst>
              <a:ext uri="{FF2B5EF4-FFF2-40B4-BE49-F238E27FC236}">
                <a16:creationId xmlns:a16="http://schemas.microsoft.com/office/drawing/2014/main" id="{5D00E3D2-055D-4185-8558-DB634E6E1594}"/>
              </a:ext>
            </a:extLst>
          </p:cNvPr>
          <p:cNvSpPr txBox="1"/>
          <p:nvPr/>
        </p:nvSpPr>
        <p:spPr>
          <a:xfrm>
            <a:off x="9302621" y="5214498"/>
            <a:ext cx="3239282" cy="246221"/>
          </a:xfrm>
          <a:prstGeom prst="rect">
            <a:avLst/>
          </a:prstGeom>
          <a:noFill/>
        </p:spPr>
        <p:txBody>
          <a:bodyPr wrap="square" rtlCol="0">
            <a:spAutoFit/>
          </a:bodyPr>
          <a:lstStyle/>
          <a:p>
            <a:r>
              <a:rPr lang="en-US" sz="1000" dirty="0">
                <a:solidFill>
                  <a:schemeClr val="bg1"/>
                </a:solidFill>
              </a:rPr>
              <a:t>Photo Courtesy of American Native Plants</a:t>
            </a:r>
          </a:p>
        </p:txBody>
      </p:sp>
    </p:spTree>
    <p:extLst>
      <p:ext uri="{BB962C8B-B14F-4D97-AF65-F5344CB8AC3E}">
        <p14:creationId xmlns:p14="http://schemas.microsoft.com/office/powerpoint/2010/main" val="3082435670"/>
      </p:ext>
    </p:extLst>
  </p:cSld>
  <p:clrMapOvr>
    <a:masterClrMapping/>
  </p:clrMapOvr>
</p:sld>
</file>

<file path=ppt/theme/theme1.xml><?xml version="1.0" encoding="utf-8"?>
<a:theme xmlns:a="http://schemas.openxmlformats.org/drawingml/2006/main" name="Presentation Title—Dark Background">
  <a:themeElements>
    <a:clrScheme name="Custom 1">
      <a:dk1>
        <a:srgbClr val="000000"/>
      </a:dk1>
      <a:lt1>
        <a:srgbClr val="FFFFFF"/>
      </a:lt1>
      <a:dk2>
        <a:srgbClr val="005183"/>
      </a:dk2>
      <a:lt2>
        <a:srgbClr val="E7E6E6"/>
      </a:lt2>
      <a:accent1>
        <a:srgbClr val="4472C4"/>
      </a:accent1>
      <a:accent2>
        <a:srgbClr val="00B170"/>
      </a:accent2>
      <a:accent3>
        <a:srgbClr val="8C9797"/>
      </a:accent3>
      <a:accent4>
        <a:srgbClr val="FDBC1C"/>
      </a:accent4>
      <a:accent5>
        <a:srgbClr val="6565B0"/>
      </a:accent5>
      <a:accent6>
        <a:srgbClr val="005183"/>
      </a:accent6>
      <a:hlink>
        <a:srgbClr val="0563C1"/>
      </a:hlink>
      <a:folHlink>
        <a:srgbClr val="6565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itle—Light Background">
  <a:themeElements>
    <a:clrScheme name="Custom 1">
      <a:dk1>
        <a:srgbClr val="000000"/>
      </a:dk1>
      <a:lt1>
        <a:srgbClr val="FFFFFF"/>
      </a:lt1>
      <a:dk2>
        <a:srgbClr val="005183"/>
      </a:dk2>
      <a:lt2>
        <a:srgbClr val="E7E6E6"/>
      </a:lt2>
      <a:accent1>
        <a:srgbClr val="4472C4"/>
      </a:accent1>
      <a:accent2>
        <a:srgbClr val="00B170"/>
      </a:accent2>
      <a:accent3>
        <a:srgbClr val="8C9797"/>
      </a:accent3>
      <a:accent4>
        <a:srgbClr val="FDBC1C"/>
      </a:accent4>
      <a:accent5>
        <a:srgbClr val="6565B0"/>
      </a:accent5>
      <a:accent6>
        <a:srgbClr val="005183"/>
      </a:accent6>
      <a:hlink>
        <a:srgbClr val="0563C1"/>
      </a:hlink>
      <a:folHlink>
        <a:srgbClr val="6565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Custom 1">
      <a:dk1>
        <a:srgbClr val="000000"/>
      </a:dk1>
      <a:lt1>
        <a:srgbClr val="FFFFFF"/>
      </a:lt1>
      <a:dk2>
        <a:srgbClr val="005183"/>
      </a:dk2>
      <a:lt2>
        <a:srgbClr val="E7E6E6"/>
      </a:lt2>
      <a:accent1>
        <a:srgbClr val="4472C4"/>
      </a:accent1>
      <a:accent2>
        <a:srgbClr val="00B170"/>
      </a:accent2>
      <a:accent3>
        <a:srgbClr val="8C9797"/>
      </a:accent3>
      <a:accent4>
        <a:srgbClr val="FDBC1C"/>
      </a:accent4>
      <a:accent5>
        <a:srgbClr val="6565B0"/>
      </a:accent5>
      <a:accent6>
        <a:srgbClr val="005183"/>
      </a:accent6>
      <a:hlink>
        <a:srgbClr val="0563C1"/>
      </a:hlink>
      <a:folHlink>
        <a:srgbClr val="6565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54DC394E62AE46B2007ABD0AE91354" ma:contentTypeVersion="13" ma:contentTypeDescription="Create a new document." ma:contentTypeScope="" ma:versionID="be1fd1f8bcb646152caef9131172deb3">
  <xsd:schema xmlns:xsd="http://www.w3.org/2001/XMLSchema" xmlns:xs="http://www.w3.org/2001/XMLSchema" xmlns:p="http://schemas.microsoft.com/office/2006/metadata/properties" xmlns:ns3="0f270f5b-e4b4-4fda-9ac2-199f5442dceb" xmlns:ns4="7bf7cea7-d9e5-4b4d-85e6-a326377ccdfe" targetNamespace="http://schemas.microsoft.com/office/2006/metadata/properties" ma:root="true" ma:fieldsID="ca9bafc98606996a54907545b2de1037" ns3:_="" ns4:_="">
    <xsd:import namespace="0f270f5b-e4b4-4fda-9ac2-199f5442dceb"/>
    <xsd:import namespace="7bf7cea7-d9e5-4b4d-85e6-a326377ccdf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70f5b-e4b4-4fda-9ac2-199f5442dc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f7cea7-d9e5-4b4d-85e6-a326377ccdf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DCF5DF-A902-4AD8-B8E0-B0160BEA0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70f5b-e4b4-4fda-9ac2-199f5442dceb"/>
    <ds:schemaRef ds:uri="7bf7cea7-d9e5-4b4d-85e6-a326377ccd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427AEC-E411-4D19-985B-B62EE9B07828}">
  <ds:schemaRefs>
    <ds:schemaRef ds:uri="http://schemas.microsoft.com/sharepoint/v3/contenttype/forms"/>
  </ds:schemaRefs>
</ds:datastoreItem>
</file>

<file path=customXml/itemProps3.xml><?xml version="1.0" encoding="utf-8"?>
<ds:datastoreItem xmlns:ds="http://schemas.openxmlformats.org/officeDocument/2006/customXml" ds:itemID="{C1C1EE73-FE1D-4A41-83E1-9D33F0F1D322}">
  <ds:schemaRefs>
    <ds:schemaRef ds:uri="0f270f5b-e4b4-4fda-9ac2-199f5442dce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bf7cea7-d9e5-4b4d-85e6-a326377ccdf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1635</TotalTime>
  <Words>2192</Words>
  <Application>Microsoft Macintosh PowerPoint</Application>
  <PresentationFormat>Widescreen</PresentationFormat>
  <Paragraphs>138</Paragraphs>
  <Slides>17</Slides>
  <Notes>16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Lato</vt:lpstr>
      <vt:lpstr>Presentation Title—Dark Background</vt:lpstr>
      <vt:lpstr>Presentation Title—Light Background</vt:lpstr>
      <vt:lpstr>Content Slides</vt:lpstr>
      <vt:lpstr>PowerPoint Presentation</vt:lpstr>
      <vt:lpstr>PowerPoint Presentation</vt:lpstr>
      <vt:lpstr>Roadmap to 10 Million</vt:lpstr>
      <vt:lpstr>Partner Benefits</vt:lpstr>
      <vt:lpstr>Priority Planting Areas</vt:lpstr>
      <vt:lpstr>PowerPoint Presentation</vt:lpstr>
      <vt:lpstr>Outside the Watershed</vt:lpstr>
      <vt:lpstr>PowerPoint Presentation</vt:lpstr>
      <vt:lpstr>Workforce Development</vt:lpstr>
      <vt:lpstr>Increase Demand = Legacy Landowners</vt:lpstr>
      <vt:lpstr>Marketing Campaign  Launching Winter 2021/2022</vt:lpstr>
      <vt:lpstr>Site Prep, Maintenance = Stewardship</vt:lpstr>
      <vt:lpstr>NFWF INSR Grant Molly Cheatum Mcheatum@CBF.org</vt:lpstr>
      <vt:lpstr>Public Health &amp; Advocacy</vt:lpstr>
      <vt:lpstr>Mira Lloyd Dock Partnership Diversity Award</vt:lpstr>
      <vt:lpstr>Evergreen Goals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Sieglitz</dc:creator>
  <cp:lastModifiedBy>adam@fredericksburgallages.com</cp:lastModifiedBy>
  <cp:revision>29</cp:revision>
  <dcterms:created xsi:type="dcterms:W3CDTF">2020-11-03T21:32:48Z</dcterms:created>
  <dcterms:modified xsi:type="dcterms:W3CDTF">2021-12-03T16:26:17Z</dcterms:modified>
</cp:coreProperties>
</file>