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Oswald" pitchFamily="2" charset="77"/>
      <p:regular r:id="rId25"/>
      <p:bold r:id="rId26"/>
    </p:embeddedFont>
    <p:embeddedFont>
      <p:font typeface="Source Sans Pro" panose="020B0503030403020204" pitchFamily="34" charset="0"/>
      <p:regular r:id="rId27"/>
      <p:bold r:id="rId28"/>
      <p:italic r:id="rId29"/>
      <p:boldItalic r:id="rId30"/>
    </p:embeddedFont>
    <p:embeddedFont>
      <p:font typeface="Trebuchet MS" panose="020B0703020202090204" pitchFamily="34" charset="0"/>
      <p:regular r:id="rId31"/>
      <p:bold r:id="rId32"/>
      <p: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61" d="100"/>
          <a:sy n="161" d="100"/>
        </p:scale>
        <p:origin x="784" y="2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af10c43046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af10c43046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ade0b566cd_0_4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ade0b566cd_0_4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95b5d46d7e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95b5d46d7e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95b5d46d7e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95b5d46d7e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c7853f97c5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gc7853f97c5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95b5d46d7e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95b5d46d7e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72e6085e5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72e6085e5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95d8738a81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95d8738a81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95b5d46d7e_2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95b5d46d7e_2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95b5d46d7e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95b5d46d7e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03b88cf31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g103b88cf31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03b88cf317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103b88cf317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03b88cf317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103b88cf317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ade0b566cd_0_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ade0b566cd_0_2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January 2020 retreat discussions included a need to focus on de-listing streams as a desired outcome.  The Bay will benefit but it’s what Lancaster County will notice as a quality of life improvement 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957595382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957595382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957595382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957595382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95d8738a81_1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95d8738a81_1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c88d6088e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c88d6088e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11" Type="http://schemas.openxmlformats.org/officeDocument/2006/relationships/image" Target="../media/image32.jpeg"/><Relationship Id="rId5" Type="http://schemas.openxmlformats.org/officeDocument/2006/relationships/image" Target="../media/image3.png"/><Relationship Id="rId10" Type="http://schemas.openxmlformats.org/officeDocument/2006/relationships/image" Target="../media/image31.jpeg"/><Relationship Id="rId4" Type="http://schemas.openxmlformats.org/officeDocument/2006/relationships/hyperlink" Target="http://lancastercleanwaterpartners.com/success-stories/" TargetMode="External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000" y="0"/>
            <a:ext cx="8394002" cy="516539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/>
          <p:nvPr/>
        </p:nvSpPr>
        <p:spPr>
          <a:xfrm>
            <a:off x="0" y="0"/>
            <a:ext cx="750000" cy="5165400"/>
          </a:xfrm>
          <a:prstGeom prst="rect">
            <a:avLst/>
          </a:prstGeom>
          <a:solidFill>
            <a:srgbClr val="8BC9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4"/>
          <p:cNvSpPr/>
          <p:nvPr/>
        </p:nvSpPr>
        <p:spPr>
          <a:xfrm>
            <a:off x="0" y="2309325"/>
            <a:ext cx="5857800" cy="829500"/>
          </a:xfrm>
          <a:prstGeom prst="rect">
            <a:avLst/>
          </a:prstGeom>
          <a:solidFill>
            <a:srgbClr val="2939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ctrTitle"/>
          </p:nvPr>
        </p:nvSpPr>
        <p:spPr>
          <a:xfrm>
            <a:off x="907400" y="2328525"/>
            <a:ext cx="4288500" cy="74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Clean And Clear By 2040</a:t>
            </a:r>
            <a:endParaRPr sz="33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4" name="Google Shape;64;p14"/>
          <p:cNvSpPr/>
          <p:nvPr/>
        </p:nvSpPr>
        <p:spPr>
          <a:xfrm>
            <a:off x="0" y="3092225"/>
            <a:ext cx="5336400" cy="535500"/>
          </a:xfrm>
          <a:prstGeom prst="rect">
            <a:avLst/>
          </a:prstGeom>
          <a:solidFill>
            <a:srgbClr val="61A7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4825" y="3932625"/>
            <a:ext cx="2199374" cy="1013426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/>
          <p:nvPr/>
        </p:nvSpPr>
        <p:spPr>
          <a:xfrm>
            <a:off x="964650" y="3157025"/>
            <a:ext cx="4428900" cy="4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Operating with a bias towards action</a:t>
            </a:r>
            <a:endParaRPr sz="1800" b="1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907400" y="4759450"/>
            <a:ext cx="4428900" cy="1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Photo: Donegal Trout Unlimited at Clean Water Fund project site </a:t>
            </a:r>
            <a:endParaRPr sz="120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lt1"/>
                </a:solidFill>
                <a:highlight>
                  <a:srgbClr val="8BC92F"/>
                </a:highlight>
                <a:latin typeface="Oswald"/>
                <a:ea typeface="Oswald"/>
                <a:cs typeface="Oswald"/>
                <a:sym typeface="Oswald"/>
              </a:rPr>
              <a:t>CAP Opportunity</a:t>
            </a:r>
            <a:endParaRPr sz="2900">
              <a:solidFill>
                <a:schemeClr val="lt1"/>
              </a:solidFill>
              <a:highlight>
                <a:srgbClr val="8BC92F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43" name="Google Shape;143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44" name="Google Shape;14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7925" y="1017725"/>
            <a:ext cx="4580151" cy="385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3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3700" y="952425"/>
            <a:ext cx="6614674" cy="4125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309700" cy="6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highlight>
                  <a:srgbClr val="8BC92F"/>
                </a:highlight>
                <a:latin typeface="Oswald"/>
                <a:ea typeface="Oswald"/>
                <a:cs typeface="Oswald"/>
                <a:sym typeface="Oswald"/>
              </a:rPr>
              <a:t>Lancaster County’s CAP Coordinator Team</a:t>
            </a:r>
            <a:endParaRPr>
              <a:solidFill>
                <a:srgbClr val="FFFFFF"/>
              </a:solidFill>
              <a:highlight>
                <a:srgbClr val="8BC92F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FFFFFF"/>
              </a:solidFill>
              <a:highlight>
                <a:srgbClr val="8BC92F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51" name="Google Shape;151;p24"/>
          <p:cNvSpPr txBox="1"/>
          <p:nvPr/>
        </p:nvSpPr>
        <p:spPr>
          <a:xfrm>
            <a:off x="-192000" y="44502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52" name="Google Shape;152;p24"/>
          <p:cNvSpPr txBox="1"/>
          <p:nvPr/>
        </p:nvSpPr>
        <p:spPr>
          <a:xfrm>
            <a:off x="138000" y="1091050"/>
            <a:ext cx="8504700" cy="11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8BC92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 Lancaster Clean Water Partners is the lead entity along with the Conservation District. </a:t>
            </a:r>
            <a:endParaRPr sz="1600" b="1">
              <a:solidFill>
                <a:srgbClr val="8BC92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8BC92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8BC92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CAP Coordinator Team includes</a:t>
            </a:r>
            <a:endParaRPr sz="1600">
              <a:solidFill>
                <a:srgbClr val="8BC92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53" name="Google Shape;153;p2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9900" y="4163500"/>
            <a:ext cx="625724" cy="903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4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724" y="2344200"/>
            <a:ext cx="1591748" cy="1591748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4"/>
          <p:cNvSpPr txBox="1"/>
          <p:nvPr/>
        </p:nvSpPr>
        <p:spPr>
          <a:xfrm>
            <a:off x="393663" y="4052400"/>
            <a:ext cx="2463000" cy="8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75757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Mike LaSala</a:t>
            </a:r>
            <a:br>
              <a:rPr lang="en">
                <a:solidFill>
                  <a:srgbClr val="757575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>
                <a:solidFill>
                  <a:srgbClr val="75757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Laurel Etter Longenecker</a:t>
            </a:r>
            <a:endParaRPr>
              <a:solidFill>
                <a:srgbClr val="75757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56" name="Google Shape;156;p24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3525" y="2967917"/>
            <a:ext cx="2462999" cy="968023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4"/>
          <p:cNvSpPr txBox="1"/>
          <p:nvPr/>
        </p:nvSpPr>
        <p:spPr>
          <a:xfrm>
            <a:off x="3158838" y="4052400"/>
            <a:ext cx="2463000" cy="8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75757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Jeff Swinehart</a:t>
            </a:r>
            <a:br>
              <a:rPr lang="en">
                <a:solidFill>
                  <a:srgbClr val="757575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>
                <a:solidFill>
                  <a:srgbClr val="75757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Jeb Musser</a:t>
            </a:r>
            <a:br>
              <a:rPr lang="en">
                <a:solidFill>
                  <a:srgbClr val="757575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>
                <a:solidFill>
                  <a:srgbClr val="75757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Gordon Hoover</a:t>
            </a:r>
            <a:endParaRPr>
              <a:solidFill>
                <a:srgbClr val="75757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58" name="Google Shape;158;p24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2570" y="3122975"/>
            <a:ext cx="2231929" cy="657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4"/>
          <p:cNvSpPr txBox="1"/>
          <p:nvPr/>
        </p:nvSpPr>
        <p:spPr>
          <a:xfrm>
            <a:off x="5996888" y="4052400"/>
            <a:ext cx="2463000" cy="8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75757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Joellyn Warren</a:t>
            </a:r>
            <a:endParaRPr>
              <a:solidFill>
                <a:srgbClr val="75757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75757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Charity Burkholder</a:t>
            </a:r>
            <a:endParaRPr>
              <a:solidFill>
                <a:srgbClr val="75757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5"/>
          <p:cNvSpPr txBox="1">
            <a:spLocks noGrp="1"/>
          </p:cNvSpPr>
          <p:nvPr>
            <p:ph type="title"/>
          </p:nvPr>
        </p:nvSpPr>
        <p:spPr>
          <a:xfrm>
            <a:off x="304800" y="160800"/>
            <a:ext cx="8309700" cy="6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highlight>
                  <a:srgbClr val="8BC92F"/>
                </a:highlight>
                <a:latin typeface="Oswald"/>
                <a:ea typeface="Oswald"/>
                <a:cs typeface="Oswald"/>
                <a:sym typeface="Oswald"/>
              </a:rPr>
              <a:t>CAP Implementation Projects - $2.7 million</a:t>
            </a:r>
            <a:endParaRPr sz="3000">
              <a:solidFill>
                <a:srgbClr val="000000"/>
              </a:solidFill>
              <a:highlight>
                <a:srgbClr val="8BC92F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65" name="Google Shape;16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8450" y="1054775"/>
            <a:ext cx="3186475" cy="3186475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5"/>
          <p:cNvSpPr txBox="1"/>
          <p:nvPr/>
        </p:nvSpPr>
        <p:spPr>
          <a:xfrm>
            <a:off x="406500" y="905775"/>
            <a:ext cx="43170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Char char="●"/>
            </a:pPr>
            <a:r>
              <a:rPr lang="en"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Murry Ridge Park Green Infrastructure Improvements</a:t>
            </a:r>
            <a:endParaRPr sz="16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Char char="●"/>
            </a:pPr>
            <a:r>
              <a:rPr lang="en"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Paradise Township Vegetated Swale</a:t>
            </a:r>
            <a:endParaRPr sz="16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Char char="●"/>
            </a:pPr>
            <a:r>
              <a:rPr lang="en"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Maximum Impact: BMP Implementation on a Strategic Farm in East Lampeter Township</a:t>
            </a:r>
            <a:endParaRPr sz="16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Char char="●"/>
            </a:pPr>
            <a:r>
              <a:rPr lang="en"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Glick/Fishing Creek Stream Tributary Restoration and Buffer Installation</a:t>
            </a:r>
            <a:endParaRPr sz="16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Char char="●"/>
            </a:pPr>
            <a:r>
              <a:rPr lang="en"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Lancaster City Street Tree Planting</a:t>
            </a:r>
            <a:endParaRPr sz="16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Char char="●"/>
            </a:pPr>
            <a:r>
              <a:rPr lang="en"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Lancaster City Green Infrastructure Retrofit - Culliton Park</a:t>
            </a:r>
            <a:endParaRPr sz="16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Char char="●"/>
            </a:pPr>
            <a:r>
              <a:rPr lang="en"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Woerth It Hollow farm</a:t>
            </a:r>
            <a:br>
              <a:rPr lang="en"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6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Read these </a:t>
            </a:r>
            <a:r>
              <a:rPr lang="en" sz="1600" u="sng">
                <a:solidFill>
                  <a:srgbClr val="8BC92F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success stories</a:t>
            </a:r>
            <a:r>
              <a:rPr lang="en" sz="1600" u="sng">
                <a:solidFill>
                  <a:srgbClr val="8BC92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"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on our website!</a:t>
            </a:r>
            <a:endParaRPr sz="16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7" name="Google Shape;167;p25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9900" y="4163500"/>
            <a:ext cx="625724" cy="903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5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1525" y="773475"/>
            <a:ext cx="4794099" cy="359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5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2189" y="691025"/>
            <a:ext cx="3858997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5"/>
          <p:cNvPicPr preferRelativeResize="0"/>
          <p:nvPr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7971" y="818700"/>
            <a:ext cx="5078631" cy="380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5"/>
          <p:cNvPicPr preferRelativeResize="0"/>
          <p:nvPr/>
        </p:nvPicPr>
        <p:blipFill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0277" y="420775"/>
            <a:ext cx="5336324" cy="400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5"/>
          <p:cNvPicPr preferRelativeResize="0"/>
          <p:nvPr/>
        </p:nvPicPr>
        <p:blipFill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500" y="782237"/>
            <a:ext cx="5177226" cy="3882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5"/>
          <p:cNvPicPr preferRelativeResize="0"/>
          <p:nvPr/>
        </p:nvPicPr>
        <p:blipFill>
          <a:blip r:embed="rId1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3325" y="645225"/>
            <a:ext cx="5650304" cy="4237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5"/>
          <p:cNvPicPr preferRelativeResize="0"/>
          <p:nvPr/>
        </p:nvPicPr>
        <p:blipFill>
          <a:blip r:embed="rId1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5400" y="871800"/>
            <a:ext cx="5695603" cy="4271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endParaRPr/>
          </a:p>
        </p:txBody>
      </p:sp>
      <p:pic>
        <p:nvPicPr>
          <p:cNvPr id="180" name="Google Shape;180;p2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5925" y="-7800"/>
            <a:ext cx="5159100" cy="515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6" descr="Image result for crick or creek bee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63950" y="-284824"/>
            <a:ext cx="4321350" cy="559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88" name="Google Shape;188;p2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" y="1"/>
            <a:ext cx="915567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7"/>
          <p:cNvSpPr/>
          <p:nvPr/>
        </p:nvSpPr>
        <p:spPr>
          <a:xfrm>
            <a:off x="104950" y="3994200"/>
            <a:ext cx="4260300" cy="1073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7"/>
          <p:cNvSpPr/>
          <p:nvPr/>
        </p:nvSpPr>
        <p:spPr>
          <a:xfrm>
            <a:off x="217350" y="3702700"/>
            <a:ext cx="4354500" cy="1212300"/>
          </a:xfrm>
          <a:prstGeom prst="rect">
            <a:avLst/>
          </a:prstGeom>
          <a:solidFill>
            <a:srgbClr val="61A7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27"/>
          <p:cNvSpPr txBox="1"/>
          <p:nvPr/>
        </p:nvSpPr>
        <p:spPr>
          <a:xfrm>
            <a:off x="311700" y="3788450"/>
            <a:ext cx="42603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Farmers using a </a:t>
            </a:r>
            <a:r>
              <a:rPr lang="en" sz="130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dragline to inject dairy manure</a:t>
            </a:r>
            <a:r>
              <a:rPr lang="en" sz="13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after harvest to conserve nutrients. Cover crops are planted after manure is injected to retain nutrients and control soil erosion.  Expanding these practices are part of our CAP.</a:t>
            </a:r>
            <a:endParaRPr sz="130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2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8"/>
          <p:cNvSpPr/>
          <p:nvPr/>
        </p:nvSpPr>
        <p:spPr>
          <a:xfrm>
            <a:off x="104950" y="4361700"/>
            <a:ext cx="3114000" cy="6294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28"/>
          <p:cNvSpPr/>
          <p:nvPr/>
        </p:nvSpPr>
        <p:spPr>
          <a:xfrm>
            <a:off x="217350" y="4070475"/>
            <a:ext cx="3258300" cy="792300"/>
          </a:xfrm>
          <a:prstGeom prst="rect">
            <a:avLst/>
          </a:prstGeom>
          <a:solidFill>
            <a:srgbClr val="61A7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28"/>
          <p:cNvSpPr txBox="1">
            <a:spLocks noGrp="1"/>
          </p:cNvSpPr>
          <p:nvPr>
            <p:ph type="body" idx="1"/>
          </p:nvPr>
        </p:nvSpPr>
        <p:spPr>
          <a:xfrm>
            <a:off x="298500" y="3942175"/>
            <a:ext cx="3434100" cy="92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5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Well-maintained buffer on farmland along Big Beaver Creek.</a:t>
            </a:r>
            <a:endParaRPr sz="21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9"/>
          <p:cNvSpPr txBox="1">
            <a:spLocks noGrp="1"/>
          </p:cNvSpPr>
          <p:nvPr>
            <p:ph type="title"/>
          </p:nvPr>
        </p:nvSpPr>
        <p:spPr>
          <a:xfrm>
            <a:off x="311700" y="489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highlight>
                  <a:srgbClr val="61A7DD"/>
                </a:highlight>
                <a:latin typeface="Oswald"/>
                <a:ea typeface="Oswald"/>
                <a:cs typeface="Oswald"/>
                <a:sym typeface="Oswald"/>
              </a:rPr>
              <a:t>2021 - 2022 Goals</a:t>
            </a:r>
            <a:endParaRPr>
              <a:solidFill>
                <a:srgbClr val="FFFFFF"/>
              </a:solidFill>
              <a:highlight>
                <a:srgbClr val="61A7DD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05" name="Google Shape;205;p29"/>
          <p:cNvSpPr txBox="1">
            <a:spLocks noGrp="1"/>
          </p:cNvSpPr>
          <p:nvPr>
            <p:ph type="body" idx="1"/>
          </p:nvPr>
        </p:nvSpPr>
        <p:spPr>
          <a:xfrm>
            <a:off x="311700" y="1061825"/>
            <a:ext cx="4411800" cy="380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61A7D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Sustainable restoration of priority streams through regional collaboration and watershed approaches</a:t>
            </a:r>
            <a:endParaRPr sz="1400" b="1">
              <a:solidFill>
                <a:srgbClr val="59595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17500" algn="l" rtl="0"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Source Sans Pro"/>
              <a:buChar char="●"/>
            </a:pPr>
            <a:r>
              <a:rPr lang="en" sz="1400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Stream de-listing strategy serves as anchor </a:t>
            </a:r>
            <a:endParaRPr sz="1400">
              <a:solidFill>
                <a:srgbClr val="59595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Source Sans Pro"/>
              <a:buChar char="○"/>
            </a:pPr>
            <a:r>
              <a:rPr lang="en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Operate with an entire catchment in mind</a:t>
            </a:r>
            <a:endParaRPr>
              <a:solidFill>
                <a:srgbClr val="59595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Source Sans Pro"/>
              <a:buChar char="○"/>
            </a:pPr>
            <a:r>
              <a:rPr lang="en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Pair up the best funding with the most appropriate project so we can have a bigger impact with dollars we have</a:t>
            </a:r>
            <a:endParaRPr sz="1400">
              <a:solidFill>
                <a:srgbClr val="59595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Source Sans Pro"/>
              <a:buChar char="●"/>
            </a:pPr>
            <a:r>
              <a:rPr lang="en" sz="1400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Track implementation and verify BMP by BMP</a:t>
            </a:r>
            <a:endParaRPr sz="1400">
              <a:solidFill>
                <a:srgbClr val="59595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Source Sans Pro"/>
              <a:buChar char="●"/>
            </a:pPr>
            <a:r>
              <a:rPr lang="en" sz="1400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Better use of the weekly pre-application meeting </a:t>
            </a:r>
            <a:endParaRPr sz="1400">
              <a:solidFill>
                <a:srgbClr val="59595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Source Sans Pro"/>
              <a:buChar char="●"/>
            </a:pPr>
            <a:r>
              <a:rPr lang="en" sz="1400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MS4 feedback to shape the next permit </a:t>
            </a:r>
            <a:endParaRPr sz="1400" i="1">
              <a:solidFill>
                <a:srgbClr val="59595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Source Sans Pro"/>
              <a:buChar char="●"/>
            </a:pPr>
            <a:r>
              <a:rPr lang="en" sz="1400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Action Team work overlapping in ways to address monitoring needs, local land use issues, and Places2040 integration</a:t>
            </a:r>
            <a:endParaRPr sz="1400">
              <a:solidFill>
                <a:srgbClr val="59595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2800" b="1">
              <a:solidFill>
                <a:schemeClr val="dk1"/>
              </a:solidFill>
            </a:endParaRPr>
          </a:p>
        </p:txBody>
      </p:sp>
      <p:pic>
        <p:nvPicPr>
          <p:cNvPr id="206" name="Google Shape;206;p2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06575" y="4240250"/>
            <a:ext cx="625724" cy="903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9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2950" y="604184"/>
            <a:ext cx="3890701" cy="34889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0"/>
          <p:cNvSpPr txBox="1">
            <a:spLocks noGrp="1"/>
          </p:cNvSpPr>
          <p:nvPr>
            <p:ph type="title"/>
          </p:nvPr>
        </p:nvSpPr>
        <p:spPr>
          <a:xfrm>
            <a:off x="311700" y="1969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highlight>
                  <a:srgbClr val="61A7DD"/>
                </a:highlight>
                <a:latin typeface="Oswald"/>
                <a:ea typeface="Oswald"/>
                <a:cs typeface="Oswald"/>
                <a:sym typeface="Oswald"/>
              </a:rPr>
              <a:t>Revised Priorities</a:t>
            </a:r>
            <a:endParaRPr>
              <a:solidFill>
                <a:srgbClr val="FFFFFF"/>
              </a:solidFill>
              <a:highlight>
                <a:srgbClr val="61A7DD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13" name="Google Shape;213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065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61A7D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Sustainable restoration of priority streams through regional collaboration and watershed approaches</a:t>
            </a:r>
            <a:endParaRPr sz="1600" b="1">
              <a:solidFill>
                <a:srgbClr val="61A7D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Stream de-listing strategy</a:t>
            </a:r>
            <a:endParaRPr sz="1400" b="1">
              <a:solidFill>
                <a:srgbClr val="59595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Source Sans Pro"/>
              <a:buChar char="●"/>
            </a:pPr>
            <a:r>
              <a:rPr lang="en" sz="1400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Strategy serves as anchor for sustainable funding opportunities</a:t>
            </a:r>
            <a:endParaRPr sz="1400">
              <a:solidFill>
                <a:srgbClr val="59595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2800">
              <a:solidFill>
                <a:schemeClr val="dk1"/>
              </a:solidFill>
            </a:endParaRPr>
          </a:p>
        </p:txBody>
      </p:sp>
      <p:pic>
        <p:nvPicPr>
          <p:cNvPr id="214" name="Google Shape;214;p3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9900" y="4163500"/>
            <a:ext cx="625724" cy="903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0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100" y="337150"/>
            <a:ext cx="7518998" cy="423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22" name="Google Shape;222;p3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1"/>
          <p:cNvSpPr/>
          <p:nvPr/>
        </p:nvSpPr>
        <p:spPr>
          <a:xfrm>
            <a:off x="371675" y="348350"/>
            <a:ext cx="3405600" cy="1807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31"/>
          <p:cNvSpPr/>
          <p:nvPr/>
        </p:nvSpPr>
        <p:spPr>
          <a:xfrm>
            <a:off x="219275" y="195950"/>
            <a:ext cx="3405600" cy="1807800"/>
          </a:xfrm>
          <a:prstGeom prst="rect">
            <a:avLst/>
          </a:prstGeom>
          <a:solidFill>
            <a:srgbClr val="61A7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31"/>
          <p:cNvSpPr txBox="1"/>
          <p:nvPr/>
        </p:nvSpPr>
        <p:spPr>
          <a:xfrm>
            <a:off x="1385575" y="394200"/>
            <a:ext cx="12012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Q&amp;A</a:t>
            </a:r>
            <a:endParaRPr sz="48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26" name="Google Shape;226;p31"/>
          <p:cNvSpPr txBox="1"/>
          <p:nvPr/>
        </p:nvSpPr>
        <p:spPr>
          <a:xfrm>
            <a:off x="750425" y="1370925"/>
            <a:ext cx="2729100" cy="3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27" name="Google Shape;227;p31"/>
          <p:cNvSpPr txBox="1"/>
          <p:nvPr/>
        </p:nvSpPr>
        <p:spPr>
          <a:xfrm>
            <a:off x="219275" y="4770275"/>
            <a:ext cx="2729100" cy="1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Will Parson, Chesapeake Bay Program</a:t>
            </a:r>
            <a:endParaRPr sz="120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28" name="Google Shape;228;p31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4825" y="3932625"/>
            <a:ext cx="2199374" cy="1013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304800" y="309925"/>
            <a:ext cx="8534400" cy="6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Source Sans Pro"/>
                <a:ea typeface="Source Sans Pro"/>
                <a:cs typeface="Source Sans Pro"/>
                <a:sym typeface="Source Sans Pro"/>
              </a:rPr>
              <a:t>Pennsylvania’s State Constitution states</a:t>
            </a:r>
            <a:endParaRPr sz="28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800">
                <a:latin typeface="Source Sans Pro"/>
                <a:ea typeface="Source Sans Pro"/>
                <a:cs typeface="Source Sans Pro"/>
                <a:sym typeface="Source Sans Pro"/>
              </a:rPr>
              <a:t>“the people have the right to clean air, pure water, and to the preservation of the natural, scenic, historic and esthetic values of the environment.”</a:t>
            </a: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3" name="Google Shape;73;p15"/>
          <p:cNvSpPr txBox="1">
            <a:spLocks noGrp="1"/>
          </p:cNvSpPr>
          <p:nvPr>
            <p:ph type="body" idx="1"/>
          </p:nvPr>
        </p:nvSpPr>
        <p:spPr>
          <a:xfrm>
            <a:off x="2438400" y="3486150"/>
            <a:ext cx="6096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57175" marR="0" lvl="0" indent="-257175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595959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74" name="Google Shape;74;p1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475" y="4079000"/>
            <a:ext cx="625724" cy="903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1563" y="2405097"/>
            <a:ext cx="3880876" cy="2577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250" y="8913"/>
            <a:ext cx="7675497" cy="5125674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6"/>
          <p:cNvSpPr/>
          <p:nvPr/>
        </p:nvSpPr>
        <p:spPr>
          <a:xfrm>
            <a:off x="7443700" y="4405425"/>
            <a:ext cx="1273200" cy="543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2" name="Google Shape;82;p16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7263" y="4501775"/>
            <a:ext cx="826075" cy="35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-44825"/>
            <a:ext cx="563255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996" y="0"/>
            <a:ext cx="630331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7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6551" y="102825"/>
            <a:ext cx="3402476" cy="246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7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1400" y="2249700"/>
            <a:ext cx="3645849" cy="273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7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363" y="102825"/>
            <a:ext cx="5860574" cy="450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55727"/>
            <a:ext cx="6131400" cy="467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highlight>
                  <a:srgbClr val="61A7DD"/>
                </a:highlight>
                <a:latin typeface="Oswald"/>
                <a:ea typeface="Oswald"/>
                <a:cs typeface="Oswald"/>
                <a:sym typeface="Oswald"/>
              </a:rPr>
              <a:t>Problem &amp; Solution</a:t>
            </a:r>
            <a:endParaRPr sz="3000">
              <a:solidFill>
                <a:srgbClr val="FFFFFF"/>
              </a:solidFill>
              <a:highlight>
                <a:srgbClr val="61A7DD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00" name="Google Shape;100;p18"/>
          <p:cNvSpPr txBox="1">
            <a:spLocks noGrp="1"/>
          </p:cNvSpPr>
          <p:nvPr>
            <p:ph type="body" idx="1"/>
          </p:nvPr>
        </p:nvSpPr>
        <p:spPr>
          <a:xfrm>
            <a:off x="466950" y="1176500"/>
            <a:ext cx="3673800" cy="3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61A7D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Problem</a:t>
            </a:r>
            <a:endParaRPr b="1">
              <a:solidFill>
                <a:srgbClr val="61A7D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More than half of Lancaster County’s 1,400 miles of streams are impaired.​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Lancaster County streams have the highest amount of nitrogen, phosphorus, and sediment in monitored areas of the Chesapeake Bay Watershed. ​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01" name="Google Shape;101;p1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2600" y="4108400"/>
            <a:ext cx="1021402" cy="844199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8"/>
          <p:cNvSpPr txBox="1">
            <a:spLocks noGrp="1"/>
          </p:cNvSpPr>
          <p:nvPr>
            <p:ph type="body" idx="1"/>
          </p:nvPr>
        </p:nvSpPr>
        <p:spPr>
          <a:xfrm>
            <a:off x="4979500" y="1176500"/>
            <a:ext cx="3143100" cy="312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rgbClr val="61A7D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Solution</a:t>
            </a:r>
            <a:endParaRPr b="1">
              <a:solidFill>
                <a:srgbClr val="61A7D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Build and sustain a local multi-sector collaboration, supported by a strong backbone organization, to advance a community-led Common Agenda toward a shared result.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highlight>
                  <a:srgbClr val="61A7DD"/>
                </a:highlight>
                <a:latin typeface="Oswald"/>
                <a:ea typeface="Oswald"/>
                <a:cs typeface="Oswald"/>
                <a:sym typeface="Oswald"/>
              </a:rPr>
              <a:t>The Lancaster Clean Water Partners</a:t>
            </a:r>
            <a:endParaRPr>
              <a:solidFill>
                <a:schemeClr val="lt1"/>
              </a:solidFill>
              <a:highlight>
                <a:srgbClr val="61A7DD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08" name="Google Shape;108;p19"/>
          <p:cNvSpPr txBox="1">
            <a:spLocks noGrp="1"/>
          </p:cNvSpPr>
          <p:nvPr>
            <p:ph type="body" idx="1"/>
          </p:nvPr>
        </p:nvSpPr>
        <p:spPr>
          <a:xfrm>
            <a:off x="374425" y="1225650"/>
            <a:ext cx="4938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61A7D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Collective Impact Approach</a:t>
            </a:r>
            <a:br>
              <a:rPr lang="en" sz="1600" b="1">
                <a:solidFill>
                  <a:srgbClr val="61A7D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br>
              <a:rPr lang="en" sz="1600" b="1">
                <a:solidFill>
                  <a:srgbClr val="61A7D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400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</a:t>
            </a:r>
            <a:r>
              <a:rPr lang="en" sz="1400">
                <a:solidFill>
                  <a:srgbClr val="595959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he commitment of a group of organizations from different sectors to a common agenda for solving a specific social problem, using a structured form of collaboration. </a:t>
            </a:r>
            <a:endParaRPr sz="1400">
              <a:solidFill>
                <a:srgbClr val="59595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latin typeface="Source Sans Pro"/>
                <a:ea typeface="Source Sans Pro"/>
                <a:cs typeface="Source Sans Pro"/>
                <a:sym typeface="Source Sans Pro"/>
              </a:rPr>
              <a:t>We bring together strong leaders from diverse backgrounds under one common vision: </a:t>
            </a:r>
            <a:endParaRPr sz="14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61A7D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Clean and clear water in Lancaster County by 2040!</a:t>
            </a:r>
            <a:endParaRPr sz="1600" b="1">
              <a:solidFill>
                <a:srgbClr val="61A7D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 b="1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600" b="1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09" name="Google Shape;109;p19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2623" y="552500"/>
            <a:ext cx="3649674" cy="428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9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9900" y="4163500"/>
            <a:ext cx="625724" cy="903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highlight>
                  <a:srgbClr val="61A7DD"/>
                </a:highlight>
                <a:latin typeface="Oswald"/>
                <a:ea typeface="Oswald"/>
                <a:cs typeface="Oswald"/>
                <a:sym typeface="Oswald"/>
              </a:rPr>
              <a:t>Common Agenda</a:t>
            </a:r>
            <a:endParaRPr>
              <a:solidFill>
                <a:srgbClr val="FFFFFF"/>
              </a:solidFill>
              <a:highlight>
                <a:srgbClr val="61A7DD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16" name="Google Shape;116;p20"/>
          <p:cNvSpPr txBox="1">
            <a:spLocks noGrp="1"/>
          </p:cNvSpPr>
          <p:nvPr>
            <p:ph type="body" idx="1"/>
          </p:nvPr>
        </p:nvSpPr>
        <p:spPr>
          <a:xfrm>
            <a:off x="373850" y="1017725"/>
            <a:ext cx="4091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latin typeface="Source Sans Pro"/>
                <a:ea typeface="Source Sans Pro"/>
                <a:cs typeface="Source Sans Pro"/>
                <a:sym typeface="Source Sans Pro"/>
              </a:rPr>
              <a:t>A shared vision </a:t>
            </a:r>
            <a:r>
              <a:rPr lang="en" sz="1300">
                <a:latin typeface="Source Sans Pro"/>
                <a:ea typeface="Source Sans Pro"/>
                <a:cs typeface="Source Sans Pro"/>
                <a:sym typeface="Source Sans Pro"/>
              </a:rPr>
              <a:t>of clean and clear water in Lancaster County by 2040.</a:t>
            </a:r>
            <a:endParaRPr sz="13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latin typeface="Source Sans Pro"/>
                <a:ea typeface="Source Sans Pro"/>
                <a:cs typeface="Source Sans Pro"/>
                <a:sym typeface="Source Sans Pro"/>
              </a:rPr>
              <a:t>Our shared mission</a:t>
            </a:r>
            <a:r>
              <a:rPr lang="en" sz="1300">
                <a:latin typeface="Source Sans Pro"/>
                <a:ea typeface="Source Sans Pro"/>
                <a:cs typeface="Source Sans Pro"/>
                <a:sym typeface="Source Sans Pro"/>
              </a:rPr>
              <a:t> is to rapidly accelerate and expand the ability of the partner organizations to restore and sustain healthy Lancaster County waterways.</a:t>
            </a:r>
            <a:endParaRPr sz="13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latin typeface="Source Sans Pro"/>
                <a:ea typeface="Source Sans Pro"/>
                <a:cs typeface="Source Sans Pro"/>
                <a:sym typeface="Source Sans Pro"/>
              </a:rPr>
              <a:t>The Common Agenda outlines how we’ll get there.</a:t>
            </a:r>
            <a:endParaRPr sz="1300" b="1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20675" algn="l" rtl="0"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50"/>
              <a:buFont typeface="Source Sans Pro"/>
              <a:buChar char="●"/>
            </a:pPr>
            <a:r>
              <a:rPr lang="en" sz="1450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Problem</a:t>
            </a:r>
            <a:endParaRPr sz="1450">
              <a:solidFill>
                <a:srgbClr val="59595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20675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50"/>
              <a:buFont typeface="Source Sans Pro"/>
              <a:buChar char="●"/>
            </a:pPr>
            <a:r>
              <a:rPr lang="en" sz="1450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Solution </a:t>
            </a:r>
            <a:endParaRPr sz="1450">
              <a:solidFill>
                <a:srgbClr val="59595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20675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50"/>
              <a:buFont typeface="Source Sans Pro"/>
              <a:buChar char="●"/>
            </a:pPr>
            <a:r>
              <a:rPr lang="en" sz="1450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Priorities </a:t>
            </a:r>
            <a:endParaRPr sz="1450">
              <a:solidFill>
                <a:srgbClr val="59595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20675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50"/>
              <a:buFont typeface="Source Sans Pro"/>
              <a:buChar char="●"/>
            </a:pPr>
            <a:r>
              <a:rPr lang="en" sz="1450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Strategies</a:t>
            </a:r>
            <a:endParaRPr sz="1450">
              <a:solidFill>
                <a:srgbClr val="59595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20675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50"/>
              <a:buFont typeface="Source Sans Pro"/>
              <a:buChar char="●"/>
            </a:pPr>
            <a:r>
              <a:rPr lang="en" sz="1450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Progress indicators</a:t>
            </a:r>
            <a:endParaRPr sz="1450">
              <a:solidFill>
                <a:srgbClr val="59595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20675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50"/>
              <a:buFont typeface="Source Sans Pro"/>
              <a:buChar char="●"/>
            </a:pPr>
            <a:r>
              <a:rPr lang="en" sz="1450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Shared values</a:t>
            </a:r>
            <a:endParaRPr sz="1600" b="1">
              <a:solidFill>
                <a:srgbClr val="61A7D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450">
              <a:solidFill>
                <a:srgbClr val="59595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450" b="1">
              <a:solidFill>
                <a:srgbClr val="61A7D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17" name="Google Shape;117;p2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3450" y="204600"/>
            <a:ext cx="2996875" cy="36564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18" name="Google Shape;118;p20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4501" y="770426"/>
            <a:ext cx="3199651" cy="4103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19" name="Google Shape;119;p20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9900" y="4163500"/>
            <a:ext cx="625724" cy="903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>
            <a:off x="35015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highlight>
                  <a:srgbClr val="61A7DD"/>
                </a:highlight>
                <a:latin typeface="Oswald"/>
                <a:ea typeface="Oswald"/>
                <a:cs typeface="Oswald"/>
                <a:sym typeface="Oswald"/>
              </a:rPr>
              <a:t>Priorities</a:t>
            </a:r>
            <a:endParaRPr>
              <a:solidFill>
                <a:srgbClr val="FFFFFF"/>
              </a:solidFill>
              <a:highlight>
                <a:srgbClr val="61A7DD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>
            <a:off x="388700" y="1152475"/>
            <a:ext cx="8443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61A7D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Example: Scaled use of sustainable, proven and promising practices (BMPs) at adequate levels for rapid success with the Lancaster Countywide Action Plan (CAP)</a:t>
            </a:r>
            <a:endParaRPr sz="1600" b="1">
              <a:solidFill>
                <a:srgbClr val="61A7D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1200"/>
              </a:spcBef>
              <a:spcAft>
                <a:spcPts val="1600"/>
              </a:spcAft>
              <a:buNone/>
            </a:pPr>
            <a:endParaRPr sz="2800">
              <a:solidFill>
                <a:schemeClr val="dk1"/>
              </a:solidFill>
            </a:endParaRPr>
          </a:p>
        </p:txBody>
      </p:sp>
      <p:pic>
        <p:nvPicPr>
          <p:cNvPr id="126" name="Google Shape;126;p2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9900" y="4163500"/>
            <a:ext cx="625724" cy="903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1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5550" y="2047625"/>
            <a:ext cx="3392748" cy="2544576"/>
          </a:xfrm>
          <a:prstGeom prst="rect">
            <a:avLst/>
          </a:prstGeom>
          <a:noFill/>
          <a:ln>
            <a:noFill/>
          </a:ln>
          <a:effectLst>
            <a:outerShdw blurRad="57150" dist="114300" dir="96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28" name="Google Shape;128;p21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7675" y="2742725"/>
            <a:ext cx="2914375" cy="2185774"/>
          </a:xfrm>
          <a:prstGeom prst="rect">
            <a:avLst/>
          </a:prstGeom>
          <a:noFill/>
          <a:ln>
            <a:noFill/>
          </a:ln>
          <a:effectLst>
            <a:outerShdw blurRad="57150" dist="114300" dir="486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29" name="Google Shape;129;p21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300" y="3024150"/>
            <a:ext cx="2648449" cy="1772050"/>
          </a:xfrm>
          <a:prstGeom prst="rect">
            <a:avLst/>
          </a:prstGeom>
          <a:noFill/>
          <a:ln>
            <a:noFill/>
          </a:ln>
          <a:effectLst>
            <a:outerShdw blurRad="57150" dist="11430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2"/>
          <p:cNvSpPr txBox="1">
            <a:spLocks noGrp="1"/>
          </p:cNvSpPr>
          <p:nvPr>
            <p:ph type="title"/>
          </p:nvPr>
        </p:nvSpPr>
        <p:spPr>
          <a:xfrm>
            <a:off x="35015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highlight>
                  <a:srgbClr val="61A7DD"/>
                </a:highlight>
                <a:latin typeface="Oswald"/>
                <a:ea typeface="Oswald"/>
                <a:cs typeface="Oswald"/>
                <a:sym typeface="Oswald"/>
              </a:rPr>
              <a:t>So the Progress Indicators Reflect the Revisions</a:t>
            </a:r>
            <a:endParaRPr>
              <a:solidFill>
                <a:srgbClr val="FFFFFF"/>
              </a:solidFill>
              <a:highlight>
                <a:srgbClr val="61A7DD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35" name="Google Shape;135;p2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9900" y="4163500"/>
            <a:ext cx="625724" cy="903249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2"/>
          <p:cNvSpPr txBox="1"/>
          <p:nvPr/>
        </p:nvSpPr>
        <p:spPr>
          <a:xfrm>
            <a:off x="3264150" y="1447700"/>
            <a:ext cx="5606700" cy="25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700"/>
              <a:buFont typeface="Source Sans Pro"/>
              <a:buChar char="●"/>
            </a:pPr>
            <a:r>
              <a:rPr lang="en" sz="1700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BMPs in place for 7.14 million pounds of nitrogen reduced by 2025</a:t>
            </a:r>
            <a:endParaRPr sz="1700">
              <a:solidFill>
                <a:srgbClr val="59595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700"/>
              <a:buFont typeface="Source Sans Pro"/>
              <a:buChar char="●"/>
            </a:pPr>
            <a:r>
              <a:rPr lang="en" sz="1700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BMPs in place for 540,000 pounds of phosphorus reduced by 2025</a:t>
            </a:r>
            <a:endParaRPr sz="1700">
              <a:solidFill>
                <a:srgbClr val="59595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700"/>
              <a:buFont typeface="Source Sans Pro"/>
              <a:buChar char="●"/>
            </a:pPr>
            <a:r>
              <a:rPr lang="en" sz="1700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BMPs in place for 222.7 million pounds of sediment reduced by 2025</a:t>
            </a:r>
            <a:endParaRPr sz="1700">
              <a:solidFill>
                <a:srgbClr val="59595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700"/>
              <a:buFont typeface="Source Sans Pro"/>
              <a:buChar char="●"/>
            </a:pPr>
            <a:r>
              <a:rPr lang="en" sz="1700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Net reduction of impaired streams to 350 miles by 2030</a:t>
            </a:r>
            <a:endParaRPr sz="1700">
              <a:solidFill>
                <a:srgbClr val="59595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700"/>
              <a:buFont typeface="Source Sans Pro"/>
              <a:buChar char="●"/>
            </a:pPr>
            <a:r>
              <a:rPr lang="en" sz="1700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75% of adult county residents familiar with the issue, supportive, and actively engaged personally</a:t>
            </a:r>
            <a:endParaRPr sz="1700">
              <a:solidFill>
                <a:srgbClr val="59595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37" name="Google Shape;137;p22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125" y="1192125"/>
            <a:ext cx="2804025" cy="3210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656</Words>
  <Application>Microsoft Macintosh PowerPoint</Application>
  <PresentationFormat>On-screen Show (16:9)</PresentationFormat>
  <Paragraphs>71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Source Sans Pro</vt:lpstr>
      <vt:lpstr>Oswald</vt:lpstr>
      <vt:lpstr>Trebuchet MS</vt:lpstr>
      <vt:lpstr>Calibri</vt:lpstr>
      <vt:lpstr>Simple Light</vt:lpstr>
      <vt:lpstr>Clean And Clear By 2040</vt:lpstr>
      <vt:lpstr>Pennsylvania’s State Constitution states “the people have the right to clean air, pure water, and to the preservation of the natural, scenic, historic and esthetic values of the environment.”</vt:lpstr>
      <vt:lpstr>PowerPoint Presentation</vt:lpstr>
      <vt:lpstr>PowerPoint Presentation</vt:lpstr>
      <vt:lpstr>Problem &amp; Solution</vt:lpstr>
      <vt:lpstr>The Lancaster Clean Water Partners</vt:lpstr>
      <vt:lpstr>Common Agenda</vt:lpstr>
      <vt:lpstr>Priorities</vt:lpstr>
      <vt:lpstr>So the Progress Indicators Reflect the Revisions</vt:lpstr>
      <vt:lpstr>CAP Opportunity</vt:lpstr>
      <vt:lpstr>Lancaster County’s CAP Coordinator Team </vt:lpstr>
      <vt:lpstr>CAP Implementation Projects - $2.7 million</vt:lpstr>
      <vt:lpstr>PowerPoint Presentation</vt:lpstr>
      <vt:lpstr>PowerPoint Presentation</vt:lpstr>
      <vt:lpstr>PowerPoint Presentation</vt:lpstr>
      <vt:lpstr>2021 - 2022 Goals</vt:lpstr>
      <vt:lpstr>Revised Priorities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Clean And Clear By 2040</dc:title>
  <cp:lastModifiedBy>adam@fredericksburgallages.com</cp:lastModifiedBy>
  <cp:revision>1</cp:revision>
  <dcterms:modified xsi:type="dcterms:W3CDTF">2021-12-03T16:50:36Z</dcterms:modified>
</cp:coreProperties>
</file>